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99"/>
  </p:notesMasterIdLst>
  <p:sldIdLst>
    <p:sldId id="285" r:id="rId5"/>
    <p:sldId id="501" r:id="rId6"/>
    <p:sldId id="502" r:id="rId7"/>
    <p:sldId id="503" r:id="rId8"/>
    <p:sldId id="504" r:id="rId9"/>
    <p:sldId id="505" r:id="rId10"/>
    <p:sldId id="650" r:id="rId11"/>
    <p:sldId id="2401" r:id="rId12"/>
    <p:sldId id="2393" r:id="rId13"/>
    <p:sldId id="2872" r:id="rId14"/>
    <p:sldId id="507" r:id="rId15"/>
    <p:sldId id="2405" r:id="rId16"/>
    <p:sldId id="2413" r:id="rId17"/>
    <p:sldId id="2406" r:id="rId18"/>
    <p:sldId id="2407" r:id="rId19"/>
    <p:sldId id="2408" r:id="rId20"/>
    <p:sldId id="2414" r:id="rId21"/>
    <p:sldId id="2409" r:id="rId22"/>
    <p:sldId id="2415" r:id="rId23"/>
    <p:sldId id="2416" r:id="rId24"/>
    <p:sldId id="2410" r:id="rId25"/>
    <p:sldId id="2411" r:id="rId26"/>
    <p:sldId id="2412" r:id="rId27"/>
    <p:sldId id="518" r:id="rId28"/>
    <p:sldId id="519" r:id="rId29"/>
    <p:sldId id="289" r:id="rId30"/>
    <p:sldId id="521" r:id="rId31"/>
    <p:sldId id="2426" r:id="rId32"/>
    <p:sldId id="2419" r:id="rId33"/>
    <p:sldId id="2420" r:id="rId34"/>
    <p:sldId id="2421" r:id="rId35"/>
    <p:sldId id="2862" r:id="rId36"/>
    <p:sldId id="2863" r:id="rId37"/>
    <p:sldId id="2864" r:id="rId38"/>
    <p:sldId id="2865" r:id="rId39"/>
    <p:sldId id="2427" r:id="rId40"/>
    <p:sldId id="2857" r:id="rId41"/>
    <p:sldId id="2858" r:id="rId42"/>
    <p:sldId id="2859" r:id="rId43"/>
    <p:sldId id="2860" r:id="rId44"/>
    <p:sldId id="2861" r:id="rId45"/>
    <p:sldId id="2434" r:id="rId46"/>
    <p:sldId id="2435" r:id="rId47"/>
    <p:sldId id="2436" r:id="rId48"/>
    <p:sldId id="2437" r:id="rId49"/>
    <p:sldId id="529" r:id="rId50"/>
    <p:sldId id="2843" r:id="rId51"/>
    <p:sldId id="530" r:id="rId52"/>
    <p:sldId id="2396" r:id="rId53"/>
    <p:sldId id="2397" r:id="rId54"/>
    <p:sldId id="2404" r:id="rId55"/>
    <p:sldId id="2417" r:id="rId56"/>
    <p:sldId id="2398" r:id="rId57"/>
    <p:sldId id="2399" r:id="rId58"/>
    <p:sldId id="538" r:id="rId59"/>
    <p:sldId id="2400" r:id="rId60"/>
    <p:sldId id="2844" r:id="rId61"/>
    <p:sldId id="2741" r:id="rId62"/>
    <p:sldId id="545" r:id="rId63"/>
    <p:sldId id="2847" r:id="rId64"/>
    <p:sldId id="1605" r:id="rId65"/>
    <p:sldId id="1645" r:id="rId66"/>
    <p:sldId id="1608" r:id="rId67"/>
    <p:sldId id="2770" r:id="rId68"/>
    <p:sldId id="1535" r:id="rId69"/>
    <p:sldId id="2771" r:id="rId70"/>
    <p:sldId id="2845" r:id="rId71"/>
    <p:sldId id="2846" r:id="rId72"/>
    <p:sldId id="2848" r:id="rId73"/>
    <p:sldId id="813" r:id="rId74"/>
    <p:sldId id="2841" r:id="rId75"/>
    <p:sldId id="2842" r:id="rId76"/>
    <p:sldId id="2850" r:id="rId77"/>
    <p:sldId id="547" r:id="rId78"/>
    <p:sldId id="548" r:id="rId79"/>
    <p:sldId id="1126" r:id="rId80"/>
    <p:sldId id="1119" r:id="rId81"/>
    <p:sldId id="550" r:id="rId82"/>
    <p:sldId id="1129" r:id="rId83"/>
    <p:sldId id="556" r:id="rId84"/>
    <p:sldId id="2866" r:id="rId85"/>
    <p:sldId id="2867" r:id="rId86"/>
    <p:sldId id="2868" r:id="rId87"/>
    <p:sldId id="2869" r:id="rId88"/>
    <p:sldId id="2870" r:id="rId89"/>
    <p:sldId id="2871" r:id="rId90"/>
    <p:sldId id="2856" r:id="rId91"/>
    <p:sldId id="2851" r:id="rId92"/>
    <p:sldId id="2852" r:id="rId93"/>
    <p:sldId id="2853" r:id="rId94"/>
    <p:sldId id="2873" r:id="rId95"/>
    <p:sldId id="2854" r:id="rId96"/>
    <p:sldId id="2855" r:id="rId97"/>
    <p:sldId id="554" r:id="rId9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68B95A-090A-4A9B-AB38-A14BDF86FBCA}">
          <p14:sldIdLst>
            <p14:sldId id="285"/>
            <p14:sldId id="501"/>
            <p14:sldId id="502"/>
            <p14:sldId id="503"/>
            <p14:sldId id="504"/>
            <p14:sldId id="505"/>
            <p14:sldId id="650"/>
            <p14:sldId id="2401"/>
            <p14:sldId id="2393"/>
            <p14:sldId id="2872"/>
          </p14:sldIdLst>
        </p14:section>
        <p14:section name="Block storage" id="{B38F9AAE-25E8-490E-B104-7F9935751162}">
          <p14:sldIdLst>
            <p14:sldId id="507"/>
            <p14:sldId id="2405"/>
            <p14:sldId id="2413"/>
            <p14:sldId id="2406"/>
            <p14:sldId id="2407"/>
            <p14:sldId id="2408"/>
            <p14:sldId id="2414"/>
            <p14:sldId id="2409"/>
            <p14:sldId id="2415"/>
            <p14:sldId id="2416"/>
            <p14:sldId id="2410"/>
            <p14:sldId id="2411"/>
            <p14:sldId id="2412"/>
            <p14:sldId id="518"/>
            <p14:sldId id="519"/>
            <p14:sldId id="289"/>
          </p14:sldIdLst>
        </p14:section>
        <p14:section name="File Systems" id="{8C4E681D-E45F-41F7-822B-995972702D64}">
          <p14:sldIdLst>
            <p14:sldId id="521"/>
            <p14:sldId id="2426"/>
            <p14:sldId id="2419"/>
            <p14:sldId id="2420"/>
            <p14:sldId id="2421"/>
            <p14:sldId id="2862"/>
            <p14:sldId id="2863"/>
            <p14:sldId id="2864"/>
            <p14:sldId id="2865"/>
            <p14:sldId id="2427"/>
            <p14:sldId id="2857"/>
            <p14:sldId id="2858"/>
            <p14:sldId id="2859"/>
            <p14:sldId id="2860"/>
            <p14:sldId id="2861"/>
            <p14:sldId id="2434"/>
            <p14:sldId id="2435"/>
            <p14:sldId id="2436"/>
            <p14:sldId id="2437"/>
          </p14:sldIdLst>
        </p14:section>
        <p14:section name="Object Storage" id="{5C0D2E5A-DFD7-4F48-94C8-8B720D9B20F0}">
          <p14:sldIdLst>
            <p14:sldId id="529"/>
            <p14:sldId id="2843"/>
            <p14:sldId id="530"/>
            <p14:sldId id="2396"/>
            <p14:sldId id="2397"/>
            <p14:sldId id="2404"/>
            <p14:sldId id="2417"/>
            <p14:sldId id="2398"/>
            <p14:sldId id="2399"/>
          </p14:sldIdLst>
        </p14:section>
        <p14:section name="On-premises integration" id="{A657D521-2484-4B4D-AE4D-82423EA8A35E}">
          <p14:sldIdLst>
            <p14:sldId id="538"/>
            <p14:sldId id="2400"/>
            <p14:sldId id="2844"/>
            <p14:sldId id="2741"/>
            <p14:sldId id="545"/>
            <p14:sldId id="2847"/>
            <p14:sldId id="1605"/>
            <p14:sldId id="1645"/>
            <p14:sldId id="1608"/>
            <p14:sldId id="2770"/>
            <p14:sldId id="1535"/>
            <p14:sldId id="2771"/>
            <p14:sldId id="2845"/>
            <p14:sldId id="2846"/>
            <p14:sldId id="2848"/>
            <p14:sldId id="813"/>
            <p14:sldId id="2841"/>
            <p14:sldId id="2842"/>
            <p14:sldId id="2850"/>
            <p14:sldId id="547"/>
            <p14:sldId id="548"/>
            <p14:sldId id="1126"/>
            <p14:sldId id="1119"/>
            <p14:sldId id="550"/>
            <p14:sldId id="1129"/>
            <p14:sldId id="556"/>
            <p14:sldId id="2866"/>
            <p14:sldId id="2867"/>
            <p14:sldId id="2868"/>
            <p14:sldId id="2869"/>
            <p14:sldId id="2870"/>
            <p14:sldId id="2871"/>
            <p14:sldId id="2856"/>
            <p14:sldId id="2851"/>
            <p14:sldId id="2852"/>
            <p14:sldId id="2853"/>
            <p14:sldId id="2873"/>
            <p14:sldId id="2854"/>
            <p14:sldId id="2855"/>
            <p14:sldId id="55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836"/>
    <a:srgbClr val="FFFFFF"/>
    <a:srgbClr val="232F3E"/>
    <a:srgbClr val="FCB64C"/>
    <a:srgbClr val="FFE17B"/>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4C914-875E-426C-BBE0-3EF3350A7798}" v="106" dt="2021-08-03T13:07:48.484"/>
    <p1510:client id="{0D4D94D8-7C24-4A07-8209-543CF39BC8E4}" v="1" dt="2021-08-03T13:27:52.726"/>
    <p1510:client id="{CFA77C6D-605E-4FF1-AFA9-F94F5374508A}" v="31" dt="2021-08-03T13:21:11.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54" autoAdjust="0"/>
    <p:restoredTop sz="75069" autoAdjust="0"/>
  </p:normalViewPr>
  <p:slideViewPr>
    <p:cSldViewPr snapToGrid="0" showGuides="1">
      <p:cViewPr varScale="1">
        <p:scale>
          <a:sx n="124" d="100"/>
          <a:sy n="124" d="100"/>
        </p:scale>
        <p:origin x="14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2319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7" d="100"/>
          <a:sy n="67" d="100"/>
        </p:scale>
        <p:origin x="3492"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commentAuthors" Target="commentAuthor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ws.amazon.com/AWSEC2/latest/UserGuide/data-protection.htm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cs.aws.amazon.com/fsx/latest/LustreGuide/encryption-in-transit-fsxl.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ws.amazon.com/s3/features/block-public-acces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ws.amazon.com/storagegateway/file/s3/" TargetMode="External"/><Relationship Id="rId7" Type="http://schemas.openxmlformats.org/officeDocument/2006/relationships/hyperlink" Target="https://aws.amazon.com/storagegateway/hardware-appliance/"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aws.amazon.com/storagegateway/volume/" TargetMode="External"/><Relationship Id="rId5" Type="http://schemas.openxmlformats.org/officeDocument/2006/relationships/hyperlink" Target="https://aws.amazon.com/storagegateway/vtl/" TargetMode="External"/><Relationship Id="rId4" Type="http://schemas.openxmlformats.org/officeDocument/2006/relationships/hyperlink" Target="https://aws.amazon.com/storagegateway/file/fsx/"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storagegateway/file/s3/"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ws.amazon.com/storagegateway/file/s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ws.amazon.com/storagegateway/vtl/?nc=sn&amp;loc=2&amp;dn=3#supported_backup_softwar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ws.amazon.com/storagegateway/vtl/?nc=sn&amp;loc=2&amp;dn=3#supported_backup_softwar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ws.amazon.com/storagegateway/file/fsx/"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ws.amazon.com/storagegateway/file/fsx/"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ws.amazon.com/snow/"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aws.amazon.com/kms/"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aws.amazon.com/about-aws/whats-new/2020/11/aws-backup-enables-aws-organizations-bring-cross-account-backup-feature/"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8292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Elastic Block Store (EBS) is an easy to use, high performance block storage service for use with EC2. EBS</a:t>
            </a:r>
            <a:r>
              <a:rPr lang="en-US" baseline="0" dirty="0"/>
              <a:t> volumes attach to</a:t>
            </a:r>
            <a:r>
              <a:rPr lang="en-US" dirty="0"/>
              <a:t> your EC2 instances, which means they persist independently from the life of your instance. If an instance happens to go down, your volume</a:t>
            </a:r>
            <a:r>
              <a:rPr lang="en-US" baseline="0" dirty="0"/>
              <a:t> remains. </a:t>
            </a:r>
            <a:r>
              <a:rPr lang="en-US" dirty="0"/>
              <a:t>EBS is</a:t>
            </a:r>
            <a:r>
              <a:rPr lang="en-US" baseline="0" dirty="0"/>
              <a:t> </a:t>
            </a:r>
            <a:r>
              <a:rPr lang="en-US" dirty="0"/>
              <a:t>designed for a</a:t>
            </a:r>
            <a:r>
              <a:rPr lang="en-US" baseline="0" dirty="0"/>
              <a:t> wide range of workloads, which we will cover in a later slide. You can use EBS to take advantage of the benefits of cloud storage and scale both </a:t>
            </a:r>
            <a:r>
              <a:rPr lang="en-US" dirty="0"/>
              <a:t>throughput and transaction intensive workloads to virtually any capacity. </a:t>
            </a:r>
          </a:p>
          <a:p>
            <a:endParaRPr lang="en-US" dirty="0"/>
          </a:p>
          <a:p>
            <a:r>
              <a:rPr lang="en-US" b="1" dirty="0"/>
              <a:t>EBS is highly performant</a:t>
            </a:r>
            <a:r>
              <a:rPr lang="en-US" dirty="0"/>
              <a:t>: Highly demanding, mission-critical applications such as SAP, Oracle, and Microsoft products are widely deployed on EBS.</a:t>
            </a:r>
            <a:r>
              <a:rPr lang="en-US" baseline="0" dirty="0"/>
              <a:t> SSD-backed options include a volume designed for high performance applications and a general purpose volume that offers strong price/performance for most workloads. </a:t>
            </a:r>
            <a:r>
              <a:rPr lang="en-US" dirty="0"/>
              <a:t>For high performance</a:t>
            </a:r>
            <a:r>
              <a:rPr lang="en-US" baseline="0" dirty="0"/>
              <a:t> </a:t>
            </a:r>
            <a:r>
              <a:rPr lang="en-US" dirty="0"/>
              <a:t>workloads, EBS delivers single-digit millisecond latency and burst capacity. </a:t>
            </a:r>
            <a:r>
              <a:rPr lang="en-US" baseline="0" dirty="0"/>
              <a:t>HDD-backed volumes are designed for large, sequential workloads such as big data analytics engines, log processing, and data warehousing. </a:t>
            </a:r>
            <a:r>
              <a:rPr lang="en-US" dirty="0"/>
              <a:t>For these workloads that move large amounts of data, EBS volumes can deliver up to gigabyte throughput. </a:t>
            </a:r>
          </a:p>
          <a:p>
            <a:endParaRPr lang="en-US" dirty="0"/>
          </a:p>
          <a:p>
            <a:r>
              <a:rPr lang="en-US" b="1" dirty="0"/>
              <a:t>EBS is easy</a:t>
            </a:r>
            <a:r>
              <a:rPr lang="en-US" b="1" baseline="0" dirty="0"/>
              <a:t> to use</a:t>
            </a:r>
            <a:r>
              <a:rPr lang="en-US" baseline="0" dirty="0"/>
              <a:t>: Creating, using, and protecting volumes is simple. Elastic Volumes capability allows you to increase storage, tune performance up and down, and change volume types without any disruption to your workloads. </a:t>
            </a:r>
            <a:r>
              <a:rPr lang="en-US" dirty="0"/>
              <a:t>EBS also offers a fully managed EBS backup service that stores data in Amazon S3. We</a:t>
            </a:r>
            <a:r>
              <a:rPr lang="en-US" baseline="0" dirty="0"/>
              <a:t> call this EBS Snapshots. Snapshots let you </a:t>
            </a:r>
            <a:r>
              <a:rPr lang="en-US" dirty="0"/>
              <a:t>geographically protect</a:t>
            </a:r>
            <a:r>
              <a:rPr lang="en-US" baseline="0" dirty="0"/>
              <a:t> your</a:t>
            </a:r>
            <a:r>
              <a:rPr lang="en-US" dirty="0"/>
              <a:t> data and achieve business continuity. We also offer Amazon Data Lifecycle Manager (DLM), an easy-to-use tool for automating snapshot management without any additional overhead or cost.</a:t>
            </a:r>
          </a:p>
          <a:p>
            <a:endParaRPr lang="en-US" dirty="0"/>
          </a:p>
          <a:p>
            <a:r>
              <a:rPr lang="en-US" b="1" dirty="0"/>
              <a:t>EBS is reliable</a:t>
            </a:r>
            <a:r>
              <a:rPr lang="en-US" dirty="0"/>
              <a:t>: Our architecture is built for mission-critical</a:t>
            </a:r>
            <a:r>
              <a:rPr lang="en-US" baseline="0" dirty="0"/>
              <a:t> applications. Volumes are designed to protect against failures by replicating within the Availability Zone (AZ), offering 99.999% availability and an annual volume failure rate (AFR) of between 0.1%-0.2%</a:t>
            </a:r>
            <a:endParaRPr lang="en-US" dirty="0"/>
          </a:p>
          <a:p>
            <a:endParaRPr lang="en-US" dirty="0"/>
          </a:p>
          <a:p>
            <a:r>
              <a:rPr lang="en-US" b="1" dirty="0"/>
              <a:t>Finally</a:t>
            </a:r>
            <a:r>
              <a:rPr lang="en-US" b="1" baseline="0" dirty="0"/>
              <a:t> and most importantly, EBS is extremely secure</a:t>
            </a:r>
            <a:r>
              <a:rPr lang="en-US" baseline="0" dirty="0"/>
              <a:t>. In everything we do, we treat security as the #1 priority. On top of advanced key management and volume encryption features, we constantly look for new ways to innovate and make security easier and more robust for our customers. Earlier this year, we announced the ability to encrypt newly created EBS volumes by default with a single setting in your account. This means customers no longer have to find volumes to encrypt manually, and all newly created data in EBS will be encrypted.</a:t>
            </a:r>
            <a:endParaRPr lang="en-US" dirty="0"/>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75309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EBS is an extremely versatile storage solution. </a:t>
            </a:r>
            <a:r>
              <a:rPr lang="en-US" dirty="0"/>
              <a:t>Here</a:t>
            </a:r>
            <a:r>
              <a:rPr lang="en-US" baseline="0" dirty="0"/>
              <a:t> is a look at some of the workloads EBS is typically used for. </a:t>
            </a:r>
          </a:p>
          <a:p>
            <a:endParaRPr lang="en-US" baseline="0" dirty="0"/>
          </a:p>
          <a:p>
            <a:r>
              <a:rPr lang="en-US" baseline="0" dirty="0"/>
              <a:t>Common enterprise-scale relational databases such as SQL Server, Oracle, and SAP are widely deployed on EBS, as well as open source relational and NoSQL databases such as MySQL and PostgreSQL, Cassandra, MongoDB, and CouchDB.</a:t>
            </a:r>
          </a:p>
          <a:p>
            <a:endParaRPr lang="en-US" baseline="0" dirty="0"/>
          </a:p>
          <a:p>
            <a:r>
              <a:rPr lang="en-US" baseline="0" dirty="0"/>
              <a:t>Building on EBS offers the flexibility to choose any instance and volume for your requirements.</a:t>
            </a:r>
          </a:p>
          <a:p>
            <a:endParaRPr lang="en-US" baseline="0" dirty="0"/>
          </a:p>
          <a:p>
            <a:r>
              <a:rPr lang="en-US" dirty="0"/>
              <a:t>https://www.slideshare.net/AmazonWebServices/optimizing-storage-for-big-data-workloads</a:t>
            </a:r>
          </a:p>
          <a:p>
            <a:endParaRPr lang="en-US" dirty="0"/>
          </a:p>
          <a:p>
            <a:r>
              <a:rPr lang="en-US" dirty="0"/>
              <a:t>EBS is also used for: </a:t>
            </a:r>
          </a:p>
          <a:p>
            <a:pPr marL="171450" indent="-171450">
              <a:buFont typeface="Arial" panose="020B0604020202020204" pitchFamily="34" charset="0"/>
              <a:buChar char="•"/>
            </a:pPr>
            <a:r>
              <a:rPr lang="en-US" dirty="0"/>
              <a:t>Big data analytics engines such as Kafka, Splunk, Hadoop, and Data</a:t>
            </a:r>
            <a:r>
              <a:rPr lang="en-US" baseline="0" dirty="0"/>
              <a:t> Warehousing applications</a:t>
            </a:r>
          </a:p>
          <a:p>
            <a:pPr marL="171450" indent="-171450">
              <a:buFont typeface="Arial" panose="020B0604020202020204" pitchFamily="34" charset="0"/>
              <a:buChar char="•"/>
            </a:pPr>
            <a:r>
              <a:rPr lang="en-US" baseline="0" dirty="0"/>
              <a:t>File system and media workflows</a:t>
            </a:r>
          </a:p>
          <a:p>
            <a:pPr marL="171450" indent="-171450">
              <a:buFont typeface="Arial" panose="020B0604020202020204" pitchFamily="34" charset="0"/>
              <a:buChar char="•"/>
            </a:pPr>
            <a:r>
              <a:rPr lang="en-US" dirty="0"/>
              <a:t>Other enterprise applications such as VMware,</a:t>
            </a:r>
            <a:r>
              <a:rPr lang="en-US" baseline="0" dirty="0"/>
              <a:t> Microsoft SharePoint, Exchange</a:t>
            </a:r>
            <a:endParaRPr lang="en-US" dirty="0"/>
          </a:p>
          <a:p>
            <a:pPr marL="171450" indent="-171450">
              <a:buFont typeface="Arial" panose="020B0604020202020204" pitchFamily="34" charset="0"/>
              <a:buChar char="•"/>
            </a:pPr>
            <a:r>
              <a:rPr lang="en-US" dirty="0"/>
              <a:t>Containerized workloads</a:t>
            </a:r>
          </a:p>
          <a:p>
            <a:pPr marL="171450" indent="-171450">
              <a:buFont typeface="Arial" panose="020B0604020202020204" pitchFamily="34" charset="0"/>
              <a:buChar char="•"/>
            </a:pPr>
            <a:r>
              <a:rPr lang="en-US" dirty="0"/>
              <a:t>Business continuity and disaster</a:t>
            </a:r>
            <a:r>
              <a:rPr lang="en-US" baseline="0" dirty="0"/>
              <a:t> recovery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895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EBS delivers on all functional levels: speed, simplicity, reliability, scalability, security, and cost.</a:t>
            </a:r>
          </a:p>
          <a:p>
            <a:endParaRPr lang="en-US" baseline="0" dirty="0"/>
          </a:p>
          <a:p>
            <a:r>
              <a:rPr lang="en-US" baseline="0" dirty="0"/>
              <a:t>For example, SSD-backed io2 volumes deliver up to 64,000 IOPS and 1,000 MB/s of throughput per volume. You can use multiple volumes for even greater performance, up to 80,000 IOPS or 1,750 MB/s of throughput per instance.</a:t>
            </a:r>
          </a:p>
          <a:p>
            <a:endParaRPr lang="en-US" baseline="0" dirty="0"/>
          </a:p>
          <a:p>
            <a:r>
              <a:rPr lang="en-US" baseline="0" dirty="0"/>
              <a:t>EBS volumes are reliable for mission critical applications. Volumes are architected for 99.999% availability and an Annual Failure Rate between 0.1% - 0.2%.</a:t>
            </a:r>
          </a:p>
          <a:p>
            <a:endParaRPr lang="en-US" baseline="0" dirty="0"/>
          </a:p>
          <a:p>
            <a:r>
              <a:rPr lang="en-US" baseline="0" dirty="0"/>
              <a:t>Security is our #1 priority. We recently announced the ability to encrypt all new volumes in your account with a single opt-in setting, simplifying the process of reaching data compliance goals.</a:t>
            </a:r>
          </a:p>
          <a:p>
            <a:endParaRPr lang="en-US" baseline="0" dirty="0"/>
          </a:p>
          <a:p>
            <a:r>
              <a:rPr lang="en-US" dirty="0"/>
              <a:t>These are just a few </a:t>
            </a:r>
            <a:r>
              <a:rPr lang="en-US" baseline="0" dirty="0"/>
              <a:t>examples of the functional advantages EBS provides. We have scaled and architected EBS to offer industry-leading performance and functionality for the vast types of customers that AWS serves, from first-time builders to global enterprises to major government institutions.</a:t>
            </a:r>
          </a:p>
          <a:p>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Proven experience, leadership in storage, and customer obsession in our product development is what has allowed us to develop EBS into the robust, versatile block storage service it is today.</a:t>
            </a:r>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440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customers</a:t>
            </a:r>
            <a:r>
              <a:rPr lang="en-US" b="0" baseline="0" dirty="0"/>
              <a:t> often tell us how the flexibility of volume selection (and the ability to switch between them with no disruption to your application) is a game-changer for their dynamic business needs. Here is a quick summary of each volume type. </a:t>
            </a:r>
            <a:endParaRPr lang="en-US" dirty="0"/>
          </a:p>
          <a:p>
            <a:endParaRPr lang="en-US" dirty="0"/>
          </a:p>
          <a:p>
            <a:r>
              <a:rPr lang="en-US" b="1" dirty="0"/>
              <a:t>Gp2 and gp3</a:t>
            </a:r>
            <a:r>
              <a:rPr lang="en-US" baseline="0" dirty="0"/>
              <a:t> volumes provide</a:t>
            </a:r>
            <a:r>
              <a:rPr lang="en-US" dirty="0"/>
              <a:t> IOPS performance for most workloads with predictable baseline and burst.</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1" dirty="0"/>
              <a:t>Io1 and io2</a:t>
            </a:r>
            <a:r>
              <a:rPr lang="en-US" dirty="0"/>
              <a:t> volumes are built for </a:t>
            </a:r>
            <a:r>
              <a:rPr lang="en-US" sz="11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critical and IO intensive workloads needing consistent,</a:t>
            </a:r>
            <a:r>
              <a:rPr lang="en-US" sz="1100" baseline="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 high </a:t>
            </a:r>
            <a:r>
              <a:rPr lang="en-US" sz="11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performance.</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1" dirty="0"/>
              <a:t>st1</a:t>
            </a:r>
            <a:r>
              <a:rPr lang="en-US" dirty="0"/>
              <a:t> volumes are</a:t>
            </a:r>
            <a:r>
              <a:rPr lang="en-US" baseline="0" dirty="0"/>
              <a:t> ideal for</a:t>
            </a:r>
            <a:r>
              <a:rPr lang="en-US" dirty="0"/>
              <a:t> </a:t>
            </a:r>
            <a:r>
              <a:rPr lang="en-US" sz="11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big data &amp; analytics workloads needing consistent high throughput.</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1" dirty="0"/>
              <a:t>sc1</a:t>
            </a:r>
            <a:r>
              <a:rPr lang="en-US" dirty="0"/>
              <a:t> volumes are designed for c</a:t>
            </a:r>
            <a:r>
              <a:rPr lang="en-US" sz="11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older, throughput oriented workloads with data that is infrequently accessed. </a:t>
            </a:r>
          </a:p>
          <a:p>
            <a:endParaRPr lang="en-US"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0" baseline="0" dirty="0"/>
              <a:t>Reference this link for more information on specific performance differences between each volume: https://docs.aws.amazon.com/AWSEC2/latest/UserGuide/EBSVolumeTypes.html</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0" dirty="0"/>
          </a:p>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65724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gp2 is the default EBS volume type for Amazon EC2 instances. These volumes are backed by solid-state drives (SSDs) and are suitable for a broad range of transactional workloads, including dev/test environments, low-latency interactive applications, and boot volumes. gp2 is designed to offer single-digit millisecond latency, deliver a consistent baseline performance of 3 IOPS/GB (minimum 100 IOPS) to a maximum of 16,000 IOPS, and provide up to 250 MB/s of throughput per volume. gp2 volumes smaller than 1 TB can also burst up to 3,000 IOPS. I/O operations are included in the price of gp2, so you only pay for each GB of storage you provision. gp2 is designed to deliver the provisioned performance 99% of the time. If you need a greater number of IOPS than gp2 can provide, such as a workload where low latency is critical or you need better performance consistency, we recommend using io1. </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63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use general purpose volumes for a majority of their workloads including virtual desktops, medium sized single instance databases such as Microsoft SQL Server and Oracle, latency sensitive interactive applications, boot volumes, and dev/test environments. Amazon EBS gp3 volumes are the latest generation of general-purpose SSD-based EBS volumes that enable customers to provision performance independent of storage capacity, while providing up to 20% lower price per GB than existing gp2 volumes. With gp3 volumes, customers can scale IOPS and throughput without needing to provision additional block storage capacity. This means customers only pay for the storage they need.</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7657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https://docs.aws.amazon.com/AWSEC2/latest/UserGuide/EBSVolumeTypes.html</a:t>
            </a:r>
          </a:p>
          <a:p>
            <a:r>
              <a:rPr lang="en-US" dirty="0"/>
              <a:t>https://aws.amazon.com/ebs/pricing/</a:t>
            </a:r>
          </a:p>
          <a:p>
            <a:endParaRPr lang="en-US" dirty="0"/>
          </a:p>
          <a:p>
            <a:r>
              <a:rPr lang="en-US" dirty="0"/>
              <a:t>Provisioned IOPS SSD (io1 and io2) volumes are designed to meet the needs of I/O-intensive workloads, particularly database workloads, that are sensitive to storage performance and consistency. Provisioned IOPS SSD volumes use a consistent IOPS rate, which you specify when you create the volume, and Amazon EBS delivers the provisioned performance 99.9 percent of the time.</a:t>
            </a:r>
          </a:p>
          <a:p>
            <a:endParaRPr lang="en-US" dirty="0"/>
          </a:p>
          <a:p>
            <a:r>
              <a:rPr lang="en-US" dirty="0"/>
              <a:t>Amazon EBS Multi-Attach enables you to attach a single Provisioned IOPS SSD (io1 or io2) volume to multiple instances that are in the same Availability Zone. You can attach multiple Multi-Attach enabled volumes to an instance or set of instances. Each instance to which the volume is attached has full read and write permission to the shared volume. Multi-Attach makes it easier for you to achieve higher application availability in clustered Linux applications that manage concurrent write operations. </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84155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https://docs.aws.amazon.com/AWSEC2/latest/UserGuide/EBSVolumeTypes.html</a:t>
            </a:r>
          </a:p>
          <a:p>
            <a:r>
              <a:rPr lang="en-US" dirty="0"/>
              <a:t>https://aws.amazon.com/ebs/pricing/</a:t>
            </a:r>
          </a:p>
          <a:p>
            <a:endParaRPr lang="en-US" dirty="0"/>
          </a:p>
          <a:p>
            <a:r>
              <a:rPr lang="en-US" dirty="0"/>
              <a:t>Provisioned IOPS SSD (io1 and io2) volumes are designed to meet the needs of I/O-intensive workloads, particularly database workloads, that are sensitive to storage performance and consistency. Provisioned IOPS SSD volumes use a consistent IOPS rate, which you specify when you create the volume, and Amazon EBS delivers the provisioned performance 99.9 percent of the time.</a:t>
            </a:r>
          </a:p>
          <a:p>
            <a:endParaRPr lang="en-US" dirty="0"/>
          </a:p>
          <a:p>
            <a:r>
              <a:rPr lang="en-US" dirty="0"/>
              <a:t>io2 volumes are designed to provide 99.999 percent volume durability with an AFR no higher than 0.001 percent, which translates to a single volume failure per 100,000 running volumes over a one-year period.</a:t>
            </a:r>
          </a:p>
          <a:p>
            <a:endParaRPr lang="en-US" dirty="0"/>
          </a:p>
          <a:p>
            <a:r>
              <a:rPr lang="en-US" dirty="0"/>
              <a:t>Amazon EBS Multi-Attach enables you to attach a single Provisioned IOPS SSD (io1 or io2) volume to multiple instances that are in the same Availability Zone. You can attach multiple Multi-Attach enabled volumes to an instance or set of instances. Each instance to which the volume is attached has full read and write permission to the shared volume. Multi-Attach makes it easier for you to achieve higher application availability in clustered Linux applications that manage concurrent write operations. </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3122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have historically had to rely on on-premises Storage Area Networks, or SANs, for delivering high-performance block storage. But SANs are often expensive, force you to pay upfront CAPEX regardless of your utilization, and are difficult to manage. With io2 Block Express, we are introducing the first SAN built for the cloud. io2 Block Express offers the highest-performance block storage in the cloud with 4x higher throughput, IOPS, and capacity than io2 volumes, along with sub-millisecond latency. Designed to provide 4,000 MB/s throughput per volume, 256K IOPS/volume, up to 64 TiB storage capacity, and 1,000 IOPS/GB as well as 99.999% durability, io2 Block Express is ideal for running your largest, most I/O intensive, mission-critical deployments of Oracle, SAP HANA, Microsoft SQL Server, and SAS Analytics. With io2 Block Express, you now get the performance of a SAN, in a high-durability block store in the cloud along with the ability to scale, provision, and pay just for the capacity you need.</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5652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https://docs.aws.amazon.com/AWSEC2/latest/UserGuide/EBSVolumeTypes.html</a:t>
            </a:r>
          </a:p>
          <a:p>
            <a:r>
              <a:rPr lang="en-US" dirty="0"/>
              <a:t>https://aws.amazon.com/ebs/pricing/</a:t>
            </a:r>
          </a:p>
          <a:p>
            <a:endParaRPr lang="en-US" dirty="0"/>
          </a:p>
          <a:p>
            <a:r>
              <a:rPr lang="en-US" dirty="0"/>
              <a:t>Throughput Optimized HDD (st1) volumes provide low-cost magnetic storage that defines performance in terms of throughput rather than IOPS. This volume type is a good fit for large, sequential workloads such as Amazon EMR, ETL, data warehouses, and log processing. Bootable st1 volumes are not supported.</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8205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session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64520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https://docs.aws.amazon.com/AWSEC2/latest/UserGuide/EBSVolumeTypes.html</a:t>
            </a:r>
          </a:p>
          <a:p>
            <a:r>
              <a:rPr lang="en-US" dirty="0"/>
              <a:t>https://aws.amazon.com/ebs/pricing/</a:t>
            </a:r>
          </a:p>
          <a:p>
            <a:endParaRPr lang="en-US" dirty="0"/>
          </a:p>
          <a:p>
            <a:r>
              <a:rPr lang="en-US" dirty="0"/>
              <a:t>Cold HDD (sc1) volumes provide low-cost magnetic storage that defines performance in terms of throughput rather than IOPS. With a lower throughput limit than st1, sc1 is a good fit for large, sequential cold-data workloads. If you require infrequent access to your data and are looking to save costs, sc1 provides inexpensive block storage. Bootable sc1 volumes are not supported.</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1895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As with any type of storage, we encourage our customers to have a robust, secure backup</a:t>
            </a:r>
            <a:r>
              <a:rPr lang="en-US" baseline="0" dirty="0"/>
              <a:t> strategy in place to secure data. EBS offers a fully managed backup tool built-in with EBS Snapshots.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Snapshots are point-in-time</a:t>
            </a:r>
            <a:r>
              <a:rPr lang="en-US" baseline="0" dirty="0"/>
              <a:t> </a:t>
            </a:r>
            <a:r>
              <a:rPr lang="en-US" sz="11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copies of your data that are stored in Amazon S3.</a:t>
            </a:r>
            <a:r>
              <a:rPr lang="en-US" sz="1100" baseline="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 </a:t>
            </a:r>
            <a:r>
              <a:rPr lang="en-US" sz="1059" b="0" i="0" kern="1200" dirty="0">
                <a:solidFill>
                  <a:schemeClr val="tx1"/>
                </a:solidFill>
                <a:effectLst/>
                <a:latin typeface="+mj-lt"/>
                <a:ea typeface="+mn-ea"/>
                <a:cs typeface="+mn-cs"/>
              </a:rPr>
              <a:t>They can be used to instantiate multiple new volumes, expand the size of a volume, or move volumes across Availability Zones. When a new volume is created, you may choose to create it based on an existing Amazon EBS snapshot. In that scenario, the new volume begins as an exact replica of the snapshot.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b="0" i="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b="0" i="0" kern="1200" dirty="0">
                <a:solidFill>
                  <a:schemeClr val="tx1"/>
                </a:solidFill>
                <a:effectLst/>
                <a:latin typeface="+mj-lt"/>
                <a:ea typeface="+mn-ea"/>
                <a:cs typeface="+mn-cs"/>
              </a:rPr>
              <a:t>Snapshots give you immediate access to Amazon EBS volume data, the ability to resize</a:t>
            </a:r>
            <a:r>
              <a:rPr lang="en-US" sz="1059" b="0" i="0" kern="1200" baseline="0" dirty="0">
                <a:solidFill>
                  <a:schemeClr val="tx1"/>
                </a:solidFill>
                <a:effectLst/>
                <a:latin typeface="+mj-lt"/>
                <a:ea typeface="+mn-ea"/>
                <a:cs typeface="+mn-cs"/>
              </a:rPr>
              <a:t> EBS volumes. You can also share EBS Snapshots and copy Snapshots across AWS regions.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b="0" i="0" kern="1200" baseline="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b="0" i="0" kern="1200" baseline="0" dirty="0">
                <a:solidFill>
                  <a:schemeClr val="tx1"/>
                </a:solidFill>
                <a:effectLst/>
                <a:latin typeface="+mj-lt"/>
                <a:ea typeface="+mn-ea"/>
                <a:cs typeface="+mn-cs"/>
              </a:rPr>
              <a:t>EBS Snapshots can also have FSR (Fast Snapshot Restore) enabled – so the volume is delivered fully initialized and without any IO penalty when a block is accessed for the first time.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059" b="0" i="0" kern="1200" baseline="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b="1" i="0" kern="1200" baseline="0" dirty="0">
                <a:solidFill>
                  <a:schemeClr val="tx1"/>
                </a:solidFill>
                <a:effectLst/>
                <a:latin typeface="+mj-lt"/>
                <a:ea typeface="+mn-ea"/>
                <a:cs typeface="+mn-cs"/>
              </a:rPr>
              <a:t>Snapshot functionality provides you geographic protection of your data and enables you to achieve business continuity for your organization.</a:t>
            </a:r>
            <a:endParaRPr lang="en-US" sz="11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9/2/21 5:42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56595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Describe how EBS snapshots</a:t>
            </a:r>
            <a:r>
              <a:rPr lang="en-US" baseline="0" dirty="0"/>
              <a:t> work</a:t>
            </a:r>
          </a:p>
          <a:p>
            <a:pPr marL="628650" lvl="1" indent="-171450">
              <a:buFont typeface="Arial" panose="020B0604020202020204" pitchFamily="34" charset="0"/>
              <a:buChar char="•"/>
            </a:pPr>
            <a:r>
              <a:rPr lang="en-US" baseline="0" dirty="0"/>
              <a:t>They store delta block changes &amp; it’s not compressed</a:t>
            </a:r>
            <a:endParaRPr lang="en-US" dirty="0"/>
          </a:p>
        </p:txBody>
      </p:sp>
      <p:sp>
        <p:nvSpPr>
          <p:cNvPr id="4" name="Slide Number Placeholder 3"/>
          <p:cNvSpPr>
            <a:spLocks noGrp="1"/>
          </p:cNvSpPr>
          <p:nvPr>
            <p:ph type="sldNum" sz="quarter" idx="10"/>
          </p:nvPr>
        </p:nvSpPr>
        <p:spPr/>
        <p:txBody>
          <a:bodyPr/>
          <a:lstStyle/>
          <a:p>
            <a:fld id="{B6F24280-34F6-46AD-AD08-FCF5033AE540}" type="slidenum">
              <a:rPr lang="en-US" smtClean="0"/>
              <a:pPr/>
              <a:t>24</a:t>
            </a:fld>
            <a:endParaRPr lang="en-US" dirty="0"/>
          </a:p>
        </p:txBody>
      </p:sp>
    </p:spTree>
    <p:extLst>
      <p:ext uri="{BB962C8B-B14F-4D97-AF65-F5344CB8AC3E}">
        <p14:creationId xmlns:p14="http://schemas.microsoft.com/office/powerpoint/2010/main" val="802660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Describe how snapshots are differential,</a:t>
            </a:r>
            <a:r>
              <a:rPr lang="en-US" baseline="0" dirty="0"/>
              <a:t> but allow a full recovery from any individual snapshot based on this three snapshot scenario</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659118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21411" lvl="2" indent="0">
              <a:buSzPct val="100000"/>
              <a:buFont typeface="Arial" panose="020B0604020202020204" pitchFamily="34" charset="0"/>
              <a:buNone/>
              <a:defRPr sz="3400">
                <a:solidFill>
                  <a:srgbClr val="F8F8F8"/>
                </a:solidFill>
              </a:defRPr>
            </a:pPr>
            <a:r>
              <a:rPr lang="en-US" sz="1912" dirty="0">
                <a:solidFill>
                  <a:srgbClr val="F8F8F8"/>
                </a:solidFill>
              </a:rPr>
              <a:t>An instance store provides temporary block-level storage for your instance. This storage is located on disks that are physically attached to the host computer. Instance store is ideal for temporary storage of information that changes frequently, such as buffers, caches, scratch data, and other temporary content, or for data that is replicated across a fleet of instances, such as a load-balanced pool of web servers.</a:t>
            </a:r>
          </a:p>
          <a:p>
            <a:pPr marL="321411" lvl="2" indent="0">
              <a:buSzPct val="100000"/>
              <a:buFont typeface="Arial" panose="020B0604020202020204" pitchFamily="34" charset="0"/>
              <a:buNone/>
              <a:defRPr sz="3400">
                <a:solidFill>
                  <a:srgbClr val="F8F8F8"/>
                </a:solidFill>
              </a:defRPr>
            </a:pPr>
            <a:endParaRPr lang="en-US" sz="1912" dirty="0">
              <a:solidFill>
                <a:srgbClr val="F8F8F8"/>
              </a:solidFill>
            </a:endParaRPr>
          </a:p>
          <a:p>
            <a:pPr marL="321411" lvl="2" indent="0">
              <a:buSzPct val="100000"/>
              <a:buFont typeface="Arial" panose="020B0604020202020204" pitchFamily="34" charset="0"/>
              <a:buNone/>
              <a:defRPr sz="3400">
                <a:solidFill>
                  <a:srgbClr val="F8F8F8"/>
                </a:solidFill>
              </a:defRPr>
            </a:pPr>
            <a:r>
              <a:rPr lang="en-US" sz="1912" dirty="0">
                <a:solidFill>
                  <a:srgbClr val="F8F8F8"/>
                </a:solidFill>
              </a:rPr>
              <a:t>For Nitro instances – the “d” in the instance name indicates the availability of instance store.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462177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a:xfrm>
            <a:off x="685800" y="3679370"/>
            <a:ext cx="5486400" cy="5464630"/>
          </a:xfrm>
        </p:spPr>
        <p:txBody>
          <a:bodyPr/>
          <a:lstStyle/>
          <a:p>
            <a:r>
              <a:rPr lang="en-US" sz="900" kern="1200" dirty="0">
                <a:solidFill>
                  <a:schemeClr val="tx1"/>
                </a:solidFill>
                <a:effectLst/>
                <a:latin typeface="Amazon Ember Regular" charset="0"/>
                <a:ea typeface="+mn-ea"/>
                <a:cs typeface="+mn-cs"/>
              </a:rPr>
              <a:t>So what is Amazon EFS?  We launched EFS back in 2016 to give customers a super simple, ’set and forget’, fully managed, cloud-native file system.  You can get up and running in just seconds in as little as two clicks, and have petabyte-scale elastic storage that’s trivially easy to use. EFS provides the capabilities and integrations you need to confidently run business-critical apps needing shared file storage in the cloud.</a:t>
            </a:r>
          </a:p>
          <a:p>
            <a:endParaRPr lang="en-US" sz="900"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900" b="0" kern="1200" dirty="0">
                <a:solidFill>
                  <a:schemeClr val="tx1"/>
                </a:solidFill>
                <a:effectLst/>
                <a:latin typeface="Amazon Ember Regular" charset="0"/>
                <a:ea typeface="+mn-ea"/>
                <a:cs typeface="+mn-cs"/>
              </a:rPr>
              <a:t>EFS is </a:t>
            </a:r>
            <a:r>
              <a:rPr lang="en-US" sz="900" b="1" kern="1200" dirty="0">
                <a:solidFill>
                  <a:schemeClr val="tx1"/>
                </a:solidFill>
                <a:effectLst/>
                <a:latin typeface="Amazon Ember Regular" charset="0"/>
                <a:ea typeface="+mn-ea"/>
                <a:cs typeface="+mn-cs"/>
              </a:rPr>
              <a:t>elastic</a:t>
            </a:r>
            <a:r>
              <a:rPr lang="en-US" sz="900" b="0" kern="1200" dirty="0">
                <a:solidFill>
                  <a:schemeClr val="tx1"/>
                </a:solidFill>
                <a:effectLst/>
                <a:latin typeface="Amazon Ember Regular" charset="0"/>
                <a:ea typeface="+mn-ea"/>
                <a:cs typeface="+mn-cs"/>
              </a:rPr>
              <a:t>, automatically scaling up or down as you add or remove files, and you pay only for what you use.  Your </a:t>
            </a:r>
            <a:r>
              <a:rPr lang="en-US" sz="900" b="1" kern="1200" dirty="0">
                <a:solidFill>
                  <a:schemeClr val="tx1"/>
                </a:solidFill>
                <a:effectLst/>
                <a:latin typeface="Amazon Ember Regular" charset="0"/>
                <a:ea typeface="+mn-ea"/>
                <a:cs typeface="+mn-cs"/>
              </a:rPr>
              <a:t>performance automatically scales</a:t>
            </a:r>
            <a:r>
              <a:rPr lang="en-US" sz="900" b="0" kern="1200" dirty="0">
                <a:solidFill>
                  <a:schemeClr val="tx1"/>
                </a:solidFill>
                <a:effectLst/>
                <a:latin typeface="Amazon Ember Regular" charset="0"/>
                <a:ea typeface="+mn-ea"/>
                <a:cs typeface="+mn-cs"/>
              </a:rPr>
              <a:t> with your capacity. Which, by the way, EFS file systems scale to petabytes in size.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900" b="0"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900" kern="1200" dirty="0">
                <a:solidFill>
                  <a:schemeClr val="tx1"/>
                </a:solidFill>
                <a:effectLst/>
                <a:latin typeface="Amazon Ember Regular" charset="0"/>
                <a:ea typeface="+mn-ea"/>
                <a:cs typeface="+mn-cs"/>
              </a:rPr>
              <a:t>EFS is also </a:t>
            </a:r>
            <a:r>
              <a:rPr lang="en-US" sz="900" b="1" kern="1200" dirty="0">
                <a:solidFill>
                  <a:schemeClr val="tx1"/>
                </a:solidFill>
                <a:effectLst/>
                <a:latin typeface="Amazon Ember Regular" charset="0"/>
                <a:ea typeface="+mn-ea"/>
                <a:cs typeface="+mn-cs"/>
              </a:rPr>
              <a:t>highly available and designed to be highly durable</a:t>
            </a:r>
            <a:r>
              <a:rPr lang="en-US" sz="900" kern="1200" dirty="0">
                <a:solidFill>
                  <a:schemeClr val="tx1"/>
                </a:solidFill>
                <a:effectLst/>
                <a:latin typeface="Amazon Ember Regular" charset="0"/>
                <a:ea typeface="+mn-ea"/>
                <a:cs typeface="+mn-cs"/>
              </a:rPr>
              <a:t>.  We offer a </a:t>
            </a:r>
            <a:r>
              <a:rPr lang="en-US" sz="900" b="1" kern="1200" dirty="0">
                <a:solidFill>
                  <a:schemeClr val="tx1"/>
                </a:solidFill>
                <a:effectLst/>
                <a:latin typeface="Amazon Ember Regular" charset="0"/>
                <a:ea typeface="+mn-ea"/>
                <a:cs typeface="+mn-cs"/>
              </a:rPr>
              <a:t>4 9s availability SLA</a:t>
            </a:r>
            <a:r>
              <a:rPr lang="en-US" sz="900" kern="1200" dirty="0">
                <a:solidFill>
                  <a:schemeClr val="tx1"/>
                </a:solidFill>
                <a:effectLst/>
                <a:latin typeface="Amazon Ember Regular" charset="0"/>
                <a:ea typeface="+mn-ea"/>
                <a:cs typeface="+mn-cs"/>
              </a:rPr>
              <a:t> and we’re designed for </a:t>
            </a:r>
            <a:r>
              <a:rPr lang="en-US" sz="900" b="1" kern="1200" dirty="0">
                <a:solidFill>
                  <a:schemeClr val="tx1"/>
                </a:solidFill>
                <a:effectLst/>
                <a:latin typeface="Amazon Ember Regular" charset="0"/>
                <a:ea typeface="+mn-ea"/>
                <a:cs typeface="+mn-cs"/>
              </a:rPr>
              <a:t>11 9s of data durability</a:t>
            </a:r>
            <a:r>
              <a:rPr lang="en-US" sz="900" kern="1200" dirty="0">
                <a:solidFill>
                  <a:schemeClr val="tx1"/>
                </a:solidFill>
                <a:effectLst/>
                <a:latin typeface="Amazon Ember Regular" charset="0"/>
                <a:ea typeface="+mn-ea"/>
                <a:cs typeface="+mn-cs"/>
              </a:rPr>
              <a:t>.  To achieve these levels of availability and durability, all files and directories are redundantly stored within and across multiple Availability Zones or AZs.  EFS file systems can withstand the full loss of a single AZ, while still providing the same quality of service in the other AZs.</a:t>
            </a:r>
            <a:endParaRPr lang="en-US" sz="900" b="0" kern="1200" dirty="0">
              <a:solidFill>
                <a:schemeClr val="tx1"/>
              </a:solidFill>
              <a:effectLst/>
              <a:latin typeface="Amazon Ember Regular" charset="0"/>
              <a:ea typeface="+mn-ea"/>
              <a:cs typeface="+mn-cs"/>
            </a:endParaRPr>
          </a:p>
          <a:p>
            <a:endParaRPr lang="en-US" sz="900" b="0" kern="1200" dirty="0">
              <a:solidFill>
                <a:schemeClr val="tx1"/>
              </a:solidFill>
              <a:effectLst/>
              <a:latin typeface="Amazon Ember Regular" charset="0"/>
              <a:ea typeface="+mn-ea"/>
              <a:cs typeface="+mn-cs"/>
            </a:endParaRPr>
          </a:p>
          <a:p>
            <a:r>
              <a:rPr lang="en-US" sz="900" b="0" kern="1200" dirty="0">
                <a:solidFill>
                  <a:schemeClr val="tx1"/>
                </a:solidFill>
                <a:effectLst/>
                <a:latin typeface="Amazon Ember Regular" charset="0"/>
                <a:ea typeface="+mn-ea"/>
                <a:cs typeface="+mn-cs"/>
              </a:rPr>
              <a:t>EFS is </a:t>
            </a:r>
            <a:r>
              <a:rPr lang="en-US" sz="900" b="1" kern="1200" dirty="0">
                <a:solidFill>
                  <a:schemeClr val="tx1"/>
                </a:solidFill>
                <a:effectLst/>
                <a:latin typeface="Amazon Ember Regular" charset="0"/>
                <a:ea typeface="+mn-ea"/>
                <a:cs typeface="+mn-cs"/>
              </a:rPr>
              <a:t>serverless</a:t>
            </a:r>
            <a:r>
              <a:rPr lang="en-US" sz="900" b="0" kern="1200" dirty="0">
                <a:solidFill>
                  <a:schemeClr val="tx1"/>
                </a:solidFill>
                <a:effectLst/>
                <a:latin typeface="Amazon Ember Regular" charset="0"/>
                <a:ea typeface="+mn-ea"/>
                <a:cs typeface="+mn-cs"/>
              </a:rPr>
              <a:t>, you don’t need </a:t>
            </a:r>
            <a:r>
              <a:rPr lang="en-US" sz="900" b="1" kern="1200" dirty="0">
                <a:solidFill>
                  <a:schemeClr val="tx1"/>
                </a:solidFill>
                <a:effectLst/>
                <a:latin typeface="Amazon Ember Regular" charset="0"/>
                <a:ea typeface="+mn-ea"/>
                <a:cs typeface="+mn-cs"/>
              </a:rPr>
              <a:t>to provision or manage any infrastructure</a:t>
            </a:r>
            <a:r>
              <a:rPr lang="en-US" sz="900" b="0" kern="1200" dirty="0">
                <a:solidFill>
                  <a:schemeClr val="tx1"/>
                </a:solidFill>
                <a:effectLst/>
                <a:latin typeface="Amazon Ember Regular" charset="0"/>
                <a:ea typeface="+mn-ea"/>
                <a:cs typeface="+mn-cs"/>
              </a:rPr>
              <a:t> or capacity. And as your workload scales up, so does your file system, automatically accommodating any additional storage or connection capacity that you need.</a:t>
            </a:r>
          </a:p>
          <a:p>
            <a:endParaRPr lang="en-US" sz="900" b="1"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900" kern="1200" dirty="0">
                <a:solidFill>
                  <a:schemeClr val="tx1"/>
                </a:solidFill>
                <a:effectLst/>
                <a:latin typeface="Amazon Ember Regular" charset="0"/>
                <a:ea typeface="+mn-ea"/>
                <a:cs typeface="+mn-cs"/>
              </a:rPr>
              <a:t>Speaking of connections, EFS file systems support </a:t>
            </a:r>
            <a:r>
              <a:rPr lang="en-US" sz="900" b="1" kern="1200" dirty="0">
                <a:solidFill>
                  <a:schemeClr val="tx1"/>
                </a:solidFill>
                <a:effectLst/>
                <a:latin typeface="Amazon Ember Regular" charset="0"/>
                <a:ea typeface="+mn-ea"/>
                <a:cs typeface="+mn-cs"/>
              </a:rPr>
              <a:t>up to 10s of thousands of concurrent clients</a:t>
            </a:r>
            <a:r>
              <a:rPr lang="en-US" sz="900" kern="1200" dirty="0">
                <a:solidFill>
                  <a:schemeClr val="tx1"/>
                </a:solidFill>
                <a:effectLst/>
                <a:latin typeface="Amazon Ember Regular" charset="0"/>
                <a:ea typeface="+mn-ea"/>
                <a:cs typeface="+mn-cs"/>
              </a:rPr>
              <a:t>, no matter the type.  These could be traditional EC2 instances, containers running in one of your self managed clusters or in one of the AWS container services, Elastic Container Service, Elastic Kubernetes Service, and Fargate – or in a serverless function running in AWS Lambda.  You can also access your EFS file systems from on-premises via AWS DirectConnect and AWS VPN.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900" b="0"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900" kern="1200" dirty="0">
                <a:solidFill>
                  <a:schemeClr val="tx1"/>
                </a:solidFill>
                <a:effectLst/>
                <a:latin typeface="Amazon Ember Regular" charset="0"/>
                <a:ea typeface="+mn-ea"/>
                <a:cs typeface="+mn-cs"/>
              </a:rPr>
              <a:t>In terms of </a:t>
            </a:r>
            <a:r>
              <a:rPr lang="en-US" sz="900" b="1" kern="1200" dirty="0">
                <a:solidFill>
                  <a:schemeClr val="tx1"/>
                </a:solidFill>
                <a:effectLst/>
                <a:latin typeface="Amazon Ember Regular" charset="0"/>
                <a:ea typeface="+mn-ea"/>
                <a:cs typeface="+mn-cs"/>
              </a:rPr>
              <a:t>performance</a:t>
            </a:r>
            <a:r>
              <a:rPr lang="en-US" sz="900" kern="1200" dirty="0">
                <a:solidFill>
                  <a:schemeClr val="tx1"/>
                </a:solidFill>
                <a:effectLst/>
                <a:latin typeface="Amazon Ember Regular" charset="0"/>
                <a:ea typeface="+mn-ea"/>
                <a:cs typeface="+mn-cs"/>
              </a:rPr>
              <a:t>, EFS file systems provide low, consistent latencies (in the single digit millisecond range for active file system workloads), and can scale to 10s of GB/s of throughput and support over 500,000 IOPS.  We’ll talk more about performance towards the end of this session.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900" b="0"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900" b="0" i="0" u="none" strike="noStrike" kern="1200" dirty="0">
                <a:solidFill>
                  <a:schemeClr val="tx1"/>
                </a:solidFill>
                <a:effectLst/>
                <a:latin typeface="Amazon Ember Regular" charset="0"/>
                <a:ea typeface="+mn-ea"/>
                <a:cs typeface="+mn-cs"/>
              </a:rPr>
              <a:t>And finally, </a:t>
            </a:r>
            <a:r>
              <a:rPr lang="en-US" sz="900" b="1" i="0" u="none" strike="noStrike" kern="1200" dirty="0">
                <a:solidFill>
                  <a:schemeClr val="tx1"/>
                </a:solidFill>
                <a:effectLst/>
                <a:latin typeface="Amazon Ember Regular" charset="0"/>
                <a:ea typeface="+mn-ea"/>
                <a:cs typeface="+mn-cs"/>
              </a:rPr>
              <a:t>EFS storage classes </a:t>
            </a:r>
            <a:r>
              <a:rPr lang="en-US" sz="900" b="0" i="0" u="none" strike="noStrike" kern="1200" dirty="0">
                <a:solidFill>
                  <a:schemeClr val="tx1"/>
                </a:solidFill>
                <a:effectLst/>
                <a:latin typeface="Amazon Ember Regular" charset="0"/>
                <a:ea typeface="+mn-ea"/>
                <a:cs typeface="+mn-cs"/>
              </a:rPr>
              <a:t>provide you with automatic cost-optimization and help you achieve an </a:t>
            </a:r>
            <a:r>
              <a:rPr lang="en-US" sz="900" b="1" i="0" u="none" strike="noStrike" kern="1200" dirty="0">
                <a:solidFill>
                  <a:schemeClr val="tx1"/>
                </a:solidFill>
                <a:effectLst/>
                <a:latin typeface="Amazon Ember Regular" charset="0"/>
                <a:ea typeface="+mn-ea"/>
                <a:cs typeface="+mn-cs"/>
              </a:rPr>
              <a:t>optimal price/performance blend</a:t>
            </a:r>
            <a:r>
              <a:rPr lang="en-US" sz="900" b="0" i="0" u="none" strike="noStrike" kern="1200" dirty="0">
                <a:solidFill>
                  <a:schemeClr val="tx1"/>
                </a:solidFill>
                <a:effectLst/>
                <a:latin typeface="Amazon Ember Regular" charset="0"/>
                <a:ea typeface="+mn-ea"/>
                <a:cs typeface="+mn-cs"/>
              </a:rPr>
              <a:t> for your workloads.  With our native lifecycle management capability, files that you aren’t using frequently will be automatically moved from the Standard storage class to the lower-cost EFS Infrequent Access (IA) storage class, completely transparently to users and applications.  </a:t>
            </a:r>
            <a:r>
              <a:rPr lang="en-US" sz="900" b="1" i="0" u="none" strike="noStrike" kern="1200" dirty="0">
                <a:solidFill>
                  <a:schemeClr val="tx1"/>
                </a:solidFill>
                <a:effectLst/>
                <a:latin typeface="Amazon Ember Regular" charset="0"/>
                <a:ea typeface="+mn-ea"/>
                <a:cs typeface="+mn-cs"/>
              </a:rPr>
              <a:t>IA costs just 2 and a half cents, 92% less than Standard</a:t>
            </a:r>
            <a:r>
              <a:rPr lang="en-US" sz="900" b="0" i="0" u="none" strike="noStrike" kern="1200" dirty="0">
                <a:solidFill>
                  <a:schemeClr val="tx1"/>
                </a:solidFill>
                <a:effectLst/>
                <a:latin typeface="Amazon Ember Regular" charset="0"/>
                <a:ea typeface="+mn-ea"/>
                <a:cs typeface="+mn-cs"/>
              </a:rPr>
              <a:t>.  And with this built in capability, what we see is roughly 80% of data isn’t accessed frequently, you can achieve an effective storage price of just $0.08/GB-month. </a:t>
            </a:r>
            <a:r>
              <a:rPr lang="en-US" sz="900" dirty="0"/>
              <a:t>Introducing EFS Asteroid, adding two additional single zone storage classes, for a total of four, and cloud file storage starting at just $0.0xxx/GB-Month, and an effective storage price of just $0.0xx/GB-month.</a:t>
            </a:r>
            <a:endParaRPr lang="en-US" sz="9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1B0DC58B-5992-482F-B691-240AC7B4D8C3}" type="slidenum">
              <a:rPr kumimoji="0" lang="en-US" alt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2472894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talk to customers about </a:t>
            </a:r>
            <a:r>
              <a:rPr lang="en-US" b="1" dirty="0"/>
              <a:t>moving to and growing in the cloud</a:t>
            </a:r>
            <a:r>
              <a:rPr lang="en-US" dirty="0"/>
              <a:t> with EFS, one thing that excites them, besides how easy it is to get started, is how EFS helps minimize risk along their journey.</a:t>
            </a:r>
          </a:p>
          <a:p>
            <a:r>
              <a:rPr lang="en-US" dirty="0"/>
              <a:t>EFS is there every step of the way, and it gives customers an easy way to modernize their stacks at their own pace.  </a:t>
            </a:r>
          </a:p>
          <a:p>
            <a:endParaRPr lang="en-US" dirty="0"/>
          </a:p>
          <a:p>
            <a:r>
              <a:rPr lang="en-US" dirty="0"/>
              <a:t>Rather than getting bogged down in having to manage your own storage infrastructure, you can simplify operations, reduce cost, increase agility, and get more out of your data, simply by moving to fully managed AWS services like Amazon EFS.</a:t>
            </a:r>
          </a:p>
          <a:p>
            <a:endParaRPr lang="en-US" dirty="0"/>
          </a:p>
          <a:p>
            <a:r>
              <a:rPr lang="en-US" dirty="0"/>
              <a:t>It’s super easy to lift and shift your applications onto EFS with minimal disruption, and again, you can get started in just minutes in as little as two clicks.  If you’re already running application backed by network file storage today, EFS provides the same type of interface that your applications, developers, and users are accustomed to.</a:t>
            </a:r>
          </a:p>
          <a:p>
            <a:endParaRPr lang="en-US" dirty="0"/>
          </a:p>
          <a:p>
            <a:r>
              <a:rPr lang="en-US" dirty="0"/>
              <a:t>Once you’ve migrated to workloads, we make it easy to optimize your storage spend.  EFS offers automatic cost savings which we’ll discuss more in a bit.  And since AWS offers a rich set of services across all product categories, like compute, containers, storage, and analytics, and with all the integrations we’ve built between them, you can modernize your applications on your schedule, while gaining immediate benefits from running in the AWS cloud. </a:t>
            </a:r>
          </a:p>
          <a:p>
            <a:endParaRPr lang="en-US" dirty="0"/>
          </a:p>
          <a:p>
            <a:r>
              <a:rPr lang="en-US" dirty="0"/>
              <a:t>Once modernized, running on fully managed, elastic cloud infrastructure, results in further development and operational efficiency, which enables you to build and deliver more features and capabilities to your customers in a shorter amount of time.</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74411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EFS use cases range from home directories and shared</a:t>
            </a:r>
            <a:r>
              <a:rPr lang="en-US" baseline="0" dirty="0"/>
              <a:t> storage for devops projects, to enterprise apps, web content management, analytics, machine learning, and more.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4014919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sz="2000" b="0" kern="1200" dirty="0">
                <a:solidFill>
                  <a:schemeClr val="tx1"/>
                </a:solidFill>
                <a:effectLst/>
                <a:latin typeface="Amazon Ember Regular" charset="0"/>
                <a:ea typeface="+mn-ea"/>
                <a:cs typeface="+mn-cs"/>
              </a:rPr>
              <a:t>EFS is </a:t>
            </a:r>
            <a:r>
              <a:rPr lang="en-US" sz="2000" b="1" kern="1200" dirty="0">
                <a:solidFill>
                  <a:schemeClr val="tx1"/>
                </a:solidFill>
                <a:effectLst/>
                <a:latin typeface="Amazon Ember Regular" charset="0"/>
                <a:ea typeface="+mn-ea"/>
                <a:cs typeface="+mn-cs"/>
              </a:rPr>
              <a:t>serverless</a:t>
            </a:r>
            <a:r>
              <a:rPr lang="en-US" sz="2000" b="0" kern="1200" dirty="0">
                <a:solidFill>
                  <a:schemeClr val="tx1"/>
                </a:solidFill>
                <a:effectLst/>
                <a:latin typeface="Amazon Ember Regular" charset="0"/>
                <a:ea typeface="+mn-ea"/>
                <a:cs typeface="+mn-cs"/>
              </a:rPr>
              <a:t>, you don’t need </a:t>
            </a:r>
            <a:r>
              <a:rPr lang="en-US" sz="2000" b="1" kern="1200" dirty="0">
                <a:solidFill>
                  <a:schemeClr val="tx1"/>
                </a:solidFill>
                <a:effectLst/>
                <a:latin typeface="Amazon Ember Regular" charset="0"/>
                <a:ea typeface="+mn-ea"/>
                <a:cs typeface="+mn-cs"/>
              </a:rPr>
              <a:t>to provision or manage any infrastructure</a:t>
            </a:r>
            <a:r>
              <a:rPr lang="en-US" sz="2000" b="0" kern="1200" dirty="0">
                <a:solidFill>
                  <a:schemeClr val="tx1"/>
                </a:solidFill>
                <a:effectLst/>
                <a:latin typeface="Amazon Ember Regular" charset="0"/>
                <a:ea typeface="+mn-ea"/>
                <a:cs typeface="+mn-cs"/>
              </a:rPr>
              <a:t> or capacity. </a:t>
            </a:r>
            <a:endParaRPr lang="en-US" sz="2000" kern="1200" dirty="0">
              <a:solidFill>
                <a:schemeClr val="tx1"/>
              </a:solidFill>
              <a:effectLst/>
              <a:latin typeface="Amazon Ember Regular" charset="0"/>
              <a:ea typeface="+mn-ea"/>
              <a:cs typeface="+mn-cs"/>
            </a:endParaRP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endParaRPr lang="en-US" sz="2000" kern="1200" dirty="0">
              <a:solidFill>
                <a:schemeClr val="tx1"/>
              </a:solidFill>
              <a:effectLst/>
              <a:latin typeface="Amazon Ember Regular" charset="0"/>
              <a:ea typeface="+mn-ea"/>
              <a:cs typeface="+mn-cs"/>
            </a:endParaRP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sz="2000" kern="1200" dirty="0">
                <a:solidFill>
                  <a:schemeClr val="tx1"/>
                </a:solidFill>
                <a:effectLst/>
                <a:latin typeface="Amazon Ember Regular" charset="0"/>
                <a:ea typeface="+mn-ea"/>
                <a:cs typeface="+mn-cs"/>
              </a:rPr>
              <a:t>EFS file systems can be shared with </a:t>
            </a:r>
            <a:r>
              <a:rPr lang="en-US" sz="2000" b="1" kern="1200" dirty="0">
                <a:solidFill>
                  <a:schemeClr val="tx1"/>
                </a:solidFill>
                <a:effectLst/>
                <a:latin typeface="Amazon Ember Regular" charset="0"/>
                <a:ea typeface="+mn-ea"/>
                <a:cs typeface="+mn-cs"/>
              </a:rPr>
              <a:t>up to 10s of thousands of concurrent clients</a:t>
            </a:r>
            <a:r>
              <a:rPr lang="en-US" sz="2000" kern="1200" dirty="0">
                <a:solidFill>
                  <a:schemeClr val="tx1"/>
                </a:solidFill>
                <a:effectLst/>
                <a:latin typeface="Amazon Ember Regular" charset="0"/>
                <a:ea typeface="+mn-ea"/>
                <a:cs typeface="+mn-cs"/>
              </a:rPr>
              <a:t>, no matter the type.  These could be traditional EC2 instances, containers running in one of your self managed clusters or in one of the AWS container services, Elastic Container Service, Elastic Kubernetes Service, and Fargate – or in a serverless function running in AWS Lambda.  </a:t>
            </a: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endParaRPr lang="en-US" sz="2000" kern="1200" dirty="0">
              <a:solidFill>
                <a:schemeClr val="tx1"/>
              </a:solidFill>
              <a:effectLst/>
              <a:latin typeface="Amazon Ember Regular" charset="0"/>
              <a:ea typeface="+mn-ea"/>
              <a:cs typeface="+mn-cs"/>
            </a:endParaRP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sz="2000" kern="1200" dirty="0">
                <a:solidFill>
                  <a:schemeClr val="tx1"/>
                </a:solidFill>
                <a:effectLst/>
                <a:latin typeface="Amazon Ember Regular" charset="0"/>
                <a:ea typeface="+mn-ea"/>
                <a:cs typeface="+mn-cs"/>
              </a:rPr>
              <a:t>Not shown in this visual, but customers can also using EFS with AWS ML platform – Amazon SageMaker.</a:t>
            </a: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endParaRPr lang="en-US" sz="2000" kern="1200" dirty="0">
              <a:solidFill>
                <a:schemeClr val="tx1"/>
              </a:solidFill>
              <a:effectLst/>
              <a:latin typeface="Amazon Ember Regular" charset="0"/>
              <a:ea typeface="+mn-ea"/>
              <a:cs typeface="+mn-cs"/>
            </a:endParaRPr>
          </a:p>
          <a:p>
            <a:pPr marL="0" marR="0" lvl="0" indent="0" algn="l" defTabSz="1096963"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sz="2000" kern="1200" dirty="0">
                <a:solidFill>
                  <a:schemeClr val="tx1"/>
                </a:solidFill>
                <a:effectLst/>
                <a:latin typeface="Amazon Ember Regular" charset="0"/>
                <a:ea typeface="+mn-ea"/>
                <a:cs typeface="+mn-cs"/>
              </a:rPr>
              <a:t>You can also access your EFS file systems from on-premises via AWS DirectConnect and AWS VPN.</a:t>
            </a:r>
          </a:p>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9/2/21 5:42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90063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EFS also</a:t>
            </a:r>
            <a:r>
              <a:rPr lang="en-US" baseline="0" dirty="0"/>
              <a:t> supports multiple storage classes that we’ll cover in a later slide, and integrates with AWS Backup to allow for complete data protection to complement the durability of 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14782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529796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EFS can scale with your application, and has multiple performance and</a:t>
            </a:r>
            <a:r>
              <a:rPr lang="en-US" baseline="0" dirty="0"/>
              <a:t> throughput modes that allow you to find the best performance and cost efficiency for each of your workloads.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255904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Let’s talk a bit more about why EFS is cost optimized. If you take away </a:t>
            </a:r>
            <a:r>
              <a:rPr lang="en-US" sz="1920" b="1" i="0" kern="1200" dirty="0">
                <a:solidFill>
                  <a:schemeClr val="tx1"/>
                </a:solidFill>
                <a:effectLst/>
                <a:latin typeface="Amazon Ember Regular" charset="0"/>
                <a:ea typeface="+mn-ea"/>
                <a:cs typeface="+mn-cs"/>
              </a:rPr>
              <a:t>one key insight </a:t>
            </a:r>
            <a:r>
              <a:rPr lang="en-US" sz="1920" b="0" i="0" kern="1200" dirty="0">
                <a:solidFill>
                  <a:schemeClr val="tx1"/>
                </a:solidFill>
                <a:effectLst/>
                <a:latin typeface="Amazon Ember Regular" charset="0"/>
                <a:ea typeface="+mn-ea"/>
                <a:cs typeface="+mn-cs"/>
              </a:rPr>
              <a:t>from this session, I’d like it to be this: with </a:t>
            </a:r>
            <a:r>
              <a:rPr lang="en-US" sz="1920" b="1" i="0" kern="1200" dirty="0">
                <a:solidFill>
                  <a:schemeClr val="tx1"/>
                </a:solidFill>
                <a:effectLst/>
                <a:latin typeface="Amazon Ember Regular" charset="0"/>
                <a:ea typeface="+mn-ea"/>
                <a:cs typeface="+mn-cs"/>
              </a:rPr>
              <a:t>EFS, your effective storage price is just 8 cents per gigabyte per month</a:t>
            </a:r>
            <a:r>
              <a:rPr lang="en-US" sz="1920" b="0" i="0" kern="1200" dirty="0">
                <a:solidFill>
                  <a:schemeClr val="tx1"/>
                </a:solidFill>
                <a:effectLst/>
                <a:latin typeface="Amazon Ember Regular" charset="0"/>
                <a:ea typeface="+mn-ea"/>
                <a:cs typeface="+mn-cs"/>
              </a:rPr>
              <a:t>. And </a:t>
            </a:r>
            <a:r>
              <a:rPr lang="en-US" sz="1920" b="1" i="0" kern="1200" dirty="0">
                <a:solidFill>
                  <a:schemeClr val="tx1"/>
                </a:solidFill>
                <a:effectLst/>
                <a:latin typeface="Amazon Ember Regular" charset="0"/>
                <a:ea typeface="+mn-ea"/>
                <a:cs typeface="+mn-cs"/>
              </a:rPr>
              <a:t>at this price, you get all of the fully managed features EFS provides right out of the box. </a:t>
            </a:r>
            <a:r>
              <a:rPr lang="en-US" sz="1920" b="0" i="0" kern="1200" dirty="0">
                <a:solidFill>
                  <a:schemeClr val="tx1"/>
                </a:solidFill>
                <a:effectLst/>
                <a:latin typeface="Amazon Ember Regular" charset="0"/>
                <a:ea typeface="+mn-ea"/>
                <a:cs typeface="+mn-cs"/>
              </a:rPr>
              <a:t>And if you do a total cost of ownership analysis comparing this to running your own file system storage infrastructure, what you’ll find is that EFS is </a:t>
            </a:r>
            <a:r>
              <a:rPr lang="en-US" sz="1920" b="1" i="0" kern="1200" dirty="0">
                <a:solidFill>
                  <a:schemeClr val="tx1"/>
                </a:solidFill>
                <a:effectLst/>
                <a:latin typeface="Amazon Ember Regular" charset="0"/>
                <a:ea typeface="+mn-ea"/>
                <a:cs typeface="+mn-cs"/>
              </a:rPr>
              <a:t>90% more cost effective than doing it yourself</a:t>
            </a:r>
            <a:r>
              <a:rPr lang="en-US" sz="1920" b="0" i="0" kern="1200" dirty="0">
                <a:solidFill>
                  <a:schemeClr val="tx1"/>
                </a:solidFill>
                <a:effectLst/>
                <a:latin typeface="Amazon Ember Regular" charset="0"/>
                <a:ea typeface="+mn-ea"/>
                <a:cs typeface="+mn-cs"/>
              </a:rPr>
              <a:t>.</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Let’s break that down a little bit more.  Lifecycle management monitors your workload and file access pattern, and automatically saves you money by moving files you’re not accessing frequently from EFS Standard into the lower cost EFS IA.  There’s a generally accepted industry estimate that 80% of data isn’t accessed frequently – we actually analyzed our own usage data that we’ve gathered over the past 4 and a half years of operation, and validated this estimate.  Using that </a:t>
            </a:r>
            <a:r>
              <a:rPr lang="en-US" sz="1920" b="1" i="0" kern="1200" dirty="0">
                <a:solidFill>
                  <a:schemeClr val="tx1"/>
                </a:solidFill>
                <a:effectLst/>
                <a:latin typeface="Amazon Ember Regular" charset="0"/>
                <a:ea typeface="+mn-ea"/>
                <a:cs typeface="+mn-cs"/>
              </a:rPr>
              <a:t>80-20 rule</a:t>
            </a:r>
            <a:r>
              <a:rPr lang="en-US" sz="1920" b="0" i="0" kern="1200" dirty="0">
                <a:solidFill>
                  <a:schemeClr val="tx1"/>
                </a:solidFill>
                <a:effectLst/>
                <a:latin typeface="Amazon Ember Regular" charset="0"/>
                <a:ea typeface="+mn-ea"/>
                <a:cs typeface="+mn-cs"/>
              </a:rPr>
              <a:t>, where 20% of your files are actively used and the other 80% are not, with our built-in cost optimization, your effective price is just 8 cents per GB per month.</a:t>
            </a:r>
          </a:p>
          <a:p>
            <a:endParaRPr lang="en-US" sz="1920" b="0" i="0" kern="1200" dirty="0">
              <a:solidFill>
                <a:schemeClr val="tx1"/>
              </a:solidFill>
              <a:effectLst/>
              <a:latin typeface="Amazon Ember Regular" charset="0"/>
              <a:ea typeface="+mn-ea"/>
              <a:cs typeface="+mn-cs"/>
            </a:endParaRPr>
          </a:p>
          <a:p>
            <a:endParaRPr lang="en-US" sz="192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1096963" rtl="0" eaLnBrk="1" fontAlgn="base" latinLnBrk="0" hangingPunct="1">
              <a:lnSpc>
                <a:spcPct val="100000"/>
              </a:lnSpc>
              <a:spcBef>
                <a:spcPct val="0"/>
              </a:spcBef>
              <a:spcAft>
                <a:spcPct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mn-ea"/>
                <a:cs typeface="+mn-cs"/>
              </a:rPr>
              <a:pPr marL="0" marR="0" lvl="0" indent="0" algn="r" defTabSz="1096963"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endParaRPr>
          </a:p>
        </p:txBody>
      </p:sp>
    </p:spTree>
    <p:extLst>
      <p:ext uri="{BB962C8B-B14F-4D97-AF65-F5344CB8AC3E}">
        <p14:creationId xmlns:p14="http://schemas.microsoft.com/office/powerpoint/2010/main" val="3136258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FSx makes it easy and cost effective to launch and run popular file systems that are fully managed by AWS. With Amazon FSx, you can leverage the rich feature sets and fast performance of widely-used open source and commercially-licensed file systems, while avoiding time-consuming administrative tasks such as hardware provisioning, software configuration, patching, and backups. It provides cost-efficient capacity with high levels of reliability, and integrates with a broad portfolio of AWS services to enable faster innovation.</a:t>
            </a:r>
          </a:p>
          <a:p>
            <a:endParaRPr lang="en-US" dirty="0"/>
          </a:p>
          <a:p>
            <a:r>
              <a:rPr lang="en-US" dirty="0"/>
              <a:t>Amazon FSx provides two file systems to choose from: Amazon FSx for Windows File Server for business applications and Amazon FSx for Lustre for compute-intensive workloads.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650653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FSx for Windows File Server provides fully managed file storage that is accessible over the industry-standard Server Message Block (SMB) protocol.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376746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With</a:t>
            </a:r>
            <a:r>
              <a:rPr lang="en-US" sz="1200" b="0" i="0" kern="1200" baseline="0" dirty="0">
                <a:solidFill>
                  <a:schemeClr val="tx1"/>
                </a:solidFill>
                <a:effectLst/>
                <a:latin typeface="Amazon Ember Regular" charset="0"/>
                <a:ea typeface="+mn-ea"/>
                <a:cs typeface="+mn-cs"/>
              </a:rPr>
              <a:t> FSx for Windows, y</a:t>
            </a:r>
            <a:r>
              <a:rPr lang="en-US" sz="1200" b="0" i="0" kern="1200" dirty="0">
                <a:solidFill>
                  <a:schemeClr val="tx1"/>
                </a:solidFill>
                <a:effectLst/>
                <a:latin typeface="Amazon Ember Regular" charset="0"/>
                <a:ea typeface="+mn-ea"/>
                <a:cs typeface="+mn-cs"/>
              </a:rPr>
              <a:t>ou no longer have to worry about setting up and provisioning file servers and storage volumes, replicating data, installing file server software updates and patches, managing failover and failback, and manually performing backups.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07464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supporting the SMB protocol, Amazon FSx can connect your file system to Amazon Elastic Compute Cloud (Amazon EC2), Amazon Elastic Container Service (Amazon ECS), VMware Cloud on AWS, Amazon WorkSpaces, and Amazon AppStream 2.0 instances. Amazon FSx supports all Windows versions starting from Windows Server 2008 and Windows 7, as well as current versions of Linux and MacOS. Amazon FSx also supports on-premises access via AWS Direct Connect or AWS VPN, and access from multiple VPCs, accounts, and regions using VPC Peering or AWS Transit Gateway. Amazon FSx File Gateway provides efficient, low-latency on-premises access with a local cache for frequently accessed file data.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463865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FSx</a:t>
            </a:r>
            <a:r>
              <a:rPr lang="en-US" baseline="0" dirty="0"/>
              <a:t> for Windows offers the flexibility and performance options that allow you to determine the best fit for your workloads – ranging from SSD and HDD storage classes, Single and Multi-AZ deployment options, and the ability to select storage and throughput independently. FSx also supports Windows shadow copies in addition to the integration with AWS backup and the automatic daily backups to S3.</a:t>
            </a:r>
          </a:p>
          <a:p>
            <a:endParaRPr lang="en-US" baseline="0" dirty="0"/>
          </a:p>
          <a:p>
            <a:r>
              <a:rPr lang="en-US" dirty="0"/>
              <a:t>You can also enable data deduplication</a:t>
            </a:r>
            <a:r>
              <a:rPr lang="en-US" baseline="0" dirty="0"/>
              <a:t> and compression to automatically reduce costs with redundant data being stored in your FSx filesystem, typically offering a 50-80% savings depending on the type of data being stored.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301259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FSx offers a wide range</a:t>
            </a:r>
            <a:r>
              <a:rPr lang="en-US" baseline="0" dirty="0"/>
              <a:t> of features for accessibility, ease of administration, availability and durability, performance and scalability, cost optimization, data protection, and most of all, security and compliance.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964751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baseline="0" dirty="0">
                <a:solidFill>
                  <a:schemeClr val="tx1"/>
                </a:solidFill>
                <a:effectLst/>
                <a:latin typeface="+mj-lt"/>
                <a:ea typeface="+mn-ea"/>
                <a:cs typeface="+mn-cs"/>
              </a:rPr>
              <a:t>This why we created Amazon FSx for Lustre.</a:t>
            </a:r>
          </a:p>
          <a:p>
            <a:endParaRPr lang="en-US" sz="1059" kern="1200" baseline="0" dirty="0">
              <a:solidFill>
                <a:schemeClr val="tx1"/>
              </a:solidFill>
              <a:effectLst/>
              <a:latin typeface="+mj-lt"/>
              <a:ea typeface="+mn-ea"/>
              <a:cs typeface="+mn-cs"/>
            </a:endParaRPr>
          </a:p>
          <a:p>
            <a:r>
              <a:rPr lang="en-US" sz="1059" kern="1200" baseline="0" dirty="0">
                <a:solidFill>
                  <a:schemeClr val="tx1"/>
                </a:solidFill>
                <a:effectLst/>
                <a:latin typeface="+mj-lt"/>
                <a:ea typeface="+mn-ea"/>
                <a:cs typeface="+mn-cs"/>
              </a:rPr>
              <a:t>As it’s a parallel filesystem, you can hit the same file or directory with thousands of instances and get a massive amount of work done in parallel, it has sub-millisecond latency, and it is POSIX Compliant. A big key item here </a:t>
            </a:r>
            <a:r>
              <a:rPr lang="en-US" sz="1059" b="0" i="0" kern="1200" baseline="0" dirty="0">
                <a:solidFill>
                  <a:schemeClr val="tx1"/>
                </a:solidFill>
                <a:effectLst/>
                <a:latin typeface="Amazon Ember Regular" charset="0"/>
                <a:ea typeface="+mn-ea"/>
                <a:cs typeface="+mn-cs"/>
              </a:rPr>
              <a:t>is that it’s a fully managed file system service. Parallel file systems are great, but they are tough to setup and run. </a:t>
            </a:r>
          </a:p>
          <a:p>
            <a:endParaRPr lang="en-US" sz="1059" b="0" i="0" kern="1200" baseline="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059" b="0" i="0" kern="1200" baseline="0" dirty="0">
                <a:solidFill>
                  <a:schemeClr val="tx1"/>
                </a:solidFill>
                <a:effectLst/>
                <a:latin typeface="Amazon Ember Regular" charset="0"/>
                <a:ea typeface="+mn-ea"/>
                <a:cs typeface="+mn-cs"/>
              </a:rPr>
              <a:t>That goes for every parallel file system in the market, be it Lustre, or anything else, they can take away a lot of hours in the form of management, support, tuning from the researchers, scientists and IT teams, these filesystems are very complex to setup and run yourself. </a:t>
            </a:r>
          </a:p>
          <a:p>
            <a:pPr marL="171450" indent="-171450">
              <a:buFont typeface="Arial" panose="020B0604020202020204" pitchFamily="34" charset="0"/>
              <a:buChar char="•"/>
            </a:pPr>
            <a:r>
              <a:rPr lang="en-US" sz="1059" b="0" i="0" kern="1200" baseline="0" dirty="0">
                <a:solidFill>
                  <a:schemeClr val="tx1"/>
                </a:solidFill>
                <a:effectLst/>
                <a:latin typeface="Amazon Ember Regular" charset="0"/>
                <a:ea typeface="+mn-ea"/>
                <a:cs typeface="+mn-cs"/>
              </a:rPr>
              <a:t>Lustre – leader</a:t>
            </a:r>
          </a:p>
          <a:p>
            <a:pPr marL="171450" indent="-171450">
              <a:buFont typeface="Arial" panose="020B0604020202020204" pitchFamily="34" charset="0"/>
              <a:buChar char="•"/>
            </a:pPr>
            <a:r>
              <a:rPr lang="en-US" sz="1059" b="0" i="0" kern="1200" baseline="0" dirty="0">
                <a:solidFill>
                  <a:schemeClr val="tx1"/>
                </a:solidFill>
                <a:effectLst/>
                <a:latin typeface="Amazon Ember Regular" charset="0"/>
                <a:ea typeface="+mn-ea"/>
                <a:cs typeface="+mn-cs"/>
              </a:rPr>
              <a:t>Fast launch from console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5D219D-71D7-9D4E-BABE-4862F26F5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12064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800" dirty="0"/>
              <a:t>Customers in many industries and application areas process vast data sets to develop products and make business decisions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dirty="0"/>
          </a:p>
          <a:p>
            <a:r>
              <a:rPr lang="en-US" sz="1800" dirty="0"/>
              <a:t>These</a:t>
            </a:r>
            <a:r>
              <a:rPr lang="en-US" sz="1800" baseline="0" dirty="0"/>
              <a:t> represent the main verticals that FSx for Lustre  tends to work with (read through them)</a:t>
            </a:r>
            <a:endParaRPr lang="en-US" sz="1800" dirty="0"/>
          </a:p>
          <a:p>
            <a:endParaRPr lang="en-US" sz="1800" dirty="0"/>
          </a:p>
          <a:p>
            <a:r>
              <a:rPr lang="en-US" sz="1800" dirty="0"/>
              <a:t>** Summarize the verticals above</a:t>
            </a:r>
            <a:r>
              <a:rPr lang="en-US" sz="1800" baseline="0" dirty="0"/>
              <a:t> – and if customers want more detail per vertical, see below and pick out items per vertical:</a:t>
            </a:r>
          </a:p>
          <a:p>
            <a:endParaRPr lang="en-US" sz="1800" dirty="0"/>
          </a:p>
          <a:p>
            <a:r>
              <a:rPr lang="en-US" sz="1800" dirty="0"/>
              <a:t>===============================</a:t>
            </a:r>
          </a:p>
          <a:p>
            <a:endParaRPr lang="en-US" sz="1800" dirty="0"/>
          </a:p>
          <a:p>
            <a:r>
              <a:rPr lang="en-US" sz="1800" b="1" u="sng" dirty="0"/>
              <a:t>HPC</a:t>
            </a:r>
          </a:p>
          <a:p>
            <a:pPr marL="342900" indent="-342900">
              <a:buFont typeface="Arial" panose="020B0604020202020204" pitchFamily="34" charset="0"/>
              <a:buChar char="•"/>
            </a:pPr>
            <a:r>
              <a:rPr lang="en-US" sz="1800" dirty="0"/>
              <a:t>Scientists, researchers and engineers solve complex, compute-intensive problems and typically turn to a different type of compute profile, often involving clusters of computers to drive maximum CPU processing to process specific workload types. </a:t>
            </a:r>
          </a:p>
          <a:p>
            <a:pPr marL="342900" indent="-342900">
              <a:buFont typeface="Arial" panose="020B0604020202020204" pitchFamily="34" charset="0"/>
              <a:buChar char="•"/>
            </a:pPr>
            <a:r>
              <a:rPr lang="en-US" sz="1800" dirty="0"/>
              <a:t>HPC workloads touch all the horizontals and verticals you see here – from machine learning to oil &amp; gas discovery, pharmaceuticals, financial services like high frequency trading, and also genomics. HPC workloads need to process massive amounts of data and must be accessed by multiple compute instances with high levels of throughput. </a:t>
            </a:r>
          </a:p>
          <a:p>
            <a:pPr marL="342900" indent="-342900">
              <a:buFont typeface="Arial" panose="020B0604020202020204" pitchFamily="34" charset="0"/>
              <a:buChar char="•"/>
            </a:pPr>
            <a:r>
              <a:rPr lang="en-US" sz="1800" dirty="0"/>
              <a:t>FSX is ideal for HPC workloads because it provides a file system that’s optimized for all of this, with POSIX file system access across thousands of EC2 instances and EKS containers. </a:t>
            </a:r>
          </a:p>
          <a:p>
            <a:pPr marL="342900" indent="-342900">
              <a:buFont typeface="Arial" panose="020B0604020202020204" pitchFamily="34" charset="0"/>
              <a:buChar char="•"/>
            </a:pPr>
            <a:r>
              <a:rPr lang="en-US" sz="1800" dirty="0"/>
              <a:t>FSx is integrated with several key services from our</a:t>
            </a:r>
            <a:r>
              <a:rPr lang="en-US" sz="1800" baseline="0" dirty="0"/>
              <a:t> HPC group</a:t>
            </a:r>
          </a:p>
          <a:p>
            <a:pPr marL="342900" indent="-342900">
              <a:buFont typeface="Arial" panose="020B0604020202020204" pitchFamily="34" charset="0"/>
              <a:buChar char="•"/>
            </a:pPr>
            <a:r>
              <a:rPr lang="en-US" sz="1800" dirty="0"/>
              <a:t>If you use AWS Batch to manage your HPC compute resource deployment, you can also use it to manage FSx persistent and scratch file systems. You can use Batch to dynamically provision the optimal quantity and type of compute resources based on the volume and specific resource requirements of the batch jobs submitted. </a:t>
            </a:r>
          </a:p>
          <a:p>
            <a:pPr marL="342900" indent="-342900">
              <a:buFont typeface="Arial" panose="020B0604020202020204" pitchFamily="34" charset="0"/>
              <a:buChar char="•"/>
            </a:pPr>
            <a:r>
              <a:rPr lang="en-US" sz="1800" dirty="0"/>
              <a:t>You can use ParallelCluster to automatically create a new FSx</a:t>
            </a:r>
            <a:r>
              <a:rPr lang="en-US" sz="1800" baseline="0" dirty="0"/>
              <a:t> </a:t>
            </a:r>
            <a:r>
              <a:rPr lang="en-US" sz="1800" dirty="0"/>
              <a:t>file system, or specify an existing FSx file system to use, as part of the cluster creation process.  </a:t>
            </a:r>
          </a:p>
          <a:p>
            <a:pPr marL="342900" indent="-342900">
              <a:buFont typeface="Arial" panose="020B0604020202020204" pitchFamily="34" charset="0"/>
              <a:buChar char="•"/>
            </a:pPr>
            <a:r>
              <a:rPr lang="en-US" sz="1800" dirty="0"/>
              <a:t>The AWS HPC team regularly uses FSx for Lustre as part of their solution stack to help customers in a wide array of disciplines to remove storage as the performance bottleneck, and to finish workloads much faster.</a:t>
            </a:r>
          </a:p>
          <a:p>
            <a:r>
              <a:rPr lang="en-US" sz="1800" dirty="0"/>
              <a:t> </a:t>
            </a:r>
          </a:p>
          <a:p>
            <a:br>
              <a:rPr lang="en-US" sz="1800" dirty="0"/>
            </a:br>
            <a:r>
              <a:rPr lang="en-US" sz="1800" b="1" u="sng" dirty="0"/>
              <a:t>ML</a:t>
            </a:r>
          </a:p>
          <a:p>
            <a:pPr marL="342900" indent="-342900">
              <a:buFont typeface="Arial" panose="020B0604020202020204" pitchFamily="34" charset="0"/>
              <a:buChar char="•"/>
            </a:pPr>
            <a:r>
              <a:rPr lang="en-US" sz="1800" dirty="0"/>
              <a:t>Machine learning workloads use massive amounts of training data. These workloads often use shared file storage because multiple compute instances need to process the training datasets concurrently. </a:t>
            </a:r>
          </a:p>
          <a:p>
            <a:pPr marL="342900" indent="-342900">
              <a:buFont typeface="Arial" panose="020B0604020202020204" pitchFamily="34" charset="0"/>
              <a:buChar char="•"/>
            </a:pPr>
            <a:r>
              <a:rPr lang="en-US" sz="1800" dirty="0"/>
              <a:t>FSx is optimal for ML workloads, because it provides massively parallel shared file storage with high throughput and consistent, low latencies to process the ML training datasets. FSx for Lustre also speeds up your training jobs by making your S3 data automatically available to SageMaker at high speeds.</a:t>
            </a:r>
          </a:p>
          <a:p>
            <a:pPr marL="342900" indent="-342900">
              <a:buFont typeface="Arial" panose="020B0604020202020204" pitchFamily="34" charset="0"/>
              <a:buChar char="•"/>
            </a:pPr>
            <a:r>
              <a:rPr lang="en-US" sz="1800" dirty="0"/>
              <a:t>FSx for Lustre integrates with SageMaker as a direct data source, and simplifies your ML workloads.</a:t>
            </a:r>
          </a:p>
          <a:p>
            <a:endParaRPr lang="en-US" sz="1800" baseline="0" dirty="0"/>
          </a:p>
          <a:p>
            <a:r>
              <a:rPr lang="en-US" sz="1800" baseline="0" dirty="0"/>
              <a:t>So we also have verticals that touch across the HPC and ML horizontal categories.</a:t>
            </a:r>
          </a:p>
          <a:p>
            <a:endParaRPr lang="en-US" sz="1800" baseline="0" dirty="0"/>
          </a:p>
          <a:p>
            <a:r>
              <a:rPr lang="en-US" sz="1800" b="1" u="sng" baseline="0" dirty="0"/>
              <a:t>Life sciences &amp; genomics</a:t>
            </a:r>
          </a:p>
          <a:p>
            <a:pPr marL="342900" indent="-342900">
              <a:buFont typeface="Arial" panose="020B0604020202020204" pitchFamily="34" charset="0"/>
              <a:buChar char="•"/>
            </a:pPr>
            <a:r>
              <a:rPr lang="en-US" sz="1800" dirty="0"/>
              <a:t>A large number of current FSx for Lustre customers are in the life sciences field. Use cases include genomic sequencing, cancer and tumor research, patient therapies, and artificial intelligence uses within the field. </a:t>
            </a:r>
          </a:p>
          <a:p>
            <a:pPr marL="342900" indent="-342900">
              <a:buFont typeface="Arial" panose="020B0604020202020204" pitchFamily="34" charset="0"/>
              <a:buChar char="•"/>
            </a:pPr>
            <a:r>
              <a:rPr lang="en-US" sz="1800" dirty="0"/>
              <a:t>We</a:t>
            </a:r>
            <a:r>
              <a:rPr lang="en-US" sz="1800" baseline="0" dirty="0"/>
              <a:t> work very closely with our HCLS team and also have an active Genomics Transfer and Store migration play with them. Its amazing when you consider the amount of genomic specific data that is being generated every year, some estimates put it at about 40EB.</a:t>
            </a:r>
            <a:endParaRPr lang="en-US" sz="1800" dirty="0"/>
          </a:p>
          <a:p>
            <a:pPr marL="342900" indent="-342900">
              <a:buFont typeface="Arial" panose="020B0604020202020204" pitchFamily="34" charset="0"/>
              <a:buChar char="•"/>
            </a:pPr>
            <a:r>
              <a:rPr lang="en-US" sz="1800" dirty="0"/>
              <a:t>As an example, the COVID-19 crisis resulted in high use demand of FSx for Lustre for genomic sequencing of the virus by numerous firms seeking the fastest possible advances in vaccinations, therapies and testing. </a:t>
            </a:r>
          </a:p>
          <a:p>
            <a:endParaRPr lang="en-US" sz="1800" dirty="0"/>
          </a:p>
          <a:p>
            <a:r>
              <a:rPr lang="en-US" sz="1800" b="1" u="sng" dirty="0"/>
              <a:t>Media processing and transcoding</a:t>
            </a:r>
          </a:p>
          <a:p>
            <a:pPr marL="342900" indent="-342900">
              <a:buFont typeface="Arial" panose="020B0604020202020204" pitchFamily="34" charset="0"/>
              <a:buChar char="•"/>
            </a:pPr>
            <a:r>
              <a:rPr lang="en-US" sz="1800" dirty="0"/>
              <a:t>Media data processing workloads, like video rendering, visual effects, and media production, need the compute and storage resources to handle the massive amounts of data being created.</a:t>
            </a:r>
          </a:p>
          <a:p>
            <a:pPr marL="342900" indent="-342900">
              <a:buFont typeface="Arial" panose="020B0604020202020204" pitchFamily="34" charset="0"/>
              <a:buChar char="•"/>
            </a:pPr>
            <a:r>
              <a:rPr lang="en-US" sz="1800" dirty="0"/>
              <a:t>The different media data processing workloads have different file access requirements. Some workloads require access to the massive data sets, some require high throughput, and some require high IOPS. </a:t>
            </a:r>
          </a:p>
          <a:p>
            <a:pPr marL="342900" indent="-342900">
              <a:buFont typeface="Arial" panose="020B0604020202020204" pitchFamily="34" charset="0"/>
              <a:buChar char="•"/>
            </a:pPr>
            <a:r>
              <a:rPr lang="en-US" sz="1800" dirty="0"/>
              <a:t>FSx is well suited here because much of this business is spin up and spin down, and</a:t>
            </a:r>
            <a:r>
              <a:rPr lang="en-US" sz="1800" baseline="0" dirty="0"/>
              <a:t> we can help them optimize for this and make it very cost effective.</a:t>
            </a:r>
            <a:endParaRPr lang="en-US" sz="1800" dirty="0"/>
          </a:p>
          <a:p>
            <a:endParaRPr lang="en-US" sz="1800" dirty="0"/>
          </a:p>
          <a:p>
            <a:endParaRPr lang="en-US" sz="1800" dirty="0"/>
          </a:p>
          <a:p>
            <a:r>
              <a:rPr lang="en-US" sz="1800" b="1" u="sng" dirty="0"/>
              <a:t>Big data and Analytics</a:t>
            </a:r>
          </a:p>
          <a:p>
            <a:pPr marL="342900" indent="-342900">
              <a:buFont typeface="Arial" panose="020B0604020202020204" pitchFamily="34" charset="0"/>
              <a:buChar char="•"/>
            </a:pPr>
            <a:r>
              <a:rPr lang="en-US" sz="1800" dirty="0"/>
              <a:t>Big data analytics use cases, including fraud detection and financial analysis, meshed data analysis</a:t>
            </a:r>
            <a:r>
              <a:rPr lang="en-US" sz="1800" baseline="0" dirty="0"/>
              <a:t> where you get data from lots of different sources that normally wouldn’t be combined, and you make sense of it.  </a:t>
            </a:r>
          </a:p>
          <a:p>
            <a:pPr marL="342900" indent="-342900">
              <a:buFont typeface="Arial" panose="020B0604020202020204" pitchFamily="34" charset="0"/>
              <a:buChar char="•"/>
            </a:pPr>
            <a:r>
              <a:rPr lang="en-US" sz="1800" baseline="0" dirty="0"/>
              <a:t>This all </a:t>
            </a:r>
            <a:r>
              <a:rPr lang="en-US" sz="1800" dirty="0"/>
              <a:t>produces massive volumes of data that need high-performance storage to power data-intensive applications. Processing the ever-increasing volume of data can be costly and complicated. </a:t>
            </a:r>
          </a:p>
          <a:p>
            <a:endParaRPr lang="en-US" sz="1800" dirty="0"/>
          </a:p>
          <a:p>
            <a:r>
              <a:rPr lang="en-US" sz="1800" b="1" u="sng" dirty="0"/>
              <a:t>Financial modeling</a:t>
            </a:r>
          </a:p>
          <a:p>
            <a:pPr marL="342900" indent="-342900">
              <a:buFont typeface="Arial" panose="020B0604020202020204" pitchFamily="34" charset="0"/>
              <a:buChar char="•"/>
            </a:pPr>
            <a:r>
              <a:rPr lang="en-US" sz="1800" dirty="0"/>
              <a:t>This</a:t>
            </a:r>
            <a:r>
              <a:rPr lang="en-US" sz="1800" baseline="0" dirty="0"/>
              <a:t> seems to be a growing sector for managed cloud file systems as many of these hedge funds, investment funds, private equity companies are funding their internal quantitative teams, and the cost of compute and storage on-prem. </a:t>
            </a:r>
          </a:p>
          <a:p>
            <a:pPr marL="342900" indent="-342900">
              <a:buFont typeface="Arial" panose="020B0604020202020204" pitchFamily="34" charset="0"/>
              <a:buChar char="•"/>
            </a:pPr>
            <a:r>
              <a:rPr lang="en-US" sz="1800" baseline="0" dirty="0"/>
              <a:t>A recent study in 2020 (Valuewalk) estimates that over 90% of Hedge Funds will be on the cloud by 2024. If you look at the cut backs in hedge funds since Covid, the ones that went to cloud, and were able to quickly scale back, have a much better chance of survival then on-prem counterparts.</a:t>
            </a:r>
          </a:p>
          <a:p>
            <a:endParaRPr lang="en-US" sz="1800" dirty="0"/>
          </a:p>
          <a:p>
            <a:r>
              <a:rPr lang="en-US" sz="1800" b="1" u="sng" dirty="0"/>
              <a:t>Electronic design automation</a:t>
            </a:r>
          </a:p>
          <a:p>
            <a:pPr marL="342900" indent="-342900">
              <a:buFont typeface="Arial" panose="020B0604020202020204" pitchFamily="34" charset="0"/>
              <a:buChar char="•"/>
            </a:pPr>
            <a:r>
              <a:rPr lang="en-US" sz="1800" dirty="0"/>
              <a:t>Electronic design automation (EDA) is a high-performance application used to simulate performance and failures during the design phase of silicon chip production. </a:t>
            </a:r>
          </a:p>
          <a:p>
            <a:pPr marL="342900" indent="-342900">
              <a:buFont typeface="Arial" panose="020B0604020202020204" pitchFamily="34" charset="0"/>
              <a:buChar char="•"/>
            </a:pPr>
            <a:r>
              <a:rPr lang="en-US" sz="1800" dirty="0"/>
              <a:t>FSx helps to innovate faster</a:t>
            </a:r>
            <a:r>
              <a:rPr lang="en-US" sz="1800" baseline="0" dirty="0"/>
              <a:t> to</a:t>
            </a:r>
            <a:r>
              <a:rPr lang="en-US" sz="1800" dirty="0"/>
              <a:t> design and verify new products, and also, to scale up and down to meet demand.</a:t>
            </a:r>
          </a:p>
          <a:p>
            <a:endParaRPr lang="en-US" sz="1800" dirty="0"/>
          </a:p>
          <a:p>
            <a:r>
              <a:rPr lang="en-US" sz="1800" b="1" u="sng" dirty="0"/>
              <a:t>Autonomous vehicles</a:t>
            </a:r>
          </a:p>
          <a:p>
            <a:pPr marL="342900" indent="-342900">
              <a:buFont typeface="Arial" panose="020B0604020202020204" pitchFamily="34" charset="0"/>
              <a:buChar char="•"/>
            </a:pPr>
            <a:r>
              <a:rPr lang="en-US" sz="1800" dirty="0"/>
              <a:t>AV is kind of a new industry, didn’t exist a few years ago. But the data sets are growing exponentially.</a:t>
            </a:r>
          </a:p>
          <a:p>
            <a:pPr marL="342900" indent="-342900">
              <a:buFont typeface="Arial" panose="020B0604020202020204" pitchFamily="34" charset="0"/>
              <a:buChar char="•"/>
            </a:pPr>
            <a:r>
              <a:rPr lang="en-US" sz="1800" dirty="0"/>
              <a:t>Customers developing autonomous vehicle (AV) systems often test models by running simulations and training on massive amounts of vehicle sensor and camera data to ensure vehicle safety. </a:t>
            </a:r>
          </a:p>
          <a:p>
            <a:pPr marL="342900" indent="-342900">
              <a:buFont typeface="Arial" panose="020B0604020202020204" pitchFamily="34" charset="0"/>
              <a:buChar char="•"/>
            </a:pPr>
            <a:r>
              <a:rPr lang="en-US" sz="1800" dirty="0"/>
              <a:t>The AV Development workflow has multiple workloads from ingest, processing, analytics, labeling, training, and simulation/validation. Often the applications for training and simulation/validation require POSIX compliant, high throughput, low latency file systems, and FSx for Lustre is commonly used.</a:t>
            </a:r>
          </a:p>
          <a:p>
            <a:pPr marL="342900" indent="-342900">
              <a:buFont typeface="Arial" panose="020B0604020202020204" pitchFamily="34" charset="0"/>
              <a:buChar char="•"/>
            </a:pPr>
            <a:r>
              <a:rPr lang="en-US" sz="1800" dirty="0"/>
              <a:t>FSx for Lustre enables you to access that data simultaneously from thousands of nodes with high levels of performance, allowing you to more easily run simulations at scale and to accelerate model development. </a:t>
            </a:r>
          </a:p>
          <a:p>
            <a:endParaRPr lang="en-US" sz="1800" dirty="0"/>
          </a:p>
          <a:p>
            <a:endParaRPr lang="en-US" sz="1800" dirty="0"/>
          </a:p>
          <a:p>
            <a:endParaRPr lang="en-US" sz="180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23943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Each storage option has a unique combination of performance, durability, cost, and interface</a:t>
            </a:r>
          </a:p>
          <a:p>
            <a:endParaRPr lang="en-US" dirty="0"/>
          </a:p>
          <a:p>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5</a:t>
            </a:fld>
            <a:endParaRPr lang="en-US" dirty="0"/>
          </a:p>
        </p:txBody>
      </p:sp>
    </p:spTree>
    <p:extLst>
      <p:ext uri="{BB962C8B-B14F-4D97-AF65-F5344CB8AC3E}">
        <p14:creationId xmlns:p14="http://schemas.microsoft.com/office/powerpoint/2010/main" val="1053561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main considerations when selecting a deployment option for FSx for Lustre, they all depend on the workload profile.  File</a:t>
            </a:r>
            <a:r>
              <a:rPr lang="en-US" baseline="0" dirty="0"/>
              <a:t> systems can be either </a:t>
            </a:r>
            <a:r>
              <a:rPr lang="en-US" u="sng" baseline="0" dirty="0"/>
              <a:t>Scratch</a:t>
            </a:r>
            <a:r>
              <a:rPr lang="en-US" baseline="0" dirty="0"/>
              <a:t> for short term workloads seeking highest performance and cost optimization, or </a:t>
            </a:r>
            <a:r>
              <a:rPr lang="en-US" u="sng" baseline="0" dirty="0"/>
              <a:t>Persistent</a:t>
            </a:r>
            <a:r>
              <a:rPr lang="en-US" baseline="0" dirty="0"/>
              <a:t>, which is replicated in the same AZ, and is suited for longer running workloads that require higher availability over time.  </a:t>
            </a:r>
          </a:p>
          <a:p>
            <a:endParaRPr lang="en-US" baseline="0" dirty="0"/>
          </a:p>
          <a:p>
            <a:r>
              <a:rPr lang="en-US" baseline="0" dirty="0"/>
              <a:t>There is also a choice between storage type, SSD or HDD.  SSD offers the lowest latency and highest IOPs and throughput performance and can be used with either Scratch or Persistent.  HDD </a:t>
            </a:r>
            <a:r>
              <a:rPr lang="en-US" dirty="0">
                <a:effectLst/>
              </a:rPr>
              <a:t>helps with cost sensitive workloads and is optimized for large, sequential file operations.</a:t>
            </a:r>
            <a:r>
              <a:rPr lang="en-US" baseline="0" dirty="0">
                <a:effectLst/>
              </a:rPr>
              <a:t>  The HDD tier supports Persistent only, and also </a:t>
            </a:r>
            <a:r>
              <a:rPr lang="en-US" dirty="0">
                <a:effectLst/>
              </a:rPr>
              <a:t>provides an option of an SSD-cache layer to help meet the needs of mixed workloads that can also benefit from SSD performance while maintaining a mostly HDD cost basis. HDD is only available as a persistent file system, and can be used with S3 or backups for durability.  For both SSD and HDD, there are different price/throughput options for cost optimization.</a:t>
            </a:r>
            <a:endParaRPr lang="en-US" dirty="0"/>
          </a:p>
          <a:p>
            <a:endParaRPr lang="en-US" dirty="0"/>
          </a:p>
          <a:p>
            <a:r>
              <a:rPr lang="en-US" dirty="0"/>
              <a:t>Amazon FSx for Lustre file systems support encryption at-rest and in-transit. Scratch file systems are encrypted at-rest with keys managed by the service and encrypted in-transit when accessed from supported </a:t>
            </a:r>
            <a:r>
              <a:rPr lang="en-US" dirty="0">
                <a:hlinkClick r:id="rId3"/>
              </a:rPr>
              <a:t>EC2 instances</a:t>
            </a:r>
            <a:r>
              <a:rPr lang="en-US" dirty="0"/>
              <a:t>. Persistent file systems are encrypted at-rest using either customer managed or AWS Managed Customer Master Key (CMK) in AWS KMS. Persistent file systems are encrypted in-transit when accessed from supported </a:t>
            </a:r>
            <a:r>
              <a:rPr lang="en-US" dirty="0">
                <a:hlinkClick r:id="rId3"/>
              </a:rPr>
              <a:t>EC2 instances</a:t>
            </a:r>
            <a:r>
              <a:rPr lang="en-US" dirty="0"/>
              <a:t>. See the </a:t>
            </a:r>
            <a:r>
              <a:rPr lang="en-US" dirty="0">
                <a:hlinkClick r:id="rId4"/>
              </a:rPr>
              <a:t>Amazon FSx documentation</a:t>
            </a:r>
            <a:r>
              <a:rPr lang="en-US" dirty="0"/>
              <a:t> for details on regions where in-transit encryption is supported for scratch and persistent file systems.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4002554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scratch or persistent, plus the 3 flavors of persistent </a:t>
            </a:r>
            <a:endParaRPr lang="en-US" dirty="0"/>
          </a:p>
          <a:p>
            <a:pPr marL="342900" marR="0" lvl="0" indent="-3429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prices range from 14 to 29 c per GB per mo</a:t>
            </a:r>
          </a:p>
          <a:p>
            <a:pPr marL="342900" indent="-342900">
              <a:buFont typeface="Arial" panose="020B0604020202020204" pitchFamily="34" charset="0"/>
              <a:buChar char="•"/>
            </a:pPr>
            <a:r>
              <a:rPr lang="en-US" b="0" dirty="0"/>
              <a:t>lowest price tiers, Scratch or 50MB/sec Persistent</a:t>
            </a:r>
            <a:r>
              <a:rPr lang="en-US" b="0" baseline="0" dirty="0"/>
              <a:t>.  20c / hr / tb</a:t>
            </a:r>
            <a:endParaRPr lang="en-US" b="0" dirty="0"/>
          </a:p>
          <a:p>
            <a:pPr marL="342900" indent="-342900">
              <a:buFont typeface="Arial" panose="020B0604020202020204" pitchFamily="34" charset="0"/>
              <a:buChar char="•"/>
            </a:pPr>
            <a:r>
              <a:rPr lang="en-US" b="0" dirty="0"/>
              <a:t>if you have instances in different</a:t>
            </a:r>
            <a:r>
              <a:rPr lang="en-US" b="0" baseline="0" dirty="0"/>
              <a:t> AZs than your FSx file system, then </a:t>
            </a:r>
            <a:r>
              <a:rPr lang="en-US" b="0" dirty="0"/>
              <a:t>Cross AZ costs could apply too</a:t>
            </a:r>
          </a:p>
          <a:p>
            <a:pPr marL="342900" indent="-342900">
              <a:buFont typeface="Arial" panose="020B0604020202020204" pitchFamily="34" charset="0"/>
              <a:buChar char="•"/>
            </a:pPr>
            <a:endParaRPr lang="en-US" b="0" dirty="0"/>
          </a:p>
          <a:p>
            <a:r>
              <a:rPr lang="en-US" b="0" dirty="0"/>
              <a:t>-----------------------------</a:t>
            </a:r>
          </a:p>
          <a:p>
            <a:endParaRPr lang="en-US" b="0" dirty="0"/>
          </a:p>
          <a:p>
            <a:r>
              <a:rPr lang="en-US" b="0" dirty="0"/>
              <a:t>Scratch – Partial Use Time</a:t>
            </a:r>
          </a:p>
          <a:p>
            <a:r>
              <a:rPr lang="en-US" b="1" dirty="0"/>
              <a:t>Scenario:</a:t>
            </a:r>
            <a:r>
              <a:rPr lang="en-US" dirty="0"/>
              <a:t> You have a scratch file system in the US East (N. Virginia) region, which has been provisioned with 4800 GB of storage capacity, and you spin up your file system for an 8-hour workload every day and then shut it down. You do this for 30 days (a month).</a:t>
            </a:r>
          </a:p>
          <a:p>
            <a:r>
              <a:rPr lang="en-US" b="1" dirty="0"/>
              <a:t>Calculations:</a:t>
            </a:r>
            <a:endParaRPr lang="en-US" dirty="0"/>
          </a:p>
          <a:p>
            <a:r>
              <a:rPr lang="en-US" dirty="0"/>
              <a:t>Calculate the cost per GB-hour</a:t>
            </a:r>
          </a:p>
          <a:p>
            <a:pPr lvl="1"/>
            <a:r>
              <a:rPr lang="en-US" dirty="0"/>
              <a:t>Rate per GB-month / days per month / hours per day = GB-hour</a:t>
            </a:r>
          </a:p>
          <a:p>
            <a:pPr lvl="1"/>
            <a:r>
              <a:rPr lang="en-US" dirty="0"/>
              <a:t>$0.14 GB-month / 30 days per month / 24 hours per day = $0.000194 per GB-hour</a:t>
            </a:r>
          </a:p>
          <a:p>
            <a:r>
              <a:rPr lang="en-US" dirty="0"/>
              <a:t>Calculate workflow costs</a:t>
            </a:r>
          </a:p>
          <a:p>
            <a:pPr lvl="1"/>
            <a:r>
              <a:rPr lang="en-US" dirty="0"/>
              <a:t>Number of GB x Rate per GB-hour x Number of hours per day x Number of days per month</a:t>
            </a:r>
          </a:p>
          <a:p>
            <a:pPr lvl="1"/>
            <a:r>
              <a:rPr lang="en-US" dirty="0"/>
              <a:t>4800 GB x $0.000194 per GB-hour x 8 hours per day x 30 days per month = $224</a:t>
            </a:r>
          </a:p>
          <a:p>
            <a:endParaRPr lang="en-US" dirty="0"/>
          </a:p>
          <a:p>
            <a:r>
              <a:rPr lang="en-US" dirty="0"/>
              <a:t>Persistent – 200MB</a:t>
            </a:r>
          </a:p>
          <a:p>
            <a:r>
              <a:rPr lang="en-US" b="1" dirty="0">
                <a:effectLst/>
              </a:rPr>
              <a:t>Scenario:</a:t>
            </a:r>
            <a:r>
              <a:rPr lang="en-US" dirty="0">
                <a:effectLst/>
              </a:rPr>
              <a:t> You have a persistent file system in the US East (N. Virginia) region, which has been provisioned with 4800 GB of storage capacity and per unit storage throughput of 200 MB per second per TiB (MBps/TiB), and you retain your file system for 20 days to execute your long-lived workload then shut it down. </a:t>
            </a:r>
          </a:p>
          <a:p>
            <a:br>
              <a:rPr lang="en-US" dirty="0">
                <a:effectLst/>
              </a:rPr>
            </a:br>
            <a:endParaRPr lang="en-US" dirty="0">
              <a:effectLst/>
            </a:endParaRPr>
          </a:p>
          <a:p>
            <a:r>
              <a:rPr lang="en-US" b="1" dirty="0">
                <a:effectLst/>
              </a:rPr>
              <a:t>Calculations:</a:t>
            </a:r>
            <a:endParaRPr lang="en-US" dirty="0">
              <a:effectLst/>
            </a:endParaRPr>
          </a:p>
          <a:p>
            <a:r>
              <a:rPr lang="en-US" dirty="0">
                <a:effectLst/>
              </a:rPr>
              <a:t>Calculate the cost per GB-hour</a:t>
            </a:r>
          </a:p>
          <a:p>
            <a:pPr lvl="1"/>
            <a:r>
              <a:rPr lang="en-US" dirty="0">
                <a:effectLst/>
              </a:rPr>
              <a:t>Rate per GB-month / days per month / hours per day = GB-hour</a:t>
            </a:r>
          </a:p>
          <a:p>
            <a:pPr lvl="1"/>
            <a:r>
              <a:rPr lang="en-US" dirty="0">
                <a:effectLst/>
              </a:rPr>
              <a:t>$0.29 GB-month / 30 days per month / 24 hours per day = $0.000403 per GB-hour</a:t>
            </a:r>
          </a:p>
          <a:p>
            <a:r>
              <a:rPr lang="en-US" dirty="0">
                <a:effectLst/>
              </a:rPr>
              <a:t>Calculate workflow costs</a:t>
            </a:r>
          </a:p>
          <a:p>
            <a:pPr lvl="1"/>
            <a:r>
              <a:rPr lang="en-US" dirty="0">
                <a:effectLst/>
              </a:rPr>
              <a:t>Number of GB x Rate per GB-hour x Hours per day x Number of days per month</a:t>
            </a:r>
          </a:p>
          <a:p>
            <a:pPr lvl="1"/>
            <a:r>
              <a:rPr lang="en-US" dirty="0">
                <a:effectLst/>
              </a:rPr>
              <a:t>4800 GB x $0.000403 per GB-hour x 24 hours per day x 20 days per month = $929</a:t>
            </a:r>
          </a:p>
          <a:p>
            <a:endParaRPr lang="en-US" dirty="0"/>
          </a:p>
          <a:p>
            <a:endParaRPr lang="en-US" dirty="0"/>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The</a:t>
            </a:r>
            <a:r>
              <a:rPr lang="en-US" baseline="0" dirty="0"/>
              <a:t> pricing is of course based on scratch or persistent. The demo we have discusses some more differences related to burst rates, and also gives a quick view of how the demo is priced.</a:t>
            </a: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731520" rtl="0" eaLnBrk="1" fontAlgn="auto" latinLnBrk="0" hangingPunct="1">
              <a:lnSpc>
                <a:spcPct val="100000"/>
              </a:lnSpc>
              <a:spcBef>
                <a:spcPts val="0"/>
              </a:spcBef>
              <a:spcAft>
                <a:spcPts val="0"/>
              </a:spcAft>
              <a:buClrTx/>
              <a:buSzTx/>
              <a:buFontTx/>
              <a:buChar char="-"/>
              <a:tabLst/>
              <a:defRPr/>
            </a:pPr>
            <a:r>
              <a:rPr lang="en-US" dirty="0"/>
              <a:t>-</a:t>
            </a:r>
            <a:r>
              <a:rPr lang="en-US" baseline="0" dirty="0"/>
              <a:t> Scratch tier is at 200  MB / sec per TB.</a:t>
            </a:r>
            <a:endParaRPr lang="en-US" dirty="0"/>
          </a:p>
          <a:p>
            <a:pPr marL="171450" indent="-171450">
              <a:buFontTx/>
              <a:buChar char="-"/>
            </a:pPr>
            <a:r>
              <a:rPr lang="en-US" dirty="0"/>
              <a:t>-</a:t>
            </a:r>
            <a:r>
              <a:rPr lang="en-US" baseline="0" dirty="0"/>
              <a:t> </a:t>
            </a:r>
            <a:r>
              <a:rPr lang="en-US" dirty="0"/>
              <a:t>Persistent has 3 flavors, 50 / 100 /</a:t>
            </a:r>
            <a:r>
              <a:rPr lang="en-US" baseline="0" dirty="0"/>
              <a:t> 200 MB / sec per TB. </a:t>
            </a:r>
          </a:p>
          <a:p>
            <a:pPr marL="171450" indent="-171450">
              <a:buFontTx/>
              <a:buChar char="-"/>
            </a:pPr>
            <a:r>
              <a:rPr lang="en-US" dirty="0"/>
              <a:t>-</a:t>
            </a:r>
            <a:r>
              <a:rPr lang="en-US" baseline="0" dirty="0"/>
              <a:t> Persistent tiers are highly available for single AZ HA, and, like Scratch tier, can still be paired with S3 for even more durability</a:t>
            </a:r>
          </a:p>
          <a:p>
            <a:r>
              <a:rPr lang="en-US" b="0" dirty="0"/>
              <a:t> </a:t>
            </a:r>
          </a:p>
          <a:p>
            <a:r>
              <a:rPr lang="en-US" b="0" dirty="0"/>
              <a:t>For the lowest price tiers, Scratch or 50MB/sec Persistent – this comes out to about 20 cents / per TB / per hour</a:t>
            </a:r>
            <a:r>
              <a:rPr lang="en-US" b="0" baseline="0" dirty="0"/>
              <a:t> for processing a workload.</a:t>
            </a:r>
            <a:endParaRPr lang="en-US" b="0" dirty="0"/>
          </a:p>
          <a:p>
            <a:endParaRPr lang="en-US" b="0" dirty="0"/>
          </a:p>
          <a:p>
            <a:r>
              <a:rPr lang="en-US" b="0" dirty="0"/>
              <a:t>We’ve done some comparisons to our cloud competitors can we come out very favorably against them when</a:t>
            </a:r>
            <a:r>
              <a:rPr lang="en-US" b="0" baseline="0" dirty="0"/>
              <a:t> it comes to performance and pricing.</a:t>
            </a:r>
            <a:endParaRPr lang="en-US" b="0" dirty="0"/>
          </a:p>
          <a:p>
            <a:endParaRPr lang="en-US" b="0" dirty="0"/>
          </a:p>
          <a:p>
            <a:r>
              <a:rPr lang="en-US" b="0" dirty="0"/>
              <a:t>Also, please note, that if you have instances in different</a:t>
            </a:r>
            <a:r>
              <a:rPr lang="en-US" b="0" baseline="0" dirty="0"/>
              <a:t> AZs than your FSx file system, then </a:t>
            </a:r>
            <a:r>
              <a:rPr lang="en-US" b="0" dirty="0"/>
              <a:t>Cross AZ costs could apply too</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451511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we’re going to talk about everyone’s favorite</a:t>
            </a:r>
            <a:r>
              <a:rPr lang="en-US" baseline="0" dirty="0"/>
              <a:t> object store, Amazon S3.</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4277835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11 Nines of durability:</a:t>
            </a:r>
            <a:r>
              <a:rPr lang="en-US" baseline="0" dirty="0"/>
              <a:t> 99.999999999% - expected loss of 1 object out of 10M stored in 10k years</a:t>
            </a:r>
          </a:p>
          <a:p>
            <a:pPr marL="171450" indent="-171450">
              <a:buFont typeface="Arial" panose="020B0604020202020204" pitchFamily="34" charset="0"/>
              <a:buChar char="•"/>
            </a:pPr>
            <a:r>
              <a:rPr lang="en-US" baseline="0" dirty="0"/>
              <a:t>Pricing: $0.023 per GB for the first 50 TB/ Month then drops to $0.022 – (approx. $23/TB for std, details on classes slide)</a:t>
            </a:r>
          </a:p>
          <a:p>
            <a:pPr marL="628650" lvl="1" indent="-171450">
              <a:buFont typeface="Arial" panose="020B0604020202020204" pitchFamily="34" charset="0"/>
              <a:buChar char="•"/>
            </a:pPr>
            <a:r>
              <a:rPr lang="en-US" dirty="0"/>
              <a:t>https://aws.amazon.com/s3/pricing/</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919728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S3 offers a range of storage classes designed for different use cases. These include S3 Standard for general-purpose storage of frequently accessed data; S3 Intelligent-Tiering for data with unknown or changing access patterns; S3 Standard-Infrequent Access (S3 Standard-IA) and S3 One Zone-Infrequent Access (S3 One Zone-IA) for long-lived, but less frequently accessed data; and Amazon S3 Glacier (S3 Glacier) and Amazon S3 Glacier Deep Archive (S3 Glacier Deep Archive) for long-term archive and digital preservation.</a:t>
            </a:r>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8877E7D8-EC05-C049-AD69-D5EDEF12D8E3}"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3020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S3 gives you robust capabilities to manage access, cost, replication, and data protection. S3 Access Points make it easy to manage data access with specific permissions for your applications using a shared data set. S3 Replication manages data replication within the region or to other regions. S3 Batch Operations helps manage large scale changes across billions of objects. S3 Storage Lens delivers organization-wide visibility into object storage usage and activity trends. Since S3 works with AWS Lambda, you can log activities, define alerts, and automate workflows without managing additional infrastructure.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Store your data in Amazon S3 and secure it from unauthorized access with encryption features and access management tools. S3 is the only object storage service that allows you to block public access to all of your objects at the bucket or the account level with </a:t>
            </a:r>
            <a:r>
              <a:rPr lang="en-US" sz="1200" b="0" i="0" u="none" strike="noStrike" kern="1200" dirty="0">
                <a:solidFill>
                  <a:schemeClr val="tx1"/>
                </a:solidFill>
                <a:effectLst/>
                <a:latin typeface="Amazon Ember Regular" charset="0"/>
                <a:ea typeface="+mn-ea"/>
                <a:cs typeface="+mn-cs"/>
                <a:hlinkClick r:id="rId3"/>
              </a:rPr>
              <a:t>S3 Block Public Access</a:t>
            </a:r>
            <a:r>
              <a:rPr lang="en-US" sz="1200" b="0" i="0" kern="1200" dirty="0">
                <a:solidFill>
                  <a:schemeClr val="tx1"/>
                </a:solidFill>
                <a:effectLst/>
                <a:latin typeface="Amazon Ember Regular" charset="0"/>
                <a:ea typeface="+mn-ea"/>
                <a:cs typeface="+mn-cs"/>
              </a:rPr>
              <a:t>.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With S3 Object Lambda, you can add your own code to S3 GET requests to modify and process data as it is returned to an application. </a:t>
            </a:r>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E5D8575-1F6E-5E43-85D1-E67AB6FC239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07616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mazon Ember Regular" charset="0"/>
                <a:ea typeface="+mn-ea"/>
                <a:cs typeface="+mn-cs"/>
              </a:rPr>
              <a:t>* Deep integration with AWS Identity and Access Management (IAM) for user access management</a:t>
            </a:r>
            <a:br>
              <a:rPr lang="en-US" dirty="0"/>
            </a:br>
            <a:r>
              <a:rPr lang="en-US" sz="1200" b="0" i="0" u="none" strike="noStrike" kern="1200" dirty="0">
                <a:solidFill>
                  <a:schemeClr val="tx1"/>
                </a:solidFill>
                <a:effectLst/>
                <a:latin typeface="Amazon Ember Regular" charset="0"/>
                <a:ea typeface="+mn-ea"/>
                <a:cs typeface="+mn-cs"/>
              </a:rPr>
              <a:t>* Access Control Lists (ACLs) to make individual objects accessible to authorized users</a:t>
            </a:r>
            <a:br>
              <a:rPr lang="en-US" dirty="0"/>
            </a:br>
            <a:r>
              <a:rPr lang="en-US" sz="1200" b="0" i="0" u="none" strike="noStrike" kern="1200" dirty="0">
                <a:solidFill>
                  <a:schemeClr val="tx1"/>
                </a:solidFill>
                <a:effectLst/>
                <a:latin typeface="Amazon Ember Regular" charset="0"/>
                <a:ea typeface="+mn-ea"/>
                <a:cs typeface="+mn-cs"/>
              </a:rPr>
              <a:t>* bucket policies to configure permissions for all objects within a single S3 bucket</a:t>
            </a:r>
            <a:br>
              <a:rPr lang="en-US" dirty="0"/>
            </a:br>
            <a:r>
              <a:rPr lang="en-US" sz="1200" b="0" i="0" u="none" strike="noStrike" kern="1200" dirty="0">
                <a:solidFill>
                  <a:schemeClr val="tx1"/>
                </a:solidFill>
                <a:effectLst/>
                <a:latin typeface="Amazon Ember Regular" charset="0"/>
                <a:ea typeface="+mn-ea"/>
                <a:cs typeface="+mn-cs"/>
              </a:rPr>
              <a:t>* Query String Authentication to grant time-limited access to others with temporary URLs</a:t>
            </a:r>
            <a:br>
              <a:rPr lang="en-US" dirty="0"/>
            </a:br>
            <a:r>
              <a:rPr lang="en-US" sz="1200" b="0" i="0" u="none" strike="noStrike" kern="1200" dirty="0">
                <a:solidFill>
                  <a:schemeClr val="tx1"/>
                </a:solidFill>
                <a:effectLst/>
                <a:latin typeface="Amazon Ember Regular" charset="0"/>
                <a:ea typeface="+mn-ea"/>
                <a:cs typeface="+mn-cs"/>
              </a:rPr>
              <a:t>* Audit Logs that list the requests made against your S3 resources</a:t>
            </a:r>
            <a:br>
              <a:rPr lang="en-US" dirty="0"/>
            </a:br>
            <a:r>
              <a:rPr lang="en-US" sz="1200" b="0" i="0" u="none" strike="noStrike" kern="1200" dirty="0">
                <a:solidFill>
                  <a:schemeClr val="tx1"/>
                </a:solidFill>
                <a:effectLst/>
                <a:latin typeface="Amazon Ember Regular" charset="0"/>
                <a:ea typeface="+mn-ea"/>
                <a:cs typeface="+mn-cs"/>
              </a:rPr>
              <a:t>* S3 supports server-side (with three key management options) and client-side encryption</a:t>
            </a:r>
            <a:br>
              <a:rPr lang="en-US" dirty="0"/>
            </a:br>
            <a:r>
              <a:rPr lang="en-US" sz="1200" b="0" i="0" u="none" strike="noStrike" kern="1200" dirty="0">
                <a:solidFill>
                  <a:schemeClr val="tx1"/>
                </a:solidFill>
                <a:effectLst/>
                <a:latin typeface="Amazon Ember Regular" charset="0"/>
                <a:ea typeface="+mn-ea"/>
                <a:cs typeface="+mn-cs"/>
              </a:rPr>
              <a:t>* S3 Inventory to check the encryption status of S3 objects</a:t>
            </a:r>
            <a:br>
              <a:rPr lang="en-US" dirty="0"/>
            </a:br>
            <a:r>
              <a:rPr lang="en-US" sz="1200" b="0" i="0" u="none" strike="noStrike" kern="1200" dirty="0">
                <a:solidFill>
                  <a:schemeClr val="tx1"/>
                </a:solidFill>
                <a:effectLst/>
                <a:latin typeface="Amazon Ember Regular" charset="0"/>
                <a:ea typeface="+mn-ea"/>
                <a:cs typeface="+mn-cs"/>
              </a:rPr>
              <a:t>* S3 Block Public Access is a set of security controls to ensure S3 buckets and objects do not have public access</a:t>
            </a:r>
            <a:br>
              <a:rPr lang="en-US" dirty="0"/>
            </a:br>
            <a:r>
              <a:rPr lang="en-US" sz="1200" b="0" i="0" u="none" strike="noStrike" kern="1200" dirty="0">
                <a:solidFill>
                  <a:schemeClr val="tx1"/>
                </a:solidFill>
                <a:effectLst/>
                <a:latin typeface="Amazon Ember Regular" charset="0"/>
                <a:ea typeface="+mn-ea"/>
                <a:cs typeface="+mn-cs"/>
              </a:rPr>
              <a:t>* Amazon Macie to discover, classify, and protect sensitive data stored in Amazon S3</a:t>
            </a:r>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E5D8575-1F6E-5E43-85D1-E67AB6FC239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88943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A3C73C0C-22AC-4F0A-8752-07BC3FCC14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54E22C31-656F-476E-BB89-E27712DBE63E}"/>
              </a:ext>
            </a:extLst>
          </p:cNvPr>
          <p:cNvSpPr>
            <a:spLocks noGrp="1"/>
          </p:cNvSpPr>
          <p:nvPr>
            <p:ph type="body" idx="1"/>
          </p:nvPr>
        </p:nvSpPr>
        <p:spPr/>
        <p:txBody>
          <a:bodyPr/>
          <a:lstStyle/>
          <a:p>
            <a:pPr defTabSz="731520" eaLnBrk="1" fontAlgn="auto" hangingPunct="1">
              <a:spcBef>
                <a:spcPts val="0"/>
              </a:spcBef>
              <a:spcAft>
                <a:spcPts val="0"/>
              </a:spcAft>
              <a:defRPr/>
            </a:pPr>
            <a:r>
              <a:rPr lang="en-US" sz="1200" b="0" i="0" kern="1200" dirty="0">
                <a:solidFill>
                  <a:schemeClr val="tx1"/>
                </a:solidFill>
                <a:effectLst/>
                <a:latin typeface="Amazon Ember Regular" charset="0"/>
                <a:ea typeface="+mn-ea"/>
                <a:cs typeface="+mn-cs"/>
              </a:rPr>
              <a:t>With S3 Cross-Region Replication (CRR), you can replicate objects (and their respective metadata and object tags) into other AWS Regions for reduced latency, compliance, security, disaster recovery, and other use cases. S3 CRR can be configured from a single source S3 bucket to replicate objects into one or more destination buckets in another AWS Region.</a:t>
            </a:r>
          </a:p>
          <a:p>
            <a:pPr defTabSz="731520" eaLnBrk="1" fontAlgn="auto" hangingPunct="1">
              <a:spcBef>
                <a:spcPts val="0"/>
              </a:spcBef>
              <a:spcAft>
                <a:spcPts val="0"/>
              </a:spcAft>
              <a:defRPr/>
            </a:pPr>
            <a:endParaRPr lang="en-US" sz="1200" b="0" i="0" kern="1200" dirty="0">
              <a:solidFill>
                <a:schemeClr val="tx1"/>
              </a:solidFill>
              <a:effectLst/>
              <a:latin typeface="Amazon Ember Regular" charset="0"/>
              <a:ea typeface="+mn-ea"/>
              <a:cs typeface="+mn-cs"/>
            </a:endParaRPr>
          </a:p>
          <a:p>
            <a:pPr defTabSz="731520" eaLnBrk="1" fontAlgn="auto" hangingPunct="1">
              <a:spcBef>
                <a:spcPts val="0"/>
              </a:spcBef>
              <a:spcAft>
                <a:spcPts val="0"/>
              </a:spcAft>
              <a:defRPr/>
            </a:pPr>
            <a:r>
              <a:rPr lang="en-US" sz="1920" dirty="0"/>
              <a:t>Amazon S3 SRR is an S3 feature that automatically replicates data between buckets within the same AWS Region. With SRR, you can set up replication at a bucket level, a shared prefix level, or an object level using S3 object tags. You can use SRR to make one or more copies of your data in the same AWS Region. SRR helps you address data sovereignty and compliance requirements by keeping a copy of your data in a separate AWS account in the same region as the original.</a:t>
            </a:r>
          </a:p>
          <a:p>
            <a:pPr defTabSz="731520" eaLnBrk="1" fontAlgn="auto" hangingPunct="1">
              <a:spcBef>
                <a:spcPts val="0"/>
              </a:spcBef>
              <a:spcAft>
                <a:spcPts val="0"/>
              </a:spcAft>
              <a:defRPr/>
            </a:pPr>
            <a:endParaRPr lang="en-US" sz="1920" dirty="0"/>
          </a:p>
          <a:p>
            <a:pPr defTabSz="731520" eaLnBrk="1" fontAlgn="auto" hangingPunct="1">
              <a:spcBef>
                <a:spcPts val="0"/>
              </a:spcBef>
              <a:spcAft>
                <a:spcPts val="0"/>
              </a:spcAft>
              <a:defRPr/>
            </a:pPr>
            <a:r>
              <a:rPr lang="en-US" sz="1200" b="0" i="0" kern="1200" dirty="0">
                <a:solidFill>
                  <a:schemeClr val="tx1"/>
                </a:solidFill>
                <a:effectLst/>
                <a:latin typeface="Amazon Ember Regular" charset="0"/>
                <a:ea typeface="+mn-ea"/>
                <a:cs typeface="+mn-cs"/>
              </a:rPr>
              <a:t>Amazon S3 replication time control helps you meet compliance "or business requirements" for data replication and provides visibility into Amazon S3 replication activity. Replication time control replicates most objects "that you upload" to Amazon S3 in seconds, and 99.99 percent of those objects within 15 minutes. </a:t>
            </a:r>
            <a:endParaRPr lang="en-US" sz="1920" dirty="0"/>
          </a:p>
          <a:p>
            <a:pPr defTabSz="731520" eaLnBrk="1" fontAlgn="auto" hangingPunct="1">
              <a:spcBef>
                <a:spcPts val="0"/>
              </a:spcBef>
              <a:spcAft>
                <a:spcPts val="0"/>
              </a:spcAft>
              <a:defRPr/>
            </a:pPr>
            <a:endParaRPr lang="en-US" sz="1920" dirty="0"/>
          </a:p>
          <a:p>
            <a:pPr defTabSz="731520" eaLnBrk="1" fontAlgn="auto" hangingPunct="1">
              <a:spcBef>
                <a:spcPts val="0"/>
              </a:spcBef>
              <a:spcAft>
                <a:spcPts val="0"/>
              </a:spcAft>
              <a:defRPr/>
            </a:pPr>
            <a:endParaRPr lang="en-US" sz="1920" dirty="0"/>
          </a:p>
        </p:txBody>
      </p:sp>
      <p:sp>
        <p:nvSpPr>
          <p:cNvPr id="71684" name="Header Placeholder 3">
            <a:extLst>
              <a:ext uri="{FF2B5EF4-FFF2-40B4-BE49-F238E27FC236}">
                <a16:creationId xmlns:a16="http://schemas.microsoft.com/office/drawing/2014/main" id="{921BF3C1-D8E5-4604-AFC5-E54813812378}"/>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096963">
              <a:defRPr sz="2800">
                <a:solidFill>
                  <a:schemeClr val="tx1"/>
                </a:solidFill>
                <a:latin typeface="Amazon Ember" panose="020B0604020202020204" charset="0"/>
              </a:defRPr>
            </a:lvl1pPr>
            <a:lvl2pPr marL="742950" indent="-285750" defTabSz="1096963">
              <a:defRPr sz="2800">
                <a:solidFill>
                  <a:schemeClr val="tx1"/>
                </a:solidFill>
                <a:latin typeface="Amazon Ember" panose="020B0604020202020204" charset="0"/>
              </a:defRPr>
            </a:lvl2pPr>
            <a:lvl3pPr marL="1143000" indent="-228600" defTabSz="1096963">
              <a:defRPr sz="2800">
                <a:solidFill>
                  <a:schemeClr val="tx1"/>
                </a:solidFill>
                <a:latin typeface="Amazon Ember" panose="020B0604020202020204" charset="0"/>
              </a:defRPr>
            </a:lvl3pPr>
            <a:lvl4pPr marL="1600200" indent="-228600" defTabSz="1096963">
              <a:defRPr sz="2800">
                <a:solidFill>
                  <a:schemeClr val="tx1"/>
                </a:solidFill>
                <a:latin typeface="Amazon Ember" panose="020B0604020202020204" charset="0"/>
              </a:defRPr>
            </a:lvl4pPr>
            <a:lvl5pPr marL="2057400" indent="-228600" defTabSz="1096963">
              <a:defRPr sz="2800">
                <a:solidFill>
                  <a:schemeClr val="tx1"/>
                </a:solidFill>
                <a:latin typeface="Amazon Ember" panose="020B0604020202020204" charset="0"/>
              </a:defRPr>
            </a:lvl5pPr>
            <a:lvl6pPr marL="2514600" indent="-228600" defTabSz="1096963" eaLnBrk="0" fontAlgn="base" hangingPunct="0">
              <a:spcBef>
                <a:spcPct val="0"/>
              </a:spcBef>
              <a:spcAft>
                <a:spcPct val="0"/>
              </a:spcAft>
              <a:defRPr sz="2800">
                <a:solidFill>
                  <a:schemeClr val="tx1"/>
                </a:solidFill>
                <a:latin typeface="Amazon Ember" panose="020B0604020202020204" charset="0"/>
              </a:defRPr>
            </a:lvl6pPr>
            <a:lvl7pPr marL="2971800" indent="-228600" defTabSz="1096963" eaLnBrk="0" fontAlgn="base" hangingPunct="0">
              <a:spcBef>
                <a:spcPct val="0"/>
              </a:spcBef>
              <a:spcAft>
                <a:spcPct val="0"/>
              </a:spcAft>
              <a:defRPr sz="2800">
                <a:solidFill>
                  <a:schemeClr val="tx1"/>
                </a:solidFill>
                <a:latin typeface="Amazon Ember" panose="020B0604020202020204" charset="0"/>
              </a:defRPr>
            </a:lvl7pPr>
            <a:lvl8pPr marL="3429000" indent="-228600" defTabSz="1096963" eaLnBrk="0" fontAlgn="base" hangingPunct="0">
              <a:spcBef>
                <a:spcPct val="0"/>
              </a:spcBef>
              <a:spcAft>
                <a:spcPct val="0"/>
              </a:spcAft>
              <a:defRPr sz="2800">
                <a:solidFill>
                  <a:schemeClr val="tx1"/>
                </a:solidFill>
                <a:latin typeface="Amazon Ember" panose="020B0604020202020204" charset="0"/>
              </a:defRPr>
            </a:lvl8pPr>
            <a:lvl9pPr marL="3886200" indent="-228600" defTabSz="1096963" eaLnBrk="0" fontAlgn="base" hangingPunct="0">
              <a:spcBef>
                <a:spcPct val="0"/>
              </a:spcBef>
              <a:spcAft>
                <a:spcPct val="0"/>
              </a:spcAft>
              <a:defRPr sz="2800">
                <a:solidFill>
                  <a:schemeClr val="tx1"/>
                </a:solidFill>
                <a:latin typeface="Amazon Ember" panose="020B0604020202020204" charset="0"/>
              </a:defRPr>
            </a:lvl9pPr>
          </a:lstStyle>
          <a:p>
            <a:pPr fontAlgn="base">
              <a:spcBef>
                <a:spcPct val="0"/>
              </a:spcBef>
              <a:spcAft>
                <a:spcPct val="0"/>
              </a:spcAft>
            </a:pPr>
            <a:r>
              <a:rPr lang="en-US" altLang="en-US" sz="1200" dirty="0">
                <a:solidFill>
                  <a:srgbClr val="000000"/>
                </a:solidFill>
                <a:cs typeface="Amazon Ember" panose="020B0604020202020204" charset="0"/>
              </a:rPr>
              <a:t>AWS SKO Event 2019</a:t>
            </a:r>
          </a:p>
        </p:txBody>
      </p:sp>
      <p:sp>
        <p:nvSpPr>
          <p:cNvPr id="71685" name="Footer Placeholder 4">
            <a:extLst>
              <a:ext uri="{FF2B5EF4-FFF2-40B4-BE49-F238E27FC236}">
                <a16:creationId xmlns:a16="http://schemas.microsoft.com/office/drawing/2014/main" id="{57ECDEA9-FBC7-4A0B-9861-BB1FD3C3B8FC}"/>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096963">
              <a:defRPr sz="2800">
                <a:solidFill>
                  <a:schemeClr val="tx1"/>
                </a:solidFill>
                <a:latin typeface="Amazon Ember" panose="020B0604020202020204" charset="0"/>
              </a:defRPr>
            </a:lvl1pPr>
            <a:lvl2pPr marL="742950" indent="-285750" defTabSz="1096963">
              <a:defRPr sz="2800">
                <a:solidFill>
                  <a:schemeClr val="tx1"/>
                </a:solidFill>
                <a:latin typeface="Amazon Ember" panose="020B0604020202020204" charset="0"/>
              </a:defRPr>
            </a:lvl2pPr>
            <a:lvl3pPr marL="1143000" indent="-228600" defTabSz="1096963">
              <a:defRPr sz="2800">
                <a:solidFill>
                  <a:schemeClr val="tx1"/>
                </a:solidFill>
                <a:latin typeface="Amazon Ember" panose="020B0604020202020204" charset="0"/>
              </a:defRPr>
            </a:lvl3pPr>
            <a:lvl4pPr marL="1600200" indent="-228600" defTabSz="1096963">
              <a:defRPr sz="2800">
                <a:solidFill>
                  <a:schemeClr val="tx1"/>
                </a:solidFill>
                <a:latin typeface="Amazon Ember" panose="020B0604020202020204" charset="0"/>
              </a:defRPr>
            </a:lvl4pPr>
            <a:lvl5pPr marL="2057400" indent="-228600" defTabSz="1096963">
              <a:defRPr sz="2800">
                <a:solidFill>
                  <a:schemeClr val="tx1"/>
                </a:solidFill>
                <a:latin typeface="Amazon Ember" panose="020B0604020202020204" charset="0"/>
              </a:defRPr>
            </a:lvl5pPr>
            <a:lvl6pPr marL="2514600" indent="-228600" defTabSz="1096963" eaLnBrk="0" fontAlgn="base" hangingPunct="0">
              <a:spcBef>
                <a:spcPct val="0"/>
              </a:spcBef>
              <a:spcAft>
                <a:spcPct val="0"/>
              </a:spcAft>
              <a:defRPr sz="2800">
                <a:solidFill>
                  <a:schemeClr val="tx1"/>
                </a:solidFill>
                <a:latin typeface="Amazon Ember" panose="020B0604020202020204" charset="0"/>
              </a:defRPr>
            </a:lvl6pPr>
            <a:lvl7pPr marL="2971800" indent="-228600" defTabSz="1096963" eaLnBrk="0" fontAlgn="base" hangingPunct="0">
              <a:spcBef>
                <a:spcPct val="0"/>
              </a:spcBef>
              <a:spcAft>
                <a:spcPct val="0"/>
              </a:spcAft>
              <a:defRPr sz="2800">
                <a:solidFill>
                  <a:schemeClr val="tx1"/>
                </a:solidFill>
                <a:latin typeface="Amazon Ember" panose="020B0604020202020204" charset="0"/>
              </a:defRPr>
            </a:lvl7pPr>
            <a:lvl8pPr marL="3429000" indent="-228600" defTabSz="1096963" eaLnBrk="0" fontAlgn="base" hangingPunct="0">
              <a:spcBef>
                <a:spcPct val="0"/>
              </a:spcBef>
              <a:spcAft>
                <a:spcPct val="0"/>
              </a:spcAft>
              <a:defRPr sz="2800">
                <a:solidFill>
                  <a:schemeClr val="tx1"/>
                </a:solidFill>
                <a:latin typeface="Amazon Ember" panose="020B0604020202020204" charset="0"/>
              </a:defRPr>
            </a:lvl8pPr>
            <a:lvl9pPr marL="3886200" indent="-228600" defTabSz="1096963" eaLnBrk="0" fontAlgn="base" hangingPunct="0">
              <a:spcBef>
                <a:spcPct val="0"/>
              </a:spcBef>
              <a:spcAft>
                <a:spcPct val="0"/>
              </a:spcAft>
              <a:defRPr sz="2800">
                <a:solidFill>
                  <a:schemeClr val="tx1"/>
                </a:solidFill>
                <a:latin typeface="Amazon Ember" panose="020B0604020202020204" charset="0"/>
              </a:defRPr>
            </a:lvl9pPr>
          </a:lstStyle>
          <a:p>
            <a:pPr fontAlgn="base">
              <a:spcBef>
                <a:spcPct val="0"/>
              </a:spcBef>
              <a:spcAft>
                <a:spcPct val="0"/>
              </a:spcAft>
            </a:pPr>
            <a:r>
              <a:rPr lang="en-US" altLang="en-US" sz="700" dirty="0">
                <a:solidFill>
                  <a:srgbClr val="282828"/>
                </a:solidFill>
                <a:cs typeface="Amazon Ember" panose="020B0604020202020204" charset="0"/>
              </a:rPr>
              <a:t>© 2018, Amazon Web Services, Inc. or its Affiliates. All rights reserved.</a:t>
            </a:r>
          </a:p>
        </p:txBody>
      </p:sp>
      <p:sp>
        <p:nvSpPr>
          <p:cNvPr id="71686" name="Date Placeholder 5">
            <a:extLst>
              <a:ext uri="{FF2B5EF4-FFF2-40B4-BE49-F238E27FC236}">
                <a16:creationId xmlns:a16="http://schemas.microsoft.com/office/drawing/2014/main" id="{653C65B1-2531-4B1D-A783-0090C07C2006}"/>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096963">
              <a:defRPr sz="2800">
                <a:solidFill>
                  <a:schemeClr val="tx1"/>
                </a:solidFill>
                <a:latin typeface="Amazon Ember" panose="020B0604020202020204" charset="0"/>
              </a:defRPr>
            </a:lvl1pPr>
            <a:lvl2pPr marL="742950" indent="-285750" defTabSz="1096963">
              <a:defRPr sz="2800">
                <a:solidFill>
                  <a:schemeClr val="tx1"/>
                </a:solidFill>
                <a:latin typeface="Amazon Ember" panose="020B0604020202020204" charset="0"/>
              </a:defRPr>
            </a:lvl2pPr>
            <a:lvl3pPr marL="1143000" indent="-228600" defTabSz="1096963">
              <a:defRPr sz="2800">
                <a:solidFill>
                  <a:schemeClr val="tx1"/>
                </a:solidFill>
                <a:latin typeface="Amazon Ember" panose="020B0604020202020204" charset="0"/>
              </a:defRPr>
            </a:lvl3pPr>
            <a:lvl4pPr marL="1600200" indent="-228600" defTabSz="1096963">
              <a:defRPr sz="2800">
                <a:solidFill>
                  <a:schemeClr val="tx1"/>
                </a:solidFill>
                <a:latin typeface="Amazon Ember" panose="020B0604020202020204" charset="0"/>
              </a:defRPr>
            </a:lvl4pPr>
            <a:lvl5pPr marL="2057400" indent="-228600" defTabSz="1096963">
              <a:defRPr sz="2800">
                <a:solidFill>
                  <a:schemeClr val="tx1"/>
                </a:solidFill>
                <a:latin typeface="Amazon Ember" panose="020B0604020202020204" charset="0"/>
              </a:defRPr>
            </a:lvl5pPr>
            <a:lvl6pPr marL="2514600" indent="-228600" defTabSz="1096963" eaLnBrk="0" fontAlgn="base" hangingPunct="0">
              <a:spcBef>
                <a:spcPct val="0"/>
              </a:spcBef>
              <a:spcAft>
                <a:spcPct val="0"/>
              </a:spcAft>
              <a:defRPr sz="2800">
                <a:solidFill>
                  <a:schemeClr val="tx1"/>
                </a:solidFill>
                <a:latin typeface="Amazon Ember" panose="020B0604020202020204" charset="0"/>
              </a:defRPr>
            </a:lvl6pPr>
            <a:lvl7pPr marL="2971800" indent="-228600" defTabSz="1096963" eaLnBrk="0" fontAlgn="base" hangingPunct="0">
              <a:spcBef>
                <a:spcPct val="0"/>
              </a:spcBef>
              <a:spcAft>
                <a:spcPct val="0"/>
              </a:spcAft>
              <a:defRPr sz="2800">
                <a:solidFill>
                  <a:schemeClr val="tx1"/>
                </a:solidFill>
                <a:latin typeface="Amazon Ember" panose="020B0604020202020204" charset="0"/>
              </a:defRPr>
            </a:lvl7pPr>
            <a:lvl8pPr marL="3429000" indent="-228600" defTabSz="1096963" eaLnBrk="0" fontAlgn="base" hangingPunct="0">
              <a:spcBef>
                <a:spcPct val="0"/>
              </a:spcBef>
              <a:spcAft>
                <a:spcPct val="0"/>
              </a:spcAft>
              <a:defRPr sz="2800">
                <a:solidFill>
                  <a:schemeClr val="tx1"/>
                </a:solidFill>
                <a:latin typeface="Amazon Ember" panose="020B0604020202020204" charset="0"/>
              </a:defRPr>
            </a:lvl8pPr>
            <a:lvl9pPr marL="3886200" indent="-228600" defTabSz="1096963" eaLnBrk="0" fontAlgn="base" hangingPunct="0">
              <a:spcBef>
                <a:spcPct val="0"/>
              </a:spcBef>
              <a:spcAft>
                <a:spcPct val="0"/>
              </a:spcAft>
              <a:defRPr sz="2800">
                <a:solidFill>
                  <a:schemeClr val="tx1"/>
                </a:solidFill>
                <a:latin typeface="Amazon Ember" panose="020B0604020202020204" charset="0"/>
              </a:defRPr>
            </a:lvl9pPr>
          </a:lstStyle>
          <a:p>
            <a:pPr fontAlgn="base">
              <a:spcBef>
                <a:spcPct val="0"/>
              </a:spcBef>
              <a:spcAft>
                <a:spcPct val="0"/>
              </a:spcAft>
            </a:pPr>
            <a:fld id="{09F68289-2CB6-4E4A-BFD6-7990AE540248}" type="datetime8">
              <a:rPr lang="en-US" altLang="en-US" sz="1200" smtClean="0">
                <a:solidFill>
                  <a:srgbClr val="000000"/>
                </a:solidFill>
                <a:cs typeface="Amazon Ember" panose="020B0604020202020204" charset="0"/>
              </a:rPr>
              <a:pPr fontAlgn="base">
                <a:spcBef>
                  <a:spcPct val="0"/>
                </a:spcBef>
                <a:spcAft>
                  <a:spcPct val="0"/>
                </a:spcAft>
              </a:pPr>
              <a:t>9/2/21 5:44 AM</a:t>
            </a:fld>
            <a:endParaRPr lang="en-US" altLang="en-US" sz="1200" dirty="0">
              <a:solidFill>
                <a:srgbClr val="000000"/>
              </a:solidFill>
              <a:cs typeface="Amazon Ember" panose="020B0604020202020204" charset="0"/>
            </a:endParaRPr>
          </a:p>
        </p:txBody>
      </p:sp>
      <p:sp>
        <p:nvSpPr>
          <p:cNvPr id="71687" name="Slide Number Placeholder 6">
            <a:extLst>
              <a:ext uri="{FF2B5EF4-FFF2-40B4-BE49-F238E27FC236}">
                <a16:creationId xmlns:a16="http://schemas.microsoft.com/office/drawing/2014/main" id="{1EC0490B-6CF4-4737-B1CA-9DEB80145A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096963">
              <a:defRPr sz="2800">
                <a:solidFill>
                  <a:schemeClr val="tx1"/>
                </a:solidFill>
                <a:latin typeface="Amazon Ember" panose="020B0604020202020204" charset="0"/>
              </a:defRPr>
            </a:lvl1pPr>
            <a:lvl2pPr marL="742950" indent="-285750" defTabSz="1096963">
              <a:defRPr sz="2800">
                <a:solidFill>
                  <a:schemeClr val="tx1"/>
                </a:solidFill>
                <a:latin typeface="Amazon Ember" panose="020B0604020202020204" charset="0"/>
              </a:defRPr>
            </a:lvl2pPr>
            <a:lvl3pPr marL="1143000" indent="-228600" defTabSz="1096963">
              <a:defRPr sz="2800">
                <a:solidFill>
                  <a:schemeClr val="tx1"/>
                </a:solidFill>
                <a:latin typeface="Amazon Ember" panose="020B0604020202020204" charset="0"/>
              </a:defRPr>
            </a:lvl3pPr>
            <a:lvl4pPr marL="1600200" indent="-228600" defTabSz="1096963">
              <a:defRPr sz="2800">
                <a:solidFill>
                  <a:schemeClr val="tx1"/>
                </a:solidFill>
                <a:latin typeface="Amazon Ember" panose="020B0604020202020204" charset="0"/>
              </a:defRPr>
            </a:lvl4pPr>
            <a:lvl5pPr marL="2057400" indent="-228600" defTabSz="1096963">
              <a:defRPr sz="2800">
                <a:solidFill>
                  <a:schemeClr val="tx1"/>
                </a:solidFill>
                <a:latin typeface="Amazon Ember" panose="020B0604020202020204" charset="0"/>
              </a:defRPr>
            </a:lvl5pPr>
            <a:lvl6pPr marL="2514600" indent="-228600" defTabSz="1096963" eaLnBrk="0" fontAlgn="base" hangingPunct="0">
              <a:spcBef>
                <a:spcPct val="0"/>
              </a:spcBef>
              <a:spcAft>
                <a:spcPct val="0"/>
              </a:spcAft>
              <a:defRPr sz="2800">
                <a:solidFill>
                  <a:schemeClr val="tx1"/>
                </a:solidFill>
                <a:latin typeface="Amazon Ember" panose="020B0604020202020204" charset="0"/>
              </a:defRPr>
            </a:lvl6pPr>
            <a:lvl7pPr marL="2971800" indent="-228600" defTabSz="1096963" eaLnBrk="0" fontAlgn="base" hangingPunct="0">
              <a:spcBef>
                <a:spcPct val="0"/>
              </a:spcBef>
              <a:spcAft>
                <a:spcPct val="0"/>
              </a:spcAft>
              <a:defRPr sz="2800">
                <a:solidFill>
                  <a:schemeClr val="tx1"/>
                </a:solidFill>
                <a:latin typeface="Amazon Ember" panose="020B0604020202020204" charset="0"/>
              </a:defRPr>
            </a:lvl7pPr>
            <a:lvl8pPr marL="3429000" indent="-228600" defTabSz="1096963" eaLnBrk="0" fontAlgn="base" hangingPunct="0">
              <a:spcBef>
                <a:spcPct val="0"/>
              </a:spcBef>
              <a:spcAft>
                <a:spcPct val="0"/>
              </a:spcAft>
              <a:defRPr sz="2800">
                <a:solidFill>
                  <a:schemeClr val="tx1"/>
                </a:solidFill>
                <a:latin typeface="Amazon Ember" panose="020B0604020202020204" charset="0"/>
              </a:defRPr>
            </a:lvl8pPr>
            <a:lvl9pPr marL="3886200" indent="-228600" defTabSz="1096963" eaLnBrk="0" fontAlgn="base" hangingPunct="0">
              <a:spcBef>
                <a:spcPct val="0"/>
              </a:spcBef>
              <a:spcAft>
                <a:spcPct val="0"/>
              </a:spcAft>
              <a:defRPr sz="2800">
                <a:solidFill>
                  <a:schemeClr val="tx1"/>
                </a:solidFill>
                <a:latin typeface="Amazon Ember" panose="020B0604020202020204" charset="0"/>
              </a:defRPr>
            </a:lvl9pPr>
          </a:lstStyle>
          <a:p>
            <a:pPr fontAlgn="base">
              <a:spcBef>
                <a:spcPct val="0"/>
              </a:spcBef>
              <a:spcAft>
                <a:spcPct val="0"/>
              </a:spcAft>
            </a:pPr>
            <a:fld id="{9D8A0BE4-3D02-4D65-A819-0787FD5BF202}" type="slidenum">
              <a:rPr lang="en-US" altLang="en-US" sz="1200" smtClean="0">
                <a:solidFill>
                  <a:srgbClr val="000000"/>
                </a:solidFill>
                <a:latin typeface="Arial" panose="020B0604020202020204" pitchFamily="34" charset="0"/>
              </a:rPr>
              <a:pPr fontAlgn="base">
                <a:spcBef>
                  <a:spcPct val="0"/>
                </a:spcBef>
                <a:spcAft>
                  <a:spcPct val="0"/>
                </a:spcAft>
              </a:pPr>
              <a:t>52</a:t>
            </a:fld>
            <a:endParaRPr lang="en-US" altLang="en-US" sz="1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984873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1539770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Data Transfer: </a:t>
            </a:r>
            <a:r>
              <a:rPr lang="en-US" sz="1200" b="0" i="0" kern="1200" dirty="0">
                <a:solidFill>
                  <a:schemeClr val="tx1"/>
                </a:solidFill>
                <a:effectLst/>
                <a:latin typeface="Amazon Ember Regular" charset="0"/>
                <a:ea typeface="+mn-ea"/>
                <a:cs typeface="+mn-cs"/>
              </a:rPr>
              <a:t>And once customers have decided to move their data to the cloud, AWS has 11 different ways (more than anyone else) to get data in depending on the nature of the data and the application. We have Direct Connect, which is a private connection between an on-premises data center and an AWS Region. For streaming data, customers can use Kinesis Firehose. To send data in bulk, customers can use Snowball, Snowball Edge, or Snowmobile. AWS DataSync is a data transfer service that automates transferring and synchronizing data from an on-premises NAS over the network to S3 and EFS at speeds up to 10x faster than open source tools like Rsync and Robocopy. And for companies that need to use SFTP to move their data, we have AWS Transfer Family. No matter the use case, we have a data transfer method that fits perfectly.</a:t>
            </a:r>
          </a:p>
          <a:p>
            <a:endParaRPr lang="en-US" dirty="0"/>
          </a:p>
          <a:p>
            <a:r>
              <a:rPr lang="en-US" dirty="0"/>
              <a:t>We’re going to focus</a:t>
            </a:r>
            <a:r>
              <a:rPr lang="en-US" baseline="0" dirty="0"/>
              <a:t> on Storage Gateway, Snow Family, and Transfer Family in the next section.</a:t>
            </a:r>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9/2/21 5:44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1529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offer a number of storage services that prioritize different characteristics, so it’s a good idea to prioritize when selecting the storage service for your project. We’ll get into more detail about this throughout the presentation.</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6</a:t>
            </a:fld>
            <a:endParaRPr lang="en-US" dirty="0"/>
          </a:p>
        </p:txBody>
      </p:sp>
    </p:spTree>
    <p:extLst>
      <p:ext uri="{BB962C8B-B14F-4D97-AF65-F5344CB8AC3E}">
        <p14:creationId xmlns:p14="http://schemas.microsoft.com/office/powerpoint/2010/main" val="2101214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50000"/>
              </a:lnSpc>
              <a:buFont typeface="Arial" panose="020B0604020202020204" pitchFamily="34" charset="0"/>
              <a:buNone/>
            </a:pPr>
            <a:r>
              <a:rPr lang="en-US" strike="noStrike" dirty="0"/>
              <a:t>AWS Storage Gateway addresses the hybrid cloud storage challenges our customers face.  </a:t>
            </a:r>
          </a:p>
          <a:p>
            <a:pPr marL="0" lvl="0" indent="0">
              <a:lnSpc>
                <a:spcPct val="150000"/>
              </a:lnSpc>
              <a:buFont typeface="Arial" panose="020B0604020202020204" pitchFamily="34" charset="0"/>
              <a:buNone/>
            </a:pPr>
            <a:endParaRPr lang="en-US" strike="noStrike" dirty="0"/>
          </a:p>
          <a:p>
            <a:pPr marL="0" lvl="0" indent="0">
              <a:lnSpc>
                <a:spcPct val="150000"/>
              </a:lnSpc>
              <a:buFont typeface="Arial" panose="020B0604020202020204" pitchFamily="34" charset="0"/>
              <a:buNone/>
            </a:pPr>
            <a:r>
              <a:rPr lang="en-US" strike="noStrike" dirty="0"/>
              <a:t>Specifically:  </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allows customers to connect to and use key cloud storage services such as </a:t>
            </a:r>
            <a:r>
              <a:rPr lang="en-US" dirty="0">
                <a:solidFill>
                  <a:schemeClr val="accent4"/>
                </a:solidFill>
              </a:rPr>
              <a:t>Amazon Simple Storage Service (S3), Amazon S3 Glacier, and Amazon Elastic Block Store (EBS).</a:t>
            </a:r>
            <a:endParaRPr lang="en-US" strike="noStrike" dirty="0">
              <a:solidFill>
                <a:schemeClr val="accent4"/>
              </a:solidFill>
            </a:endParaRP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trike="noStrike"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Additionally, Storage Gateway integrates with AWS services such as: </a:t>
            </a:r>
            <a:r>
              <a:rPr lang="en-US" dirty="0"/>
              <a:t>AWS Key Management Service (KMS), AWS Identity and Access Management (IAM), AWS Cloudtrail, AWS Cloudwatch</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trike="noStrike"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easily deploys on-premises, as a virtual machine (we support all the major hypervisors) or via a pre-configured hardware appliance.</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By providing a local cache, Storage Gateway enables low latency access to frequently accessed data. </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Storage Gateway supports access via standard storage protocols (NFS, SMB, iSCSI, and iSCSI VTL) for on-prem applications to access data stored in Amazon S3. So no changes to customers’ applications.</a:t>
            </a:r>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strike="noStrike" dirty="0"/>
          </a:p>
          <a:p>
            <a:pPr marL="0" marR="0" lvl="0" indent="0" algn="l" defTabSz="73152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trike="noStrike" dirty="0"/>
              <a:t>Data is transferred securely and efficiently between the on-premises environment and AWS. </a:t>
            </a:r>
          </a:p>
          <a:p>
            <a:pPr marL="342900" lvl="0" indent="-342900">
              <a:lnSpc>
                <a:spcPct val="150000"/>
              </a:lnSpc>
              <a:buFont typeface="Arial" panose="020B0604020202020204" pitchFamily="34" charset="0"/>
              <a:buChar char="•"/>
            </a:pPr>
            <a:endParaRPr lang="en-US" dirty="0"/>
          </a:p>
          <a:p>
            <a:pPr marL="731520" lvl="1" indent="0">
              <a:lnSpc>
                <a:spcPct val="150000"/>
              </a:lnSpc>
              <a:buFont typeface="Arial" panose="020B0604020202020204" pitchFamily="34" charset="0"/>
              <a:buNone/>
            </a:pPr>
            <a:endParaRPr lang="en-US" dirty="0"/>
          </a:p>
          <a:p>
            <a:pPr marL="0" lvl="0" indent="0">
              <a:lnSpc>
                <a:spcPct val="150000"/>
              </a:lnSpc>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29239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3</a:t>
            </a:r>
            <a:r>
              <a:rPr lang="en-US" baseline="0" dirty="0"/>
              <a:t> broad categories of hybrid storage where SGW helps customers.</a:t>
            </a:r>
          </a:p>
          <a:p>
            <a:endParaRPr lang="en-US" baseline="0" dirty="0"/>
          </a:p>
          <a:p>
            <a:r>
              <a:rPr lang="en-US" baseline="0" dirty="0"/>
              <a:t>Let’s look in a little more detail at each of these.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548820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rPr>
              <a:t>Storage Gateway comes in four flavors: </a:t>
            </a:r>
            <a:r>
              <a:rPr lang="en-US" sz="1200" b="0" i="0" kern="120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hlinkClick r:id="rId3"/>
              </a:rPr>
              <a:t>Amazon S3 File Gateway</a:t>
            </a:r>
            <a:r>
              <a:rPr lang="en-US" sz="1200" b="0" i="0" kern="120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hlinkClick r:id="rId4"/>
              </a:rPr>
              <a:t>Amazon FSx File Gateway</a:t>
            </a:r>
            <a:r>
              <a:rPr lang="en-US" sz="1200" b="0" i="0" kern="120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hlinkClick r:id="rId5"/>
              </a:rPr>
              <a:t>Tape Gateway</a:t>
            </a:r>
            <a:r>
              <a:rPr lang="en-US" sz="1200" b="0" i="0" kern="1200" dirty="0">
                <a:solidFill>
                  <a:schemeClr val="tx1"/>
                </a:solidFill>
                <a:effectLst/>
                <a:latin typeface="Amazon Ember Regular" charset="0"/>
                <a:ea typeface="+mn-ea"/>
                <a:cs typeface="+mn-cs"/>
              </a:rPr>
              <a:t>, and </a:t>
            </a:r>
            <a:r>
              <a:rPr lang="en-US" sz="1200" b="0" i="0" u="none" strike="noStrike" kern="1200" dirty="0">
                <a:solidFill>
                  <a:schemeClr val="tx1"/>
                </a:solidFill>
                <a:effectLst/>
                <a:latin typeface="Amazon Ember Regular" charset="0"/>
                <a:ea typeface="+mn-ea"/>
                <a:cs typeface="+mn-cs"/>
                <a:hlinkClick r:id="rId6"/>
              </a:rPr>
              <a:t>Volume Gateway</a:t>
            </a:r>
            <a:r>
              <a:rPr lang="en-US" sz="1200" b="0" i="0" kern="1200" dirty="0">
                <a:solidFill>
                  <a:schemeClr val="tx1"/>
                </a:solidFill>
                <a:effectLst/>
                <a:latin typeface="Amazon Ember Regular" charset="0"/>
                <a:ea typeface="+mn-ea"/>
                <a:cs typeface="+mn-cs"/>
              </a:rPr>
              <a:t> – that seamlessly connect on-premises applications to cloud storage, caching data locally for low-latency access. Your applications connect to the service through a virtual machine or </a:t>
            </a:r>
            <a:r>
              <a:rPr lang="en-US" sz="1200" b="0" i="0" u="none" strike="noStrike" kern="1200" dirty="0">
                <a:solidFill>
                  <a:schemeClr val="tx1"/>
                </a:solidFill>
                <a:effectLst/>
                <a:latin typeface="Amazon Ember Regular" charset="0"/>
                <a:ea typeface="+mn-ea"/>
                <a:cs typeface="+mn-cs"/>
                <a:hlinkClick r:id="rId7"/>
              </a:rPr>
              <a:t>gateway hardware appliance</a:t>
            </a:r>
            <a:r>
              <a:rPr lang="en-US" sz="1200" b="0" i="0" kern="1200" dirty="0">
                <a:solidFill>
                  <a:schemeClr val="tx1"/>
                </a:solidFill>
                <a:effectLst/>
                <a:latin typeface="Amazon Ember Regular" charset="0"/>
                <a:ea typeface="+mn-ea"/>
                <a:cs typeface="+mn-cs"/>
              </a:rPr>
              <a:t> using standard storage protocols, such as NFS, SMB, and iSCSI. The gateway connects to AWS storage services, such as Amazon S3, Amazon S3 Glacier, Amazon S3 Glacier Deep Archive, Amazon FSx for Windows File Server, Amazon EBS, and AWS Backup, providing storage for files, volumes, snapshots, and virtual tapes in AWS. The service includes a highly-optimized and efficient data transfer mechanism, with bandwidth management and automated network resilience.</a:t>
            </a:r>
            <a:endParaRPr kumimoji="0" lang="en-US" sz="192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361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mazon Ember Regular" charset="0"/>
                <a:ea typeface="+mn-ea"/>
                <a:cs typeface="+mn-cs"/>
                <a:hlinkClick r:id="rId3"/>
              </a:rPr>
              <a:t>Amazon S3 File Gateway</a:t>
            </a:r>
            <a:r>
              <a:rPr lang="en-US" sz="1200" b="0" i="0" kern="1200" dirty="0">
                <a:solidFill>
                  <a:schemeClr val="tx1"/>
                </a:solidFill>
                <a:effectLst/>
                <a:latin typeface="Amazon Ember Regular" charset="0"/>
                <a:ea typeface="+mn-ea"/>
                <a:cs typeface="+mn-cs"/>
              </a:rPr>
              <a:t> enables you to store file data as objects in Amazon S3 cloud storage for data lakes, backups, and ML workflows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791643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mazon Ember Regular" charset="0"/>
                <a:ea typeface="+mn-ea"/>
                <a:cs typeface="+mn-cs"/>
                <a:hlinkClick r:id="rId3"/>
              </a:rPr>
              <a:t>Amazon S3 File Gateway</a:t>
            </a:r>
            <a:r>
              <a:rPr lang="en-US" sz="1200" b="0" i="0" kern="1200" dirty="0">
                <a:solidFill>
                  <a:schemeClr val="tx1"/>
                </a:solidFill>
                <a:effectLst/>
                <a:latin typeface="Amazon Ember Regular" charset="0"/>
                <a:ea typeface="+mn-ea"/>
                <a:cs typeface="+mn-cs"/>
              </a:rPr>
              <a:t> enables you to store file data as objects in Amazon S3 cloud storage for data lakes, backups, and ML workflows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384646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Volume Gateway presents cloud-backed iSCSI block storage volumes to your on-premises applications. Volume Gateway stores and manages on-premises data in Amazon S3 on your behalf and operates in either cache mode or stored mode. In the cached Volume Gateway mode, your primary data is stored in Amazon S3, while retaining your frequently accessed data locally in the cache for low latency access. In the stored Volume Gateway mode, your primary data is stored locally and your entire dataset is available for low latency access on premises while also asynchronously getting backed up to Amazon S3. In either mode, you can take point-in-time copies of your volumes using AWS Backup, which are stored in AWS as Amazon EBS snapshots. Using Amazon EBS Snapshots enables you to make space-efficient versioned copies of your volumes for data protection, recovery, migration, and various other copy data needs.</a:t>
            </a:r>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870214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Volume Gateway presents cloud-backed iSCSI block storage volumes to your on-premises applications. Volume Gateway stores and manages on-premises data in Amazon S3 on your behalf and operates in either cache mode or stored mode. In the cached Volume Gateway mode, your primary data is stored in Amazon S3, while retaining your frequently accessed data locally in the cache for low latency access. In the stored Volume Gateway mode, your primary data is stored locally and your entire dataset is available for low latency access on premises while also asynchronously getting backed up to Amazon S3. In either mode, you can take point-in-time copies of your volumes using AWS Backup, which are stored in AWS as Amazon EBS snapshots. Using Amazon EBS Snapshots enables you to make space-efficient versioned copies of your volumes for data protection, recovery, migration, and various other copy data needs.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4208925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Tape Gateway enables you to replace using physical tapes on premises with virtual tapes in AWS without changing existing backup workflows. </a:t>
            </a:r>
            <a:r>
              <a:rPr lang="en-US" sz="1200" b="0" i="0" u="none" strike="noStrike" kern="1200" dirty="0">
                <a:solidFill>
                  <a:schemeClr val="tx1"/>
                </a:solidFill>
                <a:effectLst/>
                <a:latin typeface="Amazon Ember Regular" charset="0"/>
                <a:ea typeface="+mn-ea"/>
                <a:cs typeface="+mn-cs"/>
                <a:hlinkClick r:id="rId3"/>
              </a:rPr>
              <a:t>Tape Gateway supports all leading backup applications</a:t>
            </a:r>
            <a:r>
              <a:rPr lang="en-US" sz="1200" b="0" i="0" kern="1200" dirty="0">
                <a:solidFill>
                  <a:schemeClr val="tx1"/>
                </a:solidFill>
                <a:effectLst/>
                <a:latin typeface="Amazon Ember Regular" charset="0"/>
                <a:ea typeface="+mn-ea"/>
                <a:cs typeface="+mn-cs"/>
              </a:rPr>
              <a:t> and caches virtual tapes on premises for low-latency data access. Tape Gateway encrypts data between the gateway and AWS for secure data transfer, and compresses data and transitions virtual tapes between Amazon S3 and Amazon S3 Glacier, or Amazon S3 Glacier Deep Archive, to minimize storage costs.</a:t>
            </a:r>
            <a:endParaRPr lang="en-US"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267976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Tape Gateway enables you to replace using physical tapes on premises with virtual tapes in AWS without changing existing backup workflows. </a:t>
            </a:r>
            <a:r>
              <a:rPr lang="en-US" sz="1200" b="0" i="0" u="none" strike="noStrike" kern="1200" dirty="0">
                <a:solidFill>
                  <a:schemeClr val="tx1"/>
                </a:solidFill>
                <a:effectLst/>
                <a:latin typeface="Amazon Ember Regular" charset="0"/>
                <a:ea typeface="+mn-ea"/>
                <a:cs typeface="+mn-cs"/>
                <a:hlinkClick r:id="rId3"/>
              </a:rPr>
              <a:t>Tape Gateway supports all leading backup applications</a:t>
            </a:r>
            <a:r>
              <a:rPr lang="en-US" sz="1200" b="0" i="0" kern="1200" dirty="0">
                <a:solidFill>
                  <a:schemeClr val="tx1"/>
                </a:solidFill>
                <a:effectLst/>
                <a:latin typeface="Amazon Ember Regular" charset="0"/>
                <a:ea typeface="+mn-ea"/>
                <a:cs typeface="+mn-cs"/>
              </a:rPr>
              <a:t> and caches virtual tapes on premises for low-latency data access. Tape Gateway encrypts data between the gateway and AWS for secure data transfer, and compresses data and transitions virtual tapes between Amazon S3 and Amazon S3 Glacier, or Amazon S3 Glacier Deep Archive, to minimize storage costs.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3075512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user or team file shares, and file-based application migrations, </a:t>
            </a:r>
            <a:r>
              <a:rPr lang="en-US" sz="1200" b="0" i="0" u="none" strike="noStrike" kern="1200" dirty="0">
                <a:solidFill>
                  <a:schemeClr val="tx1"/>
                </a:solidFill>
                <a:effectLst/>
                <a:latin typeface="Amazon Ember Regular" charset="0"/>
                <a:ea typeface="+mn-ea"/>
                <a:cs typeface="+mn-cs"/>
                <a:hlinkClick r:id="rId3"/>
              </a:rPr>
              <a:t>Amazon FSx File Gateway</a:t>
            </a:r>
            <a:r>
              <a:rPr lang="en-US" sz="1200" b="0" i="0" kern="1200" dirty="0">
                <a:solidFill>
                  <a:schemeClr val="tx1"/>
                </a:solidFill>
                <a:effectLst/>
                <a:latin typeface="Amazon Ember Regular" charset="0"/>
                <a:ea typeface="+mn-ea"/>
                <a:cs typeface="+mn-cs"/>
              </a:rPr>
              <a:t> provides low-latency, on-premises access to fully managed file shares in Amazon FSx for Windows File Server.</a:t>
            </a:r>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50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9’s of durability is greater than most organizations would</a:t>
            </a:r>
            <a:r>
              <a:rPr lang="en-US" baseline="0" dirty="0"/>
              <a:t> be able to accomplish on their own. For example, 11 9’s of durability corresponds to a loss of an object every 10,000 years out of 10M objects stored.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117603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For user or team file shares, and file-based application migrations, </a:t>
            </a:r>
            <a:r>
              <a:rPr lang="en-US" sz="1200" b="0" i="0" u="none" strike="noStrike" kern="1200" dirty="0">
                <a:solidFill>
                  <a:schemeClr val="tx1"/>
                </a:solidFill>
                <a:effectLst/>
                <a:latin typeface="Amazon Ember Regular" charset="0"/>
                <a:ea typeface="+mn-ea"/>
                <a:cs typeface="+mn-cs"/>
                <a:hlinkClick r:id="rId3"/>
              </a:rPr>
              <a:t>Amazon FSx File Gateway</a:t>
            </a:r>
            <a:r>
              <a:rPr lang="en-US" sz="1200" b="0" i="0" kern="1200" dirty="0">
                <a:solidFill>
                  <a:schemeClr val="tx1"/>
                </a:solidFill>
                <a:effectLst/>
                <a:latin typeface="Amazon Ember Regular" charset="0"/>
                <a:ea typeface="+mn-ea"/>
                <a:cs typeface="+mn-cs"/>
              </a:rPr>
              <a:t> provides low-latency, on-premises access to fully managed file shares in Amazon FSx for Windows File Server.</a:t>
            </a: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054896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DataSync is an online data </a:t>
            </a:r>
            <a:r>
              <a:rPr lang="en-US" sz="1200" b="0" i="0" kern="1200" dirty="0">
                <a:solidFill>
                  <a:schemeClr val="tx1"/>
                </a:solidFill>
                <a:effectLst/>
                <a:latin typeface="Amazon Ember Regular" charset="0"/>
                <a:ea typeface="+mn-ea"/>
                <a:cs typeface="+mn-cs"/>
              </a:rPr>
              <a:t>AWS DataSync is an online data transfer service that simplifies, automates, and accelerates moving data between on-premises storage systems and AWS Storage services, as well as between AWS Storage services. You can use DataSync to migrate active datasets to AWS, archive data to free up on-premises storage capacity, replicate data to AWS for business continuity, or transfer data to the cloud for analysis and processing.</a:t>
            </a:r>
            <a:r>
              <a:rPr lang="en-US" dirty="0"/>
              <a:t> service that simplifies, automates and accelerates the movement of data between the customer premises and AWS.  It’s fast, simple to use, secure and cost effective.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2C5D219D-71D7-9D4E-BABE-4862F26F512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34633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AWS DataSync makes it simple and fast to move large amounts of data online between on-premises storage and Amazon S3, Amazon Elastic File System (Amazon EFS), or Amazon FSx for Windows File Server. Manual tasks related to data transfers can slow down migrations and burden IT operations. DataSync eliminates or automatically handles many of these tasks, including scripting copy jobs, scheduling and monitoring transfers, validating data, and optimizing network utilization.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DataSync software agent connects to your Network File System (NFS) and Server Message Block (SMB) storage, so you don’t have to modify your applications.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DataSync can transfer hundreds of terabytes and millions of files at speeds up to 10 times faster than open-source tools, over the internet or via AWS Direct Connect links. Getting started with DataSync is easy: deploy the DataSync agent, connect it to your file system, select your AWS storage resources, and start moving data between them. You pay only for the data you move.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t>As I mentioned earlier, DataSync is managed centrally from the AWS Console. Further, DataSync also integrates with other key AWS tools such as: AWS Key Management Service (KMS), AWS Identity and Access Management (IAM), AWS Cloudtrail, and AWS Cloudwatch</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2000"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9/2/21 5:44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671549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hearing from our customers about some of the challenges they were facing with trying to transfer data into AWS, we realized there was an opportunity to help them by removing a lot of the undifferentiated heavy lifting that comes with building your own migration tools.  So we built AWS DataSync, which is a fully-managed service for online transfer of data to and from AWS.</a:t>
            </a:r>
          </a:p>
          <a:p>
            <a:endParaRPr lang="en-US" dirty="0"/>
          </a:p>
          <a:p>
            <a:r>
              <a:rPr lang="en-US" dirty="0"/>
              <a:t>Performance is critical to any migration tool and DataSync has been built for speed.  In fact, it runs up to 10x faster than common open source tools, utilizing compression, parallel transfer, and other optimizations to get your data to the cloud as fast as possible. </a:t>
            </a:r>
            <a:r>
              <a:rPr lang="en-US" sz="1920" b="0" i="0" kern="1200" dirty="0">
                <a:solidFill>
                  <a:schemeClr val="tx1"/>
                </a:solidFill>
                <a:effectLst/>
                <a:latin typeface="Amazon Ember Regular" charset="0"/>
                <a:ea typeface="+mn-ea"/>
                <a:cs typeface="+mn-cs"/>
              </a:rPr>
              <a:t>DataSync uses a purpose-built network protocol and a parallel, multi-threaded architecture to accelerate your transfers. This speeds up migrations, recurring data processing workflows for analytics and machine learning, and data protection processes.</a:t>
            </a:r>
            <a:endParaRPr lang="en-US" dirty="0"/>
          </a:p>
          <a:p>
            <a:endParaRPr lang="en-US" dirty="0"/>
          </a:p>
          <a:p>
            <a:r>
              <a:rPr lang="en-US" dirty="0"/>
              <a:t>We also wanted to make DataSync easy to use by allowing customers to get up and running quickly, focusing on the task of getting their data to the cloud. Customers can centrally manage DataSync configuration tasks, like scheduling, filtering, and bandwidth throttling policies, from the AWS Console.</a:t>
            </a:r>
          </a:p>
          <a:p>
            <a:endParaRPr lang="en-US" dirty="0"/>
          </a:p>
          <a:p>
            <a:r>
              <a:rPr lang="en-US" dirty="0"/>
              <a:t>DataSync is built to transfer data securely and reliably.  DataSync encrypts data in-flight and supports encryption at-rest.  In addition, DataSync provides a number of options for validating your data, making sure that all data was transferred successfully. DataSync is PCI and HIPAA compliant.</a:t>
            </a:r>
          </a:p>
          <a:p>
            <a:endParaRPr lang="en-US" dirty="0"/>
          </a:p>
          <a:p>
            <a:r>
              <a:rPr lang="en-US" dirty="0"/>
              <a:t>As I mentioned earlier, DataSync is managed centrally from the AWS Console. Further, DataSync also integrates with other key AWS tools such as CloudWatch, CloudTrail, IAM and others.</a:t>
            </a:r>
          </a:p>
          <a:p>
            <a:endParaRPr lang="en-US" dirty="0"/>
          </a:p>
          <a:p>
            <a:r>
              <a:rPr lang="en-US" sz="1920" b="0" i="0" kern="1200" dirty="0">
                <a:solidFill>
                  <a:schemeClr val="tx1"/>
                </a:solidFill>
                <a:effectLst/>
                <a:latin typeface="Amazon Ember Regular" charset="0"/>
                <a:ea typeface="+mn-ea"/>
                <a:cs typeface="+mn-cs"/>
              </a:rPr>
              <a:t>You can move data cost-effectively with DataSync’s flat, per-gigabyte pricing. You’ll also save on script development and management costs, and avoid the need for costly commercial transfer tools.</a:t>
            </a:r>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2C5D219D-71D7-9D4E-BABE-4862F26F5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51243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AWS Snow Family helps customers that need to run operations in austere, non-data center environments, and in locations where there's lack of consistent network connectivity. The Snow Family, comprised of AWS Snowcone, AWS Snowball, and AWS Snowmobile, offers a number of physical devices and capacity points, most with built-in computing capabilities. These services help physically transport up to exabytes of data into and out of AWS. Snow Family devices are owned and managed by AWS and integrate with AWS security, monitoring, storage management, and computing capabilities.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9432965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What is AWS Import/Export Snowball?</a:t>
            </a:r>
          </a:p>
          <a:p>
            <a:endParaRPr lang="en-US" dirty="0"/>
          </a:p>
          <a:p>
            <a:r>
              <a:rPr lang="en-US" sz="1200" b="0" i="0" u="none" strike="noStrike" kern="1200" baseline="0" dirty="0">
                <a:solidFill>
                  <a:schemeClr val="tx1"/>
                </a:solidFill>
                <a:latin typeface="Arial"/>
                <a:ea typeface="+mn-ea"/>
                <a:cs typeface="+mn-cs"/>
              </a:rPr>
              <a:t>Snowball is a new AWS Import/Export offering that provides a terabyte-scale data transfer service that uses Amazon-provided storage devices for transport. Previously customers purchased their own portable storage devices and used these devices to ship their data. With the launch of Snowball customers are now able to use</a:t>
            </a:r>
          </a:p>
          <a:p>
            <a:r>
              <a:rPr lang="en-US" sz="1200" b="0" i="0" u="none" strike="noStrike" kern="1200" baseline="0" dirty="0">
                <a:solidFill>
                  <a:schemeClr val="tx1"/>
                </a:solidFill>
                <a:latin typeface="Arial"/>
                <a:ea typeface="+mn-ea"/>
                <a:cs typeface="+mn-cs"/>
              </a:rPr>
              <a:t>highly secure, rugged Amazon-owned Network Attached Storage (NAS) devices, called Snowballs, to ship their data. Once received and set up, customers are able to copy up to 50TB data from their on prem file system to the Snowball via the Snowball client software via a 10Gbps network interface . Prior to transfer to the Snowball all data is encrypted by 256-bit GSM encryption by the client. When customers finish transferring data to the device they simply ship it back to an AWS facility where the data is ingested</a:t>
            </a:r>
          </a:p>
          <a:p>
            <a:r>
              <a:rPr lang="en-US" sz="1200" b="0" i="0" u="none" strike="noStrike" kern="1200" baseline="0" dirty="0">
                <a:solidFill>
                  <a:schemeClr val="tx1"/>
                </a:solidFill>
                <a:latin typeface="Arial"/>
                <a:ea typeface="+mn-ea"/>
                <a:cs typeface="+mn-cs"/>
              </a:rPr>
              <a:t>at high speed into Amazon S3.</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1443985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AWS Snowball, a part of the </a:t>
            </a:r>
            <a:r>
              <a:rPr lang="en-US" sz="1200" b="0" i="0" u="none" strike="noStrike" kern="1200" dirty="0">
                <a:solidFill>
                  <a:schemeClr val="tx1"/>
                </a:solidFill>
                <a:effectLst/>
                <a:latin typeface="Amazon Ember Regular" charset="0"/>
                <a:ea typeface="+mn-ea"/>
                <a:cs typeface="+mn-cs"/>
                <a:hlinkClick r:id="rId3"/>
              </a:rPr>
              <a:t>AWS Snow Family</a:t>
            </a:r>
            <a:r>
              <a:rPr lang="en-US" sz="1200" b="0" i="0" kern="1200" dirty="0">
                <a:solidFill>
                  <a:schemeClr val="tx1"/>
                </a:solidFill>
                <a:effectLst/>
                <a:latin typeface="Amazon Ember Regular" charset="0"/>
                <a:ea typeface="+mn-ea"/>
                <a:cs typeface="+mn-cs"/>
              </a:rPr>
              <a:t>, is an edge computing, data migration, and edge storage device that comes in two options. Snowball Edge Storage Optimized devices provide both block storage and Amazon S3-compatible object storage, and 40 vCPUs. They are well suited for local storage and large scale-data transfer. Snowball Edge Compute Optimized devices provide 52 vCPUs, block and object storage, and an optional GPU for use cases like advanced machine learning and full motion video analysis in disconnected environments. You can use these devices for data collection, machine learning and processing, and storage in environments with intermittent connectivity (like manufacturing, industrial, and transportation) or in extremely remote locations (like military or maritime operations) before shipping them back to AWS. These devices may also be rack mounted and clustered together to build larger temporary installations.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200" b="0" i="0" kern="120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200" b="0" i="0" kern="1200" dirty="0">
                <a:solidFill>
                  <a:schemeClr val="tx1"/>
                </a:solidFill>
                <a:effectLst/>
                <a:latin typeface="Amazon Ember Regular" charset="0"/>
                <a:ea typeface="+mn-ea"/>
                <a:cs typeface="+mn-cs"/>
              </a:rPr>
              <a:t>Snowball supports specific Amazon EC2 instance types and AWS Lambda functions, so you can develop and test in the AWS Cloud, then deploy applications on devices in remote locations to collect, pre-process, and ship the data to AWS. Common use cases include data migration, data transport, image collation, IoT sensor stream capture, and machine learning.</a:t>
            </a:r>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291921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Snowcone is the smallest member of the AWS Snow Family of edge computing, edge storage, and data transfer devices, weighing in at 4.5 pounds (2.1 kg) with 8 terabytes of usable storage. Snowcone is ruggedized, secure, and purpose-built for use outside of a traditional data center. Its small form factor makes it a perfect fit for tight spaces or where portability is a necessity and network connectivity is unreliable. You can use Snowcone in backpacks on first responders, or for IoT, vehicular, and drone use cases. You can execute compute applications at the edge, and you can ship the device with data to AWS for offline data transfer, or you can transfer data online with AWS DataSync from edge locations.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Like AWS Snowball, Snowcone has multiple layers of security and encryption. You can use either of these services to run edge computing workloads, or to collect, process, and transfer data to AWS. Snowcone is designed for data migration needs up to 8 terabytes per device and from space-constrained environments where AWS Snowball devices will not fit.</a:t>
            </a:r>
          </a:p>
          <a:p>
            <a:pPr defTabSz="465887">
              <a:defRPr/>
            </a:pPr>
            <a:endParaRPr lang="en-US" sz="1200" dirty="0">
              <a:latin typeface="Arial"/>
            </a:endParaRPr>
          </a:p>
        </p:txBody>
      </p:sp>
      <p:sp>
        <p:nvSpPr>
          <p:cNvPr id="4" name="Slide Number Placeholder 3"/>
          <p:cNvSpPr>
            <a:spLocks noGrp="1"/>
          </p:cNvSpPr>
          <p:nvPr>
            <p:ph type="sldNum" sz="quarter" idx="10"/>
          </p:nvPr>
        </p:nvSpPr>
        <p:spPr/>
        <p:txBody>
          <a:bodyPr/>
          <a:lstStyle/>
          <a:p>
            <a:pPr marL="0" marR="0" lvl="0" indent="0" algn="r" defTabSz="465887"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300" b="0" i="0" u="none" strike="noStrike" kern="1200" cap="none" spc="0" normalizeH="0" baseline="0" noProof="0">
                <a:ln>
                  <a:noFill/>
                </a:ln>
                <a:solidFill>
                  <a:prstClr val="black"/>
                </a:solidFill>
                <a:effectLst/>
                <a:uLnTx/>
                <a:uFillTx/>
                <a:latin typeface="Amazon Ember Regular" charset="0"/>
                <a:ea typeface="+mn-ea"/>
                <a:cs typeface="+mn-cs"/>
              </a:rPr>
              <a:pPr marL="0" marR="0" lvl="0" indent="0" algn="r" defTabSz="465887" rtl="0" eaLnBrk="1" fontAlgn="auto" latinLnBrk="0" hangingPunct="1">
                <a:lnSpc>
                  <a:spcPct val="100000"/>
                </a:lnSpc>
                <a:spcBef>
                  <a:spcPts val="0"/>
                </a:spcBef>
                <a:spcAft>
                  <a:spcPts val="0"/>
                </a:spcAft>
                <a:buClrTx/>
                <a:buSzTx/>
                <a:buFontTx/>
                <a:buNone/>
                <a:tabLst/>
                <a:defRPr/>
              </a:pPr>
              <a:t>77</a:t>
            </a:fld>
            <a:endParaRPr kumimoji="0" lang="en-US" sz="13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916971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Compare and</a:t>
            </a:r>
            <a:r>
              <a:rPr lang="en-US" baseline="0" dirty="0"/>
              <a:t> contrast Internet vs 5x Snowball.</a:t>
            </a:r>
            <a:endParaRPr lang="en-US" dirty="0"/>
          </a:p>
          <a:p>
            <a:r>
              <a:rPr lang="en-US" dirty="0"/>
              <a:t>Note that with</a:t>
            </a:r>
            <a:r>
              <a:rPr lang="en-US" baseline="0" dirty="0"/>
              <a:t> 80TB Snowball or 100TB Snowball Edge, less devices needed</a:t>
            </a:r>
          </a:p>
          <a:p>
            <a:r>
              <a:rPr lang="en-US" baseline="0" dirty="0"/>
              <a:t>Snowball Edge supports up to 40GB connections (QSFP+)</a:t>
            </a:r>
          </a:p>
          <a:p>
            <a:r>
              <a:rPr lang="en-US" baseline="0" dirty="0"/>
              <a:t>Also note you </a:t>
            </a:r>
            <a:r>
              <a:rPr lang="en-US" sz="1200" b="0" i="0" kern="1200" dirty="0">
                <a:solidFill>
                  <a:schemeClr val="tx1"/>
                </a:solidFill>
                <a:effectLst/>
                <a:latin typeface="Amazon Ember Regular" charset="0"/>
                <a:ea typeface="+mn-ea"/>
                <a:cs typeface="+mn-cs"/>
              </a:rPr>
              <a:t>can also use Snowball Edge to run edge computing workloads such as performing local analysis of data on a Snowball Edge cluster and writing it to the S3-compatible endpoint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572003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09480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is very important to distinguish durability from availability – most of our services offer between 3-5 nines of availability SLA (Route 53 is 100%), where our storage services focus more around durability for our customers’ critical data.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4561475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Snowmobile is an Exabyte-scale data transfer service used to move extremely large amounts of data to AWS. You can transfer up to 100PB per Snowmobile, a 45-foot long ruggedized shipping container, pulled by a semi-trailer truck. Snowmobile makes it easy to move massive volumes of data to the cloud, including video libraries, image repositories, or even a complete data center migration. Transferring data with Snowmobile is more secure, fast and cost effective.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After an initial assessment, a Snowmobile will be transported to your data center and AWS personnel will configure it for you so it can be accessed as a network storage target. When your Snowmobile is on site, AWS personnel will work with your team to connect a removable, high-speed network switch from Snowmobile to your local network and you can begin your high-speed data transfer from any number of sources within your data center to the Snowmobile. After your data is loaded, Snowmobile is driven back to AWS where your data is imported into </a:t>
            </a:r>
            <a:r>
              <a:rPr lang="en-US" sz="1200" b="0" i="0" u="none" strike="noStrike" kern="1200" dirty="0">
                <a:solidFill>
                  <a:schemeClr val="tx1"/>
                </a:solidFill>
                <a:effectLst/>
                <a:latin typeface="Amazon Ember Regular" charset="0"/>
                <a:ea typeface="+mn-ea"/>
                <a:cs typeface="+mn-cs"/>
                <a:hlinkClick r:id="rId3"/>
              </a:rPr>
              <a:t>Amazon S3</a:t>
            </a:r>
            <a:r>
              <a:rPr lang="en-US" sz="1200" b="0" i="0" kern="1200" dirty="0">
                <a:solidFill>
                  <a:schemeClr val="tx1"/>
                </a:solidFill>
                <a:effectLst/>
                <a:latin typeface="Amazon Ember Regular" charset="0"/>
                <a:ea typeface="+mn-ea"/>
                <a:cs typeface="+mn-cs"/>
              </a:rPr>
              <a:t>.</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Snowmobile uses multiple layers of security to help protect your data including dedicated security personnel, GPS tracking, alarm monitoring, 24/7 video surveillance, and an optional escort security vehicle while in transit. All data is encrypted with 256-bit encryption keys you manage through the </a:t>
            </a:r>
            <a:r>
              <a:rPr lang="en-US" sz="1200" b="0" i="0" u="none" strike="noStrike" kern="1200" dirty="0">
                <a:solidFill>
                  <a:schemeClr val="tx1"/>
                </a:solidFill>
                <a:effectLst/>
                <a:latin typeface="Amazon Ember Regular" charset="0"/>
                <a:ea typeface="+mn-ea"/>
                <a:cs typeface="+mn-cs"/>
                <a:hlinkClick r:id="rId4"/>
              </a:rPr>
              <a:t>AWS Key Management Service (KMS)</a:t>
            </a:r>
            <a:r>
              <a:rPr lang="en-US" sz="1200" b="0" i="0" kern="1200" dirty="0">
                <a:solidFill>
                  <a:schemeClr val="tx1"/>
                </a:solidFill>
                <a:effectLst/>
                <a:latin typeface="Amazon Ember Regular" charset="0"/>
                <a:ea typeface="+mn-ea"/>
                <a:cs typeface="+mn-cs"/>
              </a:rPr>
              <a:t> and designed for security and full chain-of-custody of your data.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828212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So what is AWS Transfer Family and how does it work? The AWS Transfer Family provides fully managed support for file transfers directly into and out of Amazon S3 and just</a:t>
            </a:r>
            <a:r>
              <a:rPr lang="en-US" baseline="0" dirty="0"/>
              <a:t> announced, Amazon Elastic File Service (EFS).</a:t>
            </a:r>
            <a:r>
              <a:rPr lang="en-US" dirty="0"/>
              <a:t> With support for Secure File Transfer Protocol (SFTP), File Transfer Protocol over SSL (FTPS), and File Transfer Protocol (FTP), the AWS Transfer Family helps you seamlessly migrate your file transfer workflows to AWS by integrating with existing authentication systems, and providing DNS routing with Amazon Route 53 so nothing changes for your customers and partners, or their applications. With your data in Amazon S3 or</a:t>
            </a:r>
            <a:r>
              <a:rPr lang="en-US" baseline="0" dirty="0"/>
              <a:t> EFS</a:t>
            </a:r>
            <a:r>
              <a:rPr lang="en-US" dirty="0"/>
              <a:t>, you can use it with AWS services for processing, analytics, machine learning, and archiving. Getting started with the AWS Transfer Family is easy; there is no infrastructure to buy and set up.</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270283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90000"/>
              </a:lnSpc>
              <a:spcBef>
                <a:spcPts val="0"/>
              </a:spcBef>
              <a:spcAft>
                <a:spcPts val="1125"/>
              </a:spcAft>
              <a:buClrTx/>
              <a:buSzTx/>
              <a:buFontTx/>
              <a:buNone/>
              <a:tabLst/>
              <a:defRPr/>
            </a:pPr>
            <a:r>
              <a:rPr lang="en-US" sz="2000" dirty="0"/>
              <a:t>Managed file transfer (MFT) is a technology platform that allows organizations to reliably exchange electronic data between systems and people in a secure way to meet compliance needs. These data movements can be both internal and external to an enterprise and include various types, including sensitive, compliance-protected or high-volume data.</a:t>
            </a:r>
          </a:p>
          <a:p>
            <a:pPr marL="0" marR="0" lvl="0" indent="0" algn="l" defTabSz="914400" eaLnBrk="1" fontAlgn="auto" latinLnBrk="0" hangingPunct="1">
              <a:lnSpc>
                <a:spcPct val="90000"/>
              </a:lnSpc>
              <a:spcBef>
                <a:spcPts val="0"/>
              </a:spcBef>
              <a:spcAft>
                <a:spcPts val="1125"/>
              </a:spcAft>
              <a:buClrTx/>
              <a:buSzTx/>
              <a:buFontTx/>
              <a:buNone/>
              <a:tabLst/>
              <a:defRPr/>
            </a:pPr>
            <a:endParaRPr lang="en-US" sz="2000" baseline="0" dirty="0">
              <a:solidFill>
                <a:schemeClr val="accent1"/>
              </a:solidFill>
              <a:latin typeface="Amazon Ember" panose="020B0603020204020204" pitchFamily="34" charset="0"/>
              <a:cs typeface="Amazon Ember" panose="020B0603020204020204" pitchFamily="34" charset="0"/>
            </a:endParaRPr>
          </a:p>
          <a:p>
            <a:r>
              <a:rPr lang="en-US" sz="2000" b="0" baseline="0" dirty="0">
                <a:effectLst/>
              </a:rPr>
              <a:t>What are the attributes of workloads we see customers label “managed file transfer”?</a:t>
            </a:r>
          </a:p>
          <a:p>
            <a:pPr marL="171450" indent="-171450">
              <a:buFont typeface="Arial" panose="020B0604020202020204" pitchFamily="34" charset="0"/>
              <a:buChar char="•"/>
            </a:pPr>
            <a:r>
              <a:rPr lang="en-US" sz="2000" b="0" baseline="0" dirty="0">
                <a:effectLst/>
              </a:rPr>
              <a:t>These are workflows where file movement is enabled, commonly using SFTP, FTPS, FTP protocols and others, by some sort of software stack</a:t>
            </a:r>
          </a:p>
          <a:p>
            <a:pPr marL="171450" indent="-171450">
              <a:buFont typeface="Arial" panose="020B0604020202020204" pitchFamily="34" charset="0"/>
              <a:buChar char="•"/>
            </a:pPr>
            <a:r>
              <a:rPr lang="en-US" sz="2000" b="0" baseline="0" dirty="0">
                <a:effectLst/>
              </a:rPr>
              <a:t>Often these are licensed software packages, and they focus on secure and flexible file transfers</a:t>
            </a:r>
          </a:p>
          <a:p>
            <a:pPr marL="171450" indent="-171450">
              <a:buFont typeface="Arial" panose="020B0604020202020204" pitchFamily="34" charset="0"/>
              <a:buChar char="•"/>
            </a:pPr>
            <a:r>
              <a:rPr lang="en-US" sz="2000" b="0" baseline="0" dirty="0">
                <a:effectLst/>
              </a:rPr>
              <a:t>Usually these software packages allow for 3</a:t>
            </a:r>
            <a:r>
              <a:rPr lang="en-US" sz="2000" b="0" baseline="30000" dirty="0">
                <a:effectLst/>
              </a:rPr>
              <a:t>rd</a:t>
            </a:r>
            <a:r>
              <a:rPr lang="en-US" sz="2000" b="0" baseline="0" dirty="0">
                <a:effectLst/>
              </a:rPr>
              <a:t> party identity provider tie ins</a:t>
            </a:r>
          </a:p>
          <a:p>
            <a:pPr marL="171450" indent="-171450">
              <a:buFont typeface="Arial" panose="020B0604020202020204" pitchFamily="34" charset="0"/>
              <a:buChar char="•"/>
            </a:pPr>
            <a:r>
              <a:rPr lang="en-US" sz="2000" b="0" baseline="0" dirty="0">
                <a:effectLst/>
              </a:rPr>
              <a:t>These packages may also allow for workflow extensions such as on demand file encryption, decryption, and sending the files elsewhere once they are received using event triggers.</a:t>
            </a:r>
          </a:p>
          <a:p>
            <a:pPr marL="171450" indent="-171450">
              <a:buFont typeface="Arial" panose="020B0604020202020204" pitchFamily="34" charset="0"/>
              <a:buChar char="•"/>
            </a:pPr>
            <a:r>
              <a:rPr lang="en-US" sz="2000" b="0" baseline="0" dirty="0">
                <a:effectLst/>
              </a:rPr>
              <a:t>Additionally, these software packages often support additional protocols outside SFTP/FTPS and FTP, offering a common user experience across each.</a:t>
            </a:r>
            <a:endParaRPr lang="en-US" sz="2000" b="0" dirty="0">
              <a:effectLst/>
            </a:endParaRPr>
          </a:p>
          <a:p>
            <a:pPr marL="0" marR="0" lvl="0" indent="0" algn="l" defTabSz="914400" eaLnBrk="1" fontAlgn="auto" latinLnBrk="0" hangingPunct="1">
              <a:lnSpc>
                <a:spcPct val="90000"/>
              </a:lnSpc>
              <a:spcBef>
                <a:spcPts val="0"/>
              </a:spcBef>
              <a:spcAft>
                <a:spcPts val="1125"/>
              </a:spcAft>
              <a:buClrTx/>
              <a:buSzTx/>
              <a:buFontTx/>
              <a:buNone/>
              <a:tabLst/>
              <a:defRPr/>
            </a:pPr>
            <a:endParaRPr lang="en-US" sz="2000" dirty="0">
              <a:solidFill>
                <a:schemeClr val="accent1"/>
              </a:solidFill>
              <a:latin typeface="Amazon Ember" panose="020B0603020204020204" pitchFamily="34" charset="0"/>
              <a:cs typeface="Amazon Ember" panose="020B0603020204020204" pitchFamily="34"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37964673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800" b="0" i="0" kern="1200" dirty="0">
                <a:solidFill>
                  <a:schemeClr val="tx1"/>
                </a:solidFill>
                <a:effectLst/>
                <a:latin typeface="Amazon Ember Regular" charset="0"/>
                <a:ea typeface="+mn-ea"/>
                <a:cs typeface="+mn-cs"/>
              </a:rPr>
              <a:t>Let’s dive into the benefits of AWS Transfer Family. </a:t>
            </a:r>
          </a:p>
          <a:p>
            <a:pPr marL="171450" lvl="0" indent="-171450">
              <a:buFont typeface="Arial" panose="020B0604020202020204" pitchFamily="34" charset="0"/>
              <a:buChar char="•"/>
            </a:pPr>
            <a:r>
              <a:rPr lang="en-US" sz="1800" b="0" i="0" kern="1200" dirty="0">
                <a:solidFill>
                  <a:schemeClr val="tx1"/>
                </a:solidFill>
                <a:effectLst/>
                <a:latin typeface="Amazon Ember Regular" charset="0"/>
                <a:ea typeface="+mn-ea"/>
                <a:cs typeface="+mn-cs"/>
              </a:rPr>
              <a:t>Transfer</a:t>
            </a:r>
            <a:r>
              <a:rPr lang="en-US" sz="1800" b="0" i="0" kern="1200" baseline="0" dirty="0">
                <a:solidFill>
                  <a:schemeClr val="tx1"/>
                </a:solidFill>
                <a:effectLst/>
                <a:latin typeface="Amazon Ember Regular" charset="0"/>
                <a:ea typeface="+mn-ea"/>
                <a:cs typeface="+mn-cs"/>
              </a:rPr>
              <a:t> Family is a</a:t>
            </a:r>
            <a:r>
              <a:rPr lang="en-US" sz="1800" b="0" i="0" kern="1200" dirty="0">
                <a:solidFill>
                  <a:schemeClr val="tx1"/>
                </a:solidFill>
                <a:effectLst/>
                <a:latin typeface="Amazon Ember Regular" charset="0"/>
                <a:ea typeface="+mn-ea"/>
                <a:cs typeface="+mn-cs"/>
              </a:rPr>
              <a:t> fully managed service that scales in real time to meet customer needs</a:t>
            </a:r>
            <a:r>
              <a:rPr lang="en-US" sz="1800" b="0" i="0" kern="1200" baseline="0" dirty="0">
                <a:solidFill>
                  <a:schemeClr val="tx1"/>
                </a:solidFill>
                <a:effectLst/>
                <a:latin typeface="Amazon Ember Regular" charset="0"/>
                <a:ea typeface="+mn-ea"/>
                <a:cs typeface="+mn-cs"/>
              </a:rPr>
              <a:t> while supporting thousands of users.</a:t>
            </a:r>
            <a:endParaRPr lang="en-US" sz="3600" b="0" i="0" kern="1200" baseline="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800" b="0" i="0" kern="1200" dirty="0">
                <a:solidFill>
                  <a:schemeClr val="tx1"/>
                </a:solidFill>
                <a:effectLst/>
                <a:latin typeface="Amazon Ember Regular" charset="0"/>
                <a:ea typeface="+mn-ea"/>
                <a:cs typeface="+mn-cs"/>
              </a:rPr>
              <a:t>There is no need to modify applications or run any file transfer protocol infrastructure. </a:t>
            </a:r>
            <a:r>
              <a:rPr lang="en-US" sz="1800" dirty="0"/>
              <a:t>Transfer Family is fully compatible with SFTP, FTPS, and FTP standards and connects directly with identity provider systems like Active Directory, LDAP, Okta, and others. Customers can migrate file transfer workflows to AWS without changing existing authentication systems, domain, and hostnames.  </a:t>
            </a:r>
            <a:endParaRPr lang="en-US" sz="36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800" b="0" i="0" kern="1200" dirty="0">
                <a:solidFill>
                  <a:schemeClr val="tx1"/>
                </a:solidFill>
                <a:effectLst/>
                <a:latin typeface="Amazon Ember Regular" charset="0"/>
                <a:ea typeface="+mn-ea"/>
                <a:cs typeface="+mn-cs"/>
              </a:rPr>
              <a:t>Transfer Family is PCI, HIPAA,</a:t>
            </a:r>
            <a:r>
              <a:rPr lang="en-US" sz="1800" b="0" i="0" kern="1200" baseline="0" dirty="0">
                <a:solidFill>
                  <a:schemeClr val="tx1"/>
                </a:solidFill>
                <a:effectLst/>
                <a:latin typeface="Amazon Ember Regular" charset="0"/>
                <a:ea typeface="+mn-ea"/>
                <a:cs typeface="+mn-cs"/>
              </a:rPr>
              <a:t> </a:t>
            </a:r>
            <a:r>
              <a:rPr lang="en-US" sz="1800" b="0" i="0" kern="1200" dirty="0">
                <a:solidFill>
                  <a:schemeClr val="tx1"/>
                </a:solidFill>
                <a:effectLst/>
                <a:latin typeface="Amazon Ember Regular" charset="0"/>
                <a:ea typeface="+mn-ea"/>
                <a:cs typeface="+mn-cs"/>
              </a:rPr>
              <a:t>SOC3, and FIPS compliant</a:t>
            </a:r>
            <a:r>
              <a:rPr lang="en-US" sz="1800" b="0" i="0" kern="1200" baseline="0" dirty="0">
                <a:solidFill>
                  <a:schemeClr val="tx1"/>
                </a:solidFill>
                <a:effectLst/>
                <a:latin typeface="Amazon Ember Regular" charset="0"/>
                <a:ea typeface="+mn-ea"/>
                <a:cs typeface="+mn-cs"/>
              </a:rPr>
              <a:t> to ensure files are </a:t>
            </a:r>
            <a:r>
              <a:rPr lang="en-US" sz="3600" dirty="0"/>
              <a:t>transferred through a secure, encrypted channel.</a:t>
            </a:r>
            <a:r>
              <a:rPr lang="en-US" sz="3600" baseline="0" dirty="0"/>
              <a:t> We’ll dive a little deeper into Transfer Family’s security and compliance next.</a:t>
            </a:r>
            <a:endParaRPr lang="en-US" sz="36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800" b="0" i="0" kern="1200" dirty="0">
                <a:solidFill>
                  <a:schemeClr val="tx1"/>
                </a:solidFill>
                <a:effectLst/>
                <a:latin typeface="Amazon Ember Regular" charset="0"/>
                <a:ea typeface="+mn-ea"/>
                <a:cs typeface="+mn-cs"/>
              </a:rPr>
              <a:t>Finally, data stored in Amazon S3 or EFS, </a:t>
            </a:r>
            <a:r>
              <a:rPr lang="en-US" sz="1800" dirty="0"/>
              <a:t>makes it easy to use</a:t>
            </a:r>
            <a:r>
              <a:rPr lang="en-US" sz="1800" baseline="0" dirty="0"/>
              <a:t> </a:t>
            </a:r>
            <a:r>
              <a:rPr lang="en-US" sz="1800" dirty="0"/>
              <a:t>AWS services for processing and analytics workflows, unlike third party tools that may keep files in silos. Native support for AWS management services simplifies security, monitoring, and auditing operations.</a:t>
            </a:r>
            <a:endParaRPr lang="en-US" sz="36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2C5D219D-71D7-9D4E-BABE-4862F26F5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2140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chemeClr val="tx1"/>
                </a:solidFill>
                <a:effectLst/>
                <a:latin typeface="Amazon Ember Regular" charset="0"/>
                <a:ea typeface="+mn-ea"/>
                <a:cs typeface="+mn-cs"/>
              </a:rPr>
              <a:t>AWS Transfer Family enables customers to transfer files into and out of S3</a:t>
            </a:r>
            <a:r>
              <a:rPr lang="en-US" sz="2000" b="0" i="0" kern="1200" baseline="0" dirty="0">
                <a:solidFill>
                  <a:schemeClr val="tx1"/>
                </a:solidFill>
                <a:effectLst/>
                <a:latin typeface="Amazon Ember Regular" charset="0"/>
                <a:ea typeface="+mn-ea"/>
                <a:cs typeface="+mn-cs"/>
              </a:rPr>
              <a:t> and EFS</a:t>
            </a:r>
            <a:r>
              <a:rPr lang="en-US" sz="2000" b="0" i="0" kern="1200" dirty="0">
                <a:solidFill>
                  <a:schemeClr val="tx1"/>
                </a:solidFill>
                <a:effectLst/>
                <a:latin typeface="Amazon Ember Regular" charset="0"/>
                <a:ea typeface="+mn-ea"/>
                <a:cs typeface="+mn-cs"/>
              </a:rPr>
              <a:t> storage over the following protocols: Secure Shell (SSH) File Transfer Protocol (SFTP), File Transfer Protocol Secure (FTPS),</a:t>
            </a:r>
            <a:r>
              <a:rPr lang="en-US" sz="2000" b="0" i="0" kern="1200" baseline="0" dirty="0">
                <a:solidFill>
                  <a:schemeClr val="tx1"/>
                </a:solidFill>
                <a:effectLst/>
                <a:latin typeface="Amazon Ember Regular" charset="0"/>
                <a:ea typeface="+mn-ea"/>
                <a:cs typeface="+mn-cs"/>
              </a:rPr>
              <a:t> and finally </a:t>
            </a:r>
            <a:r>
              <a:rPr lang="en-US" sz="2000" b="0" i="0" kern="1200" dirty="0">
                <a:solidFill>
                  <a:schemeClr val="tx1"/>
                </a:solidFill>
                <a:effectLst/>
                <a:latin typeface="Amazon Ember Regular" charset="0"/>
                <a:ea typeface="+mn-ea"/>
                <a:cs typeface="+mn-cs"/>
              </a:rPr>
              <a:t>File Transfer Protocol (FTP). Users can </a:t>
            </a:r>
            <a:r>
              <a:rPr lang="en-US" sz="2000" kern="1200" dirty="0">
                <a:solidFill>
                  <a:schemeClr val="tx1"/>
                </a:solidFill>
                <a:latin typeface="Amazon Ember" panose="020B0603020204020204" pitchFamily="34" charset="0"/>
                <a:ea typeface="+mn-ea"/>
                <a:cs typeface="+mn-cs"/>
              </a:rPr>
              <a:t>seamlessly migrate file transfer workflows by maintaining existing client-side configurations for authentication, access, and firewalls — so nothing changes for customers, partners, and internal teams, or their applications.  Use existing authentication systems, domain  and hostnames while exchanging files with customer and partners without changing their applications, processes, client software configurations, or behavior. With just a few clicks in the AWS Transfer Family console, customers can select one or more protocols, configure Amazon S3 or EFS buckets to store the transferred data, and set up end user authentication by importing existing end user credentials, or integrating an identity provider like Microsoft </a:t>
            </a:r>
            <a:r>
              <a:rPr lang="en-US" dirty="0"/>
              <a:t>Active Directory or LDAP. End users can continue to transfer files using existing clients, while files are stored in an Amazon S3 or EFS bucket</a:t>
            </a:r>
            <a:endParaRPr lang="en-US" sz="2000" dirty="0"/>
          </a:p>
          <a:p>
            <a:endParaRPr lang="en-US" dirty="0"/>
          </a:p>
        </p:txBody>
      </p:sp>
      <p:sp>
        <p:nvSpPr>
          <p:cNvPr id="4" name="Slide Number Placeholder 3"/>
          <p:cNvSpPr>
            <a:spLocks noGrp="1"/>
          </p:cNvSpPr>
          <p:nvPr>
            <p:ph type="sldNum" sz="quarter" idx="5"/>
          </p:nvPr>
        </p:nvSpPr>
        <p:spPr/>
        <p:txBody>
          <a:bodyPr/>
          <a:lstStyle/>
          <a:p>
            <a:fld id="{66F73B6F-6C74-6846-B3E2-267958B98325}" type="slidenum">
              <a:rPr lang="en-US" smtClean="0"/>
              <a:t>84</a:t>
            </a:fld>
            <a:endParaRPr lang="en-US" dirty="0"/>
          </a:p>
        </p:txBody>
      </p:sp>
    </p:spTree>
    <p:extLst>
      <p:ext uri="{BB962C8B-B14F-4D97-AF65-F5344CB8AC3E}">
        <p14:creationId xmlns:p14="http://schemas.microsoft.com/office/powerpoint/2010/main" val="5626468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b="0" i="0" kern="1200" dirty="0">
                <a:solidFill>
                  <a:schemeClr val="tx1"/>
                </a:solidFill>
                <a:effectLst/>
                <a:latin typeface="Amazon Ember Regular" charset="0"/>
                <a:ea typeface="+mn-ea"/>
                <a:cs typeface="+mn-cs"/>
              </a:rPr>
              <a:t>SFTP is a widely used protocol that has been around for many years. As such, it is deeply embedded in a wide variety of workloads that span many areas of the enterprise, as well as many different industries. We</a:t>
            </a:r>
            <a:r>
              <a:rPr lang="en-US" sz="1059" b="0" i="0" kern="1200" baseline="0" dirty="0">
                <a:solidFill>
                  <a:schemeClr val="tx1"/>
                </a:solidFill>
                <a:effectLst/>
                <a:latin typeface="Amazon Ember Regular" charset="0"/>
                <a:ea typeface="+mn-ea"/>
                <a:cs typeface="+mn-cs"/>
              </a:rPr>
              <a:t> launched AWS Transfer for SFTP in November 2018. In Q2 2020, we added FTPS and FTP, now supporting </a:t>
            </a:r>
            <a:r>
              <a:rPr lang="en-US" sz="1100" dirty="0"/>
              <a:t>three of the most commonly used data transfer protocols</a:t>
            </a:r>
            <a:r>
              <a:rPr lang="en-US" sz="1059" b="0" i="0" kern="1200" baseline="0" dirty="0">
                <a:solidFill>
                  <a:schemeClr val="tx1"/>
                </a:solidFill>
                <a:effectLst/>
                <a:latin typeface="Amazon Ember Regular" charset="0"/>
                <a:ea typeface="+mn-ea"/>
                <a:cs typeface="+mn-cs"/>
              </a:rPr>
              <a:t>. </a:t>
            </a:r>
            <a:r>
              <a:rPr lang="en-US" dirty="0"/>
              <a:t>Now, with support for transfers over SFTP, FTPS, and FTP in and out of Amazon S3 and EFS, AWS customers can easily integrate their file transfer workflows with data lakes, customer relationship management (CRM), enterprise resource planning (ERP), and other business applications in AWS.  </a:t>
            </a:r>
          </a:p>
          <a:p>
            <a:endParaRPr lang="en-US" dirty="0"/>
          </a:p>
          <a:p>
            <a:r>
              <a:rPr lang="en-US" dirty="0"/>
              <a:t>Many companies still rely on SFTP to share and move data. For example, if you need to receive third party uploads, say you’re in a pharma company like Bristol Myers Squibb and you receive medical prescription data or if you’re an online real estate mortgage company and need to receive interest rates from banks on a regular basis. Or if you’re an advertising tech company and need to receive files associated with an upcoming ad campaign, SFTP may very likely be your protocol of choice for its reliability and security.</a:t>
            </a:r>
          </a:p>
          <a:p>
            <a:endParaRPr lang="en-US" dirty="0"/>
          </a:p>
          <a:p>
            <a:r>
              <a:rPr lang="en-US" dirty="0"/>
              <a:t>Another use case is sharing data with your customers.  You might have a pay-per-subscription data service, and you want to provide FTPS as yet another channel to distribute the data stored in the cloud.</a:t>
            </a:r>
          </a:p>
          <a:p>
            <a:r>
              <a:rPr lang="en-US" dirty="0"/>
              <a:t>Or maybe you use FTP in your own internal organization for transfers, and it may be hard to change to other protocols as you move all your on-premises data to the cloud.</a:t>
            </a:r>
          </a:p>
          <a:p>
            <a:pPr marL="0" indent="0" algn="l">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2538627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AWS Transfer Family, customers only pay for the protocols they have enabled for access to their endpoints and the amount of data transferred over each of the protocols. There are no upfront costs and no resources to manage. Customers select the protocols, identity provider, and endpoint configuration to enable transfers over the chosen protocols. They are billed on an hourly basis for each of the protocols enabled to access their endpoint, until the time they delete it. They are also billed based on the amount of data (Gigabytes) uploaded and downloaded over each of the protocols. Please note: customers are charged standard request, storage, and data transfer rates to read to and write from Amazon S3 and EFS. When transferring data in and out of the service, customers pay standard AWS Data Transfer rates. Customers are also charged standard rates for Amazon Route 53 domain name lookups, API Gateway, Lambda invocations to access identity datastores, Amazon CloudTrail, and CloudWatch Logs and Events.</a:t>
            </a:r>
          </a:p>
          <a:p>
            <a:endParaRPr lang="en-US" dirty="0"/>
          </a:p>
          <a:p>
            <a:r>
              <a:rPr lang="en-US" dirty="0"/>
              <a:t>The service is setup in 3 basic steps:</a:t>
            </a:r>
            <a:r>
              <a:rPr lang="en-US" baseline="0" dirty="0"/>
              <a:t> </a:t>
            </a:r>
          </a:p>
          <a:p>
            <a:pPr marL="171450" indent="-171450">
              <a:buFont typeface="Arial" panose="020B0604020202020204" pitchFamily="34" charset="0"/>
              <a:buChar char="•"/>
            </a:pPr>
            <a:r>
              <a:rPr lang="en-US" baseline="0" dirty="0"/>
              <a:t>First, </a:t>
            </a:r>
            <a:r>
              <a:rPr lang="en-US" dirty="0"/>
              <a:t>Map a hostname with the server endpoint. (or create a new hostname, if needed.)</a:t>
            </a:r>
          </a:p>
          <a:p>
            <a:pPr marL="171450" indent="-171450">
              <a:buFont typeface="Arial" panose="020B0604020202020204" pitchFamily="34" charset="0"/>
              <a:buChar char="•"/>
            </a:pPr>
            <a:r>
              <a:rPr lang="en-US" dirty="0"/>
              <a:t>Second,</a:t>
            </a:r>
            <a:r>
              <a:rPr lang="en-US" baseline="0" dirty="0"/>
              <a:t> </a:t>
            </a:r>
            <a:r>
              <a:rPr lang="en-US" dirty="0"/>
              <a:t>Select the existing (or new) S3 or EFS bucket for storing the data.</a:t>
            </a:r>
          </a:p>
          <a:p>
            <a:pPr marL="171450" indent="-171450">
              <a:buFont typeface="Arial" panose="020B0604020202020204" pitchFamily="34" charset="0"/>
              <a:buChar char="•"/>
            </a:pPr>
            <a:r>
              <a:rPr lang="en-US" dirty="0"/>
              <a:t>Third,</a:t>
            </a:r>
            <a:r>
              <a:rPr lang="en-US" baseline="0" dirty="0"/>
              <a:t> </a:t>
            </a:r>
            <a:r>
              <a:rPr lang="en-US" dirty="0"/>
              <a:t>Configure the users.</a:t>
            </a:r>
            <a:r>
              <a:rPr lang="en-US" baseline="0" dirty="0"/>
              <a:t> </a:t>
            </a:r>
            <a:r>
              <a:rPr lang="en-US" dirty="0"/>
              <a:t>Users can be configured from within the service, or a custom identity provider can be used.</a:t>
            </a:r>
          </a:p>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9/2/21 5:44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82003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Complexity - when AWS built these DP services, they used the same underlying microservices, but the management was all one-off.  Customers solve this via pro-serve, their own scripting, or consulting services. Add in the many brains and hands needed to manage all that, and complexity increases steadily.</a:t>
            </a:r>
          </a:p>
          <a:p>
            <a:endParaRPr lang="en-US" baseline="0" dirty="0"/>
          </a:p>
          <a:p>
            <a:r>
              <a:rPr lang="en-US" baseline="0" dirty="0"/>
              <a:t>Compliance - Most of our customers use more than one service. If they are using EFS, chances are they are using EBS too, or RDS or Aurora.  Every organization has an eye toward compliance, and with the rapid adoption of different services, your overall backup plans, and compliance, can get difficult to manage if you’re not careful.</a:t>
            </a:r>
          </a:p>
          <a:p>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Cost - The problem and challenge that resulted from all this fast growth in the AWS cloud is where</a:t>
            </a:r>
            <a:r>
              <a:rPr lang="en-US" baseline="0" dirty="0"/>
              <a:t> some of our</a:t>
            </a:r>
            <a:r>
              <a:rPr lang="en-US" dirty="0"/>
              <a:t> customers</a:t>
            </a:r>
            <a:r>
              <a:rPr lang="en-US" baseline="0" dirty="0"/>
              <a:t> needed to contract a lot of professional services, and keep a close eye on managing things to make sure they remain in compliance with regulators, and on-plan with their DR operations</a:t>
            </a:r>
            <a:r>
              <a:rPr lang="en-US" dirty="0"/>
              <a:t>.  Trying to maintain consistent policies</a:t>
            </a:r>
            <a:r>
              <a:rPr lang="en-US" baseline="0" dirty="0"/>
              <a:t> and everything is where we saw a lot of demand start to occur. They didn’t have a lot of options, lots of scripting, manual operations, a lot of inefficiency that could be automated and fully managed – which is where AWS Backup comes in.</a:t>
            </a:r>
          </a:p>
          <a:p>
            <a:r>
              <a:rPr lang="en-US" baseline="0" dirty="0"/>
              <a:t>------------------------</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CLICK NEXT---------------------</a:t>
            </a:r>
          </a:p>
          <a:p>
            <a:r>
              <a:rPr lang="en-US" sz="2400" dirty="0"/>
              <a:t>If we look again at the challenges, AWS Backup lines up nicely.</a:t>
            </a:r>
          </a:p>
          <a:p>
            <a:endParaRPr lang="en-US" sz="2400" dirty="0"/>
          </a:p>
          <a:p>
            <a:pPr marL="342900" indent="-342900">
              <a:buFont typeface="Arial" panose="020B0604020202020204" pitchFamily="34" charset="0"/>
              <a:buChar char="•"/>
            </a:pPr>
            <a:r>
              <a:rPr lang="en-US" sz="2400" dirty="0"/>
              <a:t>AWS Backup is built around a Backup Plan, or set of rules that define the backup.  The rules include items such as when to start the backups, the duration of the backup window, and the retention period. </a:t>
            </a:r>
          </a:p>
          <a:p>
            <a:pPr marL="342900" indent="-342900">
              <a:buFont typeface="Arial" panose="020B0604020202020204" pitchFamily="34" charset="0"/>
              <a:buChar char="•"/>
            </a:pPr>
            <a:r>
              <a:rPr lang="en-US" sz="2400" dirty="0"/>
              <a:t>One of the core capabilities of AWS Backup is the ability to utilize tags to affect the backup of resources you’d like to protect. </a:t>
            </a:r>
            <a:endParaRPr lang="en-US" sz="14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400" b="0" i="0" kern="1200" dirty="0">
                <a:solidFill>
                  <a:schemeClr val="tx1"/>
                </a:solidFill>
                <a:effectLst/>
                <a:latin typeface="Amazon Ember Regular" charset="0"/>
                <a:ea typeface="+mn-ea"/>
                <a:cs typeface="+mn-cs"/>
              </a:rPr>
              <a:t>You can use AWS Backup’s central console to view what AWS resources are being protected and monitor backup and restore activity. You can use AWS Backup to identify and restore from a backup, creating a new resource. </a:t>
            </a:r>
          </a:p>
          <a:p>
            <a:pPr marL="0" indent="0">
              <a:buFont typeface="Arial" panose="020B0604020202020204" pitchFamily="34" charset="0"/>
              <a:buNone/>
            </a:pPr>
            <a:endParaRPr lang="en-US" sz="2400" dirty="0"/>
          </a:p>
          <a:p>
            <a:pPr marL="1645854" lvl="1">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914334" lvl="0">
              <a:buFont typeface="Arial" panose="020B0604020202020204" pitchFamily="34" charset="0"/>
              <a:buNone/>
            </a:pPr>
            <a:endParaRPr lang="en-US" sz="24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559288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Covering 9 services now – we plan to cover all stateful services over time.</a:t>
            </a:r>
          </a:p>
          <a:p>
            <a:r>
              <a:rPr lang="en-US" baseline="0" dirty="0"/>
              <a:t>We bring a lot of free, no charge functionality under the hood that automates, orchestrates and removes complexity. Such as our integrations with AWS Orgs, CloudWatch, EventBridge, CloudTrail, SNS.</a:t>
            </a:r>
            <a:endParaRPr lang="en-US" dirty="0"/>
          </a:p>
          <a:p>
            <a:r>
              <a:rPr lang="en-US" b="1" dirty="0"/>
              <a:t>MAIN attraction to our customers has been the cloud native aspect.  Working in the cloud with the same microservices. Being able to bring in other integrations as needed.</a:t>
            </a:r>
          </a:p>
          <a:p>
            <a:endParaRPr lang="en-US" b="1" dirty="0"/>
          </a:p>
          <a:p>
            <a:endParaRPr lang="en-US" baseline="0" dirty="0"/>
          </a:p>
          <a:p>
            <a:r>
              <a:rPr lang="en-US" baseline="0" dirty="0"/>
              <a:t>Other discussion – Why customers use AWS Backup:</a:t>
            </a:r>
          </a:p>
          <a:p>
            <a:pPr marL="457182" indent="-457182">
              <a:buFont typeface="Arial" panose="020B0604020202020204" pitchFamily="34" charset="0"/>
              <a:buChar char="•"/>
            </a:pPr>
            <a:r>
              <a:rPr lang="en-US" dirty="0">
                <a:solidFill>
                  <a:schemeClr val="tx1"/>
                </a:solidFill>
              </a:rPr>
              <a:t>Fixes</a:t>
            </a:r>
            <a:r>
              <a:rPr lang="en-US" baseline="0" dirty="0">
                <a:solidFill>
                  <a:schemeClr val="tx1"/>
                </a:solidFill>
              </a:rPr>
              <a:t> the issue l</a:t>
            </a:r>
            <a:r>
              <a:rPr lang="en-US" dirty="0">
                <a:solidFill>
                  <a:schemeClr val="tx1"/>
                </a:solidFill>
              </a:rPr>
              <a:t>imited choices within the individual service consoles</a:t>
            </a:r>
          </a:p>
          <a:p>
            <a:pPr marL="1188702" lvl="1" indent="-457182">
              <a:buFont typeface="Arial" panose="020B0604020202020204" pitchFamily="34" charset="0"/>
              <a:buChar char="•"/>
            </a:pPr>
            <a:r>
              <a:rPr lang="en-US" sz="2400" dirty="0">
                <a:solidFill>
                  <a:schemeClr val="tx1"/>
                </a:solidFill>
              </a:rPr>
              <a:t>Avoid</a:t>
            </a:r>
            <a:r>
              <a:rPr lang="en-US" sz="2400" dirty="0"/>
              <a:t> scripting and other tooling</a:t>
            </a:r>
          </a:p>
          <a:p>
            <a:pPr marL="457182" indent="-457182">
              <a:buFont typeface="Arial" panose="020B0604020202020204" pitchFamily="34" charset="0"/>
              <a:buChar char="•"/>
            </a:pPr>
            <a:r>
              <a:rPr lang="en-US" dirty="0">
                <a:solidFill>
                  <a:schemeClr val="tx1"/>
                </a:solidFill>
              </a:rPr>
              <a:t>Unify backup solutions where possible</a:t>
            </a:r>
          </a:p>
          <a:p>
            <a:pPr marL="1188702" lvl="1" indent="-457182">
              <a:buFont typeface="Arial" panose="020B0604020202020204" pitchFamily="34" charset="0"/>
              <a:buChar char="•"/>
            </a:pPr>
            <a:r>
              <a:rPr lang="en-US" sz="2400" dirty="0"/>
              <a:t>Avoid the complexity of on-premises backups being done by different groups </a:t>
            </a:r>
          </a:p>
          <a:p>
            <a:pPr marL="457182" indent="-457182">
              <a:buFont typeface="Arial" panose="020B0604020202020204" pitchFamily="34" charset="0"/>
              <a:buChar char="•"/>
            </a:pPr>
            <a:r>
              <a:rPr lang="en-US" dirty="0">
                <a:solidFill>
                  <a:schemeClr val="tx1"/>
                </a:solidFill>
              </a:rPr>
              <a:t>Separate IAM controls for all roles</a:t>
            </a:r>
          </a:p>
          <a:p>
            <a:pPr marL="1188702" lvl="1" indent="-457182">
              <a:buFont typeface="Arial" panose="020B0604020202020204" pitchFamily="34" charset="0"/>
              <a:buChar char="•"/>
            </a:pPr>
            <a:r>
              <a:rPr lang="en-US" sz="2400" dirty="0"/>
              <a:t>Lock down roles and credentials for access </a:t>
            </a:r>
          </a:p>
          <a:p>
            <a:pPr marL="1188702" lvl="1" indent="-457182">
              <a:buFont typeface="Arial" panose="020B0604020202020204" pitchFamily="34" charset="0"/>
              <a:buChar char="•"/>
            </a:pPr>
            <a:r>
              <a:rPr lang="en-US" sz="2400" dirty="0"/>
              <a:t>Reduces threat vectors on your data</a:t>
            </a:r>
          </a:p>
          <a:p>
            <a:pPr marL="1188702" lvl="1" indent="-457182">
              <a:buFont typeface="Arial" panose="020B0604020202020204" pitchFamily="34" charset="0"/>
              <a:buChar char="•"/>
            </a:pPr>
            <a:r>
              <a:rPr lang="en-US" sz="2400" dirty="0"/>
              <a:t>Helps DBAs, Storage Admins and Application devs to stay compliant</a:t>
            </a:r>
          </a:p>
          <a:p>
            <a:pPr marL="1188702" lvl="1" indent="-457182">
              <a:buFont typeface="Arial" panose="020B0604020202020204" pitchFamily="34" charset="0"/>
              <a:buChar char="•"/>
            </a:pPr>
            <a:r>
              <a:rPr lang="en-US" sz="2400" dirty="0"/>
              <a:t>Maintains centralized control for organization</a:t>
            </a:r>
          </a:p>
          <a:p>
            <a:pPr marL="457182" indent="-457182">
              <a:buFont typeface="Arial" panose="020B0604020202020204" pitchFamily="34" charset="0"/>
              <a:buChar char="•"/>
            </a:pPr>
            <a:r>
              <a:rPr lang="en-US" dirty="0">
                <a:solidFill>
                  <a:schemeClr val="tx1"/>
                </a:solidFill>
              </a:rPr>
              <a:t>CloudWatch, CloudTrail &amp; SNS integration</a:t>
            </a:r>
          </a:p>
          <a:p>
            <a:pPr marL="1188702" lvl="1" indent="-457182">
              <a:buFont typeface="Arial" panose="020B0604020202020204" pitchFamily="34" charset="0"/>
              <a:buChar char="•"/>
            </a:pPr>
            <a:r>
              <a:rPr lang="en-US" sz="2400" dirty="0"/>
              <a:t>Create audit and compliance alerts, reports, dashboards across all backups</a:t>
            </a:r>
            <a:endParaRPr lang="en-US" b="1"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095291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baseline="0" dirty="0"/>
              <a:t>Many customers have asked us to enable backups to other accounts. The primary goal is for insider threat or cyber attack mitigation. Customers want to allow the data into another AWS Org account easily and seamlessly, but with separate credentials from the Org Root and Org Master Manager accounts, to provide maximum separation and protection from compromises, and secure against data leakage.</a:t>
            </a:r>
          </a:p>
          <a:p>
            <a:pPr marL="342900" indent="-342900">
              <a:buFont typeface="Arial" panose="020B0604020202020204" pitchFamily="34" charset="0"/>
              <a:buChar char="•"/>
            </a:pPr>
            <a:r>
              <a:rPr lang="en-US" baseline="0" dirty="0"/>
              <a:t>CAB also protects against other Org members who seek to destroy or damage data resources. </a:t>
            </a:r>
          </a:p>
          <a:p>
            <a:endParaRPr lang="en-US" dirty="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Best Practice:</a:t>
            </a:r>
            <a:r>
              <a:rPr lang="en-US" sz="2000" b="0" baseline="0" dirty="0"/>
              <a:t> </a:t>
            </a:r>
            <a:r>
              <a:rPr lang="en-US" sz="2000" b="0" dirty="0"/>
              <a:t>Shared CMK must reside in destination account</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2000" b="1" u="sng" dirty="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2000" b="1" u="sng" dirty="0"/>
              <a:t>Note</a:t>
            </a:r>
            <a:r>
              <a:rPr lang="en-CA" sz="2000" dirty="0"/>
              <a:t>: Management and backup admin accounts can still pose a threat to backup data in the destination vault if their credentials are compromised.</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hlinkClick r:id="rId3"/>
              </a:rPr>
              <a:t>AWS Backup and AWS Organizations bring cross-account backup feature</a:t>
            </a:r>
            <a:endParaRPr lang="en-US" sz="2000" dirty="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Setting Access Policies on Backup Vaults and Recovery Points </a:t>
            </a: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a:t>https://docs.aws.amazon.com/aws-backup/latest/devguide/creating-a-vault-access-policy.html</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Deny Access to a Backup Vault</a:t>
            </a:r>
          </a:p>
          <a:p>
            <a:pPr marL="285750" marR="0" lvl="0" indent="-2857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dirty="0"/>
              <a:t>https://docs.aws.amazon.com/aws-backup/latest/devguide/creating-a-vault-access-policy.html#deny-access-to-a-backup-vault</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Managing access permissions for your AWS organization </a:t>
            </a:r>
          </a:p>
          <a:p>
            <a:pPr marL="285750" indent="-285750">
              <a:buFont typeface="Arial" panose="020B0604020202020204" pitchFamily="34" charset="0"/>
              <a:buChar char="•"/>
            </a:pPr>
            <a:r>
              <a:rPr lang="en-US" sz="2000" b="0" dirty="0"/>
              <a:t>https://docs.aws.amazon.com/organizations/latest/userguide/orgs_permissions_overview.html</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Closing an AWS account</a:t>
            </a:r>
          </a:p>
          <a:p>
            <a:pPr marL="285750" indent="-285750">
              <a:buFont typeface="Arial" panose="020B0604020202020204" pitchFamily="34" charset="0"/>
              <a:buChar char="•"/>
            </a:pPr>
            <a:r>
              <a:rPr lang="en-US" sz="2000" b="0" dirty="0"/>
              <a:t>https://docs.aws.amazon.com/organizations/latest/userguide/orgs_manage_accounts_close.html </a:t>
            </a: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effectLst/>
              </a:rPr>
              <a:t>Can I reopen my closed AWS account?</a:t>
            </a:r>
          </a:p>
          <a:p>
            <a:pPr marL="285750" indent="-285750">
              <a:buFont typeface="Arial" panose="020B0604020202020204" pitchFamily="34" charset="0"/>
              <a:buChar char="•"/>
            </a:pPr>
            <a:r>
              <a:rPr lang="en-US" sz="2000" b="0" dirty="0"/>
              <a:t>https://aws.amazon.com/premiumsupport/knowledge-center/reopen-aws-account/ </a:t>
            </a:r>
          </a:p>
          <a:p>
            <a:pPr marL="0" indent="0">
              <a:buFont typeface="Arial" panose="020B0604020202020204" pitchFamily="34" charset="0"/>
              <a:buNone/>
            </a:pPr>
            <a:endParaRPr lang="en-US" sz="2000"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77985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has been helping customers on their cloud journey for almost 13 years now. We’ve helped customers like Netflix, that built their entire infrastructure on AWS, to General Electric, who moved 9000 applications from on-premises to AWS, to Pinterest, that started on AWS and continues to build on top of it today. That is why AWS storage is so broad and deep – it’s feedback from over a decade of use at scale that drives 90-95% of our roadmap. And, we’ve learned a lot. I wanted to share some observations of adoption patterns we see for how customers have taken this cloud journey with storage.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Let’s talk about re-host first. This is typically “lift and shift” where you take your workloads, typically delivered on virtual machines, and migrate it as-is onto AWS.  It’s also a good way to get some quick wins. GE didn’t start moving to the cloud by saying we’re going to move 9000 applications. GE started their cloud journey with an aggressive tops-down goal of moving 50 applications in 30 days. When you take a strong leadership position like that, your organization will find a way to get those quick wins, whether it’s rehosting or any of these other patterns that I’m going to talk about.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When Lionsgate decided to move (‘Lift-And-Shift’) their SharePoint and SAP deployments to AWS, they were able to reduce their time-to-deployment from weeks to days or hours. This quicker turnaround has been a win for their IT department and opened the doors to additional workloads moving from test and development to production. Using AWS has allowed them to avoid investing in a new data center, saving $1M+ in three years. They estimate that AWS will save them 50% over a traditional hosting facility.</a:t>
            </a:r>
          </a:p>
          <a:p>
            <a:r>
              <a:rPr lang="en-US" sz="1200" b="0" i="0" kern="1200" dirty="0">
                <a:solidFill>
                  <a:schemeClr val="tx1"/>
                </a:solidFill>
                <a:effectLst/>
                <a:latin typeface="Amazon Ember Regular" charset="0"/>
                <a:ea typeface="+mn-ea"/>
                <a:cs typeface="+mn-cs"/>
              </a:rPr>
              <a:t>Re-platform means lifting an existing application to the cloud and adopting bits and pieces of the new AWS platform to change your application. In the database world, [1]you could spin up EC2 instances, install MySQL, and then migrate a database. However, you could re-platform by using our RDS service and let AWS manage that database for you. In the storage world, that means taking an existing application that depends on an underlying shared file system, that an on-prem Network-attached Storage server might provide for example, and spinning up a new EFS file system that can be a drop-in replacement for the application’s storage layer. A fully managed file system like EFS removes all of the provisioning and administration overhead of an on-prem product and let’s you focus on migrating the application itself to the AWS Cloud. This allowed the BBC to migrate their Red Button service to the AWS Cloud without having to spend the time or money to re-write core components that depend on a POSIX-compliant file system, and for less cost than running their on-prem NFS server. This approach also allows you to get those quick wins. You’re still using similar technologies but have moved over to managed implementations like EFS. It’s an easy optimization. </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And finally re-architecting, which is building your application to take [2] full advantage of AWS cloud services. This also applies to any new application that you are writing today. There is no reason you shouldn’t be writing your new applications in the cloud. You get the advantages from the start. But it’s also game changing for your existing business critical applications. Many times this is used as a way to modernize [3]</a:t>
            </a:r>
            <a:r>
              <a:rPr lang="en-US" sz="1200" b="0" i="0" strike="noStrike" kern="1200" dirty="0">
                <a:solidFill>
                  <a:schemeClr val="tx1"/>
                </a:solidFill>
                <a:effectLst/>
                <a:latin typeface="Amazon Ember Regular" charset="0"/>
                <a:ea typeface="+mn-ea"/>
                <a:cs typeface="+mn-cs"/>
              </a:rPr>
              <a:t>applications </a:t>
            </a:r>
            <a:r>
              <a:rPr lang="en-US" sz="1200" b="0" i="0" kern="1200" dirty="0">
                <a:solidFill>
                  <a:schemeClr val="tx1"/>
                </a:solidFill>
                <a:effectLst/>
                <a:latin typeface="Amazon Ember Regular" charset="0"/>
                <a:ea typeface="+mn-ea"/>
                <a:cs typeface="+mn-cs"/>
              </a:rPr>
              <a:t>you have been running for years. FINRA is the regulatory body of the US stock exchanges. Five years ago, when FINRA was first moving to the cloud, they looked at different options for their cloud journey. They could have started with any of the options you see here, but decided to go with re-architecting their core application to detect fraud within 24 hours of market close. They did that because it was too important not to. FINRA believed that they needed the cloud for the core of their mission which was to be the watchdog of the consumer investor, and the only way to do that was to achieve the maximum agility that they could possibly get. And now FINRA is doing 500 billion validation checks on trades daily, all running on AWS.</a:t>
            </a:r>
          </a:p>
          <a:p>
            <a:r>
              <a:rPr lang="en-US" sz="1200" b="0" i="0" kern="1200" dirty="0">
                <a:solidFill>
                  <a:schemeClr val="tx1"/>
                </a:solidFill>
                <a:effectLst/>
                <a:latin typeface="Amazon Ember Regular" charset="0"/>
                <a:ea typeface="+mn-ea"/>
                <a:cs typeface="+mn-cs"/>
              </a:rPr>
              <a:t> </a:t>
            </a:r>
          </a:p>
          <a:p>
            <a:r>
              <a:rPr lang="en-US" sz="1200" b="0" i="0" kern="1200" dirty="0">
                <a:solidFill>
                  <a:schemeClr val="tx1"/>
                </a:solidFill>
                <a:effectLst/>
                <a:latin typeface="Amazon Ember Regular" charset="0"/>
                <a:ea typeface="+mn-ea"/>
                <a:cs typeface="+mn-cs"/>
              </a:rPr>
              <a:t>[4]And it’s fairly common to use one or more of these patterns together when charting your course and journey to the cloud!</a:t>
            </a:r>
          </a:p>
          <a:p>
            <a:endParaRPr lang="en-US" dirty="0"/>
          </a:p>
          <a:p>
            <a:endParaRPr lang="en-US" dirty="0"/>
          </a:p>
          <a:p>
            <a:r>
              <a:rPr lang="en-US" dirty="0"/>
              <a:t>You told us you needed an SMB file storage solution. </a:t>
            </a:r>
          </a:p>
          <a:p>
            <a:r>
              <a:rPr lang="en-US" dirty="0"/>
              <a:t>You told us you needed a better solution to run Lustre for your HPC and Machine Learning workloads. </a:t>
            </a:r>
          </a:p>
          <a:p>
            <a:r>
              <a:rPr lang="en-US" dirty="0"/>
              <a:t>You told us you wanted a solution to back up key AWS resources. Our roadmap is driven by your feedback.</a:t>
            </a:r>
          </a:p>
          <a:p>
            <a:endParaRPr lang="en-US" dirty="0"/>
          </a:p>
          <a:p>
            <a:r>
              <a:rPr lang="en-US" dirty="0"/>
              <a:t>We’re expanding our portfolio with 3 new storage classes and 2 new file storage services. </a:t>
            </a:r>
          </a:p>
          <a:p>
            <a:endParaRPr lang="en-US" dirty="0"/>
          </a:p>
          <a:p>
            <a:r>
              <a:rPr lang="en-US" dirty="0"/>
              <a:t>1/ Amazon S3 Intelligent-Tiering is a new S3 storage class that automatically optimizes customers’ storage costs for data with unknown or changing access patterns by moving data to the most cost-effective storage tier.</a:t>
            </a:r>
          </a:p>
          <a:p>
            <a:endParaRPr lang="en-US" dirty="0"/>
          </a:p>
          <a:p>
            <a:r>
              <a:rPr lang="en-US" dirty="0"/>
              <a:t>2/ Amazon S3 Glacier Deep Archive is a new storage class that delivers the lowest cost of any storage service, at less than 1/10th of one cent per gigabyte per month.</a:t>
            </a:r>
          </a:p>
          <a:p>
            <a:endParaRPr lang="en-US" dirty="0"/>
          </a:p>
          <a:p>
            <a:r>
              <a:rPr lang="en-US" dirty="0"/>
              <a:t>3/ Amazon FSx for Windows File Server provides fully managed Windows-based shared file storage designed to help customers lift-and-shift their applications to AWS.</a:t>
            </a:r>
          </a:p>
          <a:p>
            <a:endParaRPr lang="en-US" dirty="0"/>
          </a:p>
          <a:p>
            <a:r>
              <a:rPr lang="en-US" dirty="0"/>
              <a:t>4/ Amazon FSx for Lustre is a fully managed file system that is optimized for compute-intensive workloads, such as high-performance computing, machine learning, and media data processing workflows.</a:t>
            </a:r>
          </a:p>
          <a:p>
            <a:endParaRPr lang="en-US" dirty="0"/>
          </a:p>
          <a:p>
            <a:r>
              <a:rPr lang="en-US" dirty="0"/>
              <a:t>5/ Amazon EFS IA is a new storage class for Amazon EFS that is designed for files accessed less frequently, enabling customers to reduce storage costs by up to 85% compared to the EFS Standard storage class.</a:t>
            </a:r>
          </a:p>
          <a:p>
            <a:endParaRPr lang="en-US" dirty="0"/>
          </a:p>
          <a:p>
            <a:r>
              <a:rPr lang="en-US" dirty="0"/>
              <a:t>6/ And we’ve also announced two new data transfer services that I’ll talk about a little later. </a:t>
            </a:r>
          </a:p>
          <a:p>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E5D8575-1F6E-5E43-85D1-E67AB6FC239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601958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Pricing for AWS Backup is very straight forward.  The</a:t>
            </a:r>
            <a:r>
              <a:rPr lang="en-US" baseline="0" dirty="0"/>
              <a:t> orchestration is free, there is no charge. </a:t>
            </a:r>
            <a:r>
              <a:rPr lang="en-US" dirty="0"/>
              <a:t>You only pay for the storage you utilize in your backup activity. You will see the charges in your bill for that service, like EC2, or RDS, or DDB.</a:t>
            </a:r>
          </a:p>
          <a:p>
            <a:endParaRPr lang="en-US" dirty="0"/>
          </a:p>
          <a:p>
            <a:r>
              <a:rPr lang="en-US" dirty="0"/>
              <a:t>The only difference is with EFS, as it is using AWS Backup as its backup storage</a:t>
            </a:r>
            <a:r>
              <a:rPr lang="en-US" baseline="0" dirty="0"/>
              <a:t> </a:t>
            </a:r>
            <a:r>
              <a:rPr lang="en-US" dirty="0"/>
              <a:t>service, so there are some options that cost extra, like single restore, or Cold Storage.  Those</a:t>
            </a:r>
            <a:r>
              <a:rPr lang="en-US" baseline="0" dirty="0"/>
              <a:t> options are not available with other services just yet.</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ReInvent 2018</a:t>
            </a:r>
          </a:p>
        </p:txBody>
      </p:sp>
      <p:sp>
        <p:nvSpPr>
          <p:cNvPr id="5" name="Footer Placeholder 4"/>
          <p:cNvSpPr>
            <a:spLocks noGrp="1"/>
          </p:cNvSpPr>
          <p:nvPr>
            <p:ph type="ftr" sz="quarter" idx="1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9/2/21 5:44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335822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Customers who:</a:t>
            </a:r>
          </a:p>
          <a:p>
            <a:pPr marL="548640" indent="-548640">
              <a:spcAft>
                <a:spcPts val="600"/>
              </a:spcAft>
              <a:buFont typeface="Arial" panose="020B0604020202020204" pitchFamily="34" charset="0"/>
              <a:buChar char="•"/>
            </a:pPr>
            <a:r>
              <a:rPr lang="en-US" dirty="0"/>
              <a:t>..need to </a:t>
            </a:r>
            <a:r>
              <a:rPr lang="en-US" b="1" u="sng" dirty="0"/>
              <a:t>optimize for compliance</a:t>
            </a:r>
            <a:r>
              <a:rPr lang="en-US" dirty="0"/>
              <a:t> </a:t>
            </a:r>
          </a:p>
          <a:p>
            <a:pPr marL="548640" indent="-548640">
              <a:spcAft>
                <a:spcPts val="600"/>
              </a:spcAft>
              <a:buFont typeface="Arial" panose="020B0604020202020204" pitchFamily="34" charset="0"/>
              <a:buChar char="•"/>
            </a:pPr>
            <a:r>
              <a:rPr lang="en-US" dirty="0"/>
              <a:t>..have strong compliance requirements, need to standardize backup policies</a:t>
            </a:r>
          </a:p>
          <a:p>
            <a:pPr marL="548640" indent="-548640">
              <a:spcAft>
                <a:spcPts val="600"/>
              </a:spcAft>
              <a:buFont typeface="Arial" panose="020B0604020202020204" pitchFamily="34" charset="0"/>
              <a:buChar char="•"/>
            </a:pPr>
            <a:r>
              <a:rPr lang="en-US" dirty="0"/>
              <a:t>..looking for ways to protect against insider threats and ransomware</a:t>
            </a:r>
          </a:p>
          <a:p>
            <a:pPr marL="548640" indent="-548640">
              <a:spcAft>
                <a:spcPts val="600"/>
              </a:spcAft>
              <a:buFont typeface="Arial" panose="020B0604020202020204" pitchFamily="34" charset="0"/>
              <a:buChar char="•"/>
            </a:pPr>
            <a:r>
              <a:rPr lang="en-US" dirty="0"/>
              <a:t>..need to improve productivity with cross-region and cross-account-backup re-use of copies for things like test/dev, QA and CI/CD</a:t>
            </a:r>
          </a:p>
          <a:p>
            <a:pPr marL="548640" indent="-548640">
              <a:spcAft>
                <a:spcPts val="600"/>
              </a:spcAft>
              <a:buFont typeface="Arial" panose="020B0604020202020204" pitchFamily="34" charset="0"/>
              <a:buChar char="•"/>
            </a:pPr>
            <a:endParaRPr lang="en-US" dirty="0"/>
          </a:p>
          <a:p>
            <a:pPr marL="548640" indent="-548640">
              <a:spcAft>
                <a:spcPts val="600"/>
              </a:spcAft>
              <a:buFont typeface="Arial" panose="020B0604020202020204" pitchFamily="34" charset="0"/>
              <a:buChar char="•"/>
            </a:pPr>
            <a:r>
              <a:rPr lang="en-US" dirty="0"/>
              <a:t>..need </a:t>
            </a:r>
            <a:r>
              <a:rPr lang="en-US" b="1" u="sng" dirty="0"/>
              <a:t>optimize for backup efficiency</a:t>
            </a:r>
            <a:r>
              <a:rPr lang="en-US" dirty="0"/>
              <a:t> </a:t>
            </a:r>
          </a:p>
          <a:p>
            <a:pPr marL="548640" indent="-548640">
              <a:spcAft>
                <a:spcPts val="600"/>
              </a:spcAft>
              <a:buFont typeface="Arial" panose="020B0604020202020204" pitchFamily="34" charset="0"/>
              <a:buChar char="•"/>
            </a:pPr>
            <a:r>
              <a:rPr lang="en-US" dirty="0"/>
              <a:t>...are using one or more of our supported services</a:t>
            </a:r>
          </a:p>
          <a:p>
            <a:pPr marL="548640" indent="-548640">
              <a:spcAft>
                <a:spcPts val="600"/>
              </a:spcAft>
              <a:buFont typeface="Arial" panose="020B0604020202020204" pitchFamily="34" charset="0"/>
              <a:buChar char="•"/>
            </a:pPr>
            <a:r>
              <a:rPr lang="en-US" dirty="0"/>
              <a:t>..have built their own scripts for protecting their AWS resources</a:t>
            </a:r>
          </a:p>
          <a:p>
            <a:pPr marL="548640" indent="-548640">
              <a:spcAft>
                <a:spcPts val="600"/>
              </a:spcAft>
              <a:buFont typeface="Arial" panose="020B0604020202020204" pitchFamily="34" charset="0"/>
              <a:buChar char="•"/>
            </a:pPr>
            <a:r>
              <a:rPr lang="en-US" dirty="0"/>
              <a:t>..needs like cold storage for EFS, VSS for EC2 Windows Server / SQL / AD</a:t>
            </a:r>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5173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just spoke to AWS’s offerings for object, file, and block, but that was just a portion of AWS broad storage portfolio.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AWS Backup is a centralized backup service that provides a simple and cost-effective way to back up application data across many AWS services,</a:t>
            </a:r>
            <a:r>
              <a:rPr lang="en-US" sz="1200" b="0" i="0" kern="1200" baseline="0" dirty="0">
                <a:solidFill>
                  <a:schemeClr val="tx1"/>
                </a:solidFill>
                <a:effectLst/>
                <a:latin typeface="+mn-lt"/>
                <a:ea typeface="+mn-ea"/>
                <a:cs typeface="+mn-cs"/>
              </a:rPr>
              <a:t> helping you</a:t>
            </a:r>
            <a:r>
              <a:rPr lang="en-US" sz="1200" b="0" i="0" kern="1200" dirty="0">
                <a:solidFill>
                  <a:schemeClr val="tx1"/>
                </a:solidFill>
                <a:effectLst/>
                <a:latin typeface="+mn-lt"/>
                <a:ea typeface="+mn-ea"/>
                <a:cs typeface="+mn-cs"/>
              </a:rPr>
              <a:t> meet you</a:t>
            </a:r>
            <a:r>
              <a:rPr lang="en-US" sz="1200" b="0" i="0" kern="1200" baseline="0" dirty="0">
                <a:solidFill>
                  <a:schemeClr val="tx1"/>
                </a:solidFill>
                <a:effectLst/>
                <a:latin typeface="+mn-lt"/>
                <a:ea typeface="+mn-ea"/>
                <a:cs typeface="+mn-cs"/>
              </a:rPr>
              <a:t>r </a:t>
            </a:r>
            <a:r>
              <a:rPr lang="en-US" sz="1200" b="0" i="0" kern="1200" dirty="0">
                <a:solidFill>
                  <a:schemeClr val="tx1"/>
                </a:solidFill>
                <a:effectLst/>
                <a:latin typeface="+mn-lt"/>
                <a:ea typeface="+mn-ea"/>
                <a:cs typeface="+mn-cs"/>
              </a:rPr>
              <a:t>business continuity and backup compliance requirements. AWS Backup automates backup scheduling and retention management, provides a centralized way to configure and audit which resources are backed up, and monitors backup activity to alert you as needed. </a:t>
            </a:r>
            <a:r>
              <a:rPr lang="en-US" sz="1200" b="0" i="0" kern="1200" baseline="0" dirty="0">
                <a:solidFill>
                  <a:schemeClr val="tx1"/>
                </a:solidFill>
                <a:effectLst/>
                <a:latin typeface="+mn-lt"/>
                <a:ea typeface="+mn-ea"/>
                <a:cs typeface="+mn-cs"/>
              </a:rPr>
              <a:t>AWS backup continues to evolve, recently announcing application consistent snapshots for Microsoft workloads.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We have several storage offerings that fall into the data transfer and edge processing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on-premises, </a:t>
            </a:r>
            <a:r>
              <a:rPr lang="en-US" sz="1200" b="0" i="0" kern="1200" dirty="0">
                <a:solidFill>
                  <a:schemeClr val="tx1"/>
                </a:solidFill>
                <a:effectLst/>
                <a:latin typeface="+mn-lt"/>
                <a:ea typeface="+mn-ea"/>
                <a:cs typeface="+mn-cs"/>
              </a:rPr>
              <a:t>AWS Storage Gateway is a hybrid cloud storage service that gives you on-premises access to virtually unlimited cloud storage. Many customers want to take advantage of the benefits of cloud storage, but they have applications running on-premises that require their most active data sets to be cached locally. You can use AWS Storage Gateway as a file storage or block storage target for these hybrid cloud workloads.</a:t>
            </a:r>
            <a:r>
              <a:rPr lang="en-US" sz="1200" b="0" i="0" kern="1200" baseline="0" dirty="0">
                <a:solidFill>
                  <a:schemeClr val="tx1"/>
                </a:solidFill>
                <a:effectLst/>
                <a:latin typeface="+mn-lt"/>
                <a:ea typeface="+mn-ea"/>
                <a:cs typeface="+mn-cs"/>
              </a:rPr>
              <a:t> This makes it easy for you </a:t>
            </a:r>
            <a:r>
              <a:rPr lang="en-US" sz="1200" b="0" i="0" kern="1200" dirty="0">
                <a:solidFill>
                  <a:schemeClr val="tx1"/>
                </a:solidFill>
                <a:effectLst/>
                <a:latin typeface="+mn-lt"/>
                <a:ea typeface="+mn-ea"/>
                <a:cs typeface="+mn-cs"/>
              </a:rPr>
              <a:t>to store all of your data durably in the cloud while keeping a copy of the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active data sets cached on a local gateway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online file and object transfer we have several options. AWS DataSync makes it simple and fast to move large amounts of data online between on-premises storage and Amazon S3, Amazon Elastic File System (Amazon EFS), or Amazon FSx for Windows File Server. DataSync can transfer hundreds of terabytes and millions of files at speeds up to 10 times faster than open-source tools. The AWS Transfer Family provides fully managed support for file transfers directly into and out of Amazon S3. Transfer Family supports Secure File Transfer Protocol (SFTP), File Transfer Protocol over SSL (FTPS), and File Transfer Protocol (FTP).</a:t>
            </a:r>
            <a:r>
              <a:rPr lang="en-US" sz="1200" b="0" i="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offline data transfer,</a:t>
            </a:r>
            <a:r>
              <a:rPr lang="en-US" sz="1200" b="0" i="0" kern="1200" baseline="0" dirty="0">
                <a:solidFill>
                  <a:schemeClr val="tx1"/>
                </a:solidFill>
                <a:effectLst/>
                <a:latin typeface="+mn-lt"/>
                <a:ea typeface="+mn-ea"/>
                <a:cs typeface="+mn-cs"/>
              </a:rPr>
              <a:t> you can leverage the AWS Snow Family. </a:t>
            </a:r>
            <a:r>
              <a:rPr lang="en-US" sz="1200" b="0" i="0" kern="1200" dirty="0">
                <a:solidFill>
                  <a:schemeClr val="tx1"/>
                </a:solidFill>
                <a:effectLst/>
                <a:latin typeface="+mn-lt"/>
                <a:ea typeface="+mn-ea"/>
                <a:cs typeface="+mn-cs"/>
              </a:rPr>
              <a:t>AWS Snowcone is the smallest member of the AWS Snow Family of edge computing and data transfer devices. Snowcone is portable, rugged, and secure. You can use Snowcone to collect, process, and move data to AWS, either offline by shipping the device, or online with AWS DataSync. AWS Snowball is a data migration and edge computing device that comes in two device options: Snowball Edge Storage Optimized devices provide 40 vCPUs of compute capacity coupled with 80 terabytes of usable block or Amazon S3-compatible object storage. Snowball Edge Compute Optimized devices provide 52 vCPUs, 42 terabytes of usable block or object storage, and an optional GPU for use cases such as advanced machine learning. And of course,</a:t>
            </a:r>
            <a:r>
              <a:rPr lang="en-US" sz="1200" b="0" i="0" kern="1200" baseline="0" dirty="0">
                <a:solidFill>
                  <a:schemeClr val="tx1"/>
                </a:solidFill>
                <a:effectLst/>
                <a:latin typeface="+mn-lt"/>
                <a:ea typeface="+mn-ea"/>
                <a:cs typeface="+mn-cs"/>
              </a:rPr>
              <a:t> if you need to move petabytes of data we have AWS Snowmobile, a rolling data center on wheels that even had an option for armed transport.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4068D3C-A823-0743-89AB-4C7A74E2E2EB}" type="slidenum">
              <a:rPr lang="en-US" smtClean="0"/>
              <a:t>10</a:t>
            </a:fld>
            <a:endParaRPr lang="en-US" dirty="0"/>
          </a:p>
        </p:txBody>
      </p:sp>
    </p:spTree>
    <p:extLst>
      <p:ext uri="{BB962C8B-B14F-4D97-AF65-F5344CB8AC3E}">
        <p14:creationId xmlns:p14="http://schemas.microsoft.com/office/powerpoint/2010/main" val="2453442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66316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266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and_Content">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9250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5247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2213939"/>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84257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4663" cy="545741"/>
          </a:xfrm>
        </p:spPr>
        <p:txBody>
          <a:bodyPr/>
          <a:lstStyle/>
          <a:p>
            <a:r>
              <a:rPr lang="en-US" dirty="0"/>
              <a:t>Click to edit Master title style</a:t>
            </a:r>
          </a:p>
        </p:txBody>
      </p:sp>
      <p:sp>
        <p:nvSpPr>
          <p:cNvPr id="3" name="Content Placeholder 2"/>
          <p:cNvSpPr>
            <a:spLocks noGrp="1"/>
          </p:cNvSpPr>
          <p:nvPr>
            <p:ph sz="half" idx="1"/>
          </p:nvPr>
        </p:nvSpPr>
        <p:spPr>
          <a:xfrm>
            <a:off x="342900" y="1028700"/>
            <a:ext cx="8443913" cy="3394472"/>
          </a:xfrm>
          <a:prstGeom prst="rect">
            <a:avLst/>
          </a:prstGeom>
        </p:spPr>
        <p:txBody>
          <a:bodyPr>
            <a:normAutofit/>
          </a:bodyPr>
          <a:lstStyle>
            <a:lvl1pPr>
              <a:defRPr sz="2000"/>
            </a:lvl1pPr>
            <a:lvl2pPr>
              <a:defRPr sz="1813"/>
            </a:lvl2pPr>
            <a:lvl3pPr>
              <a:defRPr sz="1625"/>
            </a:lvl3pPr>
            <a:lvl4pPr marL="1371600" indent="0">
              <a:buNone/>
              <a:defRPr sz="1625"/>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3546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7198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0"/>
            <a:ext cx="4000500"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188" b="1">
                <a:latin typeface="+mn-lt"/>
              </a:defRPr>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3262331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899" y="1028700"/>
            <a:ext cx="2857500"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943600" y="1028700"/>
            <a:ext cx="2857500" cy="3142897"/>
          </a:xfrm>
          <a:prstGeom prst="rect">
            <a:avLst/>
          </a:prstGeom>
        </p:spPr>
        <p:txBody>
          <a:bodyPr/>
          <a:lstStyle/>
          <a:p>
            <a:endParaRPr lang="en-US" dirty="0"/>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29000" y="1028700"/>
            <a:ext cx="2286000" cy="1678935"/>
          </a:xfrm>
          <a:prstGeom prst="rect">
            <a:avLst/>
          </a:prstGeom>
        </p:spPr>
        <p:txBody>
          <a:bodyPr/>
          <a:lstStyle/>
          <a:p>
            <a:endParaRPr lang="en-US" dirty="0"/>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29000" y="2979591"/>
            <a:ext cx="2286000" cy="1183062"/>
          </a:xfrm>
          <a:prstGeom prst="rect">
            <a:avLst/>
          </a:prstGeom>
        </p:spPr>
        <p:txBody>
          <a:bodyPr/>
          <a:lstStyle/>
          <a:p>
            <a:endParaRPr lang="en-US" dirty="0"/>
          </a:p>
        </p:txBody>
      </p:sp>
    </p:spTree>
    <p:extLst>
      <p:ext uri="{BB962C8B-B14F-4D97-AF65-F5344CB8AC3E}">
        <p14:creationId xmlns:p14="http://schemas.microsoft.com/office/powerpoint/2010/main" val="3823561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45002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1" y="1028700"/>
            <a:ext cx="5206364"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829300" y="1028700"/>
            <a:ext cx="2971800" cy="3142897"/>
          </a:xfrm>
          <a:prstGeom prst="rect">
            <a:avLst/>
          </a:prstGeom>
        </p:spPr>
        <p:txBody>
          <a:bodyPr/>
          <a:lstStyle/>
          <a:p>
            <a:endParaRPr lang="en-US" dirty="0"/>
          </a:p>
        </p:txBody>
      </p:sp>
    </p:spTree>
    <p:extLst>
      <p:ext uri="{BB962C8B-B14F-4D97-AF65-F5344CB8AC3E}">
        <p14:creationId xmlns:p14="http://schemas.microsoft.com/office/powerpoint/2010/main" val="9654055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endParaRPr lang="en-US" dirty="0"/>
          </a:p>
        </p:txBody>
      </p:sp>
    </p:spTree>
    <p:extLst>
      <p:ext uri="{BB962C8B-B14F-4D97-AF65-F5344CB8AC3E}">
        <p14:creationId xmlns:p14="http://schemas.microsoft.com/office/powerpoint/2010/main" val="1455931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endParaRPr lang="en-US" dirty="0"/>
          </a:p>
        </p:txBody>
      </p:sp>
      <p:sp>
        <p:nvSpPr>
          <p:cNvPr id="11" name="Title 1"/>
          <p:cNvSpPr>
            <a:spLocks noGrp="1"/>
          </p:cNvSpPr>
          <p:nvPr>
            <p:ph type="title"/>
          </p:nvPr>
        </p:nvSpPr>
        <p:spPr>
          <a:xfrm>
            <a:off x="342900" y="114936"/>
            <a:ext cx="8443913" cy="545741"/>
          </a:xfrm>
        </p:spPr>
        <p:txBody>
          <a:bodyPr>
            <a:normAutofit/>
          </a:bodyPr>
          <a:lstStyle>
            <a:lvl1pPr>
              <a:defRPr sz="2375">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37422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28700"/>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15" name="Picture Placeholder 2"/>
          <p:cNvSpPr>
            <a:spLocks noGrp="1"/>
          </p:cNvSpPr>
          <p:nvPr>
            <p:ph type="pic" sz="quarter" idx="16"/>
          </p:nvPr>
        </p:nvSpPr>
        <p:spPr>
          <a:xfrm>
            <a:off x="59167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70518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818702"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2"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2"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186991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dirty="0"/>
              <a:t>Click to edit Master title style</a:t>
            </a:r>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3"/>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506843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913" cy="545741"/>
          </a:xfrm>
        </p:spPr>
        <p:txBody>
          <a:bodyPr/>
          <a:lstStyle>
            <a:lvl1pPr>
              <a:defRPr>
                <a:solidFill>
                  <a:schemeClr val="tx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42900" y="1028700"/>
            <a:ext cx="8443913" cy="3127375"/>
          </a:xfrm>
          <a:prstGeom prst="rect">
            <a:avLst/>
          </a:prstGeom>
        </p:spPr>
        <p:txBody>
          <a:bodyPr/>
          <a:lstStyle/>
          <a:p>
            <a:endParaRPr lang="en-US" dirty="0"/>
          </a:p>
        </p:txBody>
      </p:sp>
    </p:spTree>
    <p:extLst>
      <p:ext uri="{BB962C8B-B14F-4D97-AF65-F5344CB8AC3E}">
        <p14:creationId xmlns:p14="http://schemas.microsoft.com/office/powerpoint/2010/main" val="930769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3414" cy="545741"/>
          </a:xfrm>
        </p:spPr>
        <p:txBody>
          <a:bodyPr/>
          <a:lstStyle>
            <a:lvl1pPr>
              <a:defRPr>
                <a:solidFill>
                  <a:schemeClr val="tx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3198909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38671829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42900" y="1028700"/>
            <a:ext cx="8443913" cy="3403600"/>
          </a:xfrm>
          <a:prstGeom prst="rect">
            <a:avLst/>
          </a:prstGeom>
        </p:spPr>
        <p:txBody>
          <a:bodyPr/>
          <a:lstStyle/>
          <a:p>
            <a:endParaRPr lang="en-US" dirty="0"/>
          </a:p>
        </p:txBody>
      </p:sp>
    </p:spTree>
    <p:extLst>
      <p:ext uri="{BB962C8B-B14F-4D97-AF65-F5344CB8AC3E}">
        <p14:creationId xmlns:p14="http://schemas.microsoft.com/office/powerpoint/2010/main" val="458433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6"/>
            <a:ext cx="8446770" cy="565076"/>
          </a:xfrm>
        </p:spPr>
        <p:txBody>
          <a:bodyPr/>
          <a:lstStyle/>
          <a:p>
            <a:r>
              <a:rPr lang="en-US" dirty="0"/>
              <a:t>Click to edit Master title style</a:t>
            </a:r>
          </a:p>
        </p:txBody>
      </p:sp>
    </p:spTree>
    <p:extLst>
      <p:ext uri="{BB962C8B-B14F-4D97-AF65-F5344CB8AC3E}">
        <p14:creationId xmlns:p14="http://schemas.microsoft.com/office/powerpoint/2010/main" val="2228442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50" indent="-285750">
              <a:buFont typeface="Arial"/>
              <a:buChar char="•"/>
              <a:defRPr>
                <a:solidFill>
                  <a:schemeClr val="tx2"/>
                </a:solidFill>
              </a:defRPr>
            </a:lvl2pPr>
            <a:lvl3pPr marL="1143000" indent="-22860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25121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2822713" y="-2842591"/>
            <a:ext cx="184731" cy="535531"/>
          </a:xfrm>
          <a:prstGeom prst="rect">
            <a:avLst/>
          </a:prstGeom>
          <a:noFill/>
        </p:spPr>
        <p:txBody>
          <a:bodyPr wrap="none" rtlCol="0">
            <a:spAutoFit/>
          </a:bodyPr>
          <a:lstStyle/>
          <a:p>
            <a:endParaRPr lang="en-US" sz="2880" dirty="0"/>
          </a:p>
        </p:txBody>
      </p:sp>
      <p:sp>
        <p:nvSpPr>
          <p:cNvPr id="6" name="TextBox 5"/>
          <p:cNvSpPr txBox="1"/>
          <p:nvPr userDrawn="1"/>
        </p:nvSpPr>
        <p:spPr>
          <a:xfrm>
            <a:off x="7436225" y="6104965"/>
            <a:ext cx="184731" cy="535531"/>
          </a:xfrm>
          <a:prstGeom prst="rect">
            <a:avLst/>
          </a:prstGeom>
          <a:noFill/>
        </p:spPr>
        <p:txBody>
          <a:bodyPr wrap="none" rtlCol="0">
            <a:spAutoFit/>
          </a:bodyPr>
          <a:lstStyle/>
          <a:p>
            <a:endParaRPr lang="en-US" sz="2880" dirty="0"/>
          </a:p>
        </p:txBody>
      </p:sp>
    </p:spTree>
    <p:extLst>
      <p:ext uri="{BB962C8B-B14F-4D97-AF65-F5344CB8AC3E}">
        <p14:creationId xmlns:p14="http://schemas.microsoft.com/office/powerpoint/2010/main" val="3844266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02406" y="720432"/>
            <a:ext cx="8739188" cy="323166"/>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99598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8" name="Text Placeholder 7"/>
          <p:cNvSpPr>
            <a:spLocks noGrp="1"/>
          </p:cNvSpPr>
          <p:nvPr>
            <p:ph type="body" sz="quarter" idx="21" hasCustomPrompt="1"/>
          </p:nvPr>
        </p:nvSpPr>
        <p:spPr>
          <a:xfrm>
            <a:off x="2343560" y="1525314"/>
            <a:ext cx="1955668" cy="1364335"/>
          </a:xfrm>
        </p:spPr>
        <p:txBody>
          <a:bodyPr>
            <a:noAutofit/>
          </a:bodyPr>
          <a:lstStyle>
            <a:lvl1pPr marL="0" indent="0">
              <a:spcBef>
                <a:spcPts val="450"/>
              </a:spcBef>
              <a:buNone/>
              <a:defRPr sz="1050">
                <a:solidFill>
                  <a:srgbClr val="545B64"/>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15" name="Picture Placeholder 11"/>
          <p:cNvSpPr>
            <a:spLocks noGrp="1"/>
          </p:cNvSpPr>
          <p:nvPr>
            <p:ph type="pic" sz="quarter" idx="17" hasCustomPrompt="1"/>
          </p:nvPr>
        </p:nvSpPr>
        <p:spPr>
          <a:xfrm>
            <a:off x="0" y="3031272"/>
            <a:ext cx="6521888" cy="2112228"/>
          </a:xfrm>
          <a:pattFill prst="lgCheck">
            <a:fgClr>
              <a:schemeClr val="accent1"/>
            </a:fgClr>
            <a:bgClr>
              <a:schemeClr val="bg1"/>
            </a:bgClr>
          </a:pattFill>
        </p:spPr>
        <p:txBody>
          <a:bodyPr anchor="ctr">
            <a:normAutofit/>
          </a:bodyPr>
          <a:lstStyle>
            <a:lvl1pPr marL="0" indent="0" algn="ctr">
              <a:buNone/>
              <a:defRPr sz="1200"/>
            </a:lvl1pPr>
          </a:lstStyle>
          <a:p>
            <a:r>
              <a:rPr lang="en-US" dirty="0"/>
              <a:t>Insert logo here</a:t>
            </a:r>
          </a:p>
        </p:txBody>
      </p:sp>
      <p:sp>
        <p:nvSpPr>
          <p:cNvPr id="10" name="Rectangle 9"/>
          <p:cNvSpPr/>
          <p:nvPr userDrawn="1"/>
        </p:nvSpPr>
        <p:spPr>
          <a:xfrm>
            <a:off x="6522244" y="0"/>
            <a:ext cx="262175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9900"/>
              </a:solidFill>
            </a:endParaRPr>
          </a:p>
        </p:txBody>
      </p:sp>
      <p:sp>
        <p:nvSpPr>
          <p:cNvPr id="4" name="Rectangle 3"/>
          <p:cNvSpPr/>
          <p:nvPr userDrawn="1"/>
        </p:nvSpPr>
        <p:spPr>
          <a:xfrm>
            <a:off x="6779419" y="273845"/>
            <a:ext cx="2064544" cy="99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hasCustomPrompt="1"/>
          </p:nvPr>
        </p:nvSpPr>
        <p:spPr>
          <a:xfrm>
            <a:off x="259557" y="157860"/>
            <a:ext cx="6119813" cy="994172"/>
          </a:xfrm>
        </p:spPr>
        <p:txBody>
          <a:bodyPr>
            <a:noAutofit/>
          </a:bodyPr>
          <a:lstStyle>
            <a:lvl1pPr>
              <a:defRPr sz="3000">
                <a:solidFill>
                  <a:srgbClr val="545B6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Picture Placeholder 11"/>
          <p:cNvSpPr>
            <a:spLocks noGrp="1"/>
          </p:cNvSpPr>
          <p:nvPr>
            <p:ph type="pic" sz="quarter" idx="15" hasCustomPrompt="1"/>
          </p:nvPr>
        </p:nvSpPr>
        <p:spPr>
          <a:xfrm>
            <a:off x="6779419" y="273845"/>
            <a:ext cx="2064544" cy="994172"/>
          </a:xfrm>
          <a:noFill/>
          <a:ln>
            <a:noFill/>
          </a:ln>
        </p:spPr>
        <p:txBody>
          <a:bodyPr anchor="ctr">
            <a:normAutofit/>
          </a:bodyPr>
          <a:lstStyle>
            <a:lvl1pPr marL="0" indent="0" algn="ctr">
              <a:buNone/>
              <a:defRPr sz="1200"/>
            </a:lvl1pPr>
          </a:lstStyle>
          <a:p>
            <a:r>
              <a:rPr lang="en-US" dirty="0"/>
              <a:t>Insert logo here</a:t>
            </a:r>
          </a:p>
        </p:txBody>
      </p:sp>
      <p:sp>
        <p:nvSpPr>
          <p:cNvPr id="13" name="Rectangle 12"/>
          <p:cNvSpPr/>
          <p:nvPr userDrawn="1"/>
        </p:nvSpPr>
        <p:spPr>
          <a:xfrm>
            <a:off x="-356" y="3031272"/>
            <a:ext cx="6522244" cy="2114550"/>
          </a:xfrm>
          <a:prstGeom prst="rect">
            <a:avLst/>
          </a:prstGeom>
          <a:solidFill>
            <a:srgbClr val="545B6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 Placeholder 7"/>
          <p:cNvSpPr>
            <a:spLocks noGrp="1"/>
          </p:cNvSpPr>
          <p:nvPr>
            <p:ph type="body" sz="quarter" idx="20" hasCustomPrompt="1"/>
          </p:nvPr>
        </p:nvSpPr>
        <p:spPr>
          <a:xfrm>
            <a:off x="259555" y="1525314"/>
            <a:ext cx="1955668" cy="1364335"/>
          </a:xfrm>
        </p:spPr>
        <p:txBody>
          <a:bodyPr>
            <a:noAutofit/>
          </a:bodyPr>
          <a:lstStyle>
            <a:lvl1pPr marL="0" indent="0">
              <a:spcBef>
                <a:spcPts val="450"/>
              </a:spcBef>
              <a:buNone/>
              <a:defRPr sz="1050">
                <a:solidFill>
                  <a:srgbClr val="545B64"/>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19" name="Text Placeholder 7"/>
          <p:cNvSpPr>
            <a:spLocks noGrp="1"/>
          </p:cNvSpPr>
          <p:nvPr>
            <p:ph type="body" sz="quarter" idx="22" hasCustomPrompt="1"/>
          </p:nvPr>
        </p:nvSpPr>
        <p:spPr>
          <a:xfrm>
            <a:off x="4426502" y="1525314"/>
            <a:ext cx="2052879" cy="1364335"/>
          </a:xfrm>
        </p:spPr>
        <p:txBody>
          <a:bodyPr>
            <a:noAutofit/>
          </a:bodyPr>
          <a:lstStyle>
            <a:lvl1pPr marL="137160" indent="-137160">
              <a:spcBef>
                <a:spcPts val="450"/>
              </a:spcBef>
              <a:buClr>
                <a:srgbClr val="FF9900"/>
              </a:buClr>
              <a:buFont typeface="Arial" panose="020B0604020202020204" pitchFamily="34" charset="0"/>
              <a:buChar char="•"/>
              <a:defRPr sz="1050">
                <a:solidFill>
                  <a:srgbClr val="545B64"/>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0" name="Text Placeholder 7"/>
          <p:cNvSpPr>
            <a:spLocks noGrp="1"/>
          </p:cNvSpPr>
          <p:nvPr>
            <p:ph type="body" sz="quarter" idx="23" hasCustomPrompt="1"/>
          </p:nvPr>
        </p:nvSpPr>
        <p:spPr>
          <a:xfrm>
            <a:off x="2343029" y="1271029"/>
            <a:ext cx="1955668" cy="251963"/>
          </a:xfrm>
        </p:spPr>
        <p:txBody>
          <a:bodyPr>
            <a:noAutofit/>
          </a:bodyPr>
          <a:lstStyle>
            <a:lvl1pPr marL="0" indent="0">
              <a:buNone/>
              <a:defRPr sz="1050" b="1">
                <a:solidFill>
                  <a:srgbClr val="FF9900"/>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1" name="Text Placeholder 7"/>
          <p:cNvSpPr>
            <a:spLocks noGrp="1"/>
          </p:cNvSpPr>
          <p:nvPr>
            <p:ph type="body" sz="quarter" idx="24" hasCustomPrompt="1"/>
          </p:nvPr>
        </p:nvSpPr>
        <p:spPr>
          <a:xfrm>
            <a:off x="259555" y="1271029"/>
            <a:ext cx="1955668" cy="251963"/>
          </a:xfrm>
        </p:spPr>
        <p:txBody>
          <a:bodyPr>
            <a:noAutofit/>
          </a:bodyPr>
          <a:lstStyle>
            <a:lvl1pPr marL="0" indent="0">
              <a:buNone/>
              <a:defRPr sz="1050" b="1">
                <a:solidFill>
                  <a:srgbClr val="FF9900"/>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2" name="Text Placeholder 7"/>
          <p:cNvSpPr>
            <a:spLocks noGrp="1"/>
          </p:cNvSpPr>
          <p:nvPr>
            <p:ph type="body" sz="quarter" idx="25" hasCustomPrompt="1"/>
          </p:nvPr>
        </p:nvSpPr>
        <p:spPr>
          <a:xfrm>
            <a:off x="4426502" y="1271029"/>
            <a:ext cx="1955668" cy="251963"/>
          </a:xfrm>
        </p:spPr>
        <p:txBody>
          <a:bodyPr>
            <a:noAutofit/>
          </a:bodyPr>
          <a:lstStyle>
            <a:lvl1pPr marL="0" indent="0">
              <a:buNone/>
              <a:defRPr sz="1050" b="1">
                <a:solidFill>
                  <a:srgbClr val="FF9900"/>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3" name="TextBox 22"/>
          <p:cNvSpPr txBox="1"/>
          <p:nvPr userDrawn="1"/>
        </p:nvSpPr>
        <p:spPr>
          <a:xfrm>
            <a:off x="5350669" y="4007539"/>
            <a:ext cx="866775" cy="2169825"/>
          </a:xfrm>
          <a:prstGeom prst="rect">
            <a:avLst/>
          </a:prstGeom>
          <a:noFill/>
        </p:spPr>
        <p:txBody>
          <a:bodyPr wrap="square" rtlCol="0">
            <a:spAutoFit/>
          </a:bodyPr>
          <a:lstStyle/>
          <a:p>
            <a:r>
              <a:rPr lang="en-US" sz="13500" baseline="30000" dirty="0">
                <a:solidFill>
                  <a:schemeClr val="bg1"/>
                </a:solidFill>
              </a:rPr>
              <a:t>”</a:t>
            </a:r>
            <a:endParaRPr lang="en-US" sz="13500" dirty="0">
              <a:solidFill>
                <a:schemeClr val="bg1"/>
              </a:solidFill>
            </a:endParaRPr>
          </a:p>
        </p:txBody>
      </p:sp>
      <p:sp>
        <p:nvSpPr>
          <p:cNvPr id="24" name="TextBox 23"/>
          <p:cNvSpPr txBox="1"/>
          <p:nvPr userDrawn="1"/>
        </p:nvSpPr>
        <p:spPr>
          <a:xfrm>
            <a:off x="236439" y="2871579"/>
            <a:ext cx="866775" cy="2169825"/>
          </a:xfrm>
          <a:prstGeom prst="rect">
            <a:avLst/>
          </a:prstGeom>
          <a:noFill/>
        </p:spPr>
        <p:txBody>
          <a:bodyPr wrap="square" rtlCol="0">
            <a:spAutoFit/>
          </a:bodyPr>
          <a:lstStyle/>
          <a:p>
            <a:r>
              <a:rPr lang="en-US" sz="13500" baseline="30000" dirty="0">
                <a:solidFill>
                  <a:schemeClr val="bg1"/>
                </a:solidFill>
              </a:rPr>
              <a:t>“</a:t>
            </a:r>
            <a:endParaRPr lang="en-US" sz="13500" dirty="0">
              <a:solidFill>
                <a:schemeClr val="bg1"/>
              </a:solidFill>
            </a:endParaRPr>
          </a:p>
        </p:txBody>
      </p:sp>
      <p:sp>
        <p:nvSpPr>
          <p:cNvPr id="26" name="Text Placeholder 7"/>
          <p:cNvSpPr>
            <a:spLocks noGrp="1"/>
          </p:cNvSpPr>
          <p:nvPr>
            <p:ph type="body" sz="quarter" idx="26" hasCustomPrompt="1"/>
          </p:nvPr>
        </p:nvSpPr>
        <p:spPr>
          <a:xfrm>
            <a:off x="628651" y="3375061"/>
            <a:ext cx="4892387" cy="1240645"/>
          </a:xfrm>
        </p:spPr>
        <p:txBody>
          <a:bodyPr anchor="ctr">
            <a:noAutofit/>
          </a:bodyPr>
          <a:lstStyle>
            <a:lvl1pPr marL="137160" indent="0">
              <a:spcBef>
                <a:spcPts val="0"/>
              </a:spcBef>
              <a:buNone/>
              <a:defRPr sz="1500" baseline="0">
                <a:solidFill>
                  <a:schemeClr val="bg1"/>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7" name="Text Placeholder 7"/>
          <p:cNvSpPr>
            <a:spLocks noGrp="1"/>
          </p:cNvSpPr>
          <p:nvPr>
            <p:ph type="body" sz="quarter" idx="27" hasCustomPrompt="1"/>
          </p:nvPr>
        </p:nvSpPr>
        <p:spPr>
          <a:xfrm>
            <a:off x="628651" y="4654195"/>
            <a:ext cx="4892387" cy="305301"/>
          </a:xfrm>
        </p:spPr>
        <p:txBody>
          <a:bodyPr anchor="ctr">
            <a:noAutofit/>
          </a:bodyPr>
          <a:lstStyle>
            <a:lvl1pPr marL="137160" indent="0">
              <a:spcBef>
                <a:spcPts val="450"/>
              </a:spcBef>
              <a:buNone/>
              <a:defRPr sz="900" b="0">
                <a:solidFill>
                  <a:schemeClr val="bg1"/>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29" name="Text Placeholder 7"/>
          <p:cNvSpPr>
            <a:spLocks noGrp="1"/>
          </p:cNvSpPr>
          <p:nvPr>
            <p:ph type="body" sz="quarter" idx="28" hasCustomPrompt="1"/>
          </p:nvPr>
        </p:nvSpPr>
        <p:spPr>
          <a:xfrm>
            <a:off x="6779419" y="1641298"/>
            <a:ext cx="2064545" cy="1248350"/>
          </a:xfrm>
        </p:spPr>
        <p:txBody>
          <a:bodyPr>
            <a:noAutofit/>
          </a:bodyPr>
          <a:lstStyle>
            <a:lvl1pPr marL="0" indent="0">
              <a:spcBef>
                <a:spcPts val="450"/>
              </a:spcBef>
              <a:buNone/>
              <a:defRPr sz="900">
                <a:solidFill>
                  <a:schemeClr val="bg1"/>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r>
              <a:rPr lang="en-US" dirty="0"/>
              <a:t>Company:	</a:t>
            </a:r>
          </a:p>
          <a:p>
            <a:r>
              <a:rPr lang="en-US" dirty="0"/>
              <a:t>Industry:	</a:t>
            </a:r>
          </a:p>
          <a:p>
            <a:r>
              <a:rPr lang="en-US" dirty="0"/>
              <a:t>Country:	</a:t>
            </a:r>
          </a:p>
          <a:p>
            <a:r>
              <a:rPr lang="en-US" dirty="0"/>
              <a:t>Employees:	</a:t>
            </a:r>
          </a:p>
          <a:p>
            <a:r>
              <a:rPr lang="en-US" dirty="0"/>
              <a:t>Website:	</a:t>
            </a:r>
          </a:p>
        </p:txBody>
      </p:sp>
      <p:sp>
        <p:nvSpPr>
          <p:cNvPr id="30" name="Text Placeholder 7"/>
          <p:cNvSpPr>
            <a:spLocks noGrp="1"/>
          </p:cNvSpPr>
          <p:nvPr>
            <p:ph type="body" sz="quarter" idx="29" hasCustomPrompt="1"/>
          </p:nvPr>
        </p:nvSpPr>
        <p:spPr>
          <a:xfrm>
            <a:off x="6779419" y="3028309"/>
            <a:ext cx="2064545" cy="234620"/>
          </a:xfrm>
        </p:spPr>
        <p:txBody>
          <a:bodyPr>
            <a:noAutofit/>
          </a:bodyPr>
          <a:lstStyle>
            <a:lvl1pPr marL="0" indent="0">
              <a:spcBef>
                <a:spcPts val="450"/>
              </a:spcBef>
              <a:buNone/>
              <a:defRPr sz="1050" b="1">
                <a:solidFill>
                  <a:schemeClr val="bg1"/>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sp>
        <p:nvSpPr>
          <p:cNvPr id="35" name="Text Placeholder 7"/>
          <p:cNvSpPr>
            <a:spLocks noGrp="1"/>
          </p:cNvSpPr>
          <p:nvPr>
            <p:ph type="body" sz="quarter" idx="30" hasCustomPrompt="1"/>
          </p:nvPr>
        </p:nvSpPr>
        <p:spPr>
          <a:xfrm>
            <a:off x="6779419" y="3236360"/>
            <a:ext cx="2064545" cy="234620"/>
          </a:xfrm>
        </p:spPr>
        <p:txBody>
          <a:bodyPr>
            <a:noAutofit/>
          </a:bodyPr>
          <a:lstStyle>
            <a:lvl1pPr marL="0" indent="0">
              <a:spcBef>
                <a:spcPts val="450"/>
              </a:spcBef>
              <a:buNone/>
              <a:defRPr sz="900">
                <a:solidFill>
                  <a:schemeClr val="bg1"/>
                </a:solidFill>
                <a:latin typeface="Arial" panose="020B0604020202020204" pitchFamily="34" charset="0"/>
                <a:cs typeface="Arial" panose="020B0604020202020204" pitchFamily="34" charset="0"/>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Edit master text styles</a:t>
            </a:r>
          </a:p>
        </p:txBody>
      </p:sp>
      <p:pic>
        <p:nvPicPr>
          <p:cNvPr id="28" name="Picture 27"/>
          <p:cNvPicPr>
            <a:picLocks noChangeAspect="1"/>
          </p:cNvPicPr>
          <p:nvPr userDrawn="1"/>
        </p:nvPicPr>
        <p:blipFill>
          <a:blip r:embed="rId2"/>
          <a:stretch>
            <a:fillRect/>
          </a:stretch>
        </p:blipFill>
        <p:spPr>
          <a:xfrm>
            <a:off x="8435098" y="4647854"/>
            <a:ext cx="540080" cy="324768"/>
          </a:xfrm>
          <a:prstGeom prst="rect">
            <a:avLst/>
          </a:prstGeom>
        </p:spPr>
      </p:pic>
    </p:spTree>
    <p:extLst>
      <p:ext uri="{BB962C8B-B14F-4D97-AF65-F5344CB8AC3E}">
        <p14:creationId xmlns:p14="http://schemas.microsoft.com/office/powerpoint/2010/main" val="3282710187"/>
      </p:ext>
    </p:extLst>
  </p:cSld>
  <p:clrMapOvr>
    <a:masterClrMapping/>
  </p:clrMapOvr>
  <p:extLst>
    <p:ext uri="{DCECCB84-F9BA-43D5-87BE-67443E8EF086}">
      <p15:sldGuideLst xmlns:p15="http://schemas.microsoft.com/office/powerpoint/2012/main">
        <p15:guide id="1" orient="horz" pos="2544">
          <p15:clr>
            <a:srgbClr val="FBAE40"/>
          </p15:clr>
        </p15:guide>
        <p15:guide id="2" pos="288">
          <p15:clr>
            <a:srgbClr val="FBAE40"/>
          </p15:clr>
        </p15:guide>
        <p15:guide id="3" pos="482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57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594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78680391"/>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Title_OneSpeaker">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EB6BE-42AF-7E4D-BCB5-84E4F64F32E6}"/>
              </a:ext>
            </a:extLst>
          </p:cNvPr>
          <p:cNvPicPr>
            <a:picLocks noChangeAspect="1"/>
          </p:cNvPicPr>
          <p:nvPr userDrawn="1"/>
        </p:nvPicPr>
        <p:blipFill>
          <a:blip r:embed="rId2"/>
          <a:src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44C41C8F-6860-3D45-9419-74E1EEEFE8E9}"/>
              </a:ext>
            </a:extLst>
          </p:cNvPr>
          <p:cNvPicPr>
            <a:picLocks noChangeAspect="1"/>
          </p:cNvPicPr>
          <p:nvPr userDrawn="1"/>
        </p:nvPicPr>
        <p:blipFill>
          <a:blip r:embed="rId3"/>
          <a:srcRect/>
          <a:stretch/>
        </p:blipFill>
        <p:spPr>
          <a:xfrm>
            <a:off x="342901" y="463158"/>
            <a:ext cx="1538344" cy="423512"/>
          </a:xfrm>
          <a:prstGeom prst="rect">
            <a:avLst/>
          </a:prstGeom>
        </p:spPr>
      </p:pic>
      <p:sp>
        <p:nvSpPr>
          <p:cNvPr id="6" name="Text Placeholder 11"/>
          <p:cNvSpPr>
            <a:spLocks noGrp="1"/>
          </p:cNvSpPr>
          <p:nvPr>
            <p:ph type="body" sz="quarter" idx="10" hasCustomPrompt="1"/>
          </p:nvPr>
        </p:nvSpPr>
        <p:spPr>
          <a:xfrm>
            <a:off x="342900" y="3718973"/>
            <a:ext cx="3683000" cy="622873"/>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42900" y="1908229"/>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42900" y="2658576"/>
            <a:ext cx="6041582" cy="769527"/>
          </a:xfrm>
          <a:prstGeom prst="rect">
            <a:avLst/>
          </a:prstGeom>
        </p:spPr>
        <p:txBody>
          <a:bodyPr/>
          <a:lstStyle>
            <a:lvl1pPr marL="0" indent="0" algn="l">
              <a:buNone/>
              <a:defRPr sz="1813"/>
            </a:lvl1pPr>
          </a:lstStyle>
          <a:p>
            <a:pPr lvl="0"/>
            <a:r>
              <a:rPr lang="en-US" dirty="0"/>
              <a:t>Click to edit Master text styles</a:t>
            </a:r>
          </a:p>
          <a:p>
            <a:pPr lvl="0"/>
            <a:r>
              <a:rPr lang="en-US" dirty="0"/>
              <a:t>Social handle</a:t>
            </a:r>
          </a:p>
        </p:txBody>
      </p:sp>
      <p:sp>
        <p:nvSpPr>
          <p:cNvPr id="8" name="TextBox 7"/>
          <p:cNvSpPr txBox="1"/>
          <p:nvPr userDrawn="1"/>
        </p:nvSpPr>
        <p:spPr>
          <a:xfrm>
            <a:off x="342900" y="4800600"/>
            <a:ext cx="3233394"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34867048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836"/>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8" name="TextBox 7">
            <a:extLst>
              <a:ext uri="{FF2B5EF4-FFF2-40B4-BE49-F238E27FC236}">
                <a16:creationId xmlns:a16="http://schemas.microsoft.com/office/drawing/2014/main" id="{03EE57E3-5DAB-4E47-BB54-54FEE4C556AA}"/>
              </a:ext>
            </a:extLst>
          </p:cNvPr>
          <p:cNvSpPr txBox="1"/>
          <p:nvPr userDrawn="1"/>
        </p:nvSpPr>
        <p:spPr>
          <a:xfrm>
            <a:off x="590750" y="4808788"/>
            <a:ext cx="2984300"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2021, Amazon Web Services, Inc. or its Affiliates. All rights reserved.</a:t>
            </a:r>
          </a:p>
        </p:txBody>
      </p:sp>
      <p:sp>
        <p:nvSpPr>
          <p:cNvPr id="9" name="TextBox 8">
            <a:extLst>
              <a:ext uri="{FF2B5EF4-FFF2-40B4-BE49-F238E27FC236}">
                <a16:creationId xmlns:a16="http://schemas.microsoft.com/office/drawing/2014/main" id="{35AC1944-7CE1-DC43-845E-FC97EE187953}"/>
              </a:ext>
            </a:extLst>
          </p:cNvPr>
          <p:cNvSpPr txBox="1"/>
          <p:nvPr userDrawn="1"/>
        </p:nvSpPr>
        <p:spPr>
          <a:xfrm>
            <a:off x="336789" y="4808788"/>
            <a:ext cx="253961" cy="107722"/>
          </a:xfrm>
          <a:prstGeom prst="rect">
            <a:avLst/>
          </a:prstGeom>
          <a:noFill/>
        </p:spPr>
        <p:txBody>
          <a:bodyPr wrap="square" lIns="0" tIns="0" rIns="0" bIns="0" rtlCol="0">
            <a:spAutoFit/>
          </a:bodyPr>
          <a:lstStyle/>
          <a:p>
            <a:fld id="{1FB3ED39-CF2F-634A-A4D0-4A703657C652}" type="slidenum">
              <a:rPr lang="en-US" sz="700" b="0" i="0" smtClean="0">
                <a:solidFill>
                  <a:schemeClr val="bg1"/>
                </a:solidFill>
                <a:latin typeface="Amazon Ember Regular" charset="0"/>
              </a:rPr>
              <a:t>‹#›</a:t>
            </a:fld>
            <a:endParaRPr lang="en-US" sz="700" b="0" i="0" dirty="0">
              <a:solidFill>
                <a:schemeClr val="bg1"/>
              </a:solidFill>
              <a:latin typeface="Amazon Ember Regular" charset="0"/>
            </a:endParaRP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7" r:id="rId17"/>
    <p:sldLayoutId id="2147483698" r:id="rId18"/>
    <p:sldLayoutId id="2147483699" r:id="rId19"/>
    <p:sldLayoutId id="2147483700" r:id="rId20"/>
    <p:sldLayoutId id="2147483832"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2" r:id="rId35"/>
    <p:sldLayoutId id="2147483723" r:id="rId36"/>
    <p:sldLayoutId id="2147483724" r:id="rId37"/>
    <p:sldLayoutId id="2147483727" r:id="rId38"/>
    <p:sldLayoutId id="2147483728" r:id="rId39"/>
    <p:sldLayoutId id="2147483729" r:id="rId40"/>
    <p:sldLayoutId id="2147483730" r:id="rId41"/>
    <p:sldLayoutId id="2147483731" r:id="rId42"/>
    <p:sldLayoutId id="2147483833" r:id="rId43"/>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33.png"/><Relationship Id="rId4" Type="http://schemas.openxmlformats.org/officeDocument/2006/relationships/image" Target="../media/image49.emf"/><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0.png"/><Relationship Id="rId18" Type="http://schemas.openxmlformats.org/officeDocument/2006/relationships/image" Target="../media/image75.sv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svg"/><Relationship Id="rId17" Type="http://schemas.openxmlformats.org/officeDocument/2006/relationships/image" Target="../media/image74.png"/><Relationship Id="rId2" Type="http://schemas.openxmlformats.org/officeDocument/2006/relationships/notesSlide" Target="../notesSlides/notesSlide35.xml"/><Relationship Id="rId16" Type="http://schemas.openxmlformats.org/officeDocument/2006/relationships/image" Target="../media/image73.svg"/><Relationship Id="rId20" Type="http://schemas.openxmlformats.org/officeDocument/2006/relationships/image" Target="../media/image77.svg"/><Relationship Id="rId1" Type="http://schemas.openxmlformats.org/officeDocument/2006/relationships/slideLayout" Target="../slideLayouts/slideLayout11.xml"/><Relationship Id="rId6" Type="http://schemas.openxmlformats.org/officeDocument/2006/relationships/image" Target="../media/image63.svg"/><Relationship Id="rId11" Type="http://schemas.openxmlformats.org/officeDocument/2006/relationships/image" Target="../media/image68.png"/><Relationship Id="rId24" Type="http://schemas.openxmlformats.org/officeDocument/2006/relationships/image" Target="../media/image81.sv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svg"/><Relationship Id="rId19" Type="http://schemas.openxmlformats.org/officeDocument/2006/relationships/image" Target="../media/image76.png"/><Relationship Id="rId4" Type="http://schemas.openxmlformats.org/officeDocument/2006/relationships/image" Target="../media/image61.sv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7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0.sv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85.png"/><Relationship Id="rId11" Type="http://schemas.openxmlformats.org/officeDocument/2006/relationships/image" Target="../media/image26.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hyperlink" Target="https://d1.awsstatic.com/whitepapers/Intro_to_HPC_on_AWS.pdf" TargetMode="External"/><Relationship Id="rId3" Type="http://schemas.openxmlformats.org/officeDocument/2006/relationships/image" Target="../media/image91.png"/><Relationship Id="rId7" Type="http://schemas.openxmlformats.org/officeDocument/2006/relationships/image" Target="../media/image95.tiff"/><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4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97.emf"/></Relationships>
</file>

<file path=ppt/slides/_rels/slide45.xml.rels><?xml version="1.0" encoding="UTF-8" standalone="yes"?>
<Relationships xmlns="http://schemas.openxmlformats.org/package/2006/relationships"><Relationship Id="rId3" Type="http://schemas.openxmlformats.org/officeDocument/2006/relationships/hyperlink" Target="https://aws.amazon.com/fsx/lustre/pricing/?nc=sn&amp;loc=3" TargetMode="External"/><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svg"/></Relationships>
</file>

<file path=ppt/slides/_rels/slide4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108.svg"/><Relationship Id="rId4" Type="http://schemas.openxmlformats.org/officeDocument/2006/relationships/image" Target="../media/image107.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49.xml"/><Relationship Id="rId16" Type="http://schemas.microsoft.com/office/2007/relationships/hdphoto" Target="../media/hdphoto3.wdp"/><Relationship Id="rId1" Type="http://schemas.openxmlformats.org/officeDocument/2006/relationships/slideLayout" Target="../slideLayouts/slideLayout17.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microsoft.com/office/2007/relationships/hdphoto" Target="../media/hdphoto2.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svg"/><Relationship Id="rId18" Type="http://schemas.openxmlformats.org/officeDocument/2006/relationships/image" Target="../media/image134.png"/><Relationship Id="rId3" Type="http://schemas.openxmlformats.org/officeDocument/2006/relationships/image" Target="../media/image125.png"/><Relationship Id="rId7" Type="http://schemas.openxmlformats.org/officeDocument/2006/relationships/image" Target="../media/image128.svg"/><Relationship Id="rId12" Type="http://schemas.openxmlformats.org/officeDocument/2006/relationships/image" Target="../media/image131.png"/><Relationship Id="rId17" Type="http://schemas.openxmlformats.org/officeDocument/2006/relationships/image" Target="../media/image133.png"/><Relationship Id="rId2" Type="http://schemas.openxmlformats.org/officeDocument/2006/relationships/notesSlide" Target="../notesSlides/notesSlide50.xml"/><Relationship Id="rId16" Type="http://schemas.openxmlformats.org/officeDocument/2006/relationships/image" Target="../media/image80.png"/><Relationship Id="rId1" Type="http://schemas.openxmlformats.org/officeDocument/2006/relationships/slideLayout" Target="../slideLayouts/slideLayout18.xml"/><Relationship Id="rId6" Type="http://schemas.openxmlformats.org/officeDocument/2006/relationships/image" Target="../media/image109.png"/><Relationship Id="rId11" Type="http://schemas.openxmlformats.org/officeDocument/2006/relationships/image" Target="../media/image79.svg"/><Relationship Id="rId5" Type="http://schemas.openxmlformats.org/officeDocument/2006/relationships/image" Target="../media/image127.svg"/><Relationship Id="rId15" Type="http://schemas.openxmlformats.org/officeDocument/2006/relationships/image" Target="../media/image64.png"/><Relationship Id="rId10" Type="http://schemas.openxmlformats.org/officeDocument/2006/relationships/image" Target="../media/image78.png"/><Relationship Id="rId4" Type="http://schemas.openxmlformats.org/officeDocument/2006/relationships/image" Target="../media/image126.png"/><Relationship Id="rId9" Type="http://schemas.openxmlformats.org/officeDocument/2006/relationships/image" Target="../media/image130.svg"/><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137.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17.xml"/><Relationship Id="rId5" Type="http://schemas.openxmlformats.org/officeDocument/2006/relationships/image" Target="../media/image125.png"/><Relationship Id="rId4" Type="http://schemas.openxmlformats.org/officeDocument/2006/relationships/image" Target="../media/image127.svg"/></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125.png"/><Relationship Id="rId4" Type="http://schemas.openxmlformats.org/officeDocument/2006/relationships/image" Target="../media/image127.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image" Target="../media/image127.sv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3.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2.png"/><Relationship Id="rId2" Type="http://schemas.openxmlformats.org/officeDocument/2006/relationships/notesSlide" Target="../notesSlides/notesSlide60.xml"/><Relationship Id="rId16"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47.svg"/><Relationship Id="rId11" Type="http://schemas.openxmlformats.org/officeDocument/2006/relationships/image" Target="../media/image151.png"/><Relationship Id="rId5" Type="http://schemas.openxmlformats.org/officeDocument/2006/relationships/image" Target="../media/image146.png"/><Relationship Id="rId15" Type="http://schemas.openxmlformats.org/officeDocument/2006/relationships/image" Target="../media/image155.png"/><Relationship Id="rId10" Type="http://schemas.openxmlformats.org/officeDocument/2006/relationships/image" Target="../media/image127.svg"/><Relationship Id="rId4" Type="http://schemas.openxmlformats.org/officeDocument/2006/relationships/image" Target="../media/image145.svg"/><Relationship Id="rId9" Type="http://schemas.openxmlformats.org/officeDocument/2006/relationships/image" Target="../media/image150.png"/><Relationship Id="rId14" Type="http://schemas.openxmlformats.org/officeDocument/2006/relationships/image" Target="../media/image1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156.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8" Type="http://schemas.openxmlformats.org/officeDocument/2006/relationships/image" Target="../media/image161.svg"/><Relationship Id="rId13" Type="http://schemas.openxmlformats.org/officeDocument/2006/relationships/image" Target="../media/image134.png"/><Relationship Id="rId18" Type="http://schemas.openxmlformats.org/officeDocument/2006/relationships/image" Target="../media/image164.png"/><Relationship Id="rId3" Type="http://schemas.openxmlformats.org/officeDocument/2006/relationships/image" Target="../media/image157.png"/><Relationship Id="rId7" Type="http://schemas.openxmlformats.org/officeDocument/2006/relationships/image" Target="../media/image60.png"/><Relationship Id="rId12" Type="http://schemas.openxmlformats.org/officeDocument/2006/relationships/image" Target="../media/image163.png"/><Relationship Id="rId17" Type="http://schemas.openxmlformats.org/officeDocument/2006/relationships/image" Target="../media/image80.png"/><Relationship Id="rId2" Type="http://schemas.openxmlformats.org/officeDocument/2006/relationships/notesSlide" Target="../notesSlides/notesSlide62.xml"/><Relationship Id="rId16" Type="http://schemas.openxmlformats.org/officeDocument/2006/relationships/image" Target="../media/image66.png"/><Relationship Id="rId1" Type="http://schemas.openxmlformats.org/officeDocument/2006/relationships/slideLayout" Target="../slideLayouts/slideLayout17.xml"/><Relationship Id="rId6" Type="http://schemas.openxmlformats.org/officeDocument/2006/relationships/image" Target="../media/image160.svg"/><Relationship Id="rId11" Type="http://schemas.openxmlformats.org/officeDocument/2006/relationships/image" Target="../media/image162.png"/><Relationship Id="rId5" Type="http://schemas.openxmlformats.org/officeDocument/2006/relationships/image" Target="../media/image159.png"/><Relationship Id="rId15" Type="http://schemas.openxmlformats.org/officeDocument/2006/relationships/image" Target="../media/image64.png"/><Relationship Id="rId10" Type="http://schemas.openxmlformats.org/officeDocument/2006/relationships/image" Target="../media/image128.svg"/><Relationship Id="rId4" Type="http://schemas.openxmlformats.org/officeDocument/2006/relationships/image" Target="../media/image158.svg"/><Relationship Id="rId9" Type="http://schemas.openxmlformats.org/officeDocument/2006/relationships/image" Target="../media/image109.png"/><Relationship Id="rId1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156.png"/><Relationship Id="rId5" Type="http://schemas.openxmlformats.org/officeDocument/2006/relationships/image" Target="../media/image166.png"/><Relationship Id="rId4" Type="http://schemas.openxmlformats.org/officeDocument/2006/relationships/image" Target="../media/image1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71.png"/><Relationship Id="rId5" Type="http://schemas.microsoft.com/office/2007/relationships/hdphoto" Target="../media/hdphoto4.wdp"/><Relationship Id="rId4" Type="http://schemas.openxmlformats.org/officeDocument/2006/relationships/image" Target="../media/image17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4.emf"/><Relationship Id="rId4" Type="http://schemas.openxmlformats.org/officeDocument/2006/relationships/package" Target="../embeddings/Microsoft_Excel_Worksheet.xlsx"/></Relationships>
</file>

<file path=ppt/slides/_rels/slide79.xml.rels><?xml version="1.0" encoding="UTF-8" standalone="yes"?>
<Relationships xmlns="http://schemas.openxmlformats.org/package/2006/relationships"><Relationship Id="rId3" Type="http://schemas.openxmlformats.org/officeDocument/2006/relationships/hyperlink" Target="https://aws.amazon.com/snow/" TargetMode="External"/><Relationship Id="rId7"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1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8vQmTZTq7nw"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75.tif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2.xml"/><Relationship Id="rId1" Type="http://schemas.openxmlformats.org/officeDocument/2006/relationships/slideLayout" Target="../slideLayouts/slideLayout22.xml"/><Relationship Id="rId5" Type="http://schemas.openxmlformats.org/officeDocument/2006/relationships/image" Target="../media/image149.svg"/><Relationship Id="rId4" Type="http://schemas.openxmlformats.org/officeDocument/2006/relationships/image" Target="../media/image148.png"/></Relationships>
</file>

<file path=ppt/slides/_rels/slide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3.xml"/><Relationship Id="rId1" Type="http://schemas.openxmlformats.org/officeDocument/2006/relationships/slideLayout" Target="../slideLayouts/slideLayout17.xml"/><Relationship Id="rId6" Type="http://schemas.openxmlformats.org/officeDocument/2006/relationships/image" Target="../media/image165.png"/><Relationship Id="rId5" Type="http://schemas.microsoft.com/office/2007/relationships/hdphoto" Target="../media/hdphoto5.wdp"/><Relationship Id="rId4" Type="http://schemas.openxmlformats.org/officeDocument/2006/relationships/image" Target="../media/image178.png"/></Relationships>
</file>

<file path=ppt/slides/_rels/slide84.xml.rels><?xml version="1.0" encoding="UTF-8" standalone="yes"?>
<Relationships xmlns="http://schemas.openxmlformats.org/package/2006/relationships"><Relationship Id="rId8" Type="http://schemas.openxmlformats.org/officeDocument/2006/relationships/image" Target="../media/image183.svg"/><Relationship Id="rId13" Type="http://schemas.openxmlformats.org/officeDocument/2006/relationships/image" Target="../media/image188.png"/><Relationship Id="rId3" Type="http://schemas.openxmlformats.org/officeDocument/2006/relationships/image" Target="../media/image126.png"/><Relationship Id="rId7" Type="http://schemas.openxmlformats.org/officeDocument/2006/relationships/image" Target="../media/image182.png"/><Relationship Id="rId12" Type="http://schemas.openxmlformats.org/officeDocument/2006/relationships/image" Target="../media/image187.svg"/><Relationship Id="rId2" Type="http://schemas.openxmlformats.org/officeDocument/2006/relationships/notesSlide" Target="../notesSlides/notesSlide74.xml"/><Relationship Id="rId1" Type="http://schemas.openxmlformats.org/officeDocument/2006/relationships/slideLayout" Target="../slideLayouts/slideLayout17.xml"/><Relationship Id="rId6" Type="http://schemas.openxmlformats.org/officeDocument/2006/relationships/image" Target="../media/image181.sv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hyperlink" Target="https://console.aws.amazon.com/transfer" TargetMode="External"/><Relationship Id="rId7" Type="http://schemas.openxmlformats.org/officeDocument/2006/relationships/image" Target="../media/image191.png"/><Relationship Id="rId2" Type="http://schemas.openxmlformats.org/officeDocument/2006/relationships/notesSlide" Target="../notesSlides/notesSlide76.xml"/><Relationship Id="rId1" Type="http://schemas.openxmlformats.org/officeDocument/2006/relationships/slideLayout" Target="../slideLayouts/slideLayout17.xml"/><Relationship Id="rId6" Type="http://schemas.microsoft.com/office/2007/relationships/hdphoto" Target="../media/hdphoto6.wdp"/><Relationship Id="rId5" Type="http://schemas.openxmlformats.org/officeDocument/2006/relationships/image" Target="../media/image190.png"/><Relationship Id="rId4" Type="http://schemas.openxmlformats.org/officeDocument/2006/relationships/hyperlink" Target="https://aws.amazon.com/aws-transfer-family/pricin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svg"/><Relationship Id="rId1" Type="http://schemas.openxmlformats.org/officeDocument/2006/relationships/slideLayout" Target="../slideLayouts/slideLayout18.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90.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26" Type="http://schemas.openxmlformats.org/officeDocument/2006/relationships/image" Target="../media/image213.png"/><Relationship Id="rId3" Type="http://schemas.openxmlformats.org/officeDocument/2006/relationships/image" Target="../media/image193.png"/><Relationship Id="rId21" Type="http://schemas.openxmlformats.org/officeDocument/2006/relationships/image" Target="../media/image209.png"/><Relationship Id="rId7" Type="http://schemas.openxmlformats.org/officeDocument/2006/relationships/image" Target="../media/image56.png"/><Relationship Id="rId12" Type="http://schemas.openxmlformats.org/officeDocument/2006/relationships/image" Target="../media/image200.png"/><Relationship Id="rId17" Type="http://schemas.openxmlformats.org/officeDocument/2006/relationships/image" Target="../media/image205.png"/><Relationship Id="rId25" Type="http://schemas.openxmlformats.org/officeDocument/2006/relationships/image" Target="../media/image212.png"/><Relationship Id="rId2" Type="http://schemas.openxmlformats.org/officeDocument/2006/relationships/notesSlide" Target="../notesSlides/notesSlide78.xml"/><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11.xml"/><Relationship Id="rId6" Type="http://schemas.openxmlformats.org/officeDocument/2006/relationships/image" Target="../media/image195.png"/><Relationship Id="rId11" Type="http://schemas.openxmlformats.org/officeDocument/2006/relationships/image" Target="../media/image199.png"/><Relationship Id="rId24" Type="http://schemas.openxmlformats.org/officeDocument/2006/relationships/image" Target="../media/image211.png"/><Relationship Id="rId5" Type="http://schemas.openxmlformats.org/officeDocument/2006/relationships/image" Target="../media/image194.png"/><Relationship Id="rId15" Type="http://schemas.openxmlformats.org/officeDocument/2006/relationships/image" Target="../media/image203.png"/><Relationship Id="rId23" Type="http://schemas.openxmlformats.org/officeDocument/2006/relationships/image" Target="../media/image210.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5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9.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209.png"/><Relationship Id="rId4" Type="http://schemas.openxmlformats.org/officeDocument/2006/relationships/image" Target="../media/image208.png"/></Relationships>
</file>

<file path=ppt/slides/_rels/slide92.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23.png"/><Relationship Id="rId3" Type="http://schemas.openxmlformats.org/officeDocument/2006/relationships/image" Target="../media/image214.png"/><Relationship Id="rId7" Type="http://schemas.openxmlformats.org/officeDocument/2006/relationships/image" Target="../media/image218.png"/><Relationship Id="rId12" Type="http://schemas.openxmlformats.org/officeDocument/2006/relationships/image" Target="../media/image222.sv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217.svg"/><Relationship Id="rId11" Type="http://schemas.openxmlformats.org/officeDocument/2006/relationships/image" Target="../media/image18.png"/><Relationship Id="rId5" Type="http://schemas.openxmlformats.org/officeDocument/2006/relationships/image" Target="../media/image216.png"/><Relationship Id="rId10" Type="http://schemas.openxmlformats.org/officeDocument/2006/relationships/image" Target="../media/image221.svg"/><Relationship Id="rId4" Type="http://schemas.openxmlformats.org/officeDocument/2006/relationships/image" Target="../media/image215.svg"/><Relationship Id="rId9" Type="http://schemas.openxmlformats.org/officeDocument/2006/relationships/image" Target="../media/image220.png"/><Relationship Id="rId14" Type="http://schemas.openxmlformats.org/officeDocument/2006/relationships/image" Target="../media/image224.emf"/></Relationships>
</file>

<file path=ppt/slides/_rels/slide93.xml.rels><?xml version="1.0" encoding="UTF-8" standalone="yes"?>
<Relationships xmlns="http://schemas.openxmlformats.org/package/2006/relationships"><Relationship Id="rId3" Type="http://schemas.openxmlformats.org/officeDocument/2006/relationships/hyperlink" Target="https://aws.amazon.com/backup/resources/" TargetMode="External"/><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62594" y="1735188"/>
            <a:ext cx="8205304" cy="545192"/>
          </a:xfrm>
        </p:spPr>
        <p:txBody>
          <a:bodyPr/>
          <a:lstStyle/>
          <a:p>
            <a:r>
              <a:rPr lang="en-US" sz="4000" b="1" dirty="0"/>
              <a:t>Introduction to Storage on AWS</a:t>
            </a:r>
          </a:p>
        </p:txBody>
      </p:sp>
      <p:sp>
        <p:nvSpPr>
          <p:cNvPr id="2" name="Text Placeholder 1"/>
          <p:cNvSpPr>
            <a:spLocks noGrp="1"/>
          </p:cNvSpPr>
          <p:nvPr>
            <p:ph idx="4294967295"/>
          </p:nvPr>
        </p:nvSpPr>
        <p:spPr>
          <a:xfrm>
            <a:off x="162594" y="2608681"/>
            <a:ext cx="8740775" cy="776204"/>
          </a:xfrm>
        </p:spPr>
        <p:txBody>
          <a:bodyPr>
            <a:normAutofit/>
          </a:bodyPr>
          <a:lstStyle/>
          <a:p>
            <a:r>
              <a:rPr lang="en-US" sz="2000" dirty="0"/>
              <a:t>Presenter Name, Email</a:t>
            </a:r>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21" y="51402"/>
            <a:ext cx="8205304" cy="545741"/>
          </a:xfrm>
        </p:spPr>
        <p:txBody>
          <a:bodyPr/>
          <a:lstStyle/>
          <a:p>
            <a:r>
              <a:rPr lang="en-US" sz="3000" b="1" spc="-90" dirty="0">
                <a:ln w="3175">
                  <a:noFill/>
                </a:ln>
                <a:latin typeface="Amazon Ember Light" panose="020B0403020204020204" pitchFamily="34" charset="0"/>
                <a:ea typeface="Amazon Ember Light" panose="020B0403020204020204" pitchFamily="34" charset="0"/>
                <a:cs typeface="Amazon Ember Light" panose="020B0403020204020204" pitchFamily="34" charset="0"/>
              </a:rPr>
              <a:t>AWS delivers broadest storage portfolio in industry </a:t>
            </a:r>
          </a:p>
        </p:txBody>
      </p:sp>
      <p:sp>
        <p:nvSpPr>
          <p:cNvPr id="41" name="Freeform: Shape 40">
            <a:extLst>
              <a:ext uri="{FF2B5EF4-FFF2-40B4-BE49-F238E27FC236}">
                <a16:creationId xmlns:a16="http://schemas.microsoft.com/office/drawing/2014/main" id="{A80C50D2-892C-45E6-B067-A8E42E3119CD}"/>
              </a:ext>
            </a:extLst>
          </p:cNvPr>
          <p:cNvSpPr/>
          <p:nvPr/>
        </p:nvSpPr>
        <p:spPr bwMode="auto">
          <a:xfrm>
            <a:off x="2265267" y="1275231"/>
            <a:ext cx="1241227" cy="1309711"/>
          </a:xfrm>
          <a:custGeom>
            <a:avLst/>
            <a:gdLst>
              <a:gd name="connsiteX0" fmla="*/ 0 w 8442506"/>
              <a:gd name="connsiteY0" fmla="*/ 0 h 3681350"/>
              <a:gd name="connsiteX1" fmla="*/ 4223903 w 8442506"/>
              <a:gd name="connsiteY1" fmla="*/ 0 h 3681350"/>
              <a:gd name="connsiteX2" fmla="*/ 4225814 w 8442506"/>
              <a:gd name="connsiteY2" fmla="*/ 0 h 3681350"/>
              <a:gd name="connsiteX3" fmla="*/ 8442506 w 8442506"/>
              <a:gd name="connsiteY3" fmla="*/ 0 h 3681350"/>
              <a:gd name="connsiteX4" fmla="*/ 8442506 w 8442506"/>
              <a:gd name="connsiteY4" fmla="*/ 3681350 h 3681350"/>
              <a:gd name="connsiteX5" fmla="*/ 4225814 w 8442506"/>
              <a:gd name="connsiteY5" fmla="*/ 3681350 h 3681350"/>
              <a:gd name="connsiteX6" fmla="*/ 4223903 w 8442506"/>
              <a:gd name="connsiteY6" fmla="*/ 3681350 h 3681350"/>
              <a:gd name="connsiteX7" fmla="*/ 0 w 8442506"/>
              <a:gd name="connsiteY7" fmla="*/ 3681350 h 36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2506" h="3681350">
                <a:moveTo>
                  <a:pt x="0" y="0"/>
                </a:moveTo>
                <a:lnTo>
                  <a:pt x="4223903" y="0"/>
                </a:lnTo>
                <a:lnTo>
                  <a:pt x="4225814" y="0"/>
                </a:lnTo>
                <a:lnTo>
                  <a:pt x="8442506" y="0"/>
                </a:lnTo>
                <a:lnTo>
                  <a:pt x="8442506" y="3681350"/>
                </a:lnTo>
                <a:lnTo>
                  <a:pt x="4225814" y="3681350"/>
                </a:lnTo>
                <a:lnTo>
                  <a:pt x="4223903" y="3681350"/>
                </a:lnTo>
                <a:lnTo>
                  <a:pt x="0" y="3681350"/>
                </a:lnTo>
                <a:close/>
              </a:path>
            </a:pathLst>
          </a:custGeom>
          <a:solidFill>
            <a:srgbClr val="282828"/>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75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Rectangle 35">
            <a:extLst>
              <a:ext uri="{FF2B5EF4-FFF2-40B4-BE49-F238E27FC236}">
                <a16:creationId xmlns:a16="http://schemas.microsoft.com/office/drawing/2014/main" id="{4B67DD90-8730-4B23-97B5-521B2D101282}"/>
              </a:ext>
            </a:extLst>
          </p:cNvPr>
          <p:cNvSpPr/>
          <p:nvPr/>
        </p:nvSpPr>
        <p:spPr bwMode="auto">
          <a:xfrm>
            <a:off x="2262172" y="743066"/>
            <a:ext cx="1241227" cy="535069"/>
          </a:xfrm>
          <a:prstGeom prst="rect">
            <a:avLst/>
          </a:prstGeom>
          <a:solidFill>
            <a:schemeClr val="accent3"/>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BLOCK</a:t>
            </a:r>
            <a:r>
              <a:rPr lang="en-US" sz="17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21" name="Content Placeholder 17"/>
          <p:cNvSpPr txBox="1">
            <a:spLocks/>
          </p:cNvSpPr>
          <p:nvPr/>
        </p:nvSpPr>
        <p:spPr>
          <a:xfrm>
            <a:off x="2426262" y="2085418"/>
            <a:ext cx="913046" cy="480131"/>
          </a:xfrm>
          <a:prstGeom prst="rect">
            <a:avLst/>
          </a:prstGeom>
          <a:ln>
            <a:noFill/>
          </a:ln>
        </p:spPr>
        <p:txBody>
          <a:bodyPr vert="horz" wrap="square" lIns="137160" tIns="57150" rIns="137160" bIns="109728" rtlCol="0">
            <a:spAutoFit/>
          </a:bodyPr>
          <a:lstStyle>
            <a:defPPr>
              <a:defRPr lang="en-US"/>
            </a:defPPr>
            <a:lvl1pPr marR="0" indent="0" algn="ctr" defTabSz="541867" fontAlgn="auto">
              <a:lnSpc>
                <a:spcPct val="90000"/>
              </a:lnSpc>
              <a:spcBef>
                <a:spcPts val="711"/>
              </a:spcBef>
              <a:spcAft>
                <a:spcPts val="355"/>
              </a:spcAft>
              <a:buClrTx/>
              <a:buSzPct val="90000"/>
              <a:buFont typeface="Arial" pitchFamily="34" charset="0"/>
              <a:buNone/>
              <a:tabLst/>
              <a:defRPr sz="1250" b="0" spc="0" baseline="0">
                <a:gradFill>
                  <a:gsLst>
                    <a:gs pos="83000">
                      <a:schemeClr val="tx1"/>
                    </a:gs>
                    <a:gs pos="100000">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pPr defTabSz="571478">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sp>
        <p:nvSpPr>
          <p:cNvPr id="16" name="Freeform: Shape 40">
            <a:extLst>
              <a:ext uri="{FF2B5EF4-FFF2-40B4-BE49-F238E27FC236}">
                <a16:creationId xmlns:a16="http://schemas.microsoft.com/office/drawing/2014/main" id="{A80C50D2-892C-45E6-B067-A8E42E3119CD}"/>
              </a:ext>
            </a:extLst>
          </p:cNvPr>
          <p:cNvSpPr/>
          <p:nvPr/>
        </p:nvSpPr>
        <p:spPr bwMode="auto">
          <a:xfrm>
            <a:off x="3674288" y="1275983"/>
            <a:ext cx="3234093" cy="1308959"/>
          </a:xfrm>
          <a:custGeom>
            <a:avLst/>
            <a:gdLst>
              <a:gd name="connsiteX0" fmla="*/ 0 w 8442506"/>
              <a:gd name="connsiteY0" fmla="*/ 0 h 3681350"/>
              <a:gd name="connsiteX1" fmla="*/ 4223903 w 8442506"/>
              <a:gd name="connsiteY1" fmla="*/ 0 h 3681350"/>
              <a:gd name="connsiteX2" fmla="*/ 4225814 w 8442506"/>
              <a:gd name="connsiteY2" fmla="*/ 0 h 3681350"/>
              <a:gd name="connsiteX3" fmla="*/ 8442506 w 8442506"/>
              <a:gd name="connsiteY3" fmla="*/ 0 h 3681350"/>
              <a:gd name="connsiteX4" fmla="*/ 8442506 w 8442506"/>
              <a:gd name="connsiteY4" fmla="*/ 3681350 h 3681350"/>
              <a:gd name="connsiteX5" fmla="*/ 4225814 w 8442506"/>
              <a:gd name="connsiteY5" fmla="*/ 3681350 h 3681350"/>
              <a:gd name="connsiteX6" fmla="*/ 4223903 w 8442506"/>
              <a:gd name="connsiteY6" fmla="*/ 3681350 h 3681350"/>
              <a:gd name="connsiteX7" fmla="*/ 0 w 8442506"/>
              <a:gd name="connsiteY7" fmla="*/ 3681350 h 36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2506" h="3681350">
                <a:moveTo>
                  <a:pt x="0" y="0"/>
                </a:moveTo>
                <a:lnTo>
                  <a:pt x="4223903" y="0"/>
                </a:lnTo>
                <a:lnTo>
                  <a:pt x="4225814" y="0"/>
                </a:lnTo>
                <a:lnTo>
                  <a:pt x="8442506" y="0"/>
                </a:lnTo>
                <a:lnTo>
                  <a:pt x="8442506" y="3681350"/>
                </a:lnTo>
                <a:lnTo>
                  <a:pt x="4225814" y="3681350"/>
                </a:lnTo>
                <a:lnTo>
                  <a:pt x="4223903" y="3681350"/>
                </a:lnTo>
                <a:lnTo>
                  <a:pt x="0" y="3681350"/>
                </a:lnTo>
                <a:close/>
              </a:path>
            </a:pathLst>
          </a:custGeom>
          <a:solidFill>
            <a:srgbClr val="282828"/>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75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Content Placeholder 17"/>
          <p:cNvSpPr txBox="1">
            <a:spLocks/>
          </p:cNvSpPr>
          <p:nvPr/>
        </p:nvSpPr>
        <p:spPr>
          <a:xfrm>
            <a:off x="3692917" y="2085418"/>
            <a:ext cx="1017981" cy="480131"/>
          </a:xfrm>
          <a:prstGeom prst="rect">
            <a:avLst/>
          </a:prstGeom>
          <a:ln>
            <a:noFill/>
          </a:ln>
        </p:spPr>
        <p:txBody>
          <a:bodyPr vert="horz" wrap="square" lIns="137160" tIns="57150" rIns="137160" bIns="109728"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541845">
              <a:spcBef>
                <a:spcPts val="711"/>
              </a:spcBef>
              <a:spcAft>
                <a:spcPts val="355"/>
              </a:spcAft>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sp>
        <p:nvSpPr>
          <p:cNvPr id="18" name="Content Placeholder 17"/>
          <p:cNvSpPr txBox="1">
            <a:spLocks/>
          </p:cNvSpPr>
          <p:nvPr/>
        </p:nvSpPr>
        <p:spPr>
          <a:xfrm>
            <a:off x="4465652" y="2085418"/>
            <a:ext cx="1641193" cy="497444"/>
          </a:xfrm>
          <a:prstGeom prst="rect">
            <a:avLst/>
          </a:prstGeom>
          <a:ln>
            <a:noFill/>
          </a:ln>
        </p:spPr>
        <p:txBody>
          <a:bodyPr vert="horz" wrap="square" lIns="137160" tIns="57150" rIns="137160" bIns="109728"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541845">
              <a:spcBef>
                <a:spcPts val="711"/>
              </a:spcBef>
              <a:spcAft>
                <a:spcPts val="355"/>
              </a:spcAft>
              <a:defRPr/>
            </a:pPr>
            <a:r>
              <a:rPr lang="en-US" sz="1250" dirty="0"/>
              <a:t> </a:t>
            </a: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FSx for </a:t>
            </a:r>
            <a:b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Windows File Server</a:t>
            </a:r>
          </a:p>
        </p:txBody>
      </p:sp>
      <p:sp>
        <p:nvSpPr>
          <p:cNvPr id="19" name="Rectangle 18">
            <a:extLst>
              <a:ext uri="{FF2B5EF4-FFF2-40B4-BE49-F238E27FC236}">
                <a16:creationId xmlns:a16="http://schemas.microsoft.com/office/drawing/2014/main" id="{4B67DD90-8730-4B23-97B5-521B2D101282}"/>
              </a:ext>
            </a:extLst>
          </p:cNvPr>
          <p:cNvSpPr/>
          <p:nvPr/>
        </p:nvSpPr>
        <p:spPr bwMode="auto">
          <a:xfrm>
            <a:off x="3673374" y="739318"/>
            <a:ext cx="3225748" cy="535913"/>
          </a:xfrm>
          <a:prstGeom prst="rect">
            <a:avLst/>
          </a:prstGeom>
          <a:solidFill>
            <a:schemeClr val="accent3"/>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FILE </a:t>
            </a:r>
          </a:p>
        </p:txBody>
      </p:sp>
      <p:sp>
        <p:nvSpPr>
          <p:cNvPr id="20" name="Content Placeholder 17"/>
          <p:cNvSpPr txBox="1">
            <a:spLocks/>
          </p:cNvSpPr>
          <p:nvPr/>
        </p:nvSpPr>
        <p:spPr>
          <a:xfrm>
            <a:off x="5685129" y="2085418"/>
            <a:ext cx="1371250" cy="480131"/>
          </a:xfrm>
          <a:prstGeom prst="rect">
            <a:avLst/>
          </a:prstGeom>
          <a:ln>
            <a:noFill/>
          </a:ln>
        </p:spPr>
        <p:txBody>
          <a:bodyPr vert="horz" wrap="square" lIns="137160" tIns="57150" rIns="137160" bIns="109728" rtlCol="0">
            <a:spAutoFit/>
          </a:bodyPr>
          <a:lstStyle>
            <a:defPPr>
              <a:defRPr lang="en-US"/>
            </a:defPPr>
            <a:lvl1pPr marR="0" indent="0" algn="ctr" defTabSz="541867" fontAlgn="auto">
              <a:lnSpc>
                <a:spcPct val="90000"/>
              </a:lnSpc>
              <a:spcBef>
                <a:spcPts val="711"/>
              </a:spcBef>
              <a:spcAft>
                <a:spcPts val="355"/>
              </a:spcAft>
              <a:buClrTx/>
              <a:buSzPct val="90000"/>
              <a:buFont typeface="Arial" pitchFamily="34" charset="0"/>
              <a:buNone/>
              <a:tabLst/>
              <a:defRPr sz="1250" b="0" spc="0" baseline="0">
                <a:gradFill>
                  <a:gsLst>
                    <a:gs pos="83000">
                      <a:schemeClr val="tx1"/>
                    </a:gs>
                    <a:gs pos="100000">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FSx</a:t>
            </a:r>
            <a:b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for Lustre</a:t>
            </a:r>
          </a:p>
        </p:txBody>
      </p:sp>
      <p:sp>
        <p:nvSpPr>
          <p:cNvPr id="26" name="Freeform: Shape 40">
            <a:extLst>
              <a:ext uri="{FF2B5EF4-FFF2-40B4-BE49-F238E27FC236}">
                <a16:creationId xmlns:a16="http://schemas.microsoft.com/office/drawing/2014/main" id="{A80C50D2-892C-45E6-B067-A8E42E3119CD}"/>
              </a:ext>
            </a:extLst>
          </p:cNvPr>
          <p:cNvSpPr/>
          <p:nvPr/>
        </p:nvSpPr>
        <p:spPr bwMode="auto">
          <a:xfrm>
            <a:off x="850969" y="1275231"/>
            <a:ext cx="1241227" cy="1309711"/>
          </a:xfrm>
          <a:custGeom>
            <a:avLst/>
            <a:gdLst>
              <a:gd name="connsiteX0" fmla="*/ 0 w 8442506"/>
              <a:gd name="connsiteY0" fmla="*/ 0 h 3681350"/>
              <a:gd name="connsiteX1" fmla="*/ 4223903 w 8442506"/>
              <a:gd name="connsiteY1" fmla="*/ 0 h 3681350"/>
              <a:gd name="connsiteX2" fmla="*/ 4225814 w 8442506"/>
              <a:gd name="connsiteY2" fmla="*/ 0 h 3681350"/>
              <a:gd name="connsiteX3" fmla="*/ 8442506 w 8442506"/>
              <a:gd name="connsiteY3" fmla="*/ 0 h 3681350"/>
              <a:gd name="connsiteX4" fmla="*/ 8442506 w 8442506"/>
              <a:gd name="connsiteY4" fmla="*/ 3681350 h 3681350"/>
              <a:gd name="connsiteX5" fmla="*/ 4225814 w 8442506"/>
              <a:gd name="connsiteY5" fmla="*/ 3681350 h 3681350"/>
              <a:gd name="connsiteX6" fmla="*/ 4223903 w 8442506"/>
              <a:gd name="connsiteY6" fmla="*/ 3681350 h 3681350"/>
              <a:gd name="connsiteX7" fmla="*/ 0 w 8442506"/>
              <a:gd name="connsiteY7" fmla="*/ 3681350 h 36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2506" h="3681350">
                <a:moveTo>
                  <a:pt x="0" y="0"/>
                </a:moveTo>
                <a:lnTo>
                  <a:pt x="4223903" y="0"/>
                </a:lnTo>
                <a:lnTo>
                  <a:pt x="4225814" y="0"/>
                </a:lnTo>
                <a:lnTo>
                  <a:pt x="8442506" y="0"/>
                </a:lnTo>
                <a:lnTo>
                  <a:pt x="8442506" y="3681350"/>
                </a:lnTo>
                <a:lnTo>
                  <a:pt x="4225814" y="3681350"/>
                </a:lnTo>
                <a:lnTo>
                  <a:pt x="4223903" y="3681350"/>
                </a:lnTo>
                <a:lnTo>
                  <a:pt x="0" y="3681350"/>
                </a:lnTo>
                <a:close/>
              </a:path>
            </a:pathLst>
          </a:custGeom>
          <a:solidFill>
            <a:srgbClr val="282828"/>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75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a:extLst>
              <a:ext uri="{FF2B5EF4-FFF2-40B4-BE49-F238E27FC236}">
                <a16:creationId xmlns:a16="http://schemas.microsoft.com/office/drawing/2014/main" id="{4B67DD90-8730-4B23-97B5-521B2D101282}"/>
              </a:ext>
            </a:extLst>
          </p:cNvPr>
          <p:cNvSpPr/>
          <p:nvPr/>
        </p:nvSpPr>
        <p:spPr bwMode="auto">
          <a:xfrm>
            <a:off x="850969" y="743066"/>
            <a:ext cx="1241227" cy="532478"/>
          </a:xfrm>
          <a:prstGeom prst="rect">
            <a:avLst/>
          </a:prstGeom>
          <a:solidFill>
            <a:schemeClr val="accent3"/>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OBJECT</a:t>
            </a:r>
            <a:r>
              <a:rPr lang="en-US" sz="1375"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30" name="TextBox 29">
            <a:extLst>
              <a:ext uri="{FF2B5EF4-FFF2-40B4-BE49-F238E27FC236}">
                <a16:creationId xmlns:a16="http://schemas.microsoft.com/office/drawing/2014/main" id="{D85F23DC-F193-6043-9963-14B8BD979B0E}"/>
              </a:ext>
            </a:extLst>
          </p:cNvPr>
          <p:cNvSpPr txBox="1"/>
          <p:nvPr/>
        </p:nvSpPr>
        <p:spPr>
          <a:xfrm>
            <a:off x="1073885" y="2085418"/>
            <a:ext cx="790014" cy="438582"/>
          </a:xfrm>
          <a:prstGeom prst="rect">
            <a:avLst/>
          </a:prstGeom>
          <a:noFill/>
        </p:spPr>
        <p:txBody>
          <a:bodyPr wrap="square" rtlCol="0">
            <a:spAutoFit/>
          </a:bodyPr>
          <a:lstStyle/>
          <a:p>
            <a:pPr algn="ctr" defTabSz="571478">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defTabSz="571478">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S3</a:t>
            </a:r>
          </a:p>
        </p:txBody>
      </p:sp>
      <p:sp>
        <p:nvSpPr>
          <p:cNvPr id="32" name="Rectangle 31">
            <a:extLst>
              <a:ext uri="{FF2B5EF4-FFF2-40B4-BE49-F238E27FC236}">
                <a16:creationId xmlns:a16="http://schemas.microsoft.com/office/drawing/2014/main" id="{4B67DD90-8730-4B23-97B5-521B2D101282}"/>
              </a:ext>
            </a:extLst>
          </p:cNvPr>
          <p:cNvSpPr/>
          <p:nvPr/>
        </p:nvSpPr>
        <p:spPr bwMode="auto">
          <a:xfrm>
            <a:off x="850969" y="2901354"/>
            <a:ext cx="7459357" cy="1761250"/>
          </a:xfrm>
          <a:prstGeom prst="rect">
            <a:avLst/>
          </a:prstGeom>
          <a:solidFill>
            <a:srgbClr val="282828"/>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r>
              <a:rPr lang="en-US" sz="175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en-US" sz="1375"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33" name="Freeform: Shape 40">
            <a:extLst>
              <a:ext uri="{FF2B5EF4-FFF2-40B4-BE49-F238E27FC236}">
                <a16:creationId xmlns:a16="http://schemas.microsoft.com/office/drawing/2014/main" id="{A80C50D2-892C-45E6-B067-A8E42E3119CD}"/>
              </a:ext>
            </a:extLst>
          </p:cNvPr>
          <p:cNvSpPr/>
          <p:nvPr/>
        </p:nvSpPr>
        <p:spPr bwMode="auto">
          <a:xfrm>
            <a:off x="7069099" y="1278135"/>
            <a:ext cx="1248112" cy="1309711"/>
          </a:xfrm>
          <a:custGeom>
            <a:avLst/>
            <a:gdLst>
              <a:gd name="connsiteX0" fmla="*/ 0 w 8442506"/>
              <a:gd name="connsiteY0" fmla="*/ 0 h 3681350"/>
              <a:gd name="connsiteX1" fmla="*/ 4223903 w 8442506"/>
              <a:gd name="connsiteY1" fmla="*/ 0 h 3681350"/>
              <a:gd name="connsiteX2" fmla="*/ 4225814 w 8442506"/>
              <a:gd name="connsiteY2" fmla="*/ 0 h 3681350"/>
              <a:gd name="connsiteX3" fmla="*/ 8442506 w 8442506"/>
              <a:gd name="connsiteY3" fmla="*/ 0 h 3681350"/>
              <a:gd name="connsiteX4" fmla="*/ 8442506 w 8442506"/>
              <a:gd name="connsiteY4" fmla="*/ 3681350 h 3681350"/>
              <a:gd name="connsiteX5" fmla="*/ 4225814 w 8442506"/>
              <a:gd name="connsiteY5" fmla="*/ 3681350 h 3681350"/>
              <a:gd name="connsiteX6" fmla="*/ 4223903 w 8442506"/>
              <a:gd name="connsiteY6" fmla="*/ 3681350 h 3681350"/>
              <a:gd name="connsiteX7" fmla="*/ 0 w 8442506"/>
              <a:gd name="connsiteY7" fmla="*/ 3681350 h 36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2506" h="3681350">
                <a:moveTo>
                  <a:pt x="0" y="0"/>
                </a:moveTo>
                <a:lnTo>
                  <a:pt x="4223903" y="0"/>
                </a:lnTo>
                <a:lnTo>
                  <a:pt x="4225814" y="0"/>
                </a:lnTo>
                <a:lnTo>
                  <a:pt x="8442506" y="0"/>
                </a:lnTo>
                <a:lnTo>
                  <a:pt x="8442506" y="3681350"/>
                </a:lnTo>
                <a:lnTo>
                  <a:pt x="4225814" y="3681350"/>
                </a:lnTo>
                <a:lnTo>
                  <a:pt x="4223903" y="3681350"/>
                </a:lnTo>
                <a:lnTo>
                  <a:pt x="0" y="3681350"/>
                </a:lnTo>
                <a:close/>
              </a:path>
            </a:pathLst>
          </a:custGeom>
          <a:solidFill>
            <a:srgbClr val="282828"/>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582772" fontAlgn="base">
              <a:lnSpc>
                <a:spcPct val="90000"/>
              </a:lnSpc>
              <a:spcBef>
                <a:spcPct val="0"/>
              </a:spcBef>
              <a:spcAft>
                <a:spcPct val="0"/>
              </a:spcAft>
            </a:pPr>
            <a:endParaRPr lang="en-US" sz="175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ectangle 33">
            <a:extLst>
              <a:ext uri="{FF2B5EF4-FFF2-40B4-BE49-F238E27FC236}">
                <a16:creationId xmlns:a16="http://schemas.microsoft.com/office/drawing/2014/main" id="{4B67DD90-8730-4B23-97B5-521B2D101282}"/>
              </a:ext>
            </a:extLst>
          </p:cNvPr>
          <p:cNvSpPr/>
          <p:nvPr/>
        </p:nvSpPr>
        <p:spPr bwMode="auto">
          <a:xfrm>
            <a:off x="7069099" y="739318"/>
            <a:ext cx="1241227" cy="538817"/>
          </a:xfrm>
          <a:prstGeom prst="rect">
            <a:avLst/>
          </a:prstGeom>
          <a:solidFill>
            <a:schemeClr val="accent3"/>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BACKUP</a:t>
            </a:r>
            <a:r>
              <a:rPr lang="en-US" sz="15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40" name="TextBox 39">
            <a:extLst>
              <a:ext uri="{FF2B5EF4-FFF2-40B4-BE49-F238E27FC236}">
                <a16:creationId xmlns:a16="http://schemas.microsoft.com/office/drawing/2014/main" id="{D85F23DC-F193-6043-9963-14B8BD979B0E}"/>
              </a:ext>
            </a:extLst>
          </p:cNvPr>
          <p:cNvSpPr txBox="1"/>
          <p:nvPr/>
        </p:nvSpPr>
        <p:spPr>
          <a:xfrm>
            <a:off x="7294205" y="2085418"/>
            <a:ext cx="790014" cy="438582"/>
          </a:xfrm>
          <a:prstGeom prst="rect">
            <a:avLst/>
          </a:prstGeom>
          <a:noFill/>
        </p:spPr>
        <p:txBody>
          <a:bodyPr wrap="square" rtlCol="0">
            <a:spAutoFit/>
          </a:bodyPr>
          <a:lstStyle/>
          <a:p>
            <a:pPr algn="ctr" defTabSz="571478">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Backup</a:t>
            </a:r>
          </a:p>
        </p:txBody>
      </p:sp>
      <p:sp>
        <p:nvSpPr>
          <p:cNvPr id="45" name="TextBox 44">
            <a:extLst>
              <a:ext uri="{FF2B5EF4-FFF2-40B4-BE49-F238E27FC236}">
                <a16:creationId xmlns:a16="http://schemas.microsoft.com/office/drawing/2014/main" id="{D8C4EA66-CF47-2641-B1A5-64463C1D7BBA}"/>
              </a:ext>
            </a:extLst>
          </p:cNvPr>
          <p:cNvSpPr txBox="1"/>
          <p:nvPr/>
        </p:nvSpPr>
        <p:spPr>
          <a:xfrm>
            <a:off x="5920084" y="4154494"/>
            <a:ext cx="1136295" cy="438582"/>
          </a:xfrm>
          <a:prstGeom prst="rect">
            <a:avLst/>
          </a:prstGeom>
          <a:noFill/>
        </p:spPr>
        <p:txBody>
          <a:bodyPr wrap="square" rtlCol="0">
            <a:spAutoFit/>
          </a:bodyPr>
          <a:lstStyle/>
          <a:p>
            <a:pPr algn="ctr" defTabSz="571478">
              <a:defRPr/>
            </a:pP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Snowball Edge</a:t>
            </a:r>
          </a:p>
        </p:txBody>
      </p:sp>
      <p:sp>
        <p:nvSpPr>
          <p:cNvPr id="47" name="TextBox 46">
            <a:extLst>
              <a:ext uri="{FF2B5EF4-FFF2-40B4-BE49-F238E27FC236}">
                <a16:creationId xmlns:a16="http://schemas.microsoft.com/office/drawing/2014/main" id="{F6172F85-9908-A744-B40C-5641A8853B27}"/>
              </a:ext>
            </a:extLst>
          </p:cNvPr>
          <p:cNvSpPr txBox="1"/>
          <p:nvPr/>
        </p:nvSpPr>
        <p:spPr>
          <a:xfrm>
            <a:off x="7100712" y="4154494"/>
            <a:ext cx="1099967" cy="438582"/>
          </a:xfrm>
          <a:prstGeom prst="rect">
            <a:avLst/>
          </a:prstGeom>
          <a:noFill/>
        </p:spPr>
        <p:txBody>
          <a:bodyPr wrap="square" rtlCol="0">
            <a:spAutoFit/>
          </a:bodyPr>
          <a:lstStyle/>
          <a:p>
            <a:pPr algn="ct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875" dirty="0"/>
              <a:t> </a:t>
            </a: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Snowcone</a:t>
            </a:r>
          </a:p>
        </p:txBody>
      </p:sp>
      <p:sp>
        <p:nvSpPr>
          <p:cNvPr id="49" name="TextBox 48">
            <a:extLst>
              <a:ext uri="{FF2B5EF4-FFF2-40B4-BE49-F238E27FC236}">
                <a16:creationId xmlns:a16="http://schemas.microsoft.com/office/drawing/2014/main" id="{0E0ADF62-8BBB-2D4F-B36E-CAEEC28A2004}"/>
              </a:ext>
            </a:extLst>
          </p:cNvPr>
          <p:cNvSpPr txBox="1"/>
          <p:nvPr/>
        </p:nvSpPr>
        <p:spPr>
          <a:xfrm>
            <a:off x="900967" y="4154493"/>
            <a:ext cx="1145121" cy="438582"/>
          </a:xfrm>
          <a:prstGeom prst="rect">
            <a:avLst/>
          </a:prstGeom>
          <a:noFill/>
        </p:spPr>
        <p:txBody>
          <a:bodyPr wrap="square" rtlCol="0">
            <a:spAutoFit/>
          </a:bodyPr>
          <a:lstStyle/>
          <a:p>
            <a:pPr algn="ct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Storage Gateway</a:t>
            </a:r>
          </a:p>
        </p:txBody>
      </p:sp>
      <p:sp>
        <p:nvSpPr>
          <p:cNvPr id="51" name="TextBox 50">
            <a:extLst>
              <a:ext uri="{FF2B5EF4-FFF2-40B4-BE49-F238E27FC236}">
                <a16:creationId xmlns:a16="http://schemas.microsoft.com/office/drawing/2014/main" id="{76AA31CE-51E9-9B40-92A7-DBF3F55918C9}"/>
              </a:ext>
            </a:extLst>
          </p:cNvPr>
          <p:cNvSpPr txBox="1"/>
          <p:nvPr/>
        </p:nvSpPr>
        <p:spPr>
          <a:xfrm>
            <a:off x="4580646" y="4154494"/>
            <a:ext cx="1142240" cy="438582"/>
          </a:xfrm>
          <a:prstGeom prst="rect">
            <a:avLst/>
          </a:prstGeom>
          <a:noFill/>
        </p:spPr>
        <p:txBody>
          <a:bodyPr wrap="square" rtlCol="0">
            <a:spAutoFit/>
          </a:bodyPr>
          <a:lstStyle/>
          <a:p>
            <a:pPr algn="ct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Snowmobile</a:t>
            </a:r>
          </a:p>
        </p:txBody>
      </p:sp>
      <p:sp>
        <p:nvSpPr>
          <p:cNvPr id="53" name="TextBox 52">
            <a:extLst>
              <a:ext uri="{FF2B5EF4-FFF2-40B4-BE49-F238E27FC236}">
                <a16:creationId xmlns:a16="http://schemas.microsoft.com/office/drawing/2014/main" id="{0E0ADF62-8BBB-2D4F-B36E-CAEEC28A2004}"/>
              </a:ext>
            </a:extLst>
          </p:cNvPr>
          <p:cNvSpPr txBox="1"/>
          <p:nvPr/>
        </p:nvSpPr>
        <p:spPr>
          <a:xfrm>
            <a:off x="2249391" y="4154493"/>
            <a:ext cx="910466" cy="438582"/>
          </a:xfrm>
          <a:prstGeom prst="rect">
            <a:avLst/>
          </a:prstGeom>
          <a:noFill/>
        </p:spPr>
        <p:txBody>
          <a:bodyPr wrap="square" rtlCol="0">
            <a:spAutoFit/>
          </a:bodyPr>
          <a:lstStyle/>
          <a:p>
            <a:pPr algn="ct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DataSync</a:t>
            </a:r>
          </a:p>
        </p:txBody>
      </p:sp>
      <p:sp>
        <p:nvSpPr>
          <p:cNvPr id="55" name="TextBox 54">
            <a:extLst>
              <a:ext uri="{FF2B5EF4-FFF2-40B4-BE49-F238E27FC236}">
                <a16:creationId xmlns:a16="http://schemas.microsoft.com/office/drawing/2014/main" id="{0E0ADF62-8BBB-2D4F-B36E-CAEEC28A2004}"/>
              </a:ext>
            </a:extLst>
          </p:cNvPr>
          <p:cNvSpPr txBox="1"/>
          <p:nvPr/>
        </p:nvSpPr>
        <p:spPr>
          <a:xfrm>
            <a:off x="3325881" y="4154493"/>
            <a:ext cx="1145121" cy="438582"/>
          </a:xfrm>
          <a:prstGeom prst="rect">
            <a:avLst/>
          </a:prstGeom>
          <a:noFill/>
        </p:spPr>
        <p:txBody>
          <a:bodyPr wrap="square" rtlCol="0">
            <a:spAutoFit/>
          </a:bodyPr>
          <a:lstStyle/>
          <a:p>
            <a:pPr algn="ctr"/>
            <a:r>
              <a:rPr lang="en-US" sz="11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Transfer Family</a:t>
            </a:r>
          </a:p>
        </p:txBody>
      </p:sp>
      <p:sp>
        <p:nvSpPr>
          <p:cNvPr id="60" name="Rectangle 59">
            <a:extLst>
              <a:ext uri="{FF2B5EF4-FFF2-40B4-BE49-F238E27FC236}">
                <a16:creationId xmlns:a16="http://schemas.microsoft.com/office/drawing/2014/main" id="{4B67DD90-8730-4B23-97B5-521B2D101282}"/>
              </a:ext>
            </a:extLst>
          </p:cNvPr>
          <p:cNvSpPr/>
          <p:nvPr/>
        </p:nvSpPr>
        <p:spPr bwMode="auto">
          <a:xfrm>
            <a:off x="850968" y="2693136"/>
            <a:ext cx="7466242" cy="539364"/>
          </a:xfrm>
          <a:prstGeom prst="rect">
            <a:avLst/>
          </a:prstGeom>
          <a:solidFill>
            <a:schemeClr val="accent3"/>
          </a:solidFill>
          <a:ln w="19050">
            <a:solidFill>
              <a:srgbClr val="FFC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r>
              <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TRANSFER AND EDGE PROCESSING </a:t>
            </a:r>
          </a:p>
        </p:txBody>
      </p:sp>
      <p:pic>
        <p:nvPicPr>
          <p:cNvPr id="38" name="Graphic 18">
            <a:extLst>
              <a:ext uri="{FF2B5EF4-FFF2-40B4-BE49-F238E27FC236}">
                <a16:creationId xmlns:a16="http://schemas.microsoft.com/office/drawing/2014/main" id="{8252E745-398E-AF4F-B09E-FC8A9A07102B}"/>
              </a:ext>
            </a:extLst>
          </p:cNvPr>
          <p:cNvPicPr>
            <a:picLocks noChangeAspect="1"/>
          </p:cNvPicPr>
          <p:nvPr/>
        </p:nvPicPr>
        <p:blipFill>
          <a:blip/>
          <a:stretch>
            <a:fillRect/>
          </a:stretch>
        </p:blipFill>
        <p:spPr>
          <a:xfrm>
            <a:off x="2660535" y="1600570"/>
            <a:ext cx="444500" cy="444500"/>
          </a:xfrm>
          <a:prstGeom prst="rect">
            <a:avLst/>
          </a:prstGeom>
        </p:spPr>
      </p:pic>
      <p:pic>
        <p:nvPicPr>
          <p:cNvPr id="39" name="Graphic 26">
            <a:extLst>
              <a:ext uri="{FF2B5EF4-FFF2-40B4-BE49-F238E27FC236}">
                <a16:creationId xmlns:a16="http://schemas.microsoft.com/office/drawing/2014/main" id="{B3E12A7E-0C87-7A40-AE1B-71E6968B9EBF}"/>
              </a:ext>
            </a:extLst>
          </p:cNvPr>
          <p:cNvPicPr>
            <a:picLocks noChangeAspect="1"/>
          </p:cNvPicPr>
          <p:nvPr/>
        </p:nvPicPr>
        <p:blipFill>
          <a:blip/>
          <a:stretch>
            <a:fillRect/>
          </a:stretch>
        </p:blipFill>
        <p:spPr>
          <a:xfrm>
            <a:off x="3979658" y="1600570"/>
            <a:ext cx="444500" cy="444500"/>
          </a:xfrm>
          <a:prstGeom prst="rect">
            <a:avLst/>
          </a:prstGeom>
        </p:spPr>
      </p:pic>
      <p:pic>
        <p:nvPicPr>
          <p:cNvPr id="48" name="Graphic 31">
            <a:extLst>
              <a:ext uri="{FF2B5EF4-FFF2-40B4-BE49-F238E27FC236}">
                <a16:creationId xmlns:a16="http://schemas.microsoft.com/office/drawing/2014/main" id="{AEBE3BD5-C590-1C4C-8590-6609FA4E0C4E}"/>
              </a:ext>
            </a:extLst>
          </p:cNvPr>
          <p:cNvPicPr>
            <a:picLocks noChangeAspect="1"/>
          </p:cNvPicPr>
          <p:nvPr/>
        </p:nvPicPr>
        <p:blipFill>
          <a:blip/>
          <a:stretch>
            <a:fillRect/>
          </a:stretch>
        </p:blipFill>
        <p:spPr>
          <a:xfrm>
            <a:off x="6148504" y="1588049"/>
            <a:ext cx="444500" cy="444500"/>
          </a:xfrm>
          <a:prstGeom prst="rect">
            <a:avLst/>
          </a:prstGeom>
        </p:spPr>
      </p:pic>
      <p:pic>
        <p:nvPicPr>
          <p:cNvPr id="52" name="Graphic 39">
            <a:extLst>
              <a:ext uri="{FF2B5EF4-FFF2-40B4-BE49-F238E27FC236}">
                <a16:creationId xmlns:a16="http://schemas.microsoft.com/office/drawing/2014/main" id="{3BCB620D-689F-634E-8E32-405A39974076}"/>
              </a:ext>
            </a:extLst>
          </p:cNvPr>
          <p:cNvPicPr>
            <a:picLocks noChangeAspect="1"/>
          </p:cNvPicPr>
          <p:nvPr/>
        </p:nvPicPr>
        <p:blipFill>
          <a:blip/>
          <a:stretch>
            <a:fillRect/>
          </a:stretch>
        </p:blipFill>
        <p:spPr>
          <a:xfrm>
            <a:off x="5064081" y="1592133"/>
            <a:ext cx="444500" cy="444500"/>
          </a:xfrm>
          <a:prstGeom prst="rect">
            <a:avLst/>
          </a:prstGeom>
        </p:spPr>
      </p:pic>
      <p:pic>
        <p:nvPicPr>
          <p:cNvPr id="54" name="Graphic 40">
            <a:extLst>
              <a:ext uri="{FF2B5EF4-FFF2-40B4-BE49-F238E27FC236}">
                <a16:creationId xmlns:a16="http://schemas.microsoft.com/office/drawing/2014/main" id="{9840D537-EF3D-4A48-98E9-D14A00C06526}"/>
              </a:ext>
            </a:extLst>
          </p:cNvPr>
          <p:cNvPicPr>
            <a:picLocks noChangeAspect="1"/>
          </p:cNvPicPr>
          <p:nvPr/>
        </p:nvPicPr>
        <p:blipFill>
          <a:blip/>
          <a:stretch>
            <a:fillRect/>
          </a:stretch>
        </p:blipFill>
        <p:spPr>
          <a:xfrm>
            <a:off x="1249332" y="1592133"/>
            <a:ext cx="444500" cy="444500"/>
          </a:xfrm>
          <a:prstGeom prst="rect">
            <a:avLst/>
          </a:prstGeom>
        </p:spPr>
      </p:pic>
      <p:pic>
        <p:nvPicPr>
          <p:cNvPr id="56" name="Graphic 20">
            <a:extLst>
              <a:ext uri="{FF2B5EF4-FFF2-40B4-BE49-F238E27FC236}">
                <a16:creationId xmlns:a16="http://schemas.microsoft.com/office/drawing/2014/main" id="{D6E209FC-2293-2F4B-A8CC-EB9860B6F6B3}"/>
              </a:ext>
            </a:extLst>
          </p:cNvPr>
          <p:cNvPicPr>
            <a:picLocks noChangeAspect="1"/>
          </p:cNvPicPr>
          <p:nvPr/>
        </p:nvPicPr>
        <p:blipFill>
          <a:blip/>
          <a:stretch>
            <a:fillRect/>
          </a:stretch>
        </p:blipFill>
        <p:spPr>
          <a:xfrm>
            <a:off x="7466962" y="1600570"/>
            <a:ext cx="444500" cy="444500"/>
          </a:xfrm>
          <a:prstGeom prst="rect">
            <a:avLst/>
          </a:prstGeom>
        </p:spPr>
      </p:pic>
      <p:pic>
        <p:nvPicPr>
          <p:cNvPr id="3" name="Picture 3" descr="Icon&#10;&#10;Description automatically generated">
            <a:extLst>
              <a:ext uri="{FF2B5EF4-FFF2-40B4-BE49-F238E27FC236}">
                <a16:creationId xmlns:a16="http://schemas.microsoft.com/office/drawing/2014/main" id="{15EC072A-4BEB-4B74-9BFE-044F46CB720D}"/>
              </a:ext>
            </a:extLst>
          </p:cNvPr>
          <p:cNvPicPr>
            <a:picLocks noChangeAspect="1"/>
          </p:cNvPicPr>
          <p:nvPr/>
        </p:nvPicPr>
        <p:blipFill>
          <a:blip r:embed="rId3"/>
          <a:stretch>
            <a:fillRect/>
          </a:stretch>
        </p:blipFill>
        <p:spPr>
          <a:xfrm>
            <a:off x="1071849" y="1350714"/>
            <a:ext cx="762000" cy="762000"/>
          </a:xfrm>
          <a:prstGeom prst="rect">
            <a:avLst/>
          </a:prstGeom>
        </p:spPr>
      </p:pic>
      <p:pic>
        <p:nvPicPr>
          <p:cNvPr id="4" name="Picture 4" descr="Icon&#10;&#10;Description automatically generated">
            <a:extLst>
              <a:ext uri="{FF2B5EF4-FFF2-40B4-BE49-F238E27FC236}">
                <a16:creationId xmlns:a16="http://schemas.microsoft.com/office/drawing/2014/main" id="{E74FF38D-6B2A-4D3D-B664-B84875E43950}"/>
              </a:ext>
            </a:extLst>
          </p:cNvPr>
          <p:cNvPicPr>
            <a:picLocks noChangeAspect="1"/>
          </p:cNvPicPr>
          <p:nvPr/>
        </p:nvPicPr>
        <p:blipFill>
          <a:blip r:embed="rId4"/>
          <a:stretch>
            <a:fillRect/>
          </a:stretch>
        </p:blipFill>
        <p:spPr>
          <a:xfrm>
            <a:off x="2504042" y="1350714"/>
            <a:ext cx="762000" cy="762000"/>
          </a:xfrm>
          <a:prstGeom prst="rect">
            <a:avLst/>
          </a:prstGeom>
        </p:spPr>
      </p:pic>
      <p:pic>
        <p:nvPicPr>
          <p:cNvPr id="5" name="Picture 5" descr="Icon&#10;&#10;Description automatically generated">
            <a:extLst>
              <a:ext uri="{FF2B5EF4-FFF2-40B4-BE49-F238E27FC236}">
                <a16:creationId xmlns:a16="http://schemas.microsoft.com/office/drawing/2014/main" id="{7CC927F8-6A94-4ECD-AAC2-084E9164CAB6}"/>
              </a:ext>
            </a:extLst>
          </p:cNvPr>
          <p:cNvPicPr>
            <a:picLocks noChangeAspect="1"/>
          </p:cNvPicPr>
          <p:nvPr/>
        </p:nvPicPr>
        <p:blipFill>
          <a:blip r:embed="rId5"/>
          <a:stretch>
            <a:fillRect/>
          </a:stretch>
        </p:blipFill>
        <p:spPr>
          <a:xfrm>
            <a:off x="3832952" y="1350714"/>
            <a:ext cx="762000" cy="762000"/>
          </a:xfrm>
          <a:prstGeom prst="rect">
            <a:avLst/>
          </a:prstGeom>
        </p:spPr>
      </p:pic>
      <p:pic>
        <p:nvPicPr>
          <p:cNvPr id="6" name="Picture 6">
            <a:extLst>
              <a:ext uri="{FF2B5EF4-FFF2-40B4-BE49-F238E27FC236}">
                <a16:creationId xmlns:a16="http://schemas.microsoft.com/office/drawing/2014/main" id="{7068D672-17EB-44B6-9247-49BF8B4F50DD}"/>
              </a:ext>
            </a:extLst>
          </p:cNvPr>
          <p:cNvPicPr>
            <a:picLocks noChangeAspect="1"/>
          </p:cNvPicPr>
          <p:nvPr/>
        </p:nvPicPr>
        <p:blipFill>
          <a:blip r:embed="rId6"/>
          <a:stretch>
            <a:fillRect/>
          </a:stretch>
        </p:blipFill>
        <p:spPr>
          <a:xfrm>
            <a:off x="4907096" y="1350714"/>
            <a:ext cx="762000" cy="762000"/>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3CE15D7A-9820-4C27-AD17-4789DE19DD01}"/>
              </a:ext>
            </a:extLst>
          </p:cNvPr>
          <p:cNvPicPr>
            <a:picLocks noChangeAspect="1"/>
          </p:cNvPicPr>
          <p:nvPr/>
        </p:nvPicPr>
        <p:blipFill>
          <a:blip r:embed="rId7"/>
          <a:stretch>
            <a:fillRect/>
          </a:stretch>
        </p:blipFill>
        <p:spPr>
          <a:xfrm>
            <a:off x="5995012" y="1350714"/>
            <a:ext cx="762000" cy="762000"/>
          </a:xfrm>
          <a:prstGeom prst="rect">
            <a:avLst/>
          </a:prstGeom>
        </p:spPr>
      </p:pic>
      <p:pic>
        <p:nvPicPr>
          <p:cNvPr id="8" name="Picture 8" descr="Shape, icon&#10;&#10;Description automatically generated">
            <a:extLst>
              <a:ext uri="{FF2B5EF4-FFF2-40B4-BE49-F238E27FC236}">
                <a16:creationId xmlns:a16="http://schemas.microsoft.com/office/drawing/2014/main" id="{5F1E9332-C555-4985-9F2D-CB7728DB670F}"/>
              </a:ext>
            </a:extLst>
          </p:cNvPr>
          <p:cNvPicPr>
            <a:picLocks noChangeAspect="1"/>
          </p:cNvPicPr>
          <p:nvPr/>
        </p:nvPicPr>
        <p:blipFill>
          <a:blip r:embed="rId8"/>
          <a:stretch>
            <a:fillRect/>
          </a:stretch>
        </p:blipFill>
        <p:spPr>
          <a:xfrm>
            <a:off x="7358349" y="1350714"/>
            <a:ext cx="762000" cy="762000"/>
          </a:xfrm>
          <a:prstGeom prst="rect">
            <a:avLst/>
          </a:prstGeom>
        </p:spPr>
      </p:pic>
      <p:pic>
        <p:nvPicPr>
          <p:cNvPr id="9" name="Picture 9" descr="Icon&#10;&#10;Description automatically generated">
            <a:extLst>
              <a:ext uri="{FF2B5EF4-FFF2-40B4-BE49-F238E27FC236}">
                <a16:creationId xmlns:a16="http://schemas.microsoft.com/office/drawing/2014/main" id="{F9013753-D827-4E3B-9F74-6FB3397F3597}"/>
              </a:ext>
            </a:extLst>
          </p:cNvPr>
          <p:cNvPicPr>
            <a:picLocks noChangeAspect="1"/>
          </p:cNvPicPr>
          <p:nvPr/>
        </p:nvPicPr>
        <p:blipFill>
          <a:blip r:embed="rId9"/>
          <a:stretch>
            <a:fillRect/>
          </a:stretch>
        </p:blipFill>
        <p:spPr>
          <a:xfrm>
            <a:off x="1071849" y="3361292"/>
            <a:ext cx="762000" cy="762000"/>
          </a:xfrm>
          <a:prstGeom prst="rect">
            <a:avLst/>
          </a:prstGeom>
        </p:spPr>
      </p:pic>
      <p:pic>
        <p:nvPicPr>
          <p:cNvPr id="10" name="Picture 10" descr="Icon&#10;&#10;Description automatically generated">
            <a:extLst>
              <a:ext uri="{FF2B5EF4-FFF2-40B4-BE49-F238E27FC236}">
                <a16:creationId xmlns:a16="http://schemas.microsoft.com/office/drawing/2014/main" id="{E8DB5A7D-202C-4841-8D46-DD897F3CDB74}"/>
              </a:ext>
            </a:extLst>
          </p:cNvPr>
          <p:cNvPicPr>
            <a:picLocks noChangeAspect="1"/>
          </p:cNvPicPr>
          <p:nvPr/>
        </p:nvPicPr>
        <p:blipFill>
          <a:blip r:embed="rId10"/>
          <a:stretch>
            <a:fillRect/>
          </a:stretch>
        </p:blipFill>
        <p:spPr>
          <a:xfrm>
            <a:off x="6105181" y="3361292"/>
            <a:ext cx="762000" cy="762000"/>
          </a:xfrm>
          <a:prstGeom prst="rect">
            <a:avLst/>
          </a:prstGeom>
        </p:spPr>
      </p:pic>
      <p:pic>
        <p:nvPicPr>
          <p:cNvPr id="11" name="Picture 11" descr="Icon&#10;&#10;Description automatically generated">
            <a:extLst>
              <a:ext uri="{FF2B5EF4-FFF2-40B4-BE49-F238E27FC236}">
                <a16:creationId xmlns:a16="http://schemas.microsoft.com/office/drawing/2014/main" id="{8707841D-B902-4815-89FB-43B94D739368}"/>
              </a:ext>
            </a:extLst>
          </p:cNvPr>
          <p:cNvPicPr>
            <a:picLocks noChangeAspect="1"/>
          </p:cNvPicPr>
          <p:nvPr/>
        </p:nvPicPr>
        <p:blipFill>
          <a:blip r:embed="rId11"/>
          <a:stretch>
            <a:fillRect/>
          </a:stretch>
        </p:blipFill>
        <p:spPr>
          <a:xfrm>
            <a:off x="4755614" y="3361292"/>
            <a:ext cx="762000" cy="762000"/>
          </a:xfrm>
          <a:prstGeom prst="rect">
            <a:avLst/>
          </a:prstGeom>
        </p:spPr>
      </p:pic>
      <p:pic>
        <p:nvPicPr>
          <p:cNvPr id="12" name="Picture 12" descr="Icon&#10;&#10;Description automatically generated">
            <a:extLst>
              <a:ext uri="{FF2B5EF4-FFF2-40B4-BE49-F238E27FC236}">
                <a16:creationId xmlns:a16="http://schemas.microsoft.com/office/drawing/2014/main" id="{9AB7ECB0-620D-46A8-B5B2-49595BEE713F}"/>
              </a:ext>
            </a:extLst>
          </p:cNvPr>
          <p:cNvPicPr>
            <a:picLocks noChangeAspect="1"/>
          </p:cNvPicPr>
          <p:nvPr/>
        </p:nvPicPr>
        <p:blipFill>
          <a:blip r:embed="rId12"/>
          <a:stretch>
            <a:fillRect/>
          </a:stretch>
        </p:blipFill>
        <p:spPr>
          <a:xfrm>
            <a:off x="7310151" y="3361292"/>
            <a:ext cx="762000" cy="762000"/>
          </a:xfrm>
          <a:prstGeom prst="rect">
            <a:avLst/>
          </a:prstGeom>
        </p:spPr>
      </p:pic>
      <p:pic>
        <p:nvPicPr>
          <p:cNvPr id="13" name="Picture 13" descr="Icon&#10;&#10;Description automatically generated">
            <a:extLst>
              <a:ext uri="{FF2B5EF4-FFF2-40B4-BE49-F238E27FC236}">
                <a16:creationId xmlns:a16="http://schemas.microsoft.com/office/drawing/2014/main" id="{0C6F7585-0264-427E-9B98-7FD96A9D187F}"/>
              </a:ext>
            </a:extLst>
          </p:cNvPr>
          <p:cNvPicPr>
            <a:picLocks noChangeAspect="1"/>
          </p:cNvPicPr>
          <p:nvPr/>
        </p:nvPicPr>
        <p:blipFill>
          <a:blip r:embed="rId13"/>
          <a:stretch>
            <a:fillRect/>
          </a:stretch>
        </p:blipFill>
        <p:spPr>
          <a:xfrm>
            <a:off x="3454247" y="3361292"/>
            <a:ext cx="762000" cy="762000"/>
          </a:xfrm>
          <a:prstGeom prst="rect">
            <a:avLst/>
          </a:prstGeom>
        </p:spPr>
      </p:pic>
      <p:pic>
        <p:nvPicPr>
          <p:cNvPr id="14" name="Picture 14" descr="Icon&#10;&#10;Description automatically generated">
            <a:extLst>
              <a:ext uri="{FF2B5EF4-FFF2-40B4-BE49-F238E27FC236}">
                <a16:creationId xmlns:a16="http://schemas.microsoft.com/office/drawing/2014/main" id="{E4A76AB4-9618-4085-B130-427AFB0CA843}"/>
              </a:ext>
            </a:extLst>
          </p:cNvPr>
          <p:cNvPicPr>
            <a:picLocks noChangeAspect="1"/>
          </p:cNvPicPr>
          <p:nvPr/>
        </p:nvPicPr>
        <p:blipFill>
          <a:blip r:embed="rId14"/>
          <a:stretch>
            <a:fillRect/>
          </a:stretch>
        </p:blipFill>
        <p:spPr>
          <a:xfrm>
            <a:off x="2325018" y="3361292"/>
            <a:ext cx="762000" cy="762000"/>
          </a:xfrm>
          <a:prstGeom prst="rect">
            <a:avLst/>
          </a:prstGeom>
        </p:spPr>
      </p:pic>
    </p:spTree>
    <p:extLst>
      <p:ext uri="{BB962C8B-B14F-4D97-AF65-F5344CB8AC3E}">
        <p14:creationId xmlns:p14="http://schemas.microsoft.com/office/powerpoint/2010/main" val="5957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1</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Block Storage</a:t>
            </a:r>
          </a:p>
        </p:txBody>
      </p:sp>
    </p:spTree>
    <p:extLst>
      <p:ext uri="{BB962C8B-B14F-4D97-AF65-F5344CB8AC3E}">
        <p14:creationId xmlns:p14="http://schemas.microsoft.com/office/powerpoint/2010/main" val="106369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storage portfolio</a:t>
            </a:r>
          </a:p>
        </p:txBody>
      </p:sp>
      <p:cxnSp>
        <p:nvCxnSpPr>
          <p:cNvPr id="13" name="Straight Connector 12">
            <a:extLst>
              <a:ext uri="{FF2B5EF4-FFF2-40B4-BE49-F238E27FC236}">
                <a16:creationId xmlns:a16="http://schemas.microsoft.com/office/drawing/2014/main" id="{3E528D0E-50F7-4689-92DD-E973C9698036}"/>
              </a:ext>
            </a:extLst>
          </p:cNvPr>
          <p:cNvCxnSpPr>
            <a:cxnSpLocks/>
          </p:cNvCxnSpPr>
          <p:nvPr/>
        </p:nvCxnSpPr>
        <p:spPr>
          <a:xfrm flipV="1">
            <a:off x="3014863" y="701110"/>
            <a:ext cx="0" cy="3820206"/>
          </a:xfrm>
          <a:prstGeom prst="line">
            <a:avLst/>
          </a:prstGeom>
          <a:ln w="19050">
            <a:solidFill>
              <a:srgbClr val="39445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528D0E-50F7-4689-92DD-E973C9698036}"/>
              </a:ext>
            </a:extLst>
          </p:cNvPr>
          <p:cNvCxnSpPr>
            <a:cxnSpLocks/>
          </p:cNvCxnSpPr>
          <p:nvPr/>
        </p:nvCxnSpPr>
        <p:spPr>
          <a:xfrm flipV="1">
            <a:off x="6178050" y="701110"/>
            <a:ext cx="0" cy="3820206"/>
          </a:xfrm>
          <a:prstGeom prst="line">
            <a:avLst/>
          </a:prstGeom>
          <a:ln w="19050">
            <a:solidFill>
              <a:srgbClr val="39445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7FDBDFF-68C1-4B55-84EA-226B2A2861F6}"/>
              </a:ext>
            </a:extLst>
          </p:cNvPr>
          <p:cNvGrpSpPr/>
          <p:nvPr/>
        </p:nvGrpSpPr>
        <p:grpSpPr>
          <a:xfrm>
            <a:off x="226127" y="1425946"/>
            <a:ext cx="2555529" cy="2454552"/>
            <a:chOff x="361803" y="2281513"/>
            <a:chExt cx="4088846" cy="3927283"/>
          </a:xfrm>
        </p:grpSpPr>
        <p:grpSp>
          <p:nvGrpSpPr>
            <p:cNvPr id="58" name="Group 57">
              <a:extLst>
                <a:ext uri="{FF2B5EF4-FFF2-40B4-BE49-F238E27FC236}">
                  <a16:creationId xmlns:a16="http://schemas.microsoft.com/office/drawing/2014/main" id="{82D03B66-BBDD-4788-A06D-495357C188C7}"/>
                </a:ext>
              </a:extLst>
            </p:cNvPr>
            <p:cNvGrpSpPr/>
            <p:nvPr/>
          </p:nvGrpSpPr>
          <p:grpSpPr>
            <a:xfrm>
              <a:off x="1677019" y="2281513"/>
              <a:ext cx="1458414" cy="1458414"/>
              <a:chOff x="5503761" y="1703688"/>
              <a:chExt cx="2355084" cy="2355084"/>
            </a:xfrm>
            <a:solidFill>
              <a:schemeClr val="bg1"/>
            </a:solidFill>
          </p:grpSpPr>
          <p:sp>
            <p:nvSpPr>
              <p:cNvPr id="10" name="Freeform: Shape 9">
                <a:extLst>
                  <a:ext uri="{FF2B5EF4-FFF2-40B4-BE49-F238E27FC236}">
                    <a16:creationId xmlns:a16="http://schemas.microsoft.com/office/drawing/2014/main" id="{E766ADA6-30AB-4DED-BE3C-2B1BEFD0C846}"/>
                  </a:ext>
                </a:extLst>
              </p:cNvPr>
              <p:cNvSpPr/>
              <p:nvPr/>
            </p:nvSpPr>
            <p:spPr>
              <a:xfrm>
                <a:off x="5737228" y="1937155"/>
                <a:ext cx="1891634" cy="1891634"/>
              </a:xfrm>
              <a:custGeom>
                <a:avLst/>
                <a:gdLst>
                  <a:gd name="connsiteX0" fmla="*/ 1922498 w 1891633"/>
                  <a:gd name="connsiteY0" fmla="*/ 1922498 h 1891633"/>
                  <a:gd name="connsiteX1" fmla="*/ 0 w 1891633"/>
                  <a:gd name="connsiteY1" fmla="*/ 1922498 h 1891633"/>
                  <a:gd name="connsiteX2" fmla="*/ 0 w 1891633"/>
                  <a:gd name="connsiteY2" fmla="*/ 0 h 1891633"/>
                  <a:gd name="connsiteX3" fmla="*/ 1922498 w 1891633"/>
                  <a:gd name="connsiteY3" fmla="*/ 0 h 1891633"/>
                  <a:gd name="connsiteX4" fmla="*/ 99560 w 1891633"/>
                  <a:gd name="connsiteY4" fmla="*/ 1822938 h 1891633"/>
                  <a:gd name="connsiteX5" fmla="*/ 1822938 w 1891633"/>
                  <a:gd name="connsiteY5" fmla="*/ 1822938 h 1891633"/>
                  <a:gd name="connsiteX6" fmla="*/ 1822938 w 1891633"/>
                  <a:gd name="connsiteY6" fmla="*/ 99560 h 1891633"/>
                  <a:gd name="connsiteX7" fmla="*/ 99560 w 1891633"/>
                  <a:gd name="connsiteY7" fmla="*/ 99560 h 189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633" h="1891633">
                    <a:moveTo>
                      <a:pt x="1922498" y="1922498"/>
                    </a:moveTo>
                    <a:lnTo>
                      <a:pt x="0" y="1922498"/>
                    </a:lnTo>
                    <a:lnTo>
                      <a:pt x="0" y="0"/>
                    </a:lnTo>
                    <a:lnTo>
                      <a:pt x="1922498" y="0"/>
                    </a:lnTo>
                    <a:close/>
                    <a:moveTo>
                      <a:pt x="99560" y="1822938"/>
                    </a:moveTo>
                    <a:lnTo>
                      <a:pt x="1822938" y="1822938"/>
                    </a:lnTo>
                    <a:lnTo>
                      <a:pt x="1822938" y="99560"/>
                    </a:lnTo>
                    <a:lnTo>
                      <a:pt x="99560" y="99560"/>
                    </a:lnTo>
                    <a:close/>
                  </a:path>
                </a:pathLst>
              </a:custGeom>
              <a:grpFill/>
              <a:ln w="49721" cap="flat">
                <a:noFill/>
                <a:prstDash val="solid"/>
                <a:miter/>
              </a:ln>
            </p:spPr>
            <p:txBody>
              <a:bodyPr rtlCol="0" anchor="ctr"/>
              <a:lstStyle/>
              <a:p>
                <a:endParaRPr lang="en-US" sz="1125" dirty="0"/>
              </a:p>
            </p:txBody>
          </p:sp>
          <p:sp>
            <p:nvSpPr>
              <p:cNvPr id="16" name="Freeform: Shape 15">
                <a:extLst>
                  <a:ext uri="{FF2B5EF4-FFF2-40B4-BE49-F238E27FC236}">
                    <a16:creationId xmlns:a16="http://schemas.microsoft.com/office/drawing/2014/main" id="{F2E567FD-820A-4112-A13B-581810671347}"/>
                  </a:ext>
                </a:extLst>
              </p:cNvPr>
              <p:cNvSpPr/>
              <p:nvPr/>
            </p:nvSpPr>
            <p:spPr>
              <a:xfrm>
                <a:off x="6012013" y="1703688"/>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39" name="Freeform: Shape 38">
                <a:extLst>
                  <a:ext uri="{FF2B5EF4-FFF2-40B4-BE49-F238E27FC236}">
                    <a16:creationId xmlns:a16="http://schemas.microsoft.com/office/drawing/2014/main" id="{F984877E-0594-4838-ADE3-F09B89B39F46}"/>
                  </a:ext>
                </a:extLst>
              </p:cNvPr>
              <p:cNvSpPr/>
              <p:nvPr/>
            </p:nvSpPr>
            <p:spPr>
              <a:xfrm>
                <a:off x="6324133" y="1703688"/>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0" name="Freeform: Shape 39">
                <a:extLst>
                  <a:ext uri="{FF2B5EF4-FFF2-40B4-BE49-F238E27FC236}">
                    <a16:creationId xmlns:a16="http://schemas.microsoft.com/office/drawing/2014/main" id="{9FBC5A10-9A60-43AD-83EC-DC03DEB7FB30}"/>
                  </a:ext>
                </a:extLst>
              </p:cNvPr>
              <p:cNvSpPr/>
              <p:nvPr/>
            </p:nvSpPr>
            <p:spPr>
              <a:xfrm>
                <a:off x="6636750" y="1703688"/>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1" name="Freeform: Shape 40">
                <a:extLst>
                  <a:ext uri="{FF2B5EF4-FFF2-40B4-BE49-F238E27FC236}">
                    <a16:creationId xmlns:a16="http://schemas.microsoft.com/office/drawing/2014/main" id="{11290BC1-671A-4658-BB2E-6E93EAA3A6A5}"/>
                  </a:ext>
                </a:extLst>
              </p:cNvPr>
              <p:cNvSpPr/>
              <p:nvPr/>
            </p:nvSpPr>
            <p:spPr>
              <a:xfrm>
                <a:off x="6949367" y="1703688"/>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2" name="Freeform: Shape 41">
                <a:extLst>
                  <a:ext uri="{FF2B5EF4-FFF2-40B4-BE49-F238E27FC236}">
                    <a16:creationId xmlns:a16="http://schemas.microsoft.com/office/drawing/2014/main" id="{325B691F-D95D-4CFC-841A-217CFF32E668}"/>
                  </a:ext>
                </a:extLst>
              </p:cNvPr>
              <p:cNvSpPr/>
              <p:nvPr/>
            </p:nvSpPr>
            <p:spPr>
              <a:xfrm>
                <a:off x="7261985" y="1703688"/>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3" name="Freeform: Shape 42">
                <a:extLst>
                  <a:ext uri="{FF2B5EF4-FFF2-40B4-BE49-F238E27FC236}">
                    <a16:creationId xmlns:a16="http://schemas.microsoft.com/office/drawing/2014/main" id="{CC21D0B4-26A9-4CFC-BDB7-9ADE02D4D4C8}"/>
                  </a:ext>
                </a:extLst>
              </p:cNvPr>
              <p:cNvSpPr/>
              <p:nvPr/>
            </p:nvSpPr>
            <p:spPr>
              <a:xfrm>
                <a:off x="6012013" y="3809873"/>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4" name="Freeform: Shape 43">
                <a:extLst>
                  <a:ext uri="{FF2B5EF4-FFF2-40B4-BE49-F238E27FC236}">
                    <a16:creationId xmlns:a16="http://schemas.microsoft.com/office/drawing/2014/main" id="{1D4564B9-BC61-4A44-B692-A08590C2E136}"/>
                  </a:ext>
                </a:extLst>
              </p:cNvPr>
              <p:cNvSpPr/>
              <p:nvPr/>
            </p:nvSpPr>
            <p:spPr>
              <a:xfrm>
                <a:off x="6324133" y="3809873"/>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5" name="Freeform: Shape 44">
                <a:extLst>
                  <a:ext uri="{FF2B5EF4-FFF2-40B4-BE49-F238E27FC236}">
                    <a16:creationId xmlns:a16="http://schemas.microsoft.com/office/drawing/2014/main" id="{99688674-635F-4725-835B-82080A0EDB75}"/>
                  </a:ext>
                </a:extLst>
              </p:cNvPr>
              <p:cNvSpPr/>
              <p:nvPr/>
            </p:nvSpPr>
            <p:spPr>
              <a:xfrm>
                <a:off x="6636750" y="3809873"/>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6" name="Freeform: Shape 45">
                <a:extLst>
                  <a:ext uri="{FF2B5EF4-FFF2-40B4-BE49-F238E27FC236}">
                    <a16:creationId xmlns:a16="http://schemas.microsoft.com/office/drawing/2014/main" id="{DB40E1C1-4649-4635-89D3-C2F70F831EE4}"/>
                  </a:ext>
                </a:extLst>
              </p:cNvPr>
              <p:cNvSpPr/>
              <p:nvPr/>
            </p:nvSpPr>
            <p:spPr>
              <a:xfrm>
                <a:off x="6949367" y="3809873"/>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7" name="Freeform: Shape 46">
                <a:extLst>
                  <a:ext uri="{FF2B5EF4-FFF2-40B4-BE49-F238E27FC236}">
                    <a16:creationId xmlns:a16="http://schemas.microsoft.com/office/drawing/2014/main" id="{66800DB1-C8D9-428C-8142-B253513BD3E5}"/>
                  </a:ext>
                </a:extLst>
              </p:cNvPr>
              <p:cNvSpPr/>
              <p:nvPr/>
            </p:nvSpPr>
            <p:spPr>
              <a:xfrm>
                <a:off x="7261985" y="3809873"/>
                <a:ext cx="99560" cy="248899"/>
              </a:xfrm>
              <a:custGeom>
                <a:avLst/>
                <a:gdLst>
                  <a:gd name="connsiteX0" fmla="*/ 0 w 99559"/>
                  <a:gd name="connsiteY0" fmla="*/ 0 h 248899"/>
                  <a:gd name="connsiteX1" fmla="*/ 99560 w 99559"/>
                  <a:gd name="connsiteY1" fmla="*/ 0 h 248899"/>
                  <a:gd name="connsiteX2" fmla="*/ 99560 w 99559"/>
                  <a:gd name="connsiteY2" fmla="*/ 283247 h 248899"/>
                  <a:gd name="connsiteX3" fmla="*/ 0 w 99559"/>
                  <a:gd name="connsiteY3" fmla="*/ 283247 h 248899"/>
                </a:gdLst>
                <a:ahLst/>
                <a:cxnLst>
                  <a:cxn ang="0">
                    <a:pos x="connsiteX0" y="connsiteY0"/>
                  </a:cxn>
                  <a:cxn ang="0">
                    <a:pos x="connsiteX1" y="connsiteY1"/>
                  </a:cxn>
                  <a:cxn ang="0">
                    <a:pos x="connsiteX2" y="connsiteY2"/>
                  </a:cxn>
                  <a:cxn ang="0">
                    <a:pos x="connsiteX3" y="connsiteY3"/>
                  </a:cxn>
                </a:cxnLst>
                <a:rect l="l" t="t" r="r" b="b"/>
                <a:pathLst>
                  <a:path w="99559" h="248899">
                    <a:moveTo>
                      <a:pt x="0" y="0"/>
                    </a:moveTo>
                    <a:lnTo>
                      <a:pt x="99560" y="0"/>
                    </a:lnTo>
                    <a:lnTo>
                      <a:pt x="99560" y="283247"/>
                    </a:lnTo>
                    <a:lnTo>
                      <a:pt x="0" y="283247"/>
                    </a:lnTo>
                    <a:close/>
                  </a:path>
                </a:pathLst>
              </a:custGeom>
              <a:grpFill/>
              <a:ln w="49721" cap="flat">
                <a:noFill/>
                <a:prstDash val="solid"/>
                <a:miter/>
              </a:ln>
            </p:spPr>
            <p:txBody>
              <a:bodyPr rtlCol="0" anchor="ctr"/>
              <a:lstStyle/>
              <a:p>
                <a:endParaRPr lang="en-US" sz="1125" dirty="0"/>
              </a:p>
            </p:txBody>
          </p:sp>
          <p:sp>
            <p:nvSpPr>
              <p:cNvPr id="48" name="Freeform: Shape 47">
                <a:extLst>
                  <a:ext uri="{FF2B5EF4-FFF2-40B4-BE49-F238E27FC236}">
                    <a16:creationId xmlns:a16="http://schemas.microsoft.com/office/drawing/2014/main" id="{78CDE0CD-AC30-4BC1-8CCC-940EA17D2670}"/>
                  </a:ext>
                </a:extLst>
              </p:cNvPr>
              <p:cNvSpPr/>
              <p:nvPr/>
            </p:nvSpPr>
            <p:spPr>
              <a:xfrm>
                <a:off x="7609946" y="2223887"/>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49" name="Freeform: Shape 48">
                <a:extLst>
                  <a:ext uri="{FF2B5EF4-FFF2-40B4-BE49-F238E27FC236}">
                    <a16:creationId xmlns:a16="http://schemas.microsoft.com/office/drawing/2014/main" id="{A16CB78F-EB64-4F32-8D51-500ED251477E}"/>
                  </a:ext>
                </a:extLst>
              </p:cNvPr>
              <p:cNvSpPr/>
              <p:nvPr/>
            </p:nvSpPr>
            <p:spPr>
              <a:xfrm>
                <a:off x="7609946" y="2536007"/>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0" name="Freeform: Shape 49">
                <a:extLst>
                  <a:ext uri="{FF2B5EF4-FFF2-40B4-BE49-F238E27FC236}">
                    <a16:creationId xmlns:a16="http://schemas.microsoft.com/office/drawing/2014/main" id="{A6426DB4-35E1-475C-ADAB-AF60252495F3}"/>
                  </a:ext>
                </a:extLst>
              </p:cNvPr>
              <p:cNvSpPr/>
              <p:nvPr/>
            </p:nvSpPr>
            <p:spPr>
              <a:xfrm>
                <a:off x="7609946" y="2848624"/>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1" name="Freeform: Shape 50">
                <a:extLst>
                  <a:ext uri="{FF2B5EF4-FFF2-40B4-BE49-F238E27FC236}">
                    <a16:creationId xmlns:a16="http://schemas.microsoft.com/office/drawing/2014/main" id="{F2D9F8B5-5126-40EB-9A0E-299F705A4F89}"/>
                  </a:ext>
                </a:extLst>
              </p:cNvPr>
              <p:cNvSpPr/>
              <p:nvPr/>
            </p:nvSpPr>
            <p:spPr>
              <a:xfrm>
                <a:off x="7609946" y="3161242"/>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2" name="Freeform: Shape 51">
                <a:extLst>
                  <a:ext uri="{FF2B5EF4-FFF2-40B4-BE49-F238E27FC236}">
                    <a16:creationId xmlns:a16="http://schemas.microsoft.com/office/drawing/2014/main" id="{98128262-90F3-4982-989C-E15F1BEE3F87}"/>
                  </a:ext>
                </a:extLst>
              </p:cNvPr>
              <p:cNvSpPr/>
              <p:nvPr/>
            </p:nvSpPr>
            <p:spPr>
              <a:xfrm>
                <a:off x="7609946" y="3473361"/>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3" name="Freeform: Shape 52">
                <a:extLst>
                  <a:ext uri="{FF2B5EF4-FFF2-40B4-BE49-F238E27FC236}">
                    <a16:creationId xmlns:a16="http://schemas.microsoft.com/office/drawing/2014/main" id="{3CF692EA-8281-4B00-9D13-30816315FC22}"/>
                  </a:ext>
                </a:extLst>
              </p:cNvPr>
              <p:cNvSpPr/>
              <p:nvPr/>
            </p:nvSpPr>
            <p:spPr>
              <a:xfrm>
                <a:off x="5503761" y="2223887"/>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4" name="Freeform: Shape 53">
                <a:extLst>
                  <a:ext uri="{FF2B5EF4-FFF2-40B4-BE49-F238E27FC236}">
                    <a16:creationId xmlns:a16="http://schemas.microsoft.com/office/drawing/2014/main" id="{3C7B70E9-BBFB-4840-B36E-A34D2D1F91E4}"/>
                  </a:ext>
                </a:extLst>
              </p:cNvPr>
              <p:cNvSpPr/>
              <p:nvPr/>
            </p:nvSpPr>
            <p:spPr>
              <a:xfrm>
                <a:off x="5503761" y="2536007"/>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5" name="Freeform: Shape 54">
                <a:extLst>
                  <a:ext uri="{FF2B5EF4-FFF2-40B4-BE49-F238E27FC236}">
                    <a16:creationId xmlns:a16="http://schemas.microsoft.com/office/drawing/2014/main" id="{0E62CD60-4748-4781-A378-082DB991D15D}"/>
                  </a:ext>
                </a:extLst>
              </p:cNvPr>
              <p:cNvSpPr/>
              <p:nvPr/>
            </p:nvSpPr>
            <p:spPr>
              <a:xfrm>
                <a:off x="5503761" y="2848624"/>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6" name="Freeform: Shape 55">
                <a:extLst>
                  <a:ext uri="{FF2B5EF4-FFF2-40B4-BE49-F238E27FC236}">
                    <a16:creationId xmlns:a16="http://schemas.microsoft.com/office/drawing/2014/main" id="{92246CC2-44B1-484F-9B9D-1C39DE215172}"/>
                  </a:ext>
                </a:extLst>
              </p:cNvPr>
              <p:cNvSpPr/>
              <p:nvPr/>
            </p:nvSpPr>
            <p:spPr>
              <a:xfrm>
                <a:off x="5503761" y="3161242"/>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sp>
            <p:nvSpPr>
              <p:cNvPr id="57" name="Freeform: Shape 56">
                <a:extLst>
                  <a:ext uri="{FF2B5EF4-FFF2-40B4-BE49-F238E27FC236}">
                    <a16:creationId xmlns:a16="http://schemas.microsoft.com/office/drawing/2014/main" id="{5C3C92CF-EB3C-4C7B-BA7A-CDC221130A90}"/>
                  </a:ext>
                </a:extLst>
              </p:cNvPr>
              <p:cNvSpPr/>
              <p:nvPr/>
            </p:nvSpPr>
            <p:spPr>
              <a:xfrm>
                <a:off x="5503761" y="3473361"/>
                <a:ext cx="248899" cy="99560"/>
              </a:xfrm>
              <a:custGeom>
                <a:avLst/>
                <a:gdLst>
                  <a:gd name="connsiteX0" fmla="*/ 0 w 248899"/>
                  <a:gd name="connsiteY0" fmla="*/ 0 h 99559"/>
                  <a:gd name="connsiteX1" fmla="*/ 283247 w 248899"/>
                  <a:gd name="connsiteY1" fmla="*/ 0 h 99559"/>
                  <a:gd name="connsiteX2" fmla="*/ 283247 w 248899"/>
                  <a:gd name="connsiteY2" fmla="*/ 99560 h 99559"/>
                  <a:gd name="connsiteX3" fmla="*/ 0 w 248899"/>
                  <a:gd name="connsiteY3" fmla="*/ 99560 h 99559"/>
                </a:gdLst>
                <a:ahLst/>
                <a:cxnLst>
                  <a:cxn ang="0">
                    <a:pos x="connsiteX0" y="connsiteY0"/>
                  </a:cxn>
                  <a:cxn ang="0">
                    <a:pos x="connsiteX1" y="connsiteY1"/>
                  </a:cxn>
                  <a:cxn ang="0">
                    <a:pos x="connsiteX2" y="connsiteY2"/>
                  </a:cxn>
                  <a:cxn ang="0">
                    <a:pos x="connsiteX3" y="connsiteY3"/>
                  </a:cxn>
                </a:cxnLst>
                <a:rect l="l" t="t" r="r" b="b"/>
                <a:pathLst>
                  <a:path w="248899" h="99559">
                    <a:moveTo>
                      <a:pt x="0" y="0"/>
                    </a:moveTo>
                    <a:lnTo>
                      <a:pt x="283247" y="0"/>
                    </a:lnTo>
                    <a:lnTo>
                      <a:pt x="283247" y="99560"/>
                    </a:lnTo>
                    <a:lnTo>
                      <a:pt x="0" y="99560"/>
                    </a:lnTo>
                    <a:close/>
                  </a:path>
                </a:pathLst>
              </a:custGeom>
              <a:grpFill/>
              <a:ln w="49721" cap="flat">
                <a:noFill/>
                <a:prstDash val="solid"/>
                <a:miter/>
              </a:ln>
            </p:spPr>
            <p:txBody>
              <a:bodyPr rtlCol="0" anchor="ctr"/>
              <a:lstStyle/>
              <a:p>
                <a:endParaRPr lang="en-US" sz="1125" dirty="0"/>
              </a:p>
            </p:txBody>
          </p:sp>
        </p:grpSp>
        <p:sp>
          <p:nvSpPr>
            <p:cNvPr id="11" name="Text Placeholder 2"/>
            <p:cNvSpPr txBox="1">
              <a:spLocks/>
            </p:cNvSpPr>
            <p:nvPr/>
          </p:nvSpPr>
          <p:spPr>
            <a:xfrm>
              <a:off x="361803" y="4731468"/>
              <a:ext cx="4088846" cy="1477328"/>
            </a:xfrm>
            <a:prstGeom prst="rect">
              <a:avLst/>
            </a:prstGeom>
          </p:spPr>
          <p:txBody>
            <a:bodyPr vert="horz" wrap="square" lIns="57150" tIns="28575" rIns="57150" bIns="28575" rtlCol="0">
              <a:sp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125" dirty="0">
                  <a:latin typeface="Amazon Ember" panose="020B0603020204020204" pitchFamily="34" charset="0"/>
                  <a:ea typeface="Amazon Ember" panose="020B0603020204020204" pitchFamily="34" charset="0"/>
                  <a:cs typeface="Amazon Ember" panose="020B0603020204020204" pitchFamily="34" charset="0"/>
                </a:rPr>
                <a:t>Temporary block-level storage attached to host hardware that is ideal for storage of information that frequently changes or is replicated across multiple instances</a:t>
              </a:r>
            </a:p>
          </p:txBody>
        </p:sp>
        <p:sp>
          <p:nvSpPr>
            <p:cNvPr id="19" name="Text Placeholder 2"/>
            <p:cNvSpPr txBox="1">
              <a:spLocks/>
            </p:cNvSpPr>
            <p:nvPr/>
          </p:nvSpPr>
          <p:spPr>
            <a:xfrm>
              <a:off x="968275" y="4209255"/>
              <a:ext cx="2875902" cy="474971"/>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Instance storage</a:t>
              </a:r>
            </a:p>
          </p:txBody>
        </p:sp>
      </p:grpSp>
      <p:grpSp>
        <p:nvGrpSpPr>
          <p:cNvPr id="3" name="Group 2">
            <a:extLst>
              <a:ext uri="{FF2B5EF4-FFF2-40B4-BE49-F238E27FC236}">
                <a16:creationId xmlns:a16="http://schemas.microsoft.com/office/drawing/2014/main" id="{94E95D69-6B68-4680-8177-834DC8B4446A}"/>
              </a:ext>
            </a:extLst>
          </p:cNvPr>
          <p:cNvGrpSpPr/>
          <p:nvPr/>
        </p:nvGrpSpPr>
        <p:grpSpPr>
          <a:xfrm>
            <a:off x="3295159" y="1378603"/>
            <a:ext cx="2554605" cy="2501895"/>
            <a:chOff x="5272255" y="2205765"/>
            <a:chExt cx="4087368" cy="4003032"/>
          </a:xfrm>
        </p:grpSpPr>
        <p:sp>
          <p:nvSpPr>
            <p:cNvPr id="12" name="Text Placeholder 2"/>
            <p:cNvSpPr txBox="1">
              <a:spLocks/>
            </p:cNvSpPr>
            <p:nvPr/>
          </p:nvSpPr>
          <p:spPr>
            <a:xfrm>
              <a:off x="5272255" y="4731469"/>
              <a:ext cx="4087368" cy="1477328"/>
            </a:xfrm>
            <a:prstGeom prst="rect">
              <a:avLst/>
            </a:prstGeom>
          </p:spPr>
          <p:txBody>
            <a:bodyPr vert="horz" lIns="57150" tIns="28575" rIns="57150" bIns="28575" rtlCol="0">
              <a:sp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125" dirty="0">
                  <a:latin typeface="Amazon Ember" panose="020B0603020204020204" pitchFamily="34" charset="0"/>
                  <a:ea typeface="Amazon Ember" panose="020B0603020204020204" pitchFamily="34" charset="0"/>
                  <a:cs typeface="Amazon Ember" panose="020B0603020204020204" pitchFamily="34" charset="0"/>
                </a:rPr>
                <a:t>Easy to use, high performance block storage service designed for use with Amazon Elastic Compute Cloud (EC2) for both throughput and transaction intensive workloads</a:t>
              </a:r>
            </a:p>
          </p:txBody>
        </p:sp>
        <p:sp>
          <p:nvSpPr>
            <p:cNvPr id="18" name="Text Placeholder 2"/>
            <p:cNvSpPr txBox="1">
              <a:spLocks/>
            </p:cNvSpPr>
            <p:nvPr/>
          </p:nvSpPr>
          <p:spPr>
            <a:xfrm>
              <a:off x="6127549" y="4209255"/>
              <a:ext cx="2376780" cy="474971"/>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EBS</a:t>
              </a:r>
            </a:p>
          </p:txBody>
        </p:sp>
        <p:grpSp>
          <p:nvGrpSpPr>
            <p:cNvPr id="17" name="Group 16">
              <a:extLst>
                <a:ext uri="{FF2B5EF4-FFF2-40B4-BE49-F238E27FC236}">
                  <a16:creationId xmlns:a16="http://schemas.microsoft.com/office/drawing/2014/main" id="{3399A01D-4D24-4264-A491-0DBA9904C08C}"/>
                </a:ext>
              </a:extLst>
            </p:cNvPr>
            <p:cNvGrpSpPr/>
            <p:nvPr/>
          </p:nvGrpSpPr>
          <p:grpSpPr>
            <a:xfrm>
              <a:off x="6552503" y="2205765"/>
              <a:ext cx="1526872" cy="1526872"/>
              <a:chOff x="6378874" y="2723041"/>
              <a:chExt cx="1031580" cy="1031580"/>
            </a:xfrm>
            <a:solidFill>
              <a:srgbClr val="F7F7F7"/>
            </a:solidFill>
          </p:grpSpPr>
          <p:sp>
            <p:nvSpPr>
              <p:cNvPr id="20" name="Freeform: Shape 19">
                <a:extLst>
                  <a:ext uri="{FF2B5EF4-FFF2-40B4-BE49-F238E27FC236}">
                    <a16:creationId xmlns:a16="http://schemas.microsoft.com/office/drawing/2014/main" id="{70698C92-2719-41C0-8790-D00ED040A738}"/>
                  </a:ext>
                </a:extLst>
              </p:cNvPr>
              <p:cNvSpPr/>
              <p:nvPr/>
            </p:nvSpPr>
            <p:spPr>
              <a:xfrm>
                <a:off x="6651420" y="2908679"/>
                <a:ext cx="502291" cy="669721"/>
              </a:xfrm>
              <a:custGeom>
                <a:avLst/>
                <a:gdLst>
                  <a:gd name="connsiteX0" fmla="*/ 501191 w 502290"/>
                  <a:gd name="connsiteY0" fmla="*/ 94598 h 669721"/>
                  <a:gd name="connsiteX1" fmla="*/ 499307 w 502290"/>
                  <a:gd name="connsiteY1" fmla="*/ 86436 h 669721"/>
                  <a:gd name="connsiteX2" fmla="*/ 250673 w 502290"/>
                  <a:gd name="connsiteY2" fmla="*/ 0 h 669721"/>
                  <a:gd name="connsiteX3" fmla="*/ 2039 w 502290"/>
                  <a:gd name="connsiteY3" fmla="*/ 86436 h 669721"/>
                  <a:gd name="connsiteX4" fmla="*/ 156 w 502290"/>
                  <a:gd name="connsiteY4" fmla="*/ 94598 h 669721"/>
                  <a:gd name="connsiteX5" fmla="*/ 156 w 502290"/>
                  <a:gd name="connsiteY5" fmla="*/ 102551 h 669721"/>
                  <a:gd name="connsiteX6" fmla="*/ 156 w 502290"/>
                  <a:gd name="connsiteY6" fmla="*/ 569891 h 669721"/>
                  <a:gd name="connsiteX7" fmla="*/ 251301 w 502290"/>
                  <a:gd name="connsiteY7" fmla="*/ 672442 h 669721"/>
                  <a:gd name="connsiteX8" fmla="*/ 502447 w 502290"/>
                  <a:gd name="connsiteY8" fmla="*/ 569891 h 669721"/>
                  <a:gd name="connsiteX9" fmla="*/ 502447 w 502290"/>
                  <a:gd name="connsiteY9" fmla="*/ 102551 h 669721"/>
                  <a:gd name="connsiteX10" fmla="*/ 501191 w 502290"/>
                  <a:gd name="connsiteY10" fmla="*/ 94598 h 669721"/>
                  <a:gd name="connsiteX11" fmla="*/ 250045 w 502290"/>
                  <a:gd name="connsiteY11" fmla="*/ 41858 h 669721"/>
                  <a:gd name="connsiteX12" fmla="*/ 456403 w 502290"/>
                  <a:gd name="connsiteY12" fmla="*/ 94598 h 669721"/>
                  <a:gd name="connsiteX13" fmla="*/ 250045 w 502290"/>
                  <a:gd name="connsiteY13" fmla="*/ 147129 h 669721"/>
                  <a:gd name="connsiteX14" fmla="*/ 43688 w 502290"/>
                  <a:gd name="connsiteY14" fmla="*/ 94598 h 669721"/>
                  <a:gd name="connsiteX15" fmla="*/ 250673 w 502290"/>
                  <a:gd name="connsiteY15" fmla="*/ 41858 h 669721"/>
                  <a:gd name="connsiteX16" fmla="*/ 459333 w 502290"/>
                  <a:gd name="connsiteY16" fmla="*/ 569891 h 669721"/>
                  <a:gd name="connsiteX17" fmla="*/ 250045 w 502290"/>
                  <a:gd name="connsiteY17" fmla="*/ 630584 h 669721"/>
                  <a:gd name="connsiteX18" fmla="*/ 40758 w 502290"/>
                  <a:gd name="connsiteY18" fmla="*/ 569891 h 669721"/>
                  <a:gd name="connsiteX19" fmla="*/ 40758 w 502290"/>
                  <a:gd name="connsiteY19" fmla="*/ 145874 h 669721"/>
                  <a:gd name="connsiteX20" fmla="*/ 250045 w 502290"/>
                  <a:gd name="connsiteY20" fmla="*/ 188987 h 669721"/>
                  <a:gd name="connsiteX21" fmla="*/ 459333 w 502290"/>
                  <a:gd name="connsiteY21" fmla="*/ 145874 h 66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2290" h="669721">
                    <a:moveTo>
                      <a:pt x="501191" y="94598"/>
                    </a:moveTo>
                    <a:cubicBezTo>
                      <a:pt x="500763" y="91835"/>
                      <a:pt x="500133" y="89107"/>
                      <a:pt x="499307" y="86436"/>
                    </a:cubicBezTo>
                    <a:cubicBezTo>
                      <a:pt x="480681" y="29510"/>
                      <a:pt x="364944" y="0"/>
                      <a:pt x="250673" y="0"/>
                    </a:cubicBezTo>
                    <a:cubicBezTo>
                      <a:pt x="136402" y="0"/>
                      <a:pt x="20457" y="29510"/>
                      <a:pt x="2039" y="86436"/>
                    </a:cubicBezTo>
                    <a:cubicBezTo>
                      <a:pt x="1213" y="89107"/>
                      <a:pt x="584" y="91835"/>
                      <a:pt x="156" y="94598"/>
                    </a:cubicBezTo>
                    <a:cubicBezTo>
                      <a:pt x="-52" y="97245"/>
                      <a:pt x="-52" y="99904"/>
                      <a:pt x="156" y="102551"/>
                    </a:cubicBezTo>
                    <a:lnTo>
                      <a:pt x="156" y="569891"/>
                    </a:lnTo>
                    <a:cubicBezTo>
                      <a:pt x="156" y="637282"/>
                      <a:pt x="125728" y="672442"/>
                      <a:pt x="251301" y="672442"/>
                    </a:cubicBezTo>
                    <a:cubicBezTo>
                      <a:pt x="376874" y="672442"/>
                      <a:pt x="502447" y="637282"/>
                      <a:pt x="502447" y="569891"/>
                    </a:cubicBezTo>
                    <a:lnTo>
                      <a:pt x="502447" y="102551"/>
                    </a:lnTo>
                    <a:cubicBezTo>
                      <a:pt x="502239" y="99871"/>
                      <a:pt x="501819" y="97212"/>
                      <a:pt x="501191" y="94598"/>
                    </a:cubicBezTo>
                    <a:close/>
                    <a:moveTo>
                      <a:pt x="250045" y="41858"/>
                    </a:moveTo>
                    <a:cubicBezTo>
                      <a:pt x="369758" y="41858"/>
                      <a:pt x="441335" y="73251"/>
                      <a:pt x="456403" y="94598"/>
                    </a:cubicBezTo>
                    <a:cubicBezTo>
                      <a:pt x="440916" y="115527"/>
                      <a:pt x="369339" y="147129"/>
                      <a:pt x="250045" y="147129"/>
                    </a:cubicBezTo>
                    <a:cubicBezTo>
                      <a:pt x="130751" y="147129"/>
                      <a:pt x="59175" y="116155"/>
                      <a:pt x="43688" y="94598"/>
                    </a:cubicBezTo>
                    <a:cubicBezTo>
                      <a:pt x="59384" y="73251"/>
                      <a:pt x="130961" y="41858"/>
                      <a:pt x="250673" y="41858"/>
                    </a:cubicBezTo>
                    <a:close/>
                    <a:moveTo>
                      <a:pt x="459333" y="569891"/>
                    </a:moveTo>
                    <a:cubicBezTo>
                      <a:pt x="459333" y="590820"/>
                      <a:pt x="385455" y="630584"/>
                      <a:pt x="250045" y="630584"/>
                    </a:cubicBezTo>
                    <a:cubicBezTo>
                      <a:pt x="114636" y="630584"/>
                      <a:pt x="40758" y="590401"/>
                      <a:pt x="40758" y="569891"/>
                    </a:cubicBezTo>
                    <a:lnTo>
                      <a:pt x="40758" y="145874"/>
                    </a:lnTo>
                    <a:cubicBezTo>
                      <a:pt x="88266" y="174337"/>
                      <a:pt x="169470" y="188987"/>
                      <a:pt x="250045" y="188987"/>
                    </a:cubicBezTo>
                    <a:cubicBezTo>
                      <a:pt x="330621" y="188987"/>
                      <a:pt x="411825" y="174337"/>
                      <a:pt x="459333" y="145874"/>
                    </a:cubicBezTo>
                    <a:close/>
                  </a:path>
                </a:pathLst>
              </a:custGeom>
              <a:grpFill/>
              <a:ln w="20828"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AE3AD31B-3A26-49EB-BB25-091F1E5C17B6}"/>
                  </a:ext>
                </a:extLst>
              </p:cNvPr>
              <p:cNvSpPr/>
              <p:nvPr/>
            </p:nvSpPr>
            <p:spPr>
              <a:xfrm>
                <a:off x="6651420" y="2995115"/>
                <a:ext cx="20929" cy="20929"/>
              </a:xfrm>
              <a:custGeom>
                <a:avLst/>
                <a:gdLst>
                  <a:gd name="connsiteX0" fmla="*/ 2039 w 0"/>
                  <a:gd name="connsiteY0" fmla="*/ 0 h 0"/>
                  <a:gd name="connsiteX1" fmla="*/ 156 w 0"/>
                  <a:gd name="connsiteY1" fmla="*/ 8162 h 0"/>
                  <a:gd name="connsiteX2" fmla="*/ 156 w 0"/>
                  <a:gd name="connsiteY2" fmla="*/ 0 h 0"/>
                </a:gdLst>
                <a:ahLst/>
                <a:cxnLst>
                  <a:cxn ang="0">
                    <a:pos x="connsiteX0" y="connsiteY0"/>
                  </a:cxn>
                  <a:cxn ang="0">
                    <a:pos x="connsiteX1" y="connsiteY1"/>
                  </a:cxn>
                  <a:cxn ang="0">
                    <a:pos x="connsiteX2" y="connsiteY2"/>
                  </a:cxn>
                </a:cxnLst>
                <a:rect l="l" t="t" r="r" b="b"/>
                <a:pathLst>
                  <a:path>
                    <a:moveTo>
                      <a:pt x="2039" y="0"/>
                    </a:moveTo>
                    <a:cubicBezTo>
                      <a:pt x="1213" y="2671"/>
                      <a:pt x="584" y="5399"/>
                      <a:pt x="156" y="8162"/>
                    </a:cubicBezTo>
                    <a:cubicBezTo>
                      <a:pt x="-52" y="5445"/>
                      <a:pt x="-52" y="2717"/>
                      <a:pt x="156" y="0"/>
                    </a:cubicBezTo>
                    <a:close/>
                  </a:path>
                </a:pathLst>
              </a:custGeom>
              <a:grpFill/>
              <a:ln w="20828"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C0032010-BBCD-4E77-A1CB-DD2CF0B0E261}"/>
                  </a:ext>
                </a:extLst>
              </p:cNvPr>
              <p:cNvSpPr/>
              <p:nvPr/>
            </p:nvSpPr>
            <p:spPr>
              <a:xfrm>
                <a:off x="7151355" y="2995115"/>
                <a:ext cx="20929" cy="20929"/>
              </a:xfrm>
              <a:custGeom>
                <a:avLst/>
                <a:gdLst>
                  <a:gd name="connsiteX0" fmla="*/ 1884 w 0"/>
                  <a:gd name="connsiteY0" fmla="*/ 0 h 0"/>
                  <a:gd name="connsiteX1" fmla="*/ 1884 w 0"/>
                  <a:gd name="connsiteY1" fmla="*/ 8162 h 0"/>
                  <a:gd name="connsiteX2" fmla="*/ 0 w 0"/>
                  <a:gd name="connsiteY2" fmla="*/ 0 h 0"/>
                </a:gdLst>
                <a:ahLst/>
                <a:cxnLst>
                  <a:cxn ang="0">
                    <a:pos x="connsiteX0" y="connsiteY0"/>
                  </a:cxn>
                  <a:cxn ang="0">
                    <a:pos x="connsiteX1" y="connsiteY1"/>
                  </a:cxn>
                  <a:cxn ang="0">
                    <a:pos x="connsiteX2" y="connsiteY2"/>
                  </a:cxn>
                </a:cxnLst>
                <a:rect l="l" t="t" r="r" b="b"/>
                <a:pathLst>
                  <a:path>
                    <a:moveTo>
                      <a:pt x="1884" y="0"/>
                    </a:moveTo>
                    <a:cubicBezTo>
                      <a:pt x="2091" y="2717"/>
                      <a:pt x="2091" y="5445"/>
                      <a:pt x="1884" y="8162"/>
                    </a:cubicBezTo>
                    <a:cubicBezTo>
                      <a:pt x="1456" y="5399"/>
                      <a:pt x="826" y="2671"/>
                      <a:pt x="0" y="0"/>
                    </a:cubicBezTo>
                    <a:close/>
                  </a:path>
                </a:pathLst>
              </a:custGeom>
              <a:grpFill/>
              <a:ln w="20828" cap="flat">
                <a:no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94BD2A5C-082F-45B0-A789-7F4314C8DEA8}"/>
                  </a:ext>
                </a:extLst>
              </p:cNvPr>
              <p:cNvSpPr/>
              <p:nvPr/>
            </p:nvSpPr>
            <p:spPr>
              <a:xfrm>
                <a:off x="6378874" y="2723041"/>
                <a:ext cx="209288" cy="209288"/>
              </a:xfrm>
              <a:custGeom>
                <a:avLst/>
                <a:gdLst>
                  <a:gd name="connsiteX0" fmla="*/ 224147 w 209287"/>
                  <a:gd name="connsiteY0" fmla="*/ 194428 h 209287"/>
                  <a:gd name="connsiteX1" fmla="*/ 194428 w 209287"/>
                  <a:gd name="connsiteY1" fmla="*/ 224147 h 209287"/>
                  <a:gd name="connsiteX2" fmla="*/ 41858 w 209287"/>
                  <a:gd name="connsiteY2" fmla="*/ 71576 h 209287"/>
                  <a:gd name="connsiteX3" fmla="*/ 41858 w 209287"/>
                  <a:gd name="connsiteY3" fmla="*/ 188359 h 209287"/>
                  <a:gd name="connsiteX4" fmla="*/ 0 w 209287"/>
                  <a:gd name="connsiteY4" fmla="*/ 188359 h 209287"/>
                  <a:gd name="connsiteX5" fmla="*/ 0 w 209287"/>
                  <a:gd name="connsiteY5" fmla="*/ 20929 h 209287"/>
                  <a:gd name="connsiteX6" fmla="*/ 20929 w 209287"/>
                  <a:gd name="connsiteY6" fmla="*/ 0 h 209287"/>
                  <a:gd name="connsiteX7" fmla="*/ 188359 w 209287"/>
                  <a:gd name="connsiteY7" fmla="*/ 0 h 209287"/>
                  <a:gd name="connsiteX8" fmla="*/ 188359 w 209287"/>
                  <a:gd name="connsiteY8" fmla="*/ 41858 h 209287"/>
                  <a:gd name="connsiteX9" fmla="*/ 71576 w 209287"/>
                  <a:gd name="connsiteY9" fmla="*/ 41858 h 2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87" h="209287">
                    <a:moveTo>
                      <a:pt x="224147" y="194428"/>
                    </a:moveTo>
                    <a:lnTo>
                      <a:pt x="194428" y="224147"/>
                    </a:lnTo>
                    <a:lnTo>
                      <a:pt x="41858" y="71576"/>
                    </a:lnTo>
                    <a:lnTo>
                      <a:pt x="41858" y="188359"/>
                    </a:lnTo>
                    <a:lnTo>
                      <a:pt x="0" y="188359"/>
                    </a:lnTo>
                    <a:lnTo>
                      <a:pt x="0" y="20929"/>
                    </a:lnTo>
                    <a:cubicBezTo>
                      <a:pt x="0" y="9370"/>
                      <a:pt x="9370" y="0"/>
                      <a:pt x="20929" y="0"/>
                    </a:cubicBezTo>
                    <a:lnTo>
                      <a:pt x="188359" y="0"/>
                    </a:lnTo>
                    <a:lnTo>
                      <a:pt x="188359" y="41858"/>
                    </a:lnTo>
                    <a:lnTo>
                      <a:pt x="71576" y="41858"/>
                    </a:lnTo>
                    <a:close/>
                  </a:path>
                </a:pathLst>
              </a:custGeom>
              <a:grpFill/>
              <a:ln w="20828" cap="flat">
                <a:no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7CAB2663-F740-4FAB-8799-6A52706A1975}"/>
                  </a:ext>
                </a:extLst>
              </p:cNvPr>
              <p:cNvSpPr/>
              <p:nvPr/>
            </p:nvSpPr>
            <p:spPr>
              <a:xfrm>
                <a:off x="7201166" y="2723041"/>
                <a:ext cx="209288" cy="209288"/>
              </a:xfrm>
              <a:custGeom>
                <a:avLst/>
                <a:gdLst>
                  <a:gd name="connsiteX0" fmla="*/ 224147 w 209287"/>
                  <a:gd name="connsiteY0" fmla="*/ 20929 h 209287"/>
                  <a:gd name="connsiteX1" fmla="*/ 224147 w 209287"/>
                  <a:gd name="connsiteY1" fmla="*/ 188359 h 209287"/>
                  <a:gd name="connsiteX2" fmla="*/ 182290 w 209287"/>
                  <a:gd name="connsiteY2" fmla="*/ 188359 h 209287"/>
                  <a:gd name="connsiteX3" fmla="*/ 182290 w 209287"/>
                  <a:gd name="connsiteY3" fmla="*/ 71576 h 209287"/>
                  <a:gd name="connsiteX4" fmla="*/ 29719 w 209287"/>
                  <a:gd name="connsiteY4" fmla="*/ 224147 h 209287"/>
                  <a:gd name="connsiteX5" fmla="*/ 0 w 209287"/>
                  <a:gd name="connsiteY5" fmla="*/ 194428 h 209287"/>
                  <a:gd name="connsiteX6" fmla="*/ 152571 w 209287"/>
                  <a:gd name="connsiteY6" fmla="*/ 41858 h 209287"/>
                  <a:gd name="connsiteX7" fmla="*/ 35788 w 209287"/>
                  <a:gd name="connsiteY7" fmla="*/ 41858 h 209287"/>
                  <a:gd name="connsiteX8" fmla="*/ 35788 w 209287"/>
                  <a:gd name="connsiteY8" fmla="*/ 0 h 209287"/>
                  <a:gd name="connsiteX9" fmla="*/ 203219 w 209287"/>
                  <a:gd name="connsiteY9" fmla="*/ 0 h 209287"/>
                  <a:gd name="connsiteX10" fmla="*/ 224147 w 209287"/>
                  <a:gd name="connsiteY10" fmla="*/ 20929 h 2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87" h="209287">
                    <a:moveTo>
                      <a:pt x="224147" y="20929"/>
                    </a:moveTo>
                    <a:lnTo>
                      <a:pt x="224147" y="188359"/>
                    </a:lnTo>
                    <a:lnTo>
                      <a:pt x="182290" y="188359"/>
                    </a:lnTo>
                    <a:lnTo>
                      <a:pt x="182290" y="71576"/>
                    </a:lnTo>
                    <a:lnTo>
                      <a:pt x="29719" y="224147"/>
                    </a:lnTo>
                    <a:lnTo>
                      <a:pt x="0" y="194428"/>
                    </a:lnTo>
                    <a:lnTo>
                      <a:pt x="152571" y="41858"/>
                    </a:lnTo>
                    <a:lnTo>
                      <a:pt x="35788" y="41858"/>
                    </a:lnTo>
                    <a:lnTo>
                      <a:pt x="35788" y="0"/>
                    </a:lnTo>
                    <a:lnTo>
                      <a:pt x="203219" y="0"/>
                    </a:lnTo>
                    <a:cubicBezTo>
                      <a:pt x="214777" y="0"/>
                      <a:pt x="224147" y="9370"/>
                      <a:pt x="224147" y="20929"/>
                    </a:cubicBezTo>
                    <a:close/>
                  </a:path>
                </a:pathLst>
              </a:custGeom>
              <a:grpFill/>
              <a:ln w="20828"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7C5C9CA5-D155-4122-A3EA-130B29A993B1}"/>
                  </a:ext>
                </a:extLst>
              </p:cNvPr>
              <p:cNvSpPr/>
              <p:nvPr/>
            </p:nvSpPr>
            <p:spPr>
              <a:xfrm>
                <a:off x="6378874" y="3545333"/>
                <a:ext cx="209288" cy="209288"/>
              </a:xfrm>
              <a:custGeom>
                <a:avLst/>
                <a:gdLst>
                  <a:gd name="connsiteX0" fmla="*/ 71576 w 209287"/>
                  <a:gd name="connsiteY0" fmla="*/ 182290 h 209287"/>
                  <a:gd name="connsiteX1" fmla="*/ 188359 w 209287"/>
                  <a:gd name="connsiteY1" fmla="*/ 182290 h 209287"/>
                  <a:gd name="connsiteX2" fmla="*/ 188359 w 209287"/>
                  <a:gd name="connsiteY2" fmla="*/ 224147 h 209287"/>
                  <a:gd name="connsiteX3" fmla="*/ 20929 w 209287"/>
                  <a:gd name="connsiteY3" fmla="*/ 224147 h 209287"/>
                  <a:gd name="connsiteX4" fmla="*/ 0 w 209287"/>
                  <a:gd name="connsiteY4" fmla="*/ 203219 h 209287"/>
                  <a:gd name="connsiteX5" fmla="*/ 0 w 209287"/>
                  <a:gd name="connsiteY5" fmla="*/ 35788 h 209287"/>
                  <a:gd name="connsiteX6" fmla="*/ 41858 w 209287"/>
                  <a:gd name="connsiteY6" fmla="*/ 35788 h 209287"/>
                  <a:gd name="connsiteX7" fmla="*/ 41858 w 209287"/>
                  <a:gd name="connsiteY7" fmla="*/ 152571 h 209287"/>
                  <a:gd name="connsiteX8" fmla="*/ 194428 w 209287"/>
                  <a:gd name="connsiteY8" fmla="*/ 0 h 209287"/>
                  <a:gd name="connsiteX9" fmla="*/ 224147 w 209287"/>
                  <a:gd name="connsiteY9" fmla="*/ 29719 h 2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87" h="209287">
                    <a:moveTo>
                      <a:pt x="71576" y="182290"/>
                    </a:moveTo>
                    <a:lnTo>
                      <a:pt x="188359" y="182290"/>
                    </a:lnTo>
                    <a:lnTo>
                      <a:pt x="188359" y="224147"/>
                    </a:lnTo>
                    <a:lnTo>
                      <a:pt x="20929" y="224147"/>
                    </a:lnTo>
                    <a:cubicBezTo>
                      <a:pt x="9370" y="224147"/>
                      <a:pt x="0" y="214777"/>
                      <a:pt x="0" y="203219"/>
                    </a:cubicBezTo>
                    <a:lnTo>
                      <a:pt x="0" y="35788"/>
                    </a:lnTo>
                    <a:lnTo>
                      <a:pt x="41858" y="35788"/>
                    </a:lnTo>
                    <a:lnTo>
                      <a:pt x="41858" y="152571"/>
                    </a:lnTo>
                    <a:lnTo>
                      <a:pt x="194428" y="0"/>
                    </a:lnTo>
                    <a:lnTo>
                      <a:pt x="224147" y="29719"/>
                    </a:lnTo>
                    <a:close/>
                  </a:path>
                </a:pathLst>
              </a:custGeom>
              <a:grpFill/>
              <a:ln w="20828" cap="flat">
                <a:no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27653EB4-3F07-4933-8745-877DB283FAF4}"/>
                  </a:ext>
                </a:extLst>
              </p:cNvPr>
              <p:cNvSpPr/>
              <p:nvPr/>
            </p:nvSpPr>
            <p:spPr>
              <a:xfrm>
                <a:off x="7201166" y="3545333"/>
                <a:ext cx="209288" cy="209288"/>
              </a:xfrm>
              <a:custGeom>
                <a:avLst/>
                <a:gdLst>
                  <a:gd name="connsiteX0" fmla="*/ 224147 w 209287"/>
                  <a:gd name="connsiteY0" fmla="*/ 35788 h 209287"/>
                  <a:gd name="connsiteX1" fmla="*/ 224147 w 209287"/>
                  <a:gd name="connsiteY1" fmla="*/ 203219 h 209287"/>
                  <a:gd name="connsiteX2" fmla="*/ 203219 w 209287"/>
                  <a:gd name="connsiteY2" fmla="*/ 224147 h 209287"/>
                  <a:gd name="connsiteX3" fmla="*/ 35788 w 209287"/>
                  <a:gd name="connsiteY3" fmla="*/ 224147 h 209287"/>
                  <a:gd name="connsiteX4" fmla="*/ 35788 w 209287"/>
                  <a:gd name="connsiteY4" fmla="*/ 182290 h 209287"/>
                  <a:gd name="connsiteX5" fmla="*/ 152571 w 209287"/>
                  <a:gd name="connsiteY5" fmla="*/ 182290 h 209287"/>
                  <a:gd name="connsiteX6" fmla="*/ 0 w 209287"/>
                  <a:gd name="connsiteY6" fmla="*/ 29719 h 209287"/>
                  <a:gd name="connsiteX7" fmla="*/ 29719 w 209287"/>
                  <a:gd name="connsiteY7" fmla="*/ 0 h 209287"/>
                  <a:gd name="connsiteX8" fmla="*/ 182290 w 209287"/>
                  <a:gd name="connsiteY8" fmla="*/ 152571 h 209287"/>
                  <a:gd name="connsiteX9" fmla="*/ 182290 w 209287"/>
                  <a:gd name="connsiteY9" fmla="*/ 35788 h 2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87" h="209287">
                    <a:moveTo>
                      <a:pt x="224147" y="35788"/>
                    </a:moveTo>
                    <a:lnTo>
                      <a:pt x="224147" y="203219"/>
                    </a:lnTo>
                    <a:cubicBezTo>
                      <a:pt x="224147" y="214777"/>
                      <a:pt x="214777" y="224147"/>
                      <a:pt x="203219" y="224147"/>
                    </a:cubicBezTo>
                    <a:lnTo>
                      <a:pt x="35788" y="224147"/>
                    </a:lnTo>
                    <a:lnTo>
                      <a:pt x="35788" y="182290"/>
                    </a:lnTo>
                    <a:lnTo>
                      <a:pt x="152571" y="182290"/>
                    </a:lnTo>
                    <a:lnTo>
                      <a:pt x="0" y="29719"/>
                    </a:lnTo>
                    <a:lnTo>
                      <a:pt x="29719" y="0"/>
                    </a:lnTo>
                    <a:lnTo>
                      <a:pt x="182290" y="152571"/>
                    </a:lnTo>
                    <a:lnTo>
                      <a:pt x="182290" y="35788"/>
                    </a:lnTo>
                    <a:close/>
                  </a:path>
                </a:pathLst>
              </a:custGeom>
              <a:grpFill/>
              <a:ln w="20828" cap="flat">
                <a:noFill/>
                <a:prstDash val="solid"/>
                <a:miter/>
              </a:ln>
            </p:spPr>
            <p:txBody>
              <a:bodyPr rtlCol="0" anchor="ctr"/>
              <a:lstStyle/>
              <a:p>
                <a:endParaRPr lang="en-US" sz="1125" dirty="0"/>
              </a:p>
            </p:txBody>
          </p:sp>
        </p:grpSp>
      </p:grpSp>
      <p:grpSp>
        <p:nvGrpSpPr>
          <p:cNvPr id="5" name="Group 4">
            <a:extLst>
              <a:ext uri="{FF2B5EF4-FFF2-40B4-BE49-F238E27FC236}">
                <a16:creationId xmlns:a16="http://schemas.microsoft.com/office/drawing/2014/main" id="{206218A4-49E7-4C14-96FB-E4BDA2EF7597}"/>
              </a:ext>
            </a:extLst>
          </p:cNvPr>
          <p:cNvGrpSpPr/>
          <p:nvPr/>
        </p:nvGrpSpPr>
        <p:grpSpPr>
          <a:xfrm>
            <a:off x="6363268" y="1375834"/>
            <a:ext cx="2554605" cy="2504664"/>
            <a:chOff x="10181229" y="2201333"/>
            <a:chExt cx="4087368" cy="4007463"/>
          </a:xfrm>
        </p:grpSpPr>
        <p:sp>
          <p:nvSpPr>
            <p:cNvPr id="14" name="Text Placeholder 2"/>
            <p:cNvSpPr txBox="1">
              <a:spLocks/>
            </p:cNvSpPr>
            <p:nvPr/>
          </p:nvSpPr>
          <p:spPr>
            <a:xfrm>
              <a:off x="10181229" y="4731468"/>
              <a:ext cx="4087368" cy="1477328"/>
            </a:xfrm>
            <a:prstGeom prst="rect">
              <a:avLst/>
            </a:prstGeom>
          </p:spPr>
          <p:txBody>
            <a:bodyPr vert="horz" lIns="57150" tIns="28575" rIns="57150" bIns="28575" rtlCol="0">
              <a:sp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125" dirty="0">
                  <a:latin typeface="Amazon Ember" panose="020B0603020204020204" pitchFamily="34" charset="0"/>
                  <a:ea typeface="Amazon Ember" panose="020B0603020204020204" pitchFamily="34" charset="0"/>
                  <a:cs typeface="Amazon Ember" panose="020B0603020204020204" pitchFamily="34" charset="0"/>
                </a:rPr>
                <a:t>Incremental, point-in-time copies</a:t>
              </a:r>
              <a:br>
                <a:rPr lang="en-US" sz="1125" dirty="0">
                  <a:latin typeface="Amazon Ember" panose="020B0603020204020204" pitchFamily="34" charset="0"/>
                  <a:ea typeface="Amazon Ember" panose="020B0603020204020204" pitchFamily="34" charset="0"/>
                  <a:cs typeface="Amazon Ember" panose="020B0603020204020204" pitchFamily="34" charset="0"/>
                </a:rPr>
              </a:br>
              <a:r>
                <a:rPr lang="en-US" sz="1125" dirty="0">
                  <a:latin typeface="Amazon Ember" panose="020B0603020204020204" pitchFamily="34" charset="0"/>
                  <a:ea typeface="Amazon Ember" panose="020B0603020204020204" pitchFamily="34" charset="0"/>
                  <a:cs typeface="Amazon Ember" panose="020B0603020204020204" pitchFamily="34" charset="0"/>
                </a:rPr>
                <a:t>of your EBS data that can be used</a:t>
              </a:r>
              <a:br>
                <a:rPr lang="en-US" sz="1125" dirty="0">
                  <a:latin typeface="Amazon Ember" panose="020B0603020204020204" pitchFamily="34" charset="0"/>
                  <a:ea typeface="Amazon Ember" panose="020B0603020204020204" pitchFamily="34" charset="0"/>
                  <a:cs typeface="Amazon Ember" panose="020B0603020204020204" pitchFamily="34" charset="0"/>
                </a:rPr>
              </a:br>
              <a:r>
                <a:rPr lang="en-US" sz="1125" dirty="0">
                  <a:latin typeface="Amazon Ember" panose="020B0603020204020204" pitchFamily="34" charset="0"/>
                  <a:ea typeface="Amazon Ember" panose="020B0603020204020204" pitchFamily="34" charset="0"/>
                  <a:cs typeface="Amazon Ember" panose="020B0603020204020204" pitchFamily="34" charset="0"/>
                </a:rPr>
                <a:t>to restore new volumes, expand the size of a volume, or move volumes across Availability Zones</a:t>
              </a:r>
            </a:p>
          </p:txBody>
        </p:sp>
        <p:sp>
          <p:nvSpPr>
            <p:cNvPr id="15" name="Text Placeholder 2"/>
            <p:cNvSpPr txBox="1">
              <a:spLocks/>
            </p:cNvSpPr>
            <p:nvPr/>
          </p:nvSpPr>
          <p:spPr>
            <a:xfrm>
              <a:off x="11242773" y="4209255"/>
              <a:ext cx="1964280" cy="474971"/>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Snapshots</a:t>
              </a:r>
            </a:p>
          </p:txBody>
        </p:sp>
        <p:grpSp>
          <p:nvGrpSpPr>
            <p:cNvPr id="31" name="Group 30">
              <a:extLst>
                <a:ext uri="{FF2B5EF4-FFF2-40B4-BE49-F238E27FC236}">
                  <a16:creationId xmlns:a16="http://schemas.microsoft.com/office/drawing/2014/main" id="{50E06CE0-8E82-401E-A92D-3C8181FE94AA}"/>
                </a:ext>
              </a:extLst>
            </p:cNvPr>
            <p:cNvGrpSpPr/>
            <p:nvPr/>
          </p:nvGrpSpPr>
          <p:grpSpPr>
            <a:xfrm>
              <a:off x="11675090" y="2201333"/>
              <a:ext cx="1099646" cy="1535736"/>
              <a:chOff x="13517836" y="3102116"/>
              <a:chExt cx="314636" cy="439413"/>
            </a:xfrm>
            <a:solidFill>
              <a:schemeClr val="bg1"/>
            </a:solidFill>
          </p:grpSpPr>
          <p:sp>
            <p:nvSpPr>
              <p:cNvPr id="32" name="Freeform: Shape 31">
                <a:extLst>
                  <a:ext uri="{FF2B5EF4-FFF2-40B4-BE49-F238E27FC236}">
                    <a16:creationId xmlns:a16="http://schemas.microsoft.com/office/drawing/2014/main" id="{6D9FFFC3-8BA0-4827-8414-0473A3BA29DC}"/>
                  </a:ext>
                </a:extLst>
              </p:cNvPr>
              <p:cNvSpPr/>
              <p:nvPr/>
            </p:nvSpPr>
            <p:spPr>
              <a:xfrm>
                <a:off x="13544004" y="3102116"/>
                <a:ext cx="244348" cy="56388"/>
              </a:xfrm>
              <a:custGeom>
                <a:avLst/>
                <a:gdLst>
                  <a:gd name="connsiteX0" fmla="*/ 238470 w 244348"/>
                  <a:gd name="connsiteY0" fmla="*/ 62873 h 56388"/>
                  <a:gd name="connsiteX1" fmla="*/ 9441 w 244348"/>
                  <a:gd name="connsiteY1" fmla="*/ 62873 h 56388"/>
                  <a:gd name="connsiteX2" fmla="*/ 795 w 244348"/>
                  <a:gd name="connsiteY2" fmla="*/ 57234 h 56388"/>
                  <a:gd name="connsiteX3" fmla="*/ 2486 w 244348"/>
                  <a:gd name="connsiteY3" fmla="*/ 47084 h 56388"/>
                  <a:gd name="connsiteX4" fmla="*/ 43180 w 244348"/>
                  <a:gd name="connsiteY4" fmla="*/ 3008 h 56388"/>
                  <a:gd name="connsiteX5" fmla="*/ 50134 w 244348"/>
                  <a:gd name="connsiteY5" fmla="*/ 0 h 56388"/>
                  <a:gd name="connsiteX6" fmla="*/ 197777 w 244348"/>
                  <a:gd name="connsiteY6" fmla="*/ 0 h 56388"/>
                  <a:gd name="connsiteX7" fmla="*/ 204637 w 244348"/>
                  <a:gd name="connsiteY7" fmla="*/ 3008 h 56388"/>
                  <a:gd name="connsiteX8" fmla="*/ 245519 w 244348"/>
                  <a:gd name="connsiteY8" fmla="*/ 47084 h 56388"/>
                  <a:gd name="connsiteX9" fmla="*/ 247304 w 244348"/>
                  <a:gd name="connsiteY9" fmla="*/ 57234 h 56388"/>
                  <a:gd name="connsiteX10" fmla="*/ 238470 w 244348"/>
                  <a:gd name="connsiteY10" fmla="*/ 62873 h 56388"/>
                  <a:gd name="connsiteX11" fmla="*/ 30868 w 244348"/>
                  <a:gd name="connsiteY11" fmla="*/ 44077 h 56388"/>
                  <a:gd name="connsiteX12" fmla="*/ 217325 w 244348"/>
                  <a:gd name="connsiteY12" fmla="*/ 44077 h 56388"/>
                  <a:gd name="connsiteX13" fmla="*/ 193642 w 244348"/>
                  <a:gd name="connsiteY13" fmla="*/ 18796 h 56388"/>
                  <a:gd name="connsiteX14" fmla="*/ 54269 w 244348"/>
                  <a:gd name="connsiteY14" fmla="*/ 18796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348" h="56388">
                    <a:moveTo>
                      <a:pt x="238470" y="62873"/>
                    </a:moveTo>
                    <a:lnTo>
                      <a:pt x="9441" y="62873"/>
                    </a:lnTo>
                    <a:cubicBezTo>
                      <a:pt x="5692" y="62886"/>
                      <a:pt x="2294" y="60670"/>
                      <a:pt x="795" y="57234"/>
                    </a:cubicBezTo>
                    <a:cubicBezTo>
                      <a:pt x="-708" y="53815"/>
                      <a:pt x="-44" y="49831"/>
                      <a:pt x="2486" y="47084"/>
                    </a:cubicBezTo>
                    <a:lnTo>
                      <a:pt x="43180" y="3008"/>
                    </a:lnTo>
                    <a:cubicBezTo>
                      <a:pt x="44973" y="1074"/>
                      <a:pt x="47497" y="-18"/>
                      <a:pt x="50134" y="0"/>
                    </a:cubicBezTo>
                    <a:lnTo>
                      <a:pt x="197777" y="0"/>
                    </a:lnTo>
                    <a:cubicBezTo>
                      <a:pt x="200382" y="9"/>
                      <a:pt x="202866" y="1098"/>
                      <a:pt x="204637" y="3008"/>
                    </a:cubicBezTo>
                    <a:lnTo>
                      <a:pt x="245519" y="47084"/>
                    </a:lnTo>
                    <a:cubicBezTo>
                      <a:pt x="248081" y="49810"/>
                      <a:pt x="248783" y="53797"/>
                      <a:pt x="247304" y="57234"/>
                    </a:cubicBezTo>
                    <a:cubicBezTo>
                      <a:pt x="245778" y="60733"/>
                      <a:pt x="242287" y="62962"/>
                      <a:pt x="238470" y="62873"/>
                    </a:cubicBezTo>
                    <a:close/>
                    <a:moveTo>
                      <a:pt x="30868" y="44077"/>
                    </a:moveTo>
                    <a:lnTo>
                      <a:pt x="217325" y="44077"/>
                    </a:lnTo>
                    <a:lnTo>
                      <a:pt x="193642" y="18796"/>
                    </a:lnTo>
                    <a:lnTo>
                      <a:pt x="54269" y="18796"/>
                    </a:lnTo>
                    <a:close/>
                  </a:path>
                </a:pathLst>
              </a:custGeom>
              <a:grpFill/>
              <a:ln w="9335" cap="flat">
                <a:noFill/>
                <a:prstDash val="solid"/>
                <a:miter/>
              </a:ln>
            </p:spPr>
            <p:txBody>
              <a:bodyPr rtlCol="0" anchor="ctr"/>
              <a:lstStyle/>
              <a:p>
                <a:endParaRPr lang="en-US" sz="1125" dirty="0"/>
              </a:p>
            </p:txBody>
          </p:sp>
          <p:sp>
            <p:nvSpPr>
              <p:cNvPr id="33" name="Freeform: Shape 32">
                <a:extLst>
                  <a:ext uri="{FF2B5EF4-FFF2-40B4-BE49-F238E27FC236}">
                    <a16:creationId xmlns:a16="http://schemas.microsoft.com/office/drawing/2014/main" id="{A5F6ED21-CC50-4660-B393-1456E5E36A0B}"/>
                  </a:ext>
                </a:extLst>
              </p:cNvPr>
              <p:cNvSpPr/>
              <p:nvPr/>
            </p:nvSpPr>
            <p:spPr>
              <a:xfrm>
                <a:off x="13544047" y="3181435"/>
                <a:ext cx="244348" cy="28194"/>
              </a:xfrm>
              <a:custGeom>
                <a:avLst/>
                <a:gdLst>
                  <a:gd name="connsiteX0" fmla="*/ 247825 w 244348"/>
                  <a:gd name="connsiteY0" fmla="*/ 35806 h 28194"/>
                  <a:gd name="connsiteX1" fmla="*/ 229029 w 244348"/>
                  <a:gd name="connsiteY1" fmla="*/ 35806 h 28194"/>
                  <a:gd name="connsiteX2" fmla="*/ 229029 w 244348"/>
                  <a:gd name="connsiteY2" fmla="*/ 18796 h 28194"/>
                  <a:gd name="connsiteX3" fmla="*/ 18796 w 244348"/>
                  <a:gd name="connsiteY3" fmla="*/ 18796 h 28194"/>
                  <a:gd name="connsiteX4" fmla="*/ 18796 w 244348"/>
                  <a:gd name="connsiteY4" fmla="*/ 35806 h 28194"/>
                  <a:gd name="connsiteX5" fmla="*/ 0 w 244348"/>
                  <a:gd name="connsiteY5" fmla="*/ 35806 h 28194"/>
                  <a:gd name="connsiteX6" fmla="*/ 0 w 244348"/>
                  <a:gd name="connsiteY6" fmla="*/ 9398 h 28194"/>
                  <a:gd name="connsiteX7" fmla="*/ 9398 w 244348"/>
                  <a:gd name="connsiteY7" fmla="*/ 0 h 28194"/>
                  <a:gd name="connsiteX8" fmla="*/ 238427 w 244348"/>
                  <a:gd name="connsiteY8" fmla="*/ 0 h 28194"/>
                  <a:gd name="connsiteX9" fmla="*/ 247825 w 244348"/>
                  <a:gd name="connsiteY9" fmla="*/ 9398 h 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48" h="28194">
                    <a:moveTo>
                      <a:pt x="247825" y="35806"/>
                    </a:moveTo>
                    <a:lnTo>
                      <a:pt x="229029" y="35806"/>
                    </a:lnTo>
                    <a:lnTo>
                      <a:pt x="229029" y="18796"/>
                    </a:lnTo>
                    <a:lnTo>
                      <a:pt x="18796" y="18796"/>
                    </a:lnTo>
                    <a:lnTo>
                      <a:pt x="18796" y="35806"/>
                    </a:lnTo>
                    <a:lnTo>
                      <a:pt x="0" y="35806"/>
                    </a:lnTo>
                    <a:lnTo>
                      <a:pt x="0" y="9398"/>
                    </a:lnTo>
                    <a:cubicBezTo>
                      <a:pt x="0" y="4208"/>
                      <a:pt x="4208" y="0"/>
                      <a:pt x="9398" y="0"/>
                    </a:cubicBezTo>
                    <a:lnTo>
                      <a:pt x="238427" y="0"/>
                    </a:lnTo>
                    <a:cubicBezTo>
                      <a:pt x="243618" y="0"/>
                      <a:pt x="247825" y="4208"/>
                      <a:pt x="247825" y="9398"/>
                    </a:cubicBezTo>
                    <a:close/>
                  </a:path>
                </a:pathLst>
              </a:custGeom>
              <a:grpFill/>
              <a:ln w="9335" cap="flat">
                <a:no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BE9E9C0D-2D1D-48E8-981E-B999A67CDA54}"/>
                  </a:ext>
                </a:extLst>
              </p:cNvPr>
              <p:cNvSpPr/>
              <p:nvPr/>
            </p:nvSpPr>
            <p:spPr>
              <a:xfrm>
                <a:off x="13517836" y="3259589"/>
                <a:ext cx="291338" cy="281940"/>
              </a:xfrm>
              <a:custGeom>
                <a:avLst/>
                <a:gdLst>
                  <a:gd name="connsiteX0" fmla="*/ 149513 w 291338"/>
                  <a:gd name="connsiteY0" fmla="*/ 284233 h 281940"/>
                  <a:gd name="connsiteX1" fmla="*/ 31568 w 291338"/>
                  <a:gd name="connsiteY1" fmla="*/ 244856 h 281940"/>
                  <a:gd name="connsiteX2" fmla="*/ 179 w 291338"/>
                  <a:gd name="connsiteY2" fmla="*/ 11409 h 281940"/>
                  <a:gd name="connsiteX3" fmla="*/ 7744 w 291338"/>
                  <a:gd name="connsiteY3" fmla="*/ 179 h 281940"/>
                  <a:gd name="connsiteX4" fmla="*/ 18975 w 291338"/>
                  <a:gd name="connsiteY4" fmla="*/ 7744 h 281940"/>
                  <a:gd name="connsiteX5" fmla="*/ 149513 w 291338"/>
                  <a:gd name="connsiteY5" fmla="*/ 38100 h 281940"/>
                  <a:gd name="connsiteX6" fmla="*/ 281085 w 291338"/>
                  <a:gd name="connsiteY6" fmla="*/ 7744 h 281940"/>
                  <a:gd name="connsiteX7" fmla="*/ 292316 w 291338"/>
                  <a:gd name="connsiteY7" fmla="*/ 179 h 281940"/>
                  <a:gd name="connsiteX8" fmla="*/ 299881 w 291338"/>
                  <a:gd name="connsiteY8" fmla="*/ 11409 h 281940"/>
                  <a:gd name="connsiteX9" fmla="*/ 267646 w 291338"/>
                  <a:gd name="connsiteY9" fmla="*/ 244856 h 281940"/>
                  <a:gd name="connsiteX10" fmla="*/ 241707 w 291338"/>
                  <a:gd name="connsiteY10" fmla="*/ 270324 h 281940"/>
                  <a:gd name="connsiteX11" fmla="*/ 219622 w 291338"/>
                  <a:gd name="connsiteY11" fmla="*/ 276903 h 281940"/>
                  <a:gd name="connsiteX12" fmla="*/ 149513 w 291338"/>
                  <a:gd name="connsiteY12" fmla="*/ 284233 h 281940"/>
                  <a:gd name="connsiteX13" fmla="*/ 22264 w 291338"/>
                  <a:gd name="connsiteY13" fmla="*/ 35186 h 281940"/>
                  <a:gd name="connsiteX14" fmla="*/ 50458 w 291338"/>
                  <a:gd name="connsiteY14" fmla="*/ 243352 h 281940"/>
                  <a:gd name="connsiteX15" fmla="*/ 50458 w 291338"/>
                  <a:gd name="connsiteY15" fmla="*/ 244668 h 281940"/>
                  <a:gd name="connsiteX16" fmla="*/ 149513 w 291338"/>
                  <a:gd name="connsiteY16" fmla="*/ 265437 h 281940"/>
                  <a:gd name="connsiteX17" fmla="*/ 215299 w 291338"/>
                  <a:gd name="connsiteY17" fmla="*/ 258577 h 281940"/>
                  <a:gd name="connsiteX18" fmla="*/ 234659 w 291338"/>
                  <a:gd name="connsiteY18" fmla="*/ 252844 h 281940"/>
                  <a:gd name="connsiteX19" fmla="*/ 248756 w 291338"/>
                  <a:gd name="connsiteY19" fmla="*/ 243916 h 281940"/>
                  <a:gd name="connsiteX20" fmla="*/ 248756 w 291338"/>
                  <a:gd name="connsiteY20" fmla="*/ 242882 h 281940"/>
                  <a:gd name="connsiteX21" fmla="*/ 276950 w 291338"/>
                  <a:gd name="connsiteY21" fmla="*/ 34622 h 281940"/>
                  <a:gd name="connsiteX22" fmla="*/ 149607 w 291338"/>
                  <a:gd name="connsiteY22" fmla="*/ 56896 h 281940"/>
                  <a:gd name="connsiteX23" fmla="*/ 22264 w 291338"/>
                  <a:gd name="connsiteY23" fmla="*/ 35186 h 28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338" h="281940">
                    <a:moveTo>
                      <a:pt x="149513" y="284233"/>
                    </a:moveTo>
                    <a:cubicBezTo>
                      <a:pt x="102523" y="284233"/>
                      <a:pt x="32696" y="273708"/>
                      <a:pt x="31568" y="244856"/>
                    </a:cubicBezTo>
                    <a:lnTo>
                      <a:pt x="179" y="11409"/>
                    </a:lnTo>
                    <a:cubicBezTo>
                      <a:pt x="-833" y="6219"/>
                      <a:pt x="2554" y="1191"/>
                      <a:pt x="7744" y="179"/>
                    </a:cubicBezTo>
                    <a:cubicBezTo>
                      <a:pt x="12935" y="-833"/>
                      <a:pt x="17963" y="2554"/>
                      <a:pt x="18975" y="7744"/>
                    </a:cubicBezTo>
                    <a:cubicBezTo>
                      <a:pt x="21794" y="20150"/>
                      <a:pt x="74329" y="38100"/>
                      <a:pt x="149513" y="38100"/>
                    </a:cubicBezTo>
                    <a:cubicBezTo>
                      <a:pt x="224697" y="38100"/>
                      <a:pt x="277326" y="20150"/>
                      <a:pt x="281085" y="7744"/>
                    </a:cubicBezTo>
                    <a:cubicBezTo>
                      <a:pt x="282097" y="2554"/>
                      <a:pt x="287125" y="-833"/>
                      <a:pt x="292316" y="179"/>
                    </a:cubicBezTo>
                    <a:cubicBezTo>
                      <a:pt x="297506" y="1191"/>
                      <a:pt x="300893" y="6219"/>
                      <a:pt x="299881" y="11409"/>
                    </a:cubicBezTo>
                    <a:lnTo>
                      <a:pt x="267646" y="244856"/>
                    </a:lnTo>
                    <a:cubicBezTo>
                      <a:pt x="267646" y="255100"/>
                      <a:pt x="258248" y="263652"/>
                      <a:pt x="241707" y="270324"/>
                    </a:cubicBezTo>
                    <a:cubicBezTo>
                      <a:pt x="234505" y="273019"/>
                      <a:pt x="227126" y="275217"/>
                      <a:pt x="219622" y="276903"/>
                    </a:cubicBezTo>
                    <a:cubicBezTo>
                      <a:pt x="196592" y="281908"/>
                      <a:pt x="173081" y="284366"/>
                      <a:pt x="149513" y="284233"/>
                    </a:cubicBezTo>
                    <a:close/>
                    <a:moveTo>
                      <a:pt x="22264" y="35186"/>
                    </a:moveTo>
                    <a:lnTo>
                      <a:pt x="50458" y="243352"/>
                    </a:lnTo>
                    <a:cubicBezTo>
                      <a:pt x="50458" y="243352"/>
                      <a:pt x="50458" y="244198"/>
                      <a:pt x="50458" y="244668"/>
                    </a:cubicBezTo>
                    <a:cubicBezTo>
                      <a:pt x="52808" y="251340"/>
                      <a:pt x="92373" y="265437"/>
                      <a:pt x="149513" y="265437"/>
                    </a:cubicBezTo>
                    <a:cubicBezTo>
                      <a:pt x="171627" y="265576"/>
                      <a:pt x="193689" y="263276"/>
                      <a:pt x="215299" y="258577"/>
                    </a:cubicBezTo>
                    <a:cubicBezTo>
                      <a:pt x="221881" y="257129"/>
                      <a:pt x="228350" y="255213"/>
                      <a:pt x="234659" y="252844"/>
                    </a:cubicBezTo>
                    <a:cubicBezTo>
                      <a:pt x="247252" y="247863"/>
                      <a:pt x="248756" y="243916"/>
                      <a:pt x="248756" y="243916"/>
                    </a:cubicBezTo>
                    <a:cubicBezTo>
                      <a:pt x="248714" y="243573"/>
                      <a:pt x="248714" y="243225"/>
                      <a:pt x="248756" y="242882"/>
                    </a:cubicBezTo>
                    <a:lnTo>
                      <a:pt x="276950" y="34622"/>
                    </a:lnTo>
                    <a:cubicBezTo>
                      <a:pt x="246124" y="50599"/>
                      <a:pt x="189924" y="56896"/>
                      <a:pt x="149607" y="56896"/>
                    </a:cubicBezTo>
                    <a:cubicBezTo>
                      <a:pt x="109290" y="56896"/>
                      <a:pt x="53184" y="50599"/>
                      <a:pt x="22264" y="35186"/>
                    </a:cubicBezTo>
                    <a:close/>
                  </a:path>
                </a:pathLst>
              </a:custGeom>
              <a:grpFill/>
              <a:ln w="9335" cap="flat">
                <a:no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7E9C6E10-A212-4D61-A8B6-AEB0C7A2D7F6}"/>
                  </a:ext>
                </a:extLst>
              </p:cNvPr>
              <p:cNvSpPr/>
              <p:nvPr/>
            </p:nvSpPr>
            <p:spPr>
              <a:xfrm>
                <a:off x="13518203" y="3212261"/>
                <a:ext cx="291338" cy="103378"/>
              </a:xfrm>
              <a:custGeom>
                <a:avLst/>
                <a:gdLst>
                  <a:gd name="connsiteX0" fmla="*/ 149146 w 291338"/>
                  <a:gd name="connsiteY0" fmla="*/ 104224 h 103378"/>
                  <a:gd name="connsiteX1" fmla="*/ 0 w 291338"/>
                  <a:gd name="connsiteY1" fmla="*/ 59865 h 103378"/>
                  <a:gd name="connsiteX2" fmla="*/ 0 w 291338"/>
                  <a:gd name="connsiteY2" fmla="*/ 58737 h 103378"/>
                  <a:gd name="connsiteX3" fmla="*/ 0 w 291338"/>
                  <a:gd name="connsiteY3" fmla="*/ 55824 h 103378"/>
                  <a:gd name="connsiteX4" fmla="*/ 0 w 291338"/>
                  <a:gd name="connsiteY4" fmla="*/ 54602 h 103378"/>
                  <a:gd name="connsiteX5" fmla="*/ 150368 w 291338"/>
                  <a:gd name="connsiteY5" fmla="*/ 0 h 103378"/>
                  <a:gd name="connsiteX6" fmla="*/ 299514 w 291338"/>
                  <a:gd name="connsiteY6" fmla="*/ 54320 h 103378"/>
                  <a:gd name="connsiteX7" fmla="*/ 299514 w 291338"/>
                  <a:gd name="connsiteY7" fmla="*/ 55542 h 103378"/>
                  <a:gd name="connsiteX8" fmla="*/ 299514 w 291338"/>
                  <a:gd name="connsiteY8" fmla="*/ 58456 h 103378"/>
                  <a:gd name="connsiteX9" fmla="*/ 299514 w 291338"/>
                  <a:gd name="connsiteY9" fmla="*/ 59583 h 103378"/>
                  <a:gd name="connsiteX10" fmla="*/ 149146 w 291338"/>
                  <a:gd name="connsiteY10" fmla="*/ 104224 h 103378"/>
                  <a:gd name="connsiteX11" fmla="*/ 18326 w 291338"/>
                  <a:gd name="connsiteY11" fmla="*/ 55542 h 103378"/>
                  <a:gd name="connsiteX12" fmla="*/ 149240 w 291338"/>
                  <a:gd name="connsiteY12" fmla="*/ 85428 h 103378"/>
                  <a:gd name="connsiteX13" fmla="*/ 280154 w 291338"/>
                  <a:gd name="connsiteY13" fmla="*/ 55542 h 103378"/>
                  <a:gd name="connsiteX14" fmla="*/ 280718 w 291338"/>
                  <a:gd name="connsiteY14" fmla="*/ 54320 h 103378"/>
                  <a:gd name="connsiteX15" fmla="*/ 149616 w 291338"/>
                  <a:gd name="connsiteY15" fmla="*/ 18984 h 103378"/>
                  <a:gd name="connsiteX16" fmla="*/ 18232 w 291338"/>
                  <a:gd name="connsiteY16" fmla="*/ 54320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338" h="103378">
                    <a:moveTo>
                      <a:pt x="149146" y="104224"/>
                    </a:moveTo>
                    <a:cubicBezTo>
                      <a:pt x="93886" y="104224"/>
                      <a:pt x="8176" y="92382"/>
                      <a:pt x="0" y="59865"/>
                    </a:cubicBezTo>
                    <a:lnTo>
                      <a:pt x="0" y="58737"/>
                    </a:lnTo>
                    <a:lnTo>
                      <a:pt x="0" y="55824"/>
                    </a:lnTo>
                    <a:cubicBezTo>
                      <a:pt x="0" y="55354"/>
                      <a:pt x="0" y="54978"/>
                      <a:pt x="0" y="54602"/>
                    </a:cubicBezTo>
                    <a:cubicBezTo>
                      <a:pt x="0" y="21991"/>
                      <a:pt x="77533" y="0"/>
                      <a:pt x="150368" y="0"/>
                    </a:cubicBezTo>
                    <a:cubicBezTo>
                      <a:pt x="223203" y="0"/>
                      <a:pt x="299514" y="21991"/>
                      <a:pt x="299514" y="54320"/>
                    </a:cubicBezTo>
                    <a:lnTo>
                      <a:pt x="299514" y="55542"/>
                    </a:lnTo>
                    <a:lnTo>
                      <a:pt x="299514" y="58456"/>
                    </a:lnTo>
                    <a:lnTo>
                      <a:pt x="299514" y="59583"/>
                    </a:lnTo>
                    <a:cubicBezTo>
                      <a:pt x="290116" y="92382"/>
                      <a:pt x="204594" y="104224"/>
                      <a:pt x="149146" y="104224"/>
                    </a:cubicBezTo>
                    <a:close/>
                    <a:moveTo>
                      <a:pt x="18326" y="55542"/>
                    </a:moveTo>
                    <a:cubicBezTo>
                      <a:pt x="22649" y="67854"/>
                      <a:pt x="74714" y="85428"/>
                      <a:pt x="149240" y="85428"/>
                    </a:cubicBezTo>
                    <a:cubicBezTo>
                      <a:pt x="223766" y="85428"/>
                      <a:pt x="275925" y="67854"/>
                      <a:pt x="280154" y="55542"/>
                    </a:cubicBezTo>
                    <a:lnTo>
                      <a:pt x="280718" y="54320"/>
                    </a:lnTo>
                    <a:cubicBezTo>
                      <a:pt x="279403" y="43513"/>
                      <a:pt x="228841" y="18984"/>
                      <a:pt x="149616" y="18984"/>
                    </a:cubicBezTo>
                    <a:cubicBezTo>
                      <a:pt x="70391" y="18984"/>
                      <a:pt x="19454" y="43325"/>
                      <a:pt x="18232" y="54320"/>
                    </a:cubicBezTo>
                    <a:close/>
                  </a:path>
                </a:pathLst>
              </a:custGeom>
              <a:grpFill/>
              <a:ln w="9335" cap="flat">
                <a:noFill/>
                <a:prstDash val="solid"/>
                <a:miter/>
              </a:ln>
            </p:spPr>
            <p:txBody>
              <a:bodyPr rtlCol="0" anchor="ctr"/>
              <a:lstStyle/>
              <a:p>
                <a:endParaRPr lang="en-US" sz="1125" dirty="0"/>
              </a:p>
            </p:txBody>
          </p:sp>
          <p:sp>
            <p:nvSpPr>
              <p:cNvPr id="36" name="Freeform: Shape 35">
                <a:extLst>
                  <a:ext uri="{FF2B5EF4-FFF2-40B4-BE49-F238E27FC236}">
                    <a16:creationId xmlns:a16="http://schemas.microsoft.com/office/drawing/2014/main" id="{FE433ABF-8044-45A2-8642-9EB2BB93529E}"/>
                  </a:ext>
                </a:extLst>
              </p:cNvPr>
              <p:cNvSpPr/>
              <p:nvPr/>
            </p:nvSpPr>
            <p:spPr>
              <a:xfrm>
                <a:off x="13663308" y="3340449"/>
                <a:ext cx="169164" cy="65786"/>
              </a:xfrm>
              <a:custGeom>
                <a:avLst/>
                <a:gdLst>
                  <a:gd name="connsiteX0" fmla="*/ 151966 w 169164"/>
                  <a:gd name="connsiteY0" fmla="*/ 71895 h 65786"/>
                  <a:gd name="connsiteX1" fmla="*/ 0 w 169164"/>
                  <a:gd name="connsiteY1" fmla="*/ 16916 h 65786"/>
                  <a:gd name="connsiteX2" fmla="*/ 8270 w 169164"/>
                  <a:gd name="connsiteY2" fmla="*/ 0 h 65786"/>
                  <a:gd name="connsiteX3" fmla="*/ 151402 w 169164"/>
                  <a:gd name="connsiteY3" fmla="*/ 54226 h 65786"/>
                  <a:gd name="connsiteX4" fmla="*/ 127437 w 169164"/>
                  <a:gd name="connsiteY4" fmla="*/ 37874 h 65786"/>
                  <a:gd name="connsiteX5" fmla="*/ 126215 w 169164"/>
                  <a:gd name="connsiteY5" fmla="*/ 37310 h 65786"/>
                  <a:gd name="connsiteX6" fmla="*/ 135613 w 169164"/>
                  <a:gd name="connsiteY6" fmla="*/ 20864 h 65786"/>
                  <a:gd name="connsiteX7" fmla="*/ 136647 w 169164"/>
                  <a:gd name="connsiteY7" fmla="*/ 21427 h 65786"/>
                  <a:gd name="connsiteX8" fmla="*/ 172547 w 169164"/>
                  <a:gd name="connsiteY8" fmla="*/ 53851 h 65786"/>
                  <a:gd name="connsiteX9" fmla="*/ 169258 w 169164"/>
                  <a:gd name="connsiteY9" fmla="*/ 66444 h 65786"/>
                  <a:gd name="connsiteX10" fmla="*/ 151966 w 169164"/>
                  <a:gd name="connsiteY10" fmla="*/ 71895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64" h="65786">
                    <a:moveTo>
                      <a:pt x="151966" y="71895"/>
                    </a:moveTo>
                    <a:cubicBezTo>
                      <a:pt x="130350" y="71895"/>
                      <a:pt x="86180" y="59301"/>
                      <a:pt x="0" y="16916"/>
                    </a:cubicBezTo>
                    <a:lnTo>
                      <a:pt x="8270" y="0"/>
                    </a:lnTo>
                    <a:cubicBezTo>
                      <a:pt x="64658" y="27724"/>
                      <a:pt x="131572" y="54226"/>
                      <a:pt x="151402" y="54226"/>
                    </a:cubicBezTo>
                    <a:cubicBezTo>
                      <a:pt x="144192" y="47714"/>
                      <a:pt x="136130" y="42213"/>
                      <a:pt x="127437" y="37874"/>
                    </a:cubicBezTo>
                    <a:lnTo>
                      <a:pt x="126215" y="37310"/>
                    </a:lnTo>
                    <a:lnTo>
                      <a:pt x="135613" y="20864"/>
                    </a:lnTo>
                    <a:lnTo>
                      <a:pt x="136647" y="21427"/>
                    </a:lnTo>
                    <a:cubicBezTo>
                      <a:pt x="159954" y="34303"/>
                      <a:pt x="170762" y="43983"/>
                      <a:pt x="172547" y="53851"/>
                    </a:cubicBezTo>
                    <a:cubicBezTo>
                      <a:pt x="173377" y="58329"/>
                      <a:pt x="172172" y="62944"/>
                      <a:pt x="169258" y="66444"/>
                    </a:cubicBezTo>
                    <a:cubicBezTo>
                      <a:pt x="164584" y="70730"/>
                      <a:pt x="158252" y="72726"/>
                      <a:pt x="151966" y="71895"/>
                    </a:cubicBezTo>
                    <a:close/>
                  </a:path>
                </a:pathLst>
              </a:custGeom>
              <a:grpFill/>
              <a:ln w="9335" cap="flat">
                <a:no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0EE0A6D5-8BC1-4FDA-8D54-A9CE0E68AE25}"/>
                  </a:ext>
                </a:extLst>
              </p:cNvPr>
              <p:cNvSpPr/>
              <p:nvPr/>
            </p:nvSpPr>
            <p:spPr>
              <a:xfrm>
                <a:off x="13649775" y="3331333"/>
                <a:ext cx="28194" cy="28194"/>
              </a:xfrm>
              <a:custGeom>
                <a:avLst/>
                <a:gdLst>
                  <a:gd name="connsiteX0" fmla="*/ 17574 w 28194"/>
                  <a:gd name="connsiteY0" fmla="*/ 35149 h 28194"/>
                  <a:gd name="connsiteX1" fmla="*/ 0 w 28194"/>
                  <a:gd name="connsiteY1" fmla="*/ 17574 h 28194"/>
                  <a:gd name="connsiteX2" fmla="*/ 17574 w 28194"/>
                  <a:gd name="connsiteY2" fmla="*/ 0 h 28194"/>
                  <a:gd name="connsiteX3" fmla="*/ 35149 w 28194"/>
                  <a:gd name="connsiteY3" fmla="*/ 17574 h 28194"/>
                  <a:gd name="connsiteX4" fmla="*/ 17574 w 28194"/>
                  <a:gd name="connsiteY4" fmla="*/ 35149 h 28194"/>
                  <a:gd name="connsiteX5" fmla="*/ 17574 w 28194"/>
                  <a:gd name="connsiteY5" fmla="*/ 16353 h 28194"/>
                  <a:gd name="connsiteX6" fmla="*/ 16353 w 28194"/>
                  <a:gd name="connsiteY6" fmla="*/ 17574 h 28194"/>
                  <a:gd name="connsiteX7" fmla="*/ 18890 w 28194"/>
                  <a:gd name="connsiteY7" fmla="*/ 17574 h 28194"/>
                  <a:gd name="connsiteX8" fmla="*/ 17672 w 28194"/>
                  <a:gd name="connsiteY8" fmla="*/ 16349 h 28194"/>
                  <a:gd name="connsiteX9" fmla="*/ 17574 w 28194"/>
                  <a:gd name="connsiteY9" fmla="*/ 16353 h 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 h="28194">
                    <a:moveTo>
                      <a:pt x="17574" y="35149"/>
                    </a:moveTo>
                    <a:cubicBezTo>
                      <a:pt x="7868" y="35149"/>
                      <a:pt x="0" y="27280"/>
                      <a:pt x="0" y="17574"/>
                    </a:cubicBezTo>
                    <a:cubicBezTo>
                      <a:pt x="0" y="7868"/>
                      <a:pt x="7868" y="0"/>
                      <a:pt x="17574" y="0"/>
                    </a:cubicBezTo>
                    <a:cubicBezTo>
                      <a:pt x="27280" y="0"/>
                      <a:pt x="35149" y="7868"/>
                      <a:pt x="35149" y="17574"/>
                    </a:cubicBezTo>
                    <a:cubicBezTo>
                      <a:pt x="35149" y="27280"/>
                      <a:pt x="27280" y="35149"/>
                      <a:pt x="17574" y="35149"/>
                    </a:cubicBezTo>
                    <a:close/>
                    <a:moveTo>
                      <a:pt x="17574" y="16353"/>
                    </a:moveTo>
                    <a:cubicBezTo>
                      <a:pt x="16900" y="16353"/>
                      <a:pt x="16353" y="16900"/>
                      <a:pt x="16353" y="17574"/>
                    </a:cubicBezTo>
                    <a:cubicBezTo>
                      <a:pt x="16353" y="18984"/>
                      <a:pt x="18890" y="18984"/>
                      <a:pt x="18890" y="17574"/>
                    </a:cubicBezTo>
                    <a:cubicBezTo>
                      <a:pt x="18892" y="16900"/>
                      <a:pt x="18347" y="16351"/>
                      <a:pt x="17672" y="16349"/>
                    </a:cubicBezTo>
                    <a:cubicBezTo>
                      <a:pt x="17639" y="16349"/>
                      <a:pt x="17607" y="16350"/>
                      <a:pt x="17574" y="16353"/>
                    </a:cubicBezTo>
                    <a:close/>
                  </a:path>
                </a:pathLst>
              </a:custGeom>
              <a:grpFill/>
              <a:ln w="9335"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44247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par>
                                <p:cTn id="8" presetID="16" presetClass="entr" presetSubtype="4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Horizontal)">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nodeType="withEffect">
                                  <p:stCondLst>
                                    <p:cond delay="0"/>
                                  </p:stCondLst>
                                  <p:childTnLst>
                                    <p:animMotion origin="layout" path="M 2.25428E-6 0.04494 L 2.25428E-6 2.41943E-6 " pathEditMode="relative" rAng="0" ptsTypes="AA">
                                      <p:cBhvr>
                                        <p:cTn id="15" dur="600" fill="hold"/>
                                        <p:tgtEl>
                                          <p:spTgt spid="3"/>
                                        </p:tgtEl>
                                        <p:attrNameLst>
                                          <p:attrName>ppt_x</p:attrName>
                                          <p:attrName>ppt_y</p:attrName>
                                        </p:attrNameLst>
                                      </p:cBhvr>
                                      <p:rCtr x="0" y="-2247"/>
                                    </p:animMotion>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nodeType="withEffect">
                                  <p:stCondLst>
                                    <p:cond delay="0"/>
                                  </p:stCondLst>
                                  <p:childTnLst>
                                    <p:animMotion origin="layout" path="M 2.25428E-6 0.04494 L 2.25428E-6 2.41943E-6 " pathEditMode="relative" rAng="0" ptsTypes="AA">
                                      <p:cBhvr>
                                        <p:cTn id="20" dur="600" fill="hold"/>
                                        <p:tgtEl>
                                          <p:spTgt spid="5"/>
                                        </p:tgtEl>
                                        <p:attrNameLst>
                                          <p:attrName>ppt_x</p:attrName>
                                          <p:attrName>ppt_y</p:attrName>
                                        </p:attrNameLst>
                                      </p:cBhvr>
                                      <p:rCtr x="0" y="-2247"/>
                                    </p:animMotion>
                                  </p:childTnLst>
                                </p:cTn>
                              </p:par>
                              <p:par>
                                <p:cTn id="21" presetID="10"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42" presetClass="path" presetSubtype="0" decel="100000" fill="hold" nodeType="withEffect">
                                  <p:stCondLst>
                                    <p:cond delay="0"/>
                                  </p:stCondLst>
                                  <p:childTnLst>
                                    <p:animMotion origin="layout" path="M 2.25428E-6 0.04494 L 2.25428E-6 2.41943E-6 " pathEditMode="relative" rAng="0" ptsTypes="AA">
                                      <p:cBhvr>
                                        <p:cTn id="25" dur="600" fill="hold"/>
                                        <p:tgtEl>
                                          <p:spTgt spid="5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706948" cy="620870"/>
          </a:xfrm>
        </p:spPr>
        <p:txBody>
          <a:bodyPr/>
          <a:lstStyle/>
          <a:p>
            <a:r>
              <a:rPr lang="en-US" sz="2400" dirty="0"/>
              <a:t>EBS is designed for a wide range of workloads on EC2</a:t>
            </a:r>
          </a:p>
        </p:txBody>
      </p:sp>
      <p:sp>
        <p:nvSpPr>
          <p:cNvPr id="27" name="Rectangle 26"/>
          <p:cNvSpPr/>
          <p:nvPr/>
        </p:nvSpPr>
        <p:spPr>
          <a:xfrm>
            <a:off x="283005" y="3352798"/>
            <a:ext cx="8577992" cy="1015663"/>
          </a:xfrm>
          <a:prstGeom prst="rect">
            <a:avLst/>
          </a:prstGeom>
        </p:spPr>
        <p:txBody>
          <a:bodyPr vert="horz"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189">
              <a:lnSpc>
                <a:spcPct val="80000"/>
              </a:lnSpc>
              <a:buClr>
                <a:srgbClr val="595A5D"/>
              </a:buClr>
              <a:defRPr/>
            </a:pPr>
            <a:r>
              <a:rPr lang="en-US" sz="1500" kern="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LOW LATENCY AND CONSISTENT, HIGH IOPS AND THROUGHPUT</a:t>
            </a:r>
          </a:p>
          <a:p>
            <a:pPr algn="ctr" defTabSz="457189">
              <a:lnSpc>
                <a:spcPct val="80000"/>
              </a:lnSpc>
              <a:buClr>
                <a:srgbClr val="595A5D"/>
              </a:buClr>
              <a:defRPr/>
            </a:pPr>
            <a:endParaRPr lang="en-US" sz="1500" kern="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algn="ctr" defTabSz="457189">
              <a:lnSpc>
                <a:spcPct val="80000"/>
              </a:lnSpc>
              <a:buClr>
                <a:srgbClr val="595A5D"/>
              </a:buClr>
              <a:defRPr/>
            </a:pPr>
            <a:r>
              <a:rPr lang="en-US" sz="1500" kern="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SCALABLE WITHOUT DISRUPTION TO YOUR WORKLOAD</a:t>
            </a:r>
          </a:p>
          <a:p>
            <a:pPr algn="ctr" defTabSz="457189">
              <a:lnSpc>
                <a:spcPct val="80000"/>
              </a:lnSpc>
              <a:buClr>
                <a:srgbClr val="595A5D"/>
              </a:buClr>
              <a:defRPr/>
            </a:pPr>
            <a:endParaRPr lang="en-US" sz="1500" kern="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algn="ctr" defTabSz="457189">
              <a:lnSpc>
                <a:spcPct val="80000"/>
              </a:lnSpc>
              <a:buClr>
                <a:srgbClr val="595A5D"/>
              </a:buClr>
              <a:defRPr/>
            </a:pPr>
            <a:r>
              <a:rPr lang="en-US" sz="1500" kern="0"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99.999% AVAILABILITY AND AN ANNUAL FAILURE RATE (AFR) OF BETWEEN 0.1%–0.2%</a:t>
            </a:r>
          </a:p>
        </p:txBody>
      </p:sp>
      <p:grpSp>
        <p:nvGrpSpPr>
          <p:cNvPr id="33" name="Group 32">
            <a:extLst>
              <a:ext uri="{FF2B5EF4-FFF2-40B4-BE49-F238E27FC236}">
                <a16:creationId xmlns:a16="http://schemas.microsoft.com/office/drawing/2014/main" id="{CEA13BE1-67F0-4A23-B3FD-641A1CA83B6A}"/>
              </a:ext>
            </a:extLst>
          </p:cNvPr>
          <p:cNvGrpSpPr/>
          <p:nvPr/>
        </p:nvGrpSpPr>
        <p:grpSpPr>
          <a:xfrm>
            <a:off x="347663" y="3057838"/>
            <a:ext cx="8448675" cy="166688"/>
            <a:chOff x="821436" y="5562600"/>
            <a:chExt cx="12983464" cy="266700"/>
          </a:xfrm>
        </p:grpSpPr>
        <p:cxnSp>
          <p:nvCxnSpPr>
            <p:cNvPr id="34" name="Straight Connector 33">
              <a:extLst>
                <a:ext uri="{FF2B5EF4-FFF2-40B4-BE49-F238E27FC236}">
                  <a16:creationId xmlns:a16="http://schemas.microsoft.com/office/drawing/2014/main" id="{A637672D-FA7D-40E0-94E9-C118787DFB4C}"/>
                </a:ext>
              </a:extLst>
            </p:cNvPr>
            <p:cNvCxnSpPr>
              <a:cxnSpLocks/>
            </p:cNvCxnSpPr>
            <p:nvPr/>
          </p:nvCxnSpPr>
          <p:spPr>
            <a:xfrm>
              <a:off x="821436" y="5562600"/>
              <a:ext cx="590702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922327-FB01-46C1-A1D0-6E22737A8C06}"/>
                </a:ext>
              </a:extLst>
            </p:cNvPr>
            <p:cNvCxnSpPr>
              <a:cxnSpLocks/>
            </p:cNvCxnSpPr>
            <p:nvPr/>
          </p:nvCxnSpPr>
          <p:spPr>
            <a:xfrm>
              <a:off x="7898606" y="5562600"/>
              <a:ext cx="590629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671353D-7F45-4DE9-B379-AE6522EA994A}"/>
                </a:ext>
              </a:extLst>
            </p:cNvPr>
            <p:cNvGrpSpPr/>
            <p:nvPr/>
          </p:nvGrpSpPr>
          <p:grpSpPr>
            <a:xfrm>
              <a:off x="6728460" y="5562600"/>
              <a:ext cx="1173480" cy="266700"/>
              <a:chOff x="6591300" y="5562600"/>
              <a:chExt cx="1173480" cy="266700"/>
            </a:xfrm>
          </p:grpSpPr>
          <p:cxnSp>
            <p:nvCxnSpPr>
              <p:cNvPr id="37" name="Straight Connector 36">
                <a:extLst>
                  <a:ext uri="{FF2B5EF4-FFF2-40B4-BE49-F238E27FC236}">
                    <a16:creationId xmlns:a16="http://schemas.microsoft.com/office/drawing/2014/main" id="{30478A40-623C-4692-8937-DFCD4C9EAB69}"/>
                  </a:ext>
                </a:extLst>
              </p:cNvPr>
              <p:cNvCxnSpPr>
                <a:cxnSpLocks/>
              </p:cNvCxnSpPr>
              <p:nvPr/>
            </p:nvCxnSpPr>
            <p:spPr>
              <a:xfrm>
                <a:off x="659130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2AF722-C648-49F7-9FC5-08D64CB9932F}"/>
                  </a:ext>
                </a:extLst>
              </p:cNvPr>
              <p:cNvCxnSpPr>
                <a:cxnSpLocks/>
              </p:cNvCxnSpPr>
              <p:nvPr/>
            </p:nvCxnSpPr>
            <p:spPr>
              <a:xfrm flipV="1">
                <a:off x="717804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5" name="Text Placeholder 4">
            <a:extLst>
              <a:ext uri="{FF2B5EF4-FFF2-40B4-BE49-F238E27FC236}">
                <a16:creationId xmlns:a16="http://schemas.microsoft.com/office/drawing/2014/main" id="{A402EBC8-5814-CE42-B30D-252CC33B6CD8}"/>
              </a:ext>
            </a:extLst>
          </p:cNvPr>
          <p:cNvSpPr txBox="1">
            <a:spLocks/>
          </p:cNvSpPr>
          <p:nvPr/>
        </p:nvSpPr>
        <p:spPr>
          <a:xfrm>
            <a:off x="7347919" y="804462"/>
            <a:ext cx="1377315" cy="265457"/>
          </a:xfrm>
          <a:prstGeom prst="rect">
            <a:avLst/>
          </a:prstGeom>
        </p:spPr>
        <p:txBody>
          <a:bodyPr anchor="b" anchorCtr="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541902">
              <a:spcBef>
                <a:spcPts val="711"/>
              </a:spcBef>
              <a:spcAft>
                <a:spcPts val="355"/>
              </a:spcAft>
              <a:defRPr/>
            </a:pP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File/media</a:t>
            </a:r>
          </a:p>
        </p:txBody>
      </p:sp>
      <p:grpSp>
        <p:nvGrpSpPr>
          <p:cNvPr id="13" name="Group 12">
            <a:extLst>
              <a:ext uri="{FF2B5EF4-FFF2-40B4-BE49-F238E27FC236}">
                <a16:creationId xmlns:a16="http://schemas.microsoft.com/office/drawing/2014/main" id="{47E5B0D5-247B-45D9-97B2-5B55E5653FC8}"/>
              </a:ext>
            </a:extLst>
          </p:cNvPr>
          <p:cNvGrpSpPr/>
          <p:nvPr/>
        </p:nvGrpSpPr>
        <p:grpSpPr>
          <a:xfrm>
            <a:off x="7759649" y="1396196"/>
            <a:ext cx="553856" cy="741594"/>
            <a:chOff x="12405762" y="1735021"/>
            <a:chExt cx="905522" cy="1212462"/>
          </a:xfrm>
        </p:grpSpPr>
        <p:grpSp>
          <p:nvGrpSpPr>
            <p:cNvPr id="3" name="Group 2">
              <a:extLst>
                <a:ext uri="{FF2B5EF4-FFF2-40B4-BE49-F238E27FC236}">
                  <a16:creationId xmlns:a16="http://schemas.microsoft.com/office/drawing/2014/main" id="{5ACA4AED-CCFE-431F-8C6B-E34B1FDC9AC0}"/>
                </a:ext>
              </a:extLst>
            </p:cNvPr>
            <p:cNvGrpSpPr/>
            <p:nvPr/>
          </p:nvGrpSpPr>
          <p:grpSpPr>
            <a:xfrm>
              <a:off x="12405762" y="1735021"/>
              <a:ext cx="743243" cy="1049286"/>
              <a:chOff x="-5301506" y="997357"/>
              <a:chExt cx="1776534" cy="2508053"/>
            </a:xfrm>
          </p:grpSpPr>
          <p:sp>
            <p:nvSpPr>
              <p:cNvPr id="133" name="Freeform: Shape 132">
                <a:extLst>
                  <a:ext uri="{FF2B5EF4-FFF2-40B4-BE49-F238E27FC236}">
                    <a16:creationId xmlns:a16="http://schemas.microsoft.com/office/drawing/2014/main" id="{9FE69624-731E-4C96-8953-197CA835D196}"/>
                  </a:ext>
                </a:extLst>
              </p:cNvPr>
              <p:cNvSpPr/>
              <p:nvPr/>
            </p:nvSpPr>
            <p:spPr>
              <a:xfrm>
                <a:off x="-5301506" y="997357"/>
                <a:ext cx="1776534" cy="2508053"/>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25400" cap="flat">
                <a:solidFill>
                  <a:schemeClr val="bg1"/>
                </a:solidFill>
                <a:prstDash val="solid"/>
                <a:round/>
              </a:ln>
            </p:spPr>
            <p:txBody>
              <a:bodyPr rtlCol="0" anchor="ctr"/>
              <a:lstStyle/>
              <a:p>
                <a:endParaRPr lang="en-US" sz="1125" dirty="0"/>
              </a:p>
            </p:txBody>
          </p:sp>
          <p:sp>
            <p:nvSpPr>
              <p:cNvPr id="134" name="Freeform: Shape 133">
                <a:extLst>
                  <a:ext uri="{FF2B5EF4-FFF2-40B4-BE49-F238E27FC236}">
                    <a16:creationId xmlns:a16="http://schemas.microsoft.com/office/drawing/2014/main" id="{F1CF48F1-7C03-4E32-8A74-B3ED5A6AD7C5}"/>
                  </a:ext>
                </a:extLst>
              </p:cNvPr>
              <p:cNvSpPr/>
              <p:nvPr/>
            </p:nvSpPr>
            <p:spPr>
              <a:xfrm>
                <a:off x="-4170276" y="997357"/>
                <a:ext cx="627015" cy="627015"/>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25400" cap="flat">
                <a:solidFill>
                  <a:schemeClr val="bg1"/>
                </a:solidFill>
                <a:prstDash val="solid"/>
                <a:round/>
              </a:ln>
            </p:spPr>
            <p:txBody>
              <a:bodyPr rtlCol="0" anchor="ctr"/>
              <a:lstStyle/>
              <a:p>
                <a:endParaRPr lang="en-US" sz="1125" dirty="0"/>
              </a:p>
            </p:txBody>
          </p:sp>
          <p:sp>
            <p:nvSpPr>
              <p:cNvPr id="135" name="Freeform: Shape 134">
                <a:extLst>
                  <a:ext uri="{FF2B5EF4-FFF2-40B4-BE49-F238E27FC236}">
                    <a16:creationId xmlns:a16="http://schemas.microsoft.com/office/drawing/2014/main" id="{F4E3EA3A-FA9A-4F44-9F9D-3079242CAEE1}"/>
                  </a:ext>
                </a:extLst>
              </p:cNvPr>
              <p:cNvSpPr/>
              <p:nvPr/>
            </p:nvSpPr>
            <p:spPr>
              <a:xfrm>
                <a:off x="-5050701" y="2021477"/>
                <a:ext cx="1254023" cy="78374"/>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25400" cap="flat">
                <a:solidFill>
                  <a:schemeClr val="bg1"/>
                </a:solidFill>
                <a:prstDash val="solid"/>
                <a:round/>
              </a:ln>
            </p:spPr>
            <p:txBody>
              <a:bodyPr rtlCol="0" anchor="ctr"/>
              <a:lstStyle/>
              <a:p>
                <a:endParaRPr lang="en-US" sz="1125" dirty="0"/>
              </a:p>
            </p:txBody>
          </p:sp>
          <p:sp>
            <p:nvSpPr>
              <p:cNvPr id="136" name="Freeform: Shape 135">
                <a:extLst>
                  <a:ext uri="{FF2B5EF4-FFF2-40B4-BE49-F238E27FC236}">
                    <a16:creationId xmlns:a16="http://schemas.microsoft.com/office/drawing/2014/main" id="{75EA5C34-0DE0-4F88-89EC-C56C7DA58112}"/>
                  </a:ext>
                </a:extLst>
              </p:cNvPr>
              <p:cNvSpPr/>
              <p:nvPr/>
            </p:nvSpPr>
            <p:spPr>
              <a:xfrm>
                <a:off x="-5050701" y="2353269"/>
                <a:ext cx="1254023" cy="78374"/>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25400" cap="flat">
                <a:solidFill>
                  <a:schemeClr val="bg1"/>
                </a:solidFill>
                <a:prstDash val="solid"/>
                <a:round/>
              </a:ln>
            </p:spPr>
            <p:txBody>
              <a:bodyPr rtlCol="0" anchor="ctr"/>
              <a:lstStyle/>
              <a:p>
                <a:endParaRPr lang="en-US" sz="1125" dirty="0"/>
              </a:p>
            </p:txBody>
          </p:sp>
          <p:sp>
            <p:nvSpPr>
              <p:cNvPr id="137" name="Freeform: Shape 136">
                <a:extLst>
                  <a:ext uri="{FF2B5EF4-FFF2-40B4-BE49-F238E27FC236}">
                    <a16:creationId xmlns:a16="http://schemas.microsoft.com/office/drawing/2014/main" id="{DD1D4044-FB4F-4C51-80D8-025138682F97}"/>
                  </a:ext>
                </a:extLst>
              </p:cNvPr>
              <p:cNvSpPr/>
              <p:nvPr/>
            </p:nvSpPr>
            <p:spPr>
              <a:xfrm>
                <a:off x="-5050701" y="2687675"/>
                <a:ext cx="1227901" cy="78374"/>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25400" cap="flat">
                <a:solidFill>
                  <a:schemeClr val="bg1"/>
                </a:solidFill>
                <a:prstDash val="solid"/>
                <a:round/>
              </a:ln>
            </p:spPr>
            <p:txBody>
              <a:bodyPr rtlCol="0" anchor="ctr"/>
              <a:lstStyle/>
              <a:p>
                <a:endParaRPr lang="en-US" sz="1125" dirty="0"/>
              </a:p>
            </p:txBody>
          </p:sp>
          <p:sp>
            <p:nvSpPr>
              <p:cNvPr id="138" name="Freeform: Shape 137">
                <a:extLst>
                  <a:ext uri="{FF2B5EF4-FFF2-40B4-BE49-F238E27FC236}">
                    <a16:creationId xmlns:a16="http://schemas.microsoft.com/office/drawing/2014/main" id="{984D0E77-EABC-4CF8-996D-E04C595499CE}"/>
                  </a:ext>
                </a:extLst>
              </p:cNvPr>
              <p:cNvSpPr/>
              <p:nvPr/>
            </p:nvSpPr>
            <p:spPr>
              <a:xfrm>
                <a:off x="-5050701" y="3019468"/>
                <a:ext cx="470259" cy="78374"/>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25400" cap="flat">
                <a:solidFill>
                  <a:schemeClr val="bg1"/>
                </a:solidFill>
                <a:prstDash val="solid"/>
                <a:round/>
              </a:ln>
            </p:spPr>
            <p:txBody>
              <a:bodyPr rtlCol="0" anchor="ctr"/>
              <a:lstStyle/>
              <a:p>
                <a:endParaRPr lang="en-US" sz="1125" dirty="0"/>
              </a:p>
            </p:txBody>
          </p:sp>
          <p:sp>
            <p:nvSpPr>
              <p:cNvPr id="139" name="Freeform: Shape 138">
                <a:extLst>
                  <a:ext uri="{FF2B5EF4-FFF2-40B4-BE49-F238E27FC236}">
                    <a16:creationId xmlns:a16="http://schemas.microsoft.com/office/drawing/2014/main" id="{B776494B-70D2-4B82-963B-EB8EF57D7D64}"/>
                  </a:ext>
                </a:extLst>
              </p:cNvPr>
              <p:cNvSpPr/>
              <p:nvPr/>
            </p:nvSpPr>
            <p:spPr>
              <a:xfrm>
                <a:off x="-5050701" y="1689677"/>
                <a:ext cx="731511" cy="78374"/>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25400" cap="flat">
                <a:solidFill>
                  <a:schemeClr val="bg1"/>
                </a:solidFill>
                <a:prstDash val="solid"/>
                <a:round/>
              </a:ln>
            </p:spPr>
            <p:txBody>
              <a:bodyPr rtlCol="0" anchor="ctr"/>
              <a:lstStyle/>
              <a:p>
                <a:endParaRPr lang="en-US" sz="1125" dirty="0"/>
              </a:p>
            </p:txBody>
          </p:sp>
        </p:grpSp>
        <p:grpSp>
          <p:nvGrpSpPr>
            <p:cNvPr id="148" name="Group 147">
              <a:extLst>
                <a:ext uri="{FF2B5EF4-FFF2-40B4-BE49-F238E27FC236}">
                  <a16:creationId xmlns:a16="http://schemas.microsoft.com/office/drawing/2014/main" id="{019C2BC7-A7D4-436C-9A9E-6AF902B3A5F1}"/>
                </a:ext>
              </a:extLst>
            </p:cNvPr>
            <p:cNvGrpSpPr/>
            <p:nvPr/>
          </p:nvGrpSpPr>
          <p:grpSpPr>
            <a:xfrm>
              <a:off x="12568041" y="1898197"/>
              <a:ext cx="743243" cy="1049286"/>
              <a:chOff x="-5301506" y="997357"/>
              <a:chExt cx="1776534" cy="2508053"/>
            </a:xfrm>
            <a:solidFill>
              <a:srgbClr val="232F3E"/>
            </a:solidFill>
          </p:grpSpPr>
          <p:sp>
            <p:nvSpPr>
              <p:cNvPr id="149" name="Freeform: Shape 148">
                <a:extLst>
                  <a:ext uri="{FF2B5EF4-FFF2-40B4-BE49-F238E27FC236}">
                    <a16:creationId xmlns:a16="http://schemas.microsoft.com/office/drawing/2014/main" id="{CF80988C-6647-432D-B992-2E809BA17B85}"/>
                  </a:ext>
                </a:extLst>
              </p:cNvPr>
              <p:cNvSpPr/>
              <p:nvPr/>
            </p:nvSpPr>
            <p:spPr>
              <a:xfrm>
                <a:off x="-5301506" y="997357"/>
                <a:ext cx="1776534" cy="2508053"/>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grpFill/>
              <a:ln w="25400" cap="flat">
                <a:solidFill>
                  <a:schemeClr val="accent2"/>
                </a:solidFill>
                <a:prstDash val="solid"/>
                <a:round/>
              </a:ln>
            </p:spPr>
            <p:txBody>
              <a:bodyPr rtlCol="0" anchor="ctr"/>
              <a:lstStyle/>
              <a:p>
                <a:endParaRPr lang="en-US" sz="1125" dirty="0"/>
              </a:p>
            </p:txBody>
          </p:sp>
          <p:sp>
            <p:nvSpPr>
              <p:cNvPr id="150" name="Freeform: Shape 149">
                <a:extLst>
                  <a:ext uri="{FF2B5EF4-FFF2-40B4-BE49-F238E27FC236}">
                    <a16:creationId xmlns:a16="http://schemas.microsoft.com/office/drawing/2014/main" id="{6D5A7862-735F-4631-8648-D7C7FE03C64C}"/>
                  </a:ext>
                </a:extLst>
              </p:cNvPr>
              <p:cNvSpPr/>
              <p:nvPr/>
            </p:nvSpPr>
            <p:spPr>
              <a:xfrm>
                <a:off x="-4170276" y="997357"/>
                <a:ext cx="627015" cy="627015"/>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grpFill/>
              <a:ln w="25400" cap="flat">
                <a:solidFill>
                  <a:schemeClr val="accent2"/>
                </a:solidFill>
                <a:prstDash val="solid"/>
                <a:round/>
              </a:ln>
            </p:spPr>
            <p:txBody>
              <a:bodyPr rtlCol="0" anchor="ctr"/>
              <a:lstStyle/>
              <a:p>
                <a:endParaRPr lang="en-US" sz="1125" dirty="0"/>
              </a:p>
            </p:txBody>
          </p:sp>
          <p:sp>
            <p:nvSpPr>
              <p:cNvPr id="151" name="Freeform: Shape 150">
                <a:extLst>
                  <a:ext uri="{FF2B5EF4-FFF2-40B4-BE49-F238E27FC236}">
                    <a16:creationId xmlns:a16="http://schemas.microsoft.com/office/drawing/2014/main" id="{99184A74-0C5F-41E2-BF09-EE42169C8D04}"/>
                  </a:ext>
                </a:extLst>
              </p:cNvPr>
              <p:cNvSpPr/>
              <p:nvPr/>
            </p:nvSpPr>
            <p:spPr>
              <a:xfrm>
                <a:off x="-5050701" y="2021477"/>
                <a:ext cx="1254023" cy="78374"/>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grpFill/>
              <a:ln w="25400" cap="flat">
                <a:solidFill>
                  <a:schemeClr val="accent2"/>
                </a:solidFill>
                <a:prstDash val="solid"/>
                <a:round/>
              </a:ln>
            </p:spPr>
            <p:txBody>
              <a:bodyPr rtlCol="0" anchor="ctr"/>
              <a:lstStyle/>
              <a:p>
                <a:endParaRPr lang="en-US" sz="1125" dirty="0"/>
              </a:p>
            </p:txBody>
          </p:sp>
          <p:sp>
            <p:nvSpPr>
              <p:cNvPr id="152" name="Freeform: Shape 151">
                <a:extLst>
                  <a:ext uri="{FF2B5EF4-FFF2-40B4-BE49-F238E27FC236}">
                    <a16:creationId xmlns:a16="http://schemas.microsoft.com/office/drawing/2014/main" id="{5D7FB1E8-D623-4D22-A47F-DB666AE029B8}"/>
                  </a:ext>
                </a:extLst>
              </p:cNvPr>
              <p:cNvSpPr/>
              <p:nvPr/>
            </p:nvSpPr>
            <p:spPr>
              <a:xfrm>
                <a:off x="-5050701" y="2353269"/>
                <a:ext cx="1254023" cy="78374"/>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grpFill/>
              <a:ln w="25400" cap="flat">
                <a:solidFill>
                  <a:schemeClr val="accent2"/>
                </a:solidFill>
                <a:prstDash val="solid"/>
                <a:round/>
              </a:ln>
            </p:spPr>
            <p:txBody>
              <a:bodyPr rtlCol="0" anchor="ctr"/>
              <a:lstStyle/>
              <a:p>
                <a:endParaRPr lang="en-US" sz="1125" dirty="0"/>
              </a:p>
            </p:txBody>
          </p:sp>
          <p:sp>
            <p:nvSpPr>
              <p:cNvPr id="153" name="Freeform: Shape 152">
                <a:extLst>
                  <a:ext uri="{FF2B5EF4-FFF2-40B4-BE49-F238E27FC236}">
                    <a16:creationId xmlns:a16="http://schemas.microsoft.com/office/drawing/2014/main" id="{75799840-4C2A-446F-A274-46D5274E0007}"/>
                  </a:ext>
                </a:extLst>
              </p:cNvPr>
              <p:cNvSpPr/>
              <p:nvPr/>
            </p:nvSpPr>
            <p:spPr>
              <a:xfrm>
                <a:off x="-5050701" y="2687675"/>
                <a:ext cx="1227901" cy="78374"/>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grpFill/>
              <a:ln w="25400" cap="flat">
                <a:solidFill>
                  <a:schemeClr val="accent2"/>
                </a:solidFill>
                <a:prstDash val="solid"/>
                <a:round/>
              </a:ln>
            </p:spPr>
            <p:txBody>
              <a:bodyPr rtlCol="0" anchor="ctr"/>
              <a:lstStyle/>
              <a:p>
                <a:endParaRPr lang="en-US" sz="1125" dirty="0"/>
              </a:p>
            </p:txBody>
          </p:sp>
          <p:sp>
            <p:nvSpPr>
              <p:cNvPr id="154" name="Freeform: Shape 153">
                <a:extLst>
                  <a:ext uri="{FF2B5EF4-FFF2-40B4-BE49-F238E27FC236}">
                    <a16:creationId xmlns:a16="http://schemas.microsoft.com/office/drawing/2014/main" id="{2FE82B60-2878-445C-9A38-B17F47516688}"/>
                  </a:ext>
                </a:extLst>
              </p:cNvPr>
              <p:cNvSpPr/>
              <p:nvPr/>
            </p:nvSpPr>
            <p:spPr>
              <a:xfrm>
                <a:off x="-5050701" y="3019468"/>
                <a:ext cx="470259" cy="78374"/>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grpFill/>
              <a:ln w="25400" cap="flat">
                <a:solidFill>
                  <a:schemeClr val="accent2"/>
                </a:solidFill>
                <a:prstDash val="solid"/>
                <a:round/>
              </a:ln>
            </p:spPr>
            <p:txBody>
              <a:bodyPr rtlCol="0" anchor="ctr"/>
              <a:lstStyle/>
              <a:p>
                <a:endParaRPr lang="en-US" sz="1125" dirty="0"/>
              </a:p>
            </p:txBody>
          </p:sp>
          <p:sp>
            <p:nvSpPr>
              <p:cNvPr id="155" name="Freeform: Shape 154">
                <a:extLst>
                  <a:ext uri="{FF2B5EF4-FFF2-40B4-BE49-F238E27FC236}">
                    <a16:creationId xmlns:a16="http://schemas.microsoft.com/office/drawing/2014/main" id="{78CA40E0-646D-4436-88B7-8FA6CB7087FD}"/>
                  </a:ext>
                </a:extLst>
              </p:cNvPr>
              <p:cNvSpPr/>
              <p:nvPr/>
            </p:nvSpPr>
            <p:spPr>
              <a:xfrm>
                <a:off x="-5050701" y="1689677"/>
                <a:ext cx="731511" cy="78374"/>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grpFill/>
              <a:ln w="25400" cap="flat">
                <a:solidFill>
                  <a:schemeClr val="accent2"/>
                </a:solidFill>
                <a:prstDash val="solid"/>
                <a:round/>
              </a:ln>
            </p:spPr>
            <p:txBody>
              <a:bodyPr rtlCol="0" anchor="ctr"/>
              <a:lstStyle/>
              <a:p>
                <a:endParaRPr lang="en-US" sz="1125" dirty="0"/>
              </a:p>
            </p:txBody>
          </p:sp>
        </p:grpSp>
      </p:grpSp>
      <p:sp>
        <p:nvSpPr>
          <p:cNvPr id="12" name="Rectangle 11">
            <a:extLst>
              <a:ext uri="{FF2B5EF4-FFF2-40B4-BE49-F238E27FC236}">
                <a16:creationId xmlns:a16="http://schemas.microsoft.com/office/drawing/2014/main" id="{BCBAD3C7-3599-42CD-8B96-B96413D45A42}"/>
              </a:ext>
            </a:extLst>
          </p:cNvPr>
          <p:cNvSpPr/>
          <p:nvPr/>
        </p:nvSpPr>
        <p:spPr>
          <a:xfrm>
            <a:off x="7261427" y="2351173"/>
            <a:ext cx="1550299" cy="400110"/>
          </a:xfrm>
          <a:prstGeom prst="rect">
            <a:avLst/>
          </a:prstGeom>
        </p:spPr>
        <p:txBody>
          <a:bodyPr wrap="square">
            <a:spAutoFit/>
          </a:bodyPr>
          <a:lstStyle/>
          <a:p>
            <a:pPr algn="ctr" defTabSz="541902">
              <a:spcBef>
                <a:spcPts val="711"/>
              </a:spcBef>
              <a:spcAft>
                <a:spcPts val="355"/>
              </a:spcAft>
              <a:defRPr/>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CIFS/NFS, transcoding, encoding, rendering</a:t>
            </a:r>
          </a:p>
        </p:txBody>
      </p:sp>
      <p:sp>
        <p:nvSpPr>
          <p:cNvPr id="23" name="Text Placeholder 4">
            <a:extLst>
              <a:ext uri="{FF2B5EF4-FFF2-40B4-BE49-F238E27FC236}">
                <a16:creationId xmlns:a16="http://schemas.microsoft.com/office/drawing/2014/main" id="{1A2F46C3-41AE-764E-8149-9664D674274C}"/>
              </a:ext>
            </a:extLst>
          </p:cNvPr>
          <p:cNvSpPr txBox="1">
            <a:spLocks/>
          </p:cNvSpPr>
          <p:nvPr/>
        </p:nvSpPr>
        <p:spPr>
          <a:xfrm>
            <a:off x="5595277" y="804462"/>
            <a:ext cx="1514926" cy="265457"/>
          </a:xfrm>
          <a:prstGeom prst="rect">
            <a:avLst/>
          </a:prstGeom>
        </p:spPr>
        <p:txBody>
          <a:bodyPr anchor="b" anchorCtr="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541902">
              <a:spcBef>
                <a:spcPts val="711"/>
              </a:spcBef>
              <a:spcAft>
                <a:spcPts val="355"/>
              </a:spcAft>
              <a:defRPr/>
            </a:pP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Big data analytics</a:t>
            </a:r>
          </a:p>
        </p:txBody>
      </p:sp>
      <p:sp>
        <p:nvSpPr>
          <p:cNvPr id="126" name="Rectangle 125">
            <a:extLst>
              <a:ext uri="{FF2B5EF4-FFF2-40B4-BE49-F238E27FC236}">
                <a16:creationId xmlns:a16="http://schemas.microsoft.com/office/drawing/2014/main" id="{91B808A5-EDBD-4EBE-8C8D-294B00037795}"/>
              </a:ext>
            </a:extLst>
          </p:cNvPr>
          <p:cNvSpPr/>
          <p:nvPr/>
        </p:nvSpPr>
        <p:spPr>
          <a:xfrm>
            <a:off x="5559903" y="2351173"/>
            <a:ext cx="1585673" cy="400110"/>
          </a:xfrm>
          <a:prstGeom prst="rect">
            <a:avLst/>
          </a:prstGeom>
        </p:spPr>
        <p:txBody>
          <a:bodyPr wrap="square">
            <a:spAutoFit/>
          </a:bodyPr>
          <a:lstStyle/>
          <a:p>
            <a:pPr algn="ctr" defTabSz="541902">
              <a:spcBef>
                <a:spcPts val="711"/>
              </a:spcBef>
              <a:spcAft>
                <a:spcPts val="355"/>
              </a:spcAft>
              <a:defRPr/>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Kafka, Splunk, Hadoop, Data warehousing</a:t>
            </a:r>
          </a:p>
        </p:txBody>
      </p:sp>
      <p:sp>
        <p:nvSpPr>
          <p:cNvPr id="19" name="Text Placeholder 4">
            <a:extLst>
              <a:ext uri="{FF2B5EF4-FFF2-40B4-BE49-F238E27FC236}">
                <a16:creationId xmlns:a16="http://schemas.microsoft.com/office/drawing/2014/main" id="{A9FB5DB7-D7DA-C84C-A5A0-F1F1D2E1047F}"/>
              </a:ext>
            </a:extLst>
          </p:cNvPr>
          <p:cNvSpPr txBox="1">
            <a:spLocks/>
          </p:cNvSpPr>
          <p:nvPr/>
        </p:nvSpPr>
        <p:spPr>
          <a:xfrm>
            <a:off x="3800805" y="631337"/>
            <a:ext cx="1739009" cy="438582"/>
          </a:xfrm>
          <a:prstGeom prst="rect">
            <a:avLst/>
          </a:prstGeom>
        </p:spPr>
        <p:txBody>
          <a:bodyPr anchor="b" anchorCtr="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541902">
              <a:spcBef>
                <a:spcPts val="711"/>
              </a:spcBef>
              <a:spcAft>
                <a:spcPts val="355"/>
              </a:spcAft>
              <a:defRPr/>
            </a:pP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Non-relational/</a:t>
            </a:r>
            <a:b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NoSQL databases</a:t>
            </a:r>
            <a:endPar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a:extLst>
              <a:ext uri="{FF2B5EF4-FFF2-40B4-BE49-F238E27FC236}">
                <a16:creationId xmlns:a16="http://schemas.microsoft.com/office/drawing/2014/main" id="{8BCF7178-4793-4249-8FA4-94742EA8A43F}"/>
              </a:ext>
            </a:extLst>
          </p:cNvPr>
          <p:cNvGrpSpPr/>
          <p:nvPr/>
        </p:nvGrpSpPr>
        <p:grpSpPr>
          <a:xfrm>
            <a:off x="4327872" y="1420227"/>
            <a:ext cx="639810" cy="693533"/>
            <a:chOff x="6924595" y="1627715"/>
            <a:chExt cx="1023696" cy="1109652"/>
          </a:xfrm>
        </p:grpSpPr>
        <p:grpSp>
          <p:nvGrpSpPr>
            <p:cNvPr id="106" name="Graphic 122">
              <a:extLst>
                <a:ext uri="{FF2B5EF4-FFF2-40B4-BE49-F238E27FC236}">
                  <a16:creationId xmlns:a16="http://schemas.microsoft.com/office/drawing/2014/main" id="{422471E1-07E0-4EFF-802D-D76C90A17650}"/>
                </a:ext>
              </a:extLst>
            </p:cNvPr>
            <p:cNvGrpSpPr/>
            <p:nvPr/>
          </p:nvGrpSpPr>
          <p:grpSpPr>
            <a:xfrm>
              <a:off x="7278224" y="1627715"/>
              <a:ext cx="450156" cy="556317"/>
              <a:chOff x="5551636" y="1656582"/>
              <a:chExt cx="341161" cy="421618"/>
            </a:xfrm>
          </p:grpSpPr>
          <p:sp>
            <p:nvSpPr>
              <p:cNvPr id="121" name="Freeform: Shape 120">
                <a:extLst>
                  <a:ext uri="{FF2B5EF4-FFF2-40B4-BE49-F238E27FC236}">
                    <a16:creationId xmlns:a16="http://schemas.microsoft.com/office/drawing/2014/main" id="{C852A5FB-B321-4579-9F9E-563919FE96A7}"/>
                  </a:ext>
                </a:extLst>
              </p:cNvPr>
              <p:cNvSpPr/>
              <p:nvPr/>
            </p:nvSpPr>
            <p:spPr>
              <a:xfrm>
                <a:off x="5551640" y="1656584"/>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sp>
            <p:nvSpPr>
              <p:cNvPr id="122" name="Freeform: Shape 121">
                <a:extLst>
                  <a:ext uri="{FF2B5EF4-FFF2-40B4-BE49-F238E27FC236}">
                    <a16:creationId xmlns:a16="http://schemas.microsoft.com/office/drawing/2014/main" id="{24F6C789-9BA3-4F6D-93D7-63F8C3D0A792}"/>
                  </a:ext>
                </a:extLst>
              </p:cNvPr>
              <p:cNvSpPr/>
              <p:nvPr/>
            </p:nvSpPr>
            <p:spPr>
              <a:xfrm>
                <a:off x="5551640" y="1656582"/>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bg1"/>
                </a:solidFill>
                <a:prstDash val="solid"/>
                <a:round/>
              </a:ln>
            </p:spPr>
            <p:txBody>
              <a:bodyPr rtlCol="0" anchor="ctr"/>
              <a:lstStyle/>
              <a:p>
                <a:endParaRPr lang="en-US" sz="1125" dirty="0"/>
              </a:p>
            </p:txBody>
          </p:sp>
          <p:sp>
            <p:nvSpPr>
              <p:cNvPr id="123" name="Freeform: Shape 122">
                <a:extLst>
                  <a:ext uri="{FF2B5EF4-FFF2-40B4-BE49-F238E27FC236}">
                    <a16:creationId xmlns:a16="http://schemas.microsoft.com/office/drawing/2014/main" id="{DB04DA62-E27B-45E8-82CC-AE39CDA5D272}"/>
                  </a:ext>
                </a:extLst>
              </p:cNvPr>
              <p:cNvSpPr/>
              <p:nvPr/>
            </p:nvSpPr>
            <p:spPr>
              <a:xfrm>
                <a:off x="5551636" y="1818470"/>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24" name="Freeform: Shape 123">
                <a:extLst>
                  <a:ext uri="{FF2B5EF4-FFF2-40B4-BE49-F238E27FC236}">
                    <a16:creationId xmlns:a16="http://schemas.microsoft.com/office/drawing/2014/main" id="{A9FB86CF-F7B5-42F4-A99C-94DEA0F26D16}"/>
                  </a:ext>
                </a:extLst>
              </p:cNvPr>
              <p:cNvSpPr/>
              <p:nvPr/>
            </p:nvSpPr>
            <p:spPr>
              <a:xfrm>
                <a:off x="5551640" y="1920816"/>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25" name="Freeform: Shape 124">
                <a:extLst>
                  <a:ext uri="{FF2B5EF4-FFF2-40B4-BE49-F238E27FC236}">
                    <a16:creationId xmlns:a16="http://schemas.microsoft.com/office/drawing/2014/main" id="{100FBDFF-2456-4F85-AF1B-620A2C716C03}"/>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grpSp>
        <p:sp>
          <p:nvSpPr>
            <p:cNvPr id="107" name="Freeform: Shape 106">
              <a:extLst>
                <a:ext uri="{FF2B5EF4-FFF2-40B4-BE49-F238E27FC236}">
                  <a16:creationId xmlns:a16="http://schemas.microsoft.com/office/drawing/2014/main" id="{53A768A9-4460-44E0-8B73-6937724BA314}"/>
                </a:ext>
              </a:extLst>
            </p:cNvPr>
            <p:cNvSpPr/>
            <p:nvPr/>
          </p:nvSpPr>
          <p:spPr>
            <a:xfrm>
              <a:off x="7178477" y="1809594"/>
              <a:ext cx="228600" cy="385762"/>
            </a:xfrm>
            <a:custGeom>
              <a:avLst/>
              <a:gdLst>
                <a:gd name="connsiteX0" fmla="*/ 80963 w 228600"/>
                <a:gd name="connsiteY0" fmla="*/ 0 h 385762"/>
                <a:gd name="connsiteX1" fmla="*/ 80963 w 228600"/>
                <a:gd name="connsiteY1" fmla="*/ 0 h 385762"/>
                <a:gd name="connsiteX2" fmla="*/ 107156 w 228600"/>
                <a:gd name="connsiteY2" fmla="*/ 2381 h 385762"/>
                <a:gd name="connsiteX3" fmla="*/ 121444 w 228600"/>
                <a:gd name="connsiteY3" fmla="*/ 7144 h 385762"/>
                <a:gd name="connsiteX4" fmla="*/ 130969 w 228600"/>
                <a:gd name="connsiteY4" fmla="*/ 9525 h 385762"/>
                <a:gd name="connsiteX5" fmla="*/ 147638 w 228600"/>
                <a:gd name="connsiteY5" fmla="*/ 19050 h 385762"/>
                <a:gd name="connsiteX6" fmla="*/ 154781 w 228600"/>
                <a:gd name="connsiteY6" fmla="*/ 21431 h 385762"/>
                <a:gd name="connsiteX7" fmla="*/ 169069 w 228600"/>
                <a:gd name="connsiteY7" fmla="*/ 30956 h 385762"/>
                <a:gd name="connsiteX8" fmla="*/ 176213 w 228600"/>
                <a:gd name="connsiteY8" fmla="*/ 33337 h 385762"/>
                <a:gd name="connsiteX9" fmla="*/ 192881 w 228600"/>
                <a:gd name="connsiteY9" fmla="*/ 40481 h 385762"/>
                <a:gd name="connsiteX10" fmla="*/ 209550 w 228600"/>
                <a:gd name="connsiteY10" fmla="*/ 59531 h 385762"/>
                <a:gd name="connsiteX11" fmla="*/ 221456 w 228600"/>
                <a:gd name="connsiteY11" fmla="*/ 78581 h 385762"/>
                <a:gd name="connsiteX12" fmla="*/ 228600 w 228600"/>
                <a:gd name="connsiteY12" fmla="*/ 102394 h 385762"/>
                <a:gd name="connsiteX13" fmla="*/ 226219 w 228600"/>
                <a:gd name="connsiteY13" fmla="*/ 176212 h 385762"/>
                <a:gd name="connsiteX14" fmla="*/ 223838 w 228600"/>
                <a:gd name="connsiteY14" fmla="*/ 183356 h 385762"/>
                <a:gd name="connsiteX15" fmla="*/ 221456 w 228600"/>
                <a:gd name="connsiteY15" fmla="*/ 207169 h 385762"/>
                <a:gd name="connsiteX16" fmla="*/ 216694 w 228600"/>
                <a:gd name="connsiteY16" fmla="*/ 214312 h 385762"/>
                <a:gd name="connsiteX17" fmla="*/ 214313 w 228600"/>
                <a:gd name="connsiteY17" fmla="*/ 221456 h 385762"/>
                <a:gd name="connsiteX18" fmla="*/ 204788 w 228600"/>
                <a:gd name="connsiteY18" fmla="*/ 238125 h 385762"/>
                <a:gd name="connsiteX19" fmla="*/ 195263 w 228600"/>
                <a:gd name="connsiteY19" fmla="*/ 269081 h 385762"/>
                <a:gd name="connsiteX20" fmla="*/ 190500 w 228600"/>
                <a:gd name="connsiteY20" fmla="*/ 278606 h 385762"/>
                <a:gd name="connsiteX21" fmla="*/ 183356 w 228600"/>
                <a:gd name="connsiteY21" fmla="*/ 300037 h 385762"/>
                <a:gd name="connsiteX22" fmla="*/ 180975 w 228600"/>
                <a:gd name="connsiteY22" fmla="*/ 307181 h 385762"/>
                <a:gd name="connsiteX23" fmla="*/ 171450 w 228600"/>
                <a:gd name="connsiteY23" fmla="*/ 321469 h 385762"/>
                <a:gd name="connsiteX24" fmla="*/ 169069 w 228600"/>
                <a:gd name="connsiteY24" fmla="*/ 330994 h 385762"/>
                <a:gd name="connsiteX25" fmla="*/ 159544 w 228600"/>
                <a:gd name="connsiteY25" fmla="*/ 345281 h 385762"/>
                <a:gd name="connsiteX26" fmla="*/ 154781 w 228600"/>
                <a:gd name="connsiteY26" fmla="*/ 352425 h 385762"/>
                <a:gd name="connsiteX27" fmla="*/ 145256 w 228600"/>
                <a:gd name="connsiteY27" fmla="*/ 371475 h 385762"/>
                <a:gd name="connsiteX28" fmla="*/ 140494 w 228600"/>
                <a:gd name="connsiteY28" fmla="*/ 381000 h 385762"/>
                <a:gd name="connsiteX29" fmla="*/ 130969 w 228600"/>
                <a:gd name="connsiteY29" fmla="*/ 385762 h 385762"/>
                <a:gd name="connsiteX30" fmla="*/ 109538 w 228600"/>
                <a:gd name="connsiteY30" fmla="*/ 383381 h 385762"/>
                <a:gd name="connsiteX31" fmla="*/ 85725 w 228600"/>
                <a:gd name="connsiteY31" fmla="*/ 366712 h 385762"/>
                <a:gd name="connsiteX32" fmla="*/ 76200 w 228600"/>
                <a:gd name="connsiteY32" fmla="*/ 357187 h 385762"/>
                <a:gd name="connsiteX33" fmla="*/ 69056 w 228600"/>
                <a:gd name="connsiteY33" fmla="*/ 354806 h 385762"/>
                <a:gd name="connsiteX34" fmla="*/ 64294 w 228600"/>
                <a:gd name="connsiteY34" fmla="*/ 347662 h 385762"/>
                <a:gd name="connsiteX35" fmla="*/ 50006 w 228600"/>
                <a:gd name="connsiteY35" fmla="*/ 335756 h 385762"/>
                <a:gd name="connsiteX36" fmla="*/ 35719 w 228600"/>
                <a:gd name="connsiteY36" fmla="*/ 319087 h 385762"/>
                <a:gd name="connsiteX37" fmla="*/ 30956 w 228600"/>
                <a:gd name="connsiteY37" fmla="*/ 307181 h 385762"/>
                <a:gd name="connsiteX38" fmla="*/ 26194 w 228600"/>
                <a:gd name="connsiteY38" fmla="*/ 300037 h 385762"/>
                <a:gd name="connsiteX39" fmla="*/ 23813 w 228600"/>
                <a:gd name="connsiteY39" fmla="*/ 292894 h 385762"/>
                <a:gd name="connsiteX40" fmla="*/ 11906 w 228600"/>
                <a:gd name="connsiteY40" fmla="*/ 271462 h 385762"/>
                <a:gd name="connsiteX41" fmla="*/ 4763 w 228600"/>
                <a:gd name="connsiteY41" fmla="*/ 250031 h 385762"/>
                <a:gd name="connsiteX42" fmla="*/ 0 w 228600"/>
                <a:gd name="connsiteY42" fmla="*/ 228600 h 385762"/>
                <a:gd name="connsiteX43" fmla="*/ 2381 w 228600"/>
                <a:gd name="connsiteY43" fmla="*/ 114300 h 385762"/>
                <a:gd name="connsiteX44" fmla="*/ 7144 w 228600"/>
                <a:gd name="connsiteY44" fmla="*/ 100012 h 385762"/>
                <a:gd name="connsiteX45" fmla="*/ 9525 w 228600"/>
                <a:gd name="connsiteY45" fmla="*/ 92869 h 385762"/>
                <a:gd name="connsiteX46" fmla="*/ 19050 w 228600"/>
                <a:gd name="connsiteY46" fmla="*/ 80962 h 385762"/>
                <a:gd name="connsiteX47" fmla="*/ 28575 w 228600"/>
                <a:gd name="connsiteY47" fmla="*/ 66675 h 385762"/>
                <a:gd name="connsiteX48" fmla="*/ 40481 w 228600"/>
                <a:gd name="connsiteY48" fmla="*/ 47625 h 385762"/>
                <a:gd name="connsiteX49" fmla="*/ 45244 w 228600"/>
                <a:gd name="connsiteY49" fmla="*/ 40481 h 385762"/>
                <a:gd name="connsiteX50" fmla="*/ 80963 w 228600"/>
                <a:gd name="connsiteY50"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28600" h="385762">
                  <a:moveTo>
                    <a:pt x="80963" y="0"/>
                  </a:moveTo>
                  <a:lnTo>
                    <a:pt x="80963" y="0"/>
                  </a:lnTo>
                  <a:cubicBezTo>
                    <a:pt x="89694" y="794"/>
                    <a:pt x="98522" y="857"/>
                    <a:pt x="107156" y="2381"/>
                  </a:cubicBezTo>
                  <a:cubicBezTo>
                    <a:pt x="112100" y="3253"/>
                    <a:pt x="116574" y="5927"/>
                    <a:pt x="121444" y="7144"/>
                  </a:cubicBezTo>
                  <a:lnTo>
                    <a:pt x="130969" y="9525"/>
                  </a:lnTo>
                  <a:cubicBezTo>
                    <a:pt x="138142" y="14306"/>
                    <a:pt x="139182" y="15426"/>
                    <a:pt x="147638" y="19050"/>
                  </a:cubicBezTo>
                  <a:cubicBezTo>
                    <a:pt x="149945" y="20039"/>
                    <a:pt x="152400" y="20637"/>
                    <a:pt x="154781" y="21431"/>
                  </a:cubicBezTo>
                  <a:cubicBezTo>
                    <a:pt x="159544" y="24606"/>
                    <a:pt x="163639" y="29146"/>
                    <a:pt x="169069" y="30956"/>
                  </a:cubicBezTo>
                  <a:cubicBezTo>
                    <a:pt x="171450" y="31750"/>
                    <a:pt x="173906" y="32348"/>
                    <a:pt x="176213" y="33337"/>
                  </a:cubicBezTo>
                  <a:cubicBezTo>
                    <a:pt x="196815" y="42166"/>
                    <a:pt x="176126" y="34896"/>
                    <a:pt x="192881" y="40481"/>
                  </a:cubicBezTo>
                  <a:cubicBezTo>
                    <a:pt x="203993" y="57150"/>
                    <a:pt x="197643" y="51594"/>
                    <a:pt x="209550" y="59531"/>
                  </a:cubicBezTo>
                  <a:cubicBezTo>
                    <a:pt x="212823" y="64440"/>
                    <a:pt x="219402" y="74062"/>
                    <a:pt x="221456" y="78581"/>
                  </a:cubicBezTo>
                  <a:cubicBezTo>
                    <a:pt x="224678" y="85671"/>
                    <a:pt x="226680" y="94715"/>
                    <a:pt x="228600" y="102394"/>
                  </a:cubicBezTo>
                  <a:cubicBezTo>
                    <a:pt x="227806" y="127000"/>
                    <a:pt x="227665" y="151636"/>
                    <a:pt x="226219" y="176212"/>
                  </a:cubicBezTo>
                  <a:cubicBezTo>
                    <a:pt x="226072" y="178718"/>
                    <a:pt x="224220" y="180875"/>
                    <a:pt x="223838" y="183356"/>
                  </a:cubicBezTo>
                  <a:cubicBezTo>
                    <a:pt x="222625" y="191241"/>
                    <a:pt x="223250" y="199396"/>
                    <a:pt x="221456" y="207169"/>
                  </a:cubicBezTo>
                  <a:cubicBezTo>
                    <a:pt x="220813" y="209957"/>
                    <a:pt x="218281" y="211931"/>
                    <a:pt x="216694" y="214312"/>
                  </a:cubicBezTo>
                  <a:cubicBezTo>
                    <a:pt x="215900" y="216693"/>
                    <a:pt x="215302" y="219149"/>
                    <a:pt x="214313" y="221456"/>
                  </a:cubicBezTo>
                  <a:cubicBezTo>
                    <a:pt x="210689" y="229912"/>
                    <a:pt x="209569" y="230953"/>
                    <a:pt x="204788" y="238125"/>
                  </a:cubicBezTo>
                  <a:cubicBezTo>
                    <a:pt x="202358" y="247841"/>
                    <a:pt x="199348" y="260912"/>
                    <a:pt x="195263" y="269081"/>
                  </a:cubicBezTo>
                  <a:lnTo>
                    <a:pt x="190500" y="278606"/>
                  </a:lnTo>
                  <a:cubicBezTo>
                    <a:pt x="186486" y="298679"/>
                    <a:pt x="190751" y="282782"/>
                    <a:pt x="183356" y="300037"/>
                  </a:cubicBezTo>
                  <a:cubicBezTo>
                    <a:pt x="182367" y="302344"/>
                    <a:pt x="182194" y="304987"/>
                    <a:pt x="180975" y="307181"/>
                  </a:cubicBezTo>
                  <a:cubicBezTo>
                    <a:pt x="178195" y="312185"/>
                    <a:pt x="171450" y="321469"/>
                    <a:pt x="171450" y="321469"/>
                  </a:cubicBezTo>
                  <a:cubicBezTo>
                    <a:pt x="170656" y="324644"/>
                    <a:pt x="170533" y="328067"/>
                    <a:pt x="169069" y="330994"/>
                  </a:cubicBezTo>
                  <a:cubicBezTo>
                    <a:pt x="166509" y="336113"/>
                    <a:pt x="162719" y="340519"/>
                    <a:pt x="159544" y="345281"/>
                  </a:cubicBezTo>
                  <a:cubicBezTo>
                    <a:pt x="157956" y="347662"/>
                    <a:pt x="155844" y="349768"/>
                    <a:pt x="154781" y="352425"/>
                  </a:cubicBezTo>
                  <a:cubicBezTo>
                    <a:pt x="145404" y="375870"/>
                    <a:pt x="154769" y="354827"/>
                    <a:pt x="145256" y="371475"/>
                  </a:cubicBezTo>
                  <a:cubicBezTo>
                    <a:pt x="143495" y="374557"/>
                    <a:pt x="143004" y="378490"/>
                    <a:pt x="140494" y="381000"/>
                  </a:cubicBezTo>
                  <a:cubicBezTo>
                    <a:pt x="137984" y="383510"/>
                    <a:pt x="134144" y="384175"/>
                    <a:pt x="130969" y="385762"/>
                  </a:cubicBezTo>
                  <a:cubicBezTo>
                    <a:pt x="123825" y="384968"/>
                    <a:pt x="116357" y="385654"/>
                    <a:pt x="109538" y="383381"/>
                  </a:cubicBezTo>
                  <a:cubicBezTo>
                    <a:pt x="107465" y="382690"/>
                    <a:pt x="89070" y="369639"/>
                    <a:pt x="85725" y="366712"/>
                  </a:cubicBezTo>
                  <a:cubicBezTo>
                    <a:pt x="82346" y="363755"/>
                    <a:pt x="79854" y="359797"/>
                    <a:pt x="76200" y="357187"/>
                  </a:cubicBezTo>
                  <a:cubicBezTo>
                    <a:pt x="74157" y="355728"/>
                    <a:pt x="71437" y="355600"/>
                    <a:pt x="69056" y="354806"/>
                  </a:cubicBezTo>
                  <a:cubicBezTo>
                    <a:pt x="67469" y="352425"/>
                    <a:pt x="66318" y="349686"/>
                    <a:pt x="64294" y="347662"/>
                  </a:cubicBezTo>
                  <a:cubicBezTo>
                    <a:pt x="52191" y="335559"/>
                    <a:pt x="61712" y="351364"/>
                    <a:pt x="50006" y="335756"/>
                  </a:cubicBezTo>
                  <a:cubicBezTo>
                    <a:pt x="37082" y="318523"/>
                    <a:pt x="49378" y="328194"/>
                    <a:pt x="35719" y="319087"/>
                  </a:cubicBezTo>
                  <a:cubicBezTo>
                    <a:pt x="34131" y="315118"/>
                    <a:pt x="32868" y="311004"/>
                    <a:pt x="30956" y="307181"/>
                  </a:cubicBezTo>
                  <a:cubicBezTo>
                    <a:pt x="29676" y="304621"/>
                    <a:pt x="27474" y="302597"/>
                    <a:pt x="26194" y="300037"/>
                  </a:cubicBezTo>
                  <a:cubicBezTo>
                    <a:pt x="25072" y="297792"/>
                    <a:pt x="24935" y="295139"/>
                    <a:pt x="23813" y="292894"/>
                  </a:cubicBezTo>
                  <a:cubicBezTo>
                    <a:pt x="18773" y="282814"/>
                    <a:pt x="15725" y="281391"/>
                    <a:pt x="11906" y="271462"/>
                  </a:cubicBezTo>
                  <a:cubicBezTo>
                    <a:pt x="9203" y="264434"/>
                    <a:pt x="6240" y="257415"/>
                    <a:pt x="4763" y="250031"/>
                  </a:cubicBezTo>
                  <a:cubicBezTo>
                    <a:pt x="1739" y="234916"/>
                    <a:pt x="3363" y="242051"/>
                    <a:pt x="0" y="228600"/>
                  </a:cubicBezTo>
                  <a:cubicBezTo>
                    <a:pt x="794" y="190500"/>
                    <a:pt x="267" y="152350"/>
                    <a:pt x="2381" y="114300"/>
                  </a:cubicBezTo>
                  <a:cubicBezTo>
                    <a:pt x="2659" y="109287"/>
                    <a:pt x="5556" y="104775"/>
                    <a:pt x="7144" y="100012"/>
                  </a:cubicBezTo>
                  <a:cubicBezTo>
                    <a:pt x="7938" y="97631"/>
                    <a:pt x="7957" y="94829"/>
                    <a:pt x="9525" y="92869"/>
                  </a:cubicBezTo>
                  <a:lnTo>
                    <a:pt x="19050" y="80962"/>
                  </a:lnTo>
                  <a:cubicBezTo>
                    <a:pt x="24030" y="66022"/>
                    <a:pt x="17598" y="81768"/>
                    <a:pt x="28575" y="66675"/>
                  </a:cubicBezTo>
                  <a:cubicBezTo>
                    <a:pt x="32979" y="60619"/>
                    <a:pt x="36461" y="53942"/>
                    <a:pt x="40481" y="47625"/>
                  </a:cubicBezTo>
                  <a:cubicBezTo>
                    <a:pt x="42018" y="45210"/>
                    <a:pt x="43220" y="42505"/>
                    <a:pt x="45244" y="40481"/>
                  </a:cubicBezTo>
                  <a:lnTo>
                    <a:pt x="80963" y="0"/>
                  </a:lnTo>
                  <a:close/>
                </a:path>
              </a:pathLst>
            </a:cu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108" name="Graphic 122">
              <a:extLst>
                <a:ext uri="{FF2B5EF4-FFF2-40B4-BE49-F238E27FC236}">
                  <a16:creationId xmlns:a16="http://schemas.microsoft.com/office/drawing/2014/main" id="{879F5E6E-0B49-42A7-B1BD-46958D02940D}"/>
                </a:ext>
              </a:extLst>
            </p:cNvPr>
            <p:cNvGrpSpPr/>
            <p:nvPr/>
          </p:nvGrpSpPr>
          <p:grpSpPr>
            <a:xfrm>
              <a:off x="6924595" y="1797308"/>
              <a:ext cx="483275" cy="597251"/>
              <a:chOff x="5551639" y="1656582"/>
              <a:chExt cx="341158" cy="421617"/>
            </a:xfrm>
          </p:grpSpPr>
          <p:sp>
            <p:nvSpPr>
              <p:cNvPr id="116" name="Freeform: Shape 115">
                <a:extLst>
                  <a:ext uri="{FF2B5EF4-FFF2-40B4-BE49-F238E27FC236}">
                    <a16:creationId xmlns:a16="http://schemas.microsoft.com/office/drawing/2014/main" id="{310FFC2B-7F07-4EDC-B49A-15CA6E6C2D82}"/>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sp>
            <p:nvSpPr>
              <p:cNvPr id="117" name="Freeform: Shape 116">
                <a:extLst>
                  <a:ext uri="{FF2B5EF4-FFF2-40B4-BE49-F238E27FC236}">
                    <a16:creationId xmlns:a16="http://schemas.microsoft.com/office/drawing/2014/main" id="{9CE4DE5F-1B52-4997-A304-82D55E150BF1}"/>
                  </a:ext>
                </a:extLst>
              </p:cNvPr>
              <p:cNvSpPr/>
              <p:nvPr/>
            </p:nvSpPr>
            <p:spPr>
              <a:xfrm>
                <a:off x="5551642" y="1656582"/>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bg1"/>
                </a:solidFill>
                <a:prstDash val="solid"/>
                <a:round/>
              </a:ln>
            </p:spPr>
            <p:txBody>
              <a:bodyPr rtlCol="0" anchor="ctr"/>
              <a:lstStyle/>
              <a:p>
                <a:endParaRPr lang="en-US" sz="1125" dirty="0"/>
              </a:p>
            </p:txBody>
          </p:sp>
          <p:sp>
            <p:nvSpPr>
              <p:cNvPr id="118" name="Freeform: Shape 117">
                <a:extLst>
                  <a:ext uri="{FF2B5EF4-FFF2-40B4-BE49-F238E27FC236}">
                    <a16:creationId xmlns:a16="http://schemas.microsoft.com/office/drawing/2014/main" id="{EE5A6296-0A0B-4486-811C-B873655E663E}"/>
                  </a:ext>
                </a:extLst>
              </p:cNvPr>
              <p:cNvSpPr/>
              <p:nvPr/>
            </p:nvSpPr>
            <p:spPr>
              <a:xfrm>
                <a:off x="5551642" y="1818469"/>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19" name="Freeform: Shape 118">
                <a:extLst>
                  <a:ext uri="{FF2B5EF4-FFF2-40B4-BE49-F238E27FC236}">
                    <a16:creationId xmlns:a16="http://schemas.microsoft.com/office/drawing/2014/main" id="{CA257027-01F5-4DD8-BE17-E8B2527A771D}"/>
                  </a:ext>
                </a:extLst>
              </p:cNvPr>
              <p:cNvSpPr/>
              <p:nvPr/>
            </p:nvSpPr>
            <p:spPr>
              <a:xfrm>
                <a:off x="5551639" y="1920816"/>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20" name="Freeform: Shape 119">
                <a:extLst>
                  <a:ext uri="{FF2B5EF4-FFF2-40B4-BE49-F238E27FC236}">
                    <a16:creationId xmlns:a16="http://schemas.microsoft.com/office/drawing/2014/main" id="{0A003675-C9DE-49C9-B5B9-E5672A884125}"/>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grpSp>
        <p:sp>
          <p:nvSpPr>
            <p:cNvPr id="109" name="Freeform: Shape 108">
              <a:extLst>
                <a:ext uri="{FF2B5EF4-FFF2-40B4-BE49-F238E27FC236}">
                  <a16:creationId xmlns:a16="http://schemas.microsoft.com/office/drawing/2014/main" id="{06088376-38E5-4093-9497-D0D2FD1CE9E0}"/>
                </a:ext>
              </a:extLst>
            </p:cNvPr>
            <p:cNvSpPr/>
            <p:nvPr/>
          </p:nvSpPr>
          <p:spPr>
            <a:xfrm>
              <a:off x="7321756" y="1961995"/>
              <a:ext cx="473465" cy="502443"/>
            </a:xfrm>
            <a:custGeom>
              <a:avLst/>
              <a:gdLst>
                <a:gd name="connsiteX0" fmla="*/ 4358 w 473465"/>
                <a:gd name="connsiteY0" fmla="*/ 445293 h 502443"/>
                <a:gd name="connsiteX1" fmla="*/ 4358 w 473465"/>
                <a:gd name="connsiteY1" fmla="*/ 445293 h 502443"/>
                <a:gd name="connsiteX2" fmla="*/ 4358 w 473465"/>
                <a:gd name="connsiteY2" fmla="*/ 273843 h 502443"/>
                <a:gd name="connsiteX3" fmla="*/ 9121 w 473465"/>
                <a:gd name="connsiteY3" fmla="*/ 209550 h 502443"/>
                <a:gd name="connsiteX4" fmla="*/ 6740 w 473465"/>
                <a:gd name="connsiteY4" fmla="*/ 152400 h 502443"/>
                <a:gd name="connsiteX5" fmla="*/ 9121 w 473465"/>
                <a:gd name="connsiteY5" fmla="*/ 76200 h 502443"/>
                <a:gd name="connsiteX6" fmla="*/ 13883 w 473465"/>
                <a:gd name="connsiteY6" fmla="*/ 69056 h 502443"/>
                <a:gd name="connsiteX7" fmla="*/ 28171 w 473465"/>
                <a:gd name="connsiteY7" fmla="*/ 57150 h 502443"/>
                <a:gd name="connsiteX8" fmla="*/ 47221 w 473465"/>
                <a:gd name="connsiteY8" fmla="*/ 52387 h 502443"/>
                <a:gd name="connsiteX9" fmla="*/ 54365 w 473465"/>
                <a:gd name="connsiteY9" fmla="*/ 50006 h 502443"/>
                <a:gd name="connsiteX10" fmla="*/ 71033 w 473465"/>
                <a:gd name="connsiteY10" fmla="*/ 42862 h 502443"/>
                <a:gd name="connsiteX11" fmla="*/ 92465 w 473465"/>
                <a:gd name="connsiteY11" fmla="*/ 40481 h 502443"/>
                <a:gd name="connsiteX12" fmla="*/ 109133 w 473465"/>
                <a:gd name="connsiteY12" fmla="*/ 28575 h 502443"/>
                <a:gd name="connsiteX13" fmla="*/ 118658 w 473465"/>
                <a:gd name="connsiteY13" fmla="*/ 26193 h 502443"/>
                <a:gd name="connsiteX14" fmla="*/ 128183 w 473465"/>
                <a:gd name="connsiteY14" fmla="*/ 21431 h 502443"/>
                <a:gd name="connsiteX15" fmla="*/ 140090 w 473465"/>
                <a:gd name="connsiteY15" fmla="*/ 19050 h 502443"/>
                <a:gd name="connsiteX16" fmla="*/ 147233 w 473465"/>
                <a:gd name="connsiteY16" fmla="*/ 16668 h 502443"/>
                <a:gd name="connsiteX17" fmla="*/ 159140 w 473465"/>
                <a:gd name="connsiteY17" fmla="*/ 14287 h 502443"/>
                <a:gd name="connsiteX18" fmla="*/ 180571 w 473465"/>
                <a:gd name="connsiteY18" fmla="*/ 9525 h 502443"/>
                <a:gd name="connsiteX19" fmla="*/ 206765 w 473465"/>
                <a:gd name="connsiteY19" fmla="*/ 4762 h 502443"/>
                <a:gd name="connsiteX20" fmla="*/ 216290 w 473465"/>
                <a:gd name="connsiteY20" fmla="*/ 2381 h 502443"/>
                <a:gd name="connsiteX21" fmla="*/ 230577 w 473465"/>
                <a:gd name="connsiteY21" fmla="*/ 0 h 502443"/>
                <a:gd name="connsiteX22" fmla="*/ 387740 w 473465"/>
                <a:gd name="connsiteY22" fmla="*/ 2381 h 502443"/>
                <a:gd name="connsiteX23" fmla="*/ 423458 w 473465"/>
                <a:gd name="connsiteY23" fmla="*/ 9525 h 502443"/>
                <a:gd name="connsiteX24" fmla="*/ 442508 w 473465"/>
                <a:gd name="connsiteY24" fmla="*/ 19050 h 502443"/>
                <a:gd name="connsiteX25" fmla="*/ 456796 w 473465"/>
                <a:gd name="connsiteY25" fmla="*/ 28575 h 502443"/>
                <a:gd name="connsiteX26" fmla="*/ 463940 w 473465"/>
                <a:gd name="connsiteY26" fmla="*/ 38100 h 502443"/>
                <a:gd name="connsiteX27" fmla="*/ 466321 w 473465"/>
                <a:gd name="connsiteY27" fmla="*/ 47625 h 502443"/>
                <a:gd name="connsiteX28" fmla="*/ 473465 w 473465"/>
                <a:gd name="connsiteY28" fmla="*/ 61912 h 502443"/>
                <a:gd name="connsiteX29" fmla="*/ 471083 w 473465"/>
                <a:gd name="connsiteY29" fmla="*/ 123825 h 502443"/>
                <a:gd name="connsiteX30" fmla="*/ 466321 w 473465"/>
                <a:gd name="connsiteY30" fmla="*/ 133350 h 502443"/>
                <a:gd name="connsiteX31" fmla="*/ 461558 w 473465"/>
                <a:gd name="connsiteY31" fmla="*/ 147637 h 502443"/>
                <a:gd name="connsiteX32" fmla="*/ 449652 w 473465"/>
                <a:gd name="connsiteY32" fmla="*/ 173831 h 502443"/>
                <a:gd name="connsiteX33" fmla="*/ 447271 w 473465"/>
                <a:gd name="connsiteY33" fmla="*/ 180975 h 502443"/>
                <a:gd name="connsiteX34" fmla="*/ 440127 w 473465"/>
                <a:gd name="connsiteY34" fmla="*/ 195262 h 502443"/>
                <a:gd name="connsiteX35" fmla="*/ 435365 w 473465"/>
                <a:gd name="connsiteY35" fmla="*/ 211931 h 502443"/>
                <a:gd name="connsiteX36" fmla="*/ 432983 w 473465"/>
                <a:gd name="connsiteY36" fmla="*/ 219075 h 502443"/>
                <a:gd name="connsiteX37" fmla="*/ 423458 w 473465"/>
                <a:gd name="connsiteY37" fmla="*/ 235743 h 502443"/>
                <a:gd name="connsiteX38" fmla="*/ 418696 w 473465"/>
                <a:gd name="connsiteY38" fmla="*/ 245268 h 502443"/>
                <a:gd name="connsiteX39" fmla="*/ 404408 w 473465"/>
                <a:gd name="connsiteY39" fmla="*/ 261937 h 502443"/>
                <a:gd name="connsiteX40" fmla="*/ 397265 w 473465"/>
                <a:gd name="connsiteY40" fmla="*/ 276225 h 502443"/>
                <a:gd name="connsiteX41" fmla="*/ 390121 w 473465"/>
                <a:gd name="connsiteY41" fmla="*/ 283368 h 502443"/>
                <a:gd name="connsiteX42" fmla="*/ 375833 w 473465"/>
                <a:gd name="connsiteY42" fmla="*/ 302418 h 502443"/>
                <a:gd name="connsiteX43" fmla="*/ 368690 w 473465"/>
                <a:gd name="connsiteY43" fmla="*/ 311943 h 502443"/>
                <a:gd name="connsiteX44" fmla="*/ 349640 w 473465"/>
                <a:gd name="connsiteY44" fmla="*/ 340518 h 502443"/>
                <a:gd name="connsiteX45" fmla="*/ 335352 w 473465"/>
                <a:gd name="connsiteY45" fmla="*/ 359568 h 502443"/>
                <a:gd name="connsiteX46" fmla="*/ 325827 w 473465"/>
                <a:gd name="connsiteY46" fmla="*/ 366712 h 502443"/>
                <a:gd name="connsiteX47" fmla="*/ 304396 w 473465"/>
                <a:gd name="connsiteY47" fmla="*/ 390525 h 502443"/>
                <a:gd name="connsiteX48" fmla="*/ 282965 w 473465"/>
                <a:gd name="connsiteY48" fmla="*/ 407193 h 502443"/>
                <a:gd name="connsiteX49" fmla="*/ 266296 w 473465"/>
                <a:gd name="connsiteY49" fmla="*/ 423862 h 502443"/>
                <a:gd name="connsiteX50" fmla="*/ 259152 w 473465"/>
                <a:gd name="connsiteY50" fmla="*/ 431006 h 502443"/>
                <a:gd name="connsiteX51" fmla="*/ 244865 w 473465"/>
                <a:gd name="connsiteY51" fmla="*/ 435768 h 502443"/>
                <a:gd name="connsiteX52" fmla="*/ 216290 w 473465"/>
                <a:gd name="connsiteY52" fmla="*/ 445293 h 502443"/>
                <a:gd name="connsiteX53" fmla="*/ 194858 w 473465"/>
                <a:gd name="connsiteY53" fmla="*/ 454818 h 502443"/>
                <a:gd name="connsiteX54" fmla="*/ 171046 w 473465"/>
                <a:gd name="connsiteY54" fmla="*/ 461962 h 502443"/>
                <a:gd name="connsiteX55" fmla="*/ 163902 w 473465"/>
                <a:gd name="connsiteY55" fmla="*/ 464343 h 502443"/>
                <a:gd name="connsiteX56" fmla="*/ 154377 w 473465"/>
                <a:gd name="connsiteY56" fmla="*/ 466725 h 502443"/>
                <a:gd name="connsiteX57" fmla="*/ 140090 w 473465"/>
                <a:gd name="connsiteY57" fmla="*/ 471487 h 502443"/>
                <a:gd name="connsiteX58" fmla="*/ 132946 w 473465"/>
                <a:gd name="connsiteY58" fmla="*/ 473868 h 502443"/>
                <a:gd name="connsiteX59" fmla="*/ 113896 w 473465"/>
                <a:gd name="connsiteY59" fmla="*/ 483393 h 502443"/>
                <a:gd name="connsiteX60" fmla="*/ 106752 w 473465"/>
                <a:gd name="connsiteY60" fmla="*/ 485775 h 502443"/>
                <a:gd name="connsiteX61" fmla="*/ 97227 w 473465"/>
                <a:gd name="connsiteY61" fmla="*/ 490537 h 502443"/>
                <a:gd name="connsiteX62" fmla="*/ 80558 w 473465"/>
                <a:gd name="connsiteY62" fmla="*/ 495300 h 502443"/>
                <a:gd name="connsiteX63" fmla="*/ 68652 w 473465"/>
                <a:gd name="connsiteY63" fmla="*/ 497681 h 502443"/>
                <a:gd name="connsiteX64" fmla="*/ 61508 w 473465"/>
                <a:gd name="connsiteY64" fmla="*/ 500062 h 502443"/>
                <a:gd name="connsiteX65" fmla="*/ 32933 w 473465"/>
                <a:gd name="connsiteY65" fmla="*/ 502443 h 502443"/>
                <a:gd name="connsiteX66" fmla="*/ 13883 w 473465"/>
                <a:gd name="connsiteY66" fmla="*/ 490537 h 502443"/>
                <a:gd name="connsiteX67" fmla="*/ 4358 w 473465"/>
                <a:gd name="connsiteY67" fmla="*/ 445293 h 50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3465" h="502443">
                  <a:moveTo>
                    <a:pt x="4358" y="445293"/>
                  </a:moveTo>
                  <a:lnTo>
                    <a:pt x="4358" y="445293"/>
                  </a:lnTo>
                  <a:cubicBezTo>
                    <a:pt x="-2588" y="375823"/>
                    <a:pt x="-198" y="408993"/>
                    <a:pt x="4358" y="273843"/>
                  </a:cubicBezTo>
                  <a:cubicBezTo>
                    <a:pt x="5082" y="252365"/>
                    <a:pt x="9121" y="209550"/>
                    <a:pt x="9121" y="209550"/>
                  </a:cubicBezTo>
                  <a:cubicBezTo>
                    <a:pt x="8327" y="190500"/>
                    <a:pt x="6740" y="171467"/>
                    <a:pt x="6740" y="152400"/>
                  </a:cubicBezTo>
                  <a:cubicBezTo>
                    <a:pt x="6740" y="126988"/>
                    <a:pt x="6951" y="101520"/>
                    <a:pt x="9121" y="76200"/>
                  </a:cubicBezTo>
                  <a:cubicBezTo>
                    <a:pt x="9365" y="73349"/>
                    <a:pt x="12051" y="71255"/>
                    <a:pt x="13883" y="69056"/>
                  </a:cubicBezTo>
                  <a:cubicBezTo>
                    <a:pt x="17646" y="64540"/>
                    <a:pt x="22818" y="59827"/>
                    <a:pt x="28171" y="57150"/>
                  </a:cubicBezTo>
                  <a:cubicBezTo>
                    <a:pt x="33619" y="54426"/>
                    <a:pt x="41779" y="53747"/>
                    <a:pt x="47221" y="52387"/>
                  </a:cubicBezTo>
                  <a:cubicBezTo>
                    <a:pt x="49656" y="51778"/>
                    <a:pt x="52058" y="50995"/>
                    <a:pt x="54365" y="50006"/>
                  </a:cubicBezTo>
                  <a:cubicBezTo>
                    <a:pt x="59886" y="47640"/>
                    <a:pt x="64940" y="43877"/>
                    <a:pt x="71033" y="42862"/>
                  </a:cubicBezTo>
                  <a:cubicBezTo>
                    <a:pt x="78123" y="41680"/>
                    <a:pt x="85321" y="41275"/>
                    <a:pt x="92465" y="40481"/>
                  </a:cubicBezTo>
                  <a:cubicBezTo>
                    <a:pt x="93550" y="39667"/>
                    <a:pt x="106424" y="29736"/>
                    <a:pt x="109133" y="28575"/>
                  </a:cubicBezTo>
                  <a:cubicBezTo>
                    <a:pt x="112141" y="27286"/>
                    <a:pt x="115594" y="27342"/>
                    <a:pt x="118658" y="26193"/>
                  </a:cubicBezTo>
                  <a:cubicBezTo>
                    <a:pt x="121982" y="24947"/>
                    <a:pt x="124815" y="22553"/>
                    <a:pt x="128183" y="21431"/>
                  </a:cubicBezTo>
                  <a:cubicBezTo>
                    <a:pt x="132023" y="20151"/>
                    <a:pt x="136163" y="20032"/>
                    <a:pt x="140090" y="19050"/>
                  </a:cubicBezTo>
                  <a:cubicBezTo>
                    <a:pt x="142525" y="18441"/>
                    <a:pt x="144798" y="17277"/>
                    <a:pt x="147233" y="16668"/>
                  </a:cubicBezTo>
                  <a:cubicBezTo>
                    <a:pt x="151160" y="15686"/>
                    <a:pt x="155213" y="15269"/>
                    <a:pt x="159140" y="14287"/>
                  </a:cubicBezTo>
                  <a:cubicBezTo>
                    <a:pt x="182591" y="8425"/>
                    <a:pt x="141246" y="16078"/>
                    <a:pt x="180571" y="9525"/>
                  </a:cubicBezTo>
                  <a:cubicBezTo>
                    <a:pt x="195897" y="4415"/>
                    <a:pt x="179843" y="9249"/>
                    <a:pt x="206765" y="4762"/>
                  </a:cubicBezTo>
                  <a:cubicBezTo>
                    <a:pt x="209993" y="4224"/>
                    <a:pt x="213081" y="3023"/>
                    <a:pt x="216290" y="2381"/>
                  </a:cubicBezTo>
                  <a:cubicBezTo>
                    <a:pt x="221024" y="1434"/>
                    <a:pt x="225815" y="794"/>
                    <a:pt x="230577" y="0"/>
                  </a:cubicBezTo>
                  <a:cubicBezTo>
                    <a:pt x="282965" y="794"/>
                    <a:pt x="335385" y="368"/>
                    <a:pt x="387740" y="2381"/>
                  </a:cubicBezTo>
                  <a:cubicBezTo>
                    <a:pt x="390970" y="2505"/>
                    <a:pt x="414386" y="5401"/>
                    <a:pt x="423458" y="9525"/>
                  </a:cubicBezTo>
                  <a:cubicBezTo>
                    <a:pt x="429921" y="12463"/>
                    <a:pt x="437488" y="14030"/>
                    <a:pt x="442508" y="19050"/>
                  </a:cubicBezTo>
                  <a:cubicBezTo>
                    <a:pt x="451427" y="27968"/>
                    <a:pt x="446457" y="25128"/>
                    <a:pt x="456796" y="28575"/>
                  </a:cubicBezTo>
                  <a:cubicBezTo>
                    <a:pt x="459177" y="31750"/>
                    <a:pt x="462165" y="34550"/>
                    <a:pt x="463940" y="38100"/>
                  </a:cubicBezTo>
                  <a:cubicBezTo>
                    <a:pt x="465404" y="41027"/>
                    <a:pt x="465422" y="44478"/>
                    <a:pt x="466321" y="47625"/>
                  </a:cubicBezTo>
                  <a:cubicBezTo>
                    <a:pt x="468785" y="56251"/>
                    <a:pt x="468247" y="54085"/>
                    <a:pt x="473465" y="61912"/>
                  </a:cubicBezTo>
                  <a:cubicBezTo>
                    <a:pt x="472671" y="82550"/>
                    <a:pt x="473138" y="103275"/>
                    <a:pt x="471083" y="123825"/>
                  </a:cubicBezTo>
                  <a:cubicBezTo>
                    <a:pt x="470730" y="127357"/>
                    <a:pt x="467639" y="130054"/>
                    <a:pt x="466321" y="133350"/>
                  </a:cubicBezTo>
                  <a:cubicBezTo>
                    <a:pt x="464457" y="138011"/>
                    <a:pt x="463360" y="142952"/>
                    <a:pt x="461558" y="147637"/>
                  </a:cubicBezTo>
                  <a:cubicBezTo>
                    <a:pt x="445651" y="188996"/>
                    <a:pt x="461444" y="146317"/>
                    <a:pt x="449652" y="173831"/>
                  </a:cubicBezTo>
                  <a:cubicBezTo>
                    <a:pt x="448663" y="176138"/>
                    <a:pt x="448290" y="178681"/>
                    <a:pt x="447271" y="180975"/>
                  </a:cubicBezTo>
                  <a:cubicBezTo>
                    <a:pt x="445108" y="185841"/>
                    <a:pt x="442038" y="190292"/>
                    <a:pt x="440127" y="195262"/>
                  </a:cubicBezTo>
                  <a:cubicBezTo>
                    <a:pt x="438053" y="200655"/>
                    <a:pt x="437025" y="206396"/>
                    <a:pt x="435365" y="211931"/>
                  </a:cubicBezTo>
                  <a:cubicBezTo>
                    <a:pt x="434644" y="214335"/>
                    <a:pt x="434106" y="216830"/>
                    <a:pt x="432983" y="219075"/>
                  </a:cubicBezTo>
                  <a:cubicBezTo>
                    <a:pt x="430121" y="224799"/>
                    <a:pt x="426522" y="230125"/>
                    <a:pt x="423458" y="235743"/>
                  </a:cubicBezTo>
                  <a:cubicBezTo>
                    <a:pt x="421758" y="238859"/>
                    <a:pt x="420577" y="242258"/>
                    <a:pt x="418696" y="245268"/>
                  </a:cubicBezTo>
                  <a:cubicBezTo>
                    <a:pt x="413606" y="253413"/>
                    <a:pt x="410901" y="255444"/>
                    <a:pt x="404408" y="261937"/>
                  </a:cubicBezTo>
                  <a:cubicBezTo>
                    <a:pt x="402027" y="266700"/>
                    <a:pt x="400219" y="271795"/>
                    <a:pt x="397265" y="276225"/>
                  </a:cubicBezTo>
                  <a:cubicBezTo>
                    <a:pt x="395397" y="279027"/>
                    <a:pt x="392253" y="280762"/>
                    <a:pt x="390121" y="283368"/>
                  </a:cubicBezTo>
                  <a:cubicBezTo>
                    <a:pt x="385094" y="289511"/>
                    <a:pt x="380596" y="296068"/>
                    <a:pt x="375833" y="302418"/>
                  </a:cubicBezTo>
                  <a:cubicBezTo>
                    <a:pt x="373452" y="305593"/>
                    <a:pt x="370465" y="308393"/>
                    <a:pt x="368690" y="311943"/>
                  </a:cubicBezTo>
                  <a:cubicBezTo>
                    <a:pt x="357931" y="333458"/>
                    <a:pt x="371525" y="307692"/>
                    <a:pt x="349640" y="340518"/>
                  </a:cubicBezTo>
                  <a:cubicBezTo>
                    <a:pt x="345243" y="347113"/>
                    <a:pt x="341008" y="353912"/>
                    <a:pt x="335352" y="359568"/>
                  </a:cubicBezTo>
                  <a:cubicBezTo>
                    <a:pt x="332546" y="362374"/>
                    <a:pt x="329002" y="364331"/>
                    <a:pt x="325827" y="366712"/>
                  </a:cubicBezTo>
                  <a:cubicBezTo>
                    <a:pt x="318801" y="377252"/>
                    <a:pt x="317338" y="380459"/>
                    <a:pt x="304396" y="390525"/>
                  </a:cubicBezTo>
                  <a:cubicBezTo>
                    <a:pt x="297252" y="396081"/>
                    <a:pt x="289364" y="400794"/>
                    <a:pt x="282965" y="407193"/>
                  </a:cubicBezTo>
                  <a:lnTo>
                    <a:pt x="266296" y="423862"/>
                  </a:lnTo>
                  <a:cubicBezTo>
                    <a:pt x="263915" y="426243"/>
                    <a:pt x="262347" y="429941"/>
                    <a:pt x="259152" y="431006"/>
                  </a:cubicBezTo>
                  <a:lnTo>
                    <a:pt x="244865" y="435768"/>
                  </a:lnTo>
                  <a:cubicBezTo>
                    <a:pt x="228794" y="447822"/>
                    <a:pt x="241578" y="440695"/>
                    <a:pt x="216290" y="445293"/>
                  </a:cubicBezTo>
                  <a:cubicBezTo>
                    <a:pt x="209203" y="446582"/>
                    <a:pt x="200555" y="452444"/>
                    <a:pt x="194858" y="454818"/>
                  </a:cubicBezTo>
                  <a:cubicBezTo>
                    <a:pt x="182505" y="459965"/>
                    <a:pt x="182156" y="458788"/>
                    <a:pt x="171046" y="461962"/>
                  </a:cubicBezTo>
                  <a:cubicBezTo>
                    <a:pt x="168632" y="462652"/>
                    <a:pt x="166316" y="463653"/>
                    <a:pt x="163902" y="464343"/>
                  </a:cubicBezTo>
                  <a:cubicBezTo>
                    <a:pt x="160755" y="465242"/>
                    <a:pt x="157512" y="465785"/>
                    <a:pt x="154377" y="466725"/>
                  </a:cubicBezTo>
                  <a:cubicBezTo>
                    <a:pt x="149569" y="468168"/>
                    <a:pt x="144852" y="469900"/>
                    <a:pt x="140090" y="471487"/>
                  </a:cubicBezTo>
                  <a:cubicBezTo>
                    <a:pt x="137709" y="472281"/>
                    <a:pt x="135191" y="472745"/>
                    <a:pt x="132946" y="473868"/>
                  </a:cubicBezTo>
                  <a:cubicBezTo>
                    <a:pt x="126596" y="477043"/>
                    <a:pt x="120359" y="480455"/>
                    <a:pt x="113896" y="483393"/>
                  </a:cubicBezTo>
                  <a:cubicBezTo>
                    <a:pt x="111611" y="484432"/>
                    <a:pt x="109059" y="484786"/>
                    <a:pt x="106752" y="485775"/>
                  </a:cubicBezTo>
                  <a:cubicBezTo>
                    <a:pt x="103489" y="487173"/>
                    <a:pt x="100490" y="489139"/>
                    <a:pt x="97227" y="490537"/>
                  </a:cubicBezTo>
                  <a:cubicBezTo>
                    <a:pt x="92948" y="492371"/>
                    <a:pt x="84735" y="494372"/>
                    <a:pt x="80558" y="495300"/>
                  </a:cubicBezTo>
                  <a:cubicBezTo>
                    <a:pt x="76607" y="496178"/>
                    <a:pt x="72578" y="496699"/>
                    <a:pt x="68652" y="497681"/>
                  </a:cubicBezTo>
                  <a:cubicBezTo>
                    <a:pt x="66217" y="498290"/>
                    <a:pt x="63996" y="499730"/>
                    <a:pt x="61508" y="500062"/>
                  </a:cubicBezTo>
                  <a:cubicBezTo>
                    <a:pt x="52034" y="501325"/>
                    <a:pt x="42458" y="501649"/>
                    <a:pt x="32933" y="502443"/>
                  </a:cubicBezTo>
                  <a:cubicBezTo>
                    <a:pt x="17892" y="499435"/>
                    <a:pt x="22713" y="503151"/>
                    <a:pt x="13883" y="490537"/>
                  </a:cubicBezTo>
                  <a:cubicBezTo>
                    <a:pt x="3419" y="475590"/>
                    <a:pt x="5946" y="452834"/>
                    <a:pt x="4358" y="445293"/>
                  </a:cubicBezTo>
                  <a:close/>
                </a:path>
              </a:pathLst>
            </a:cu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60" name="Group 59">
              <a:extLst>
                <a:ext uri="{FF2B5EF4-FFF2-40B4-BE49-F238E27FC236}">
                  <a16:creationId xmlns:a16="http://schemas.microsoft.com/office/drawing/2014/main" id="{E4198DC3-F151-4EA0-960F-90DB7BC3488A}"/>
                </a:ext>
              </a:extLst>
            </p:cNvPr>
            <p:cNvGrpSpPr/>
            <p:nvPr/>
          </p:nvGrpSpPr>
          <p:grpSpPr>
            <a:xfrm>
              <a:off x="7311942" y="1950936"/>
              <a:ext cx="636349" cy="786431"/>
              <a:chOff x="7154648" y="1950936"/>
              <a:chExt cx="636349" cy="786431"/>
            </a:xfrm>
          </p:grpSpPr>
          <p:sp>
            <p:nvSpPr>
              <p:cNvPr id="111" name="Freeform: Shape 110">
                <a:extLst>
                  <a:ext uri="{FF2B5EF4-FFF2-40B4-BE49-F238E27FC236}">
                    <a16:creationId xmlns:a16="http://schemas.microsoft.com/office/drawing/2014/main" id="{BC8EC541-B2FA-49A6-876B-58ADAD26C82B}"/>
                  </a:ext>
                </a:extLst>
              </p:cNvPr>
              <p:cNvSpPr/>
              <p:nvPr/>
            </p:nvSpPr>
            <p:spPr>
              <a:xfrm>
                <a:off x="7154648" y="1950936"/>
                <a:ext cx="636349" cy="786431"/>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accent2"/>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2116CE0E-16B0-4D8B-A613-81A09A93B9D7}"/>
                  </a:ext>
                </a:extLst>
              </p:cNvPr>
              <p:cNvSpPr/>
              <p:nvPr/>
            </p:nvSpPr>
            <p:spPr>
              <a:xfrm>
                <a:off x="7154648" y="1950936"/>
                <a:ext cx="636349" cy="222121"/>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accent2"/>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F38A39D1-897C-47C0-B4EE-04F3357387F4}"/>
                  </a:ext>
                </a:extLst>
              </p:cNvPr>
              <p:cNvSpPr/>
              <p:nvPr/>
            </p:nvSpPr>
            <p:spPr>
              <a:xfrm>
                <a:off x="7154648" y="2252902"/>
                <a:ext cx="636349" cy="11406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accent2"/>
                </a:solidFill>
                <a:prstDash val="solid"/>
                <a:round/>
              </a:ln>
            </p:spPr>
            <p:txBody>
              <a:bodyPr rtlCol="0" anchor="ctr"/>
              <a:lstStyle/>
              <a:p>
                <a:endParaRPr lang="en-US" sz="1125" dirty="0"/>
              </a:p>
            </p:txBody>
          </p:sp>
          <p:sp>
            <p:nvSpPr>
              <p:cNvPr id="114" name="Freeform: Shape 113">
                <a:extLst>
                  <a:ext uri="{FF2B5EF4-FFF2-40B4-BE49-F238E27FC236}">
                    <a16:creationId xmlns:a16="http://schemas.microsoft.com/office/drawing/2014/main" id="{A77C413D-532D-4136-852C-8B8A81F3DB25}"/>
                  </a:ext>
                </a:extLst>
              </p:cNvPr>
              <p:cNvSpPr/>
              <p:nvPr/>
            </p:nvSpPr>
            <p:spPr>
              <a:xfrm>
                <a:off x="7154648" y="2443806"/>
                <a:ext cx="636349" cy="114062"/>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accent2"/>
                </a:solidFill>
                <a:prstDash val="solid"/>
                <a:round/>
              </a:ln>
            </p:spPr>
            <p:txBody>
              <a:bodyPr rtlCol="0" anchor="ctr"/>
              <a:lstStyle/>
              <a:p>
                <a:endParaRPr lang="en-US" sz="1125" dirty="0"/>
              </a:p>
            </p:txBody>
          </p:sp>
          <p:sp>
            <p:nvSpPr>
              <p:cNvPr id="115" name="Freeform: Shape 114">
                <a:extLst>
                  <a:ext uri="{FF2B5EF4-FFF2-40B4-BE49-F238E27FC236}">
                    <a16:creationId xmlns:a16="http://schemas.microsoft.com/office/drawing/2014/main" id="{919599EB-9A5E-40FC-9876-82C700A631D6}"/>
                  </a:ext>
                </a:extLst>
              </p:cNvPr>
              <p:cNvSpPr/>
              <p:nvPr/>
            </p:nvSpPr>
            <p:spPr>
              <a:xfrm>
                <a:off x="7154648" y="1950936"/>
                <a:ext cx="636349" cy="786431"/>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accent2"/>
                </a:solidFill>
                <a:prstDash val="solid"/>
                <a:round/>
              </a:ln>
            </p:spPr>
            <p:txBody>
              <a:bodyPr rtlCol="0" anchor="ctr"/>
              <a:lstStyle/>
              <a:p>
                <a:endParaRPr lang="en-US" sz="1125" dirty="0"/>
              </a:p>
            </p:txBody>
          </p:sp>
        </p:grpSp>
        <p:pic>
          <p:nvPicPr>
            <p:cNvPr id="22" name="Picture 21">
              <a:extLst>
                <a:ext uri="{FF2B5EF4-FFF2-40B4-BE49-F238E27FC236}">
                  <a16:creationId xmlns:a16="http://schemas.microsoft.com/office/drawing/2014/main" id="{F7B1D82D-F486-1342-956A-399095998B3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796" y="2251365"/>
              <a:ext cx="497872" cy="330971"/>
            </a:xfrm>
            <a:prstGeom prst="rect">
              <a:avLst/>
            </a:prstGeom>
          </p:spPr>
        </p:pic>
      </p:grpSp>
      <p:sp>
        <p:nvSpPr>
          <p:cNvPr id="127" name="Rectangle 126">
            <a:extLst>
              <a:ext uri="{FF2B5EF4-FFF2-40B4-BE49-F238E27FC236}">
                <a16:creationId xmlns:a16="http://schemas.microsoft.com/office/drawing/2014/main" id="{FEFE6A4E-4067-4379-A5FE-B15ABAF11BE7}"/>
              </a:ext>
            </a:extLst>
          </p:cNvPr>
          <p:cNvSpPr/>
          <p:nvPr/>
        </p:nvSpPr>
        <p:spPr>
          <a:xfrm>
            <a:off x="3980786" y="2351174"/>
            <a:ext cx="1379046" cy="400110"/>
          </a:xfrm>
          <a:prstGeom prst="rect">
            <a:avLst/>
          </a:prstGeom>
        </p:spPr>
        <p:txBody>
          <a:bodyPr wrap="square">
            <a:spAutoFit/>
          </a:bodyPr>
          <a:lstStyle/>
          <a:p>
            <a:pPr algn="ctr" defTabSz="541902">
              <a:spcBef>
                <a:spcPts val="711"/>
              </a:spcBef>
              <a:spcAft>
                <a:spcPts val="355"/>
              </a:spcAft>
              <a:defRPr/>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Cassandra, MongoDB, CouchDB</a:t>
            </a:r>
          </a:p>
        </p:txBody>
      </p:sp>
      <p:sp>
        <p:nvSpPr>
          <p:cNvPr id="17" name="Text Placeholder 4">
            <a:extLst>
              <a:ext uri="{FF2B5EF4-FFF2-40B4-BE49-F238E27FC236}">
                <a16:creationId xmlns:a16="http://schemas.microsoft.com/office/drawing/2014/main" id="{B86AE3CB-7E3F-5A4F-9076-952B94A23C49}"/>
              </a:ext>
            </a:extLst>
          </p:cNvPr>
          <p:cNvSpPr txBox="1">
            <a:spLocks/>
          </p:cNvSpPr>
          <p:nvPr/>
        </p:nvSpPr>
        <p:spPr>
          <a:xfrm>
            <a:off x="2210917" y="631337"/>
            <a:ext cx="1552279" cy="438582"/>
          </a:xfrm>
          <a:prstGeom prst="rect">
            <a:avLst/>
          </a:prstGeom>
        </p:spPr>
        <p:txBody>
          <a:bodyPr wrap="square" anchor="b" anchorCtr="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541902">
              <a:spcBef>
                <a:spcPts val="711"/>
              </a:spcBef>
              <a:spcAft>
                <a:spcPts val="355"/>
              </a:spcAft>
              <a:defRPr/>
            </a:pP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Relational databases</a:t>
            </a:r>
          </a:p>
        </p:txBody>
      </p:sp>
      <p:grpSp>
        <p:nvGrpSpPr>
          <p:cNvPr id="14" name="Group 13">
            <a:extLst>
              <a:ext uri="{FF2B5EF4-FFF2-40B4-BE49-F238E27FC236}">
                <a16:creationId xmlns:a16="http://schemas.microsoft.com/office/drawing/2014/main" id="{F35735AB-B72B-4775-9A89-B149AC640930}"/>
              </a:ext>
            </a:extLst>
          </p:cNvPr>
          <p:cNvGrpSpPr/>
          <p:nvPr/>
        </p:nvGrpSpPr>
        <p:grpSpPr>
          <a:xfrm>
            <a:off x="2511837" y="1375106"/>
            <a:ext cx="772599" cy="783774"/>
            <a:chOff x="4018938" y="1483331"/>
            <a:chExt cx="1236159" cy="1254038"/>
          </a:xfrm>
        </p:grpSpPr>
        <p:grpSp>
          <p:nvGrpSpPr>
            <p:cNvPr id="99" name="Graphic 122">
              <a:extLst>
                <a:ext uri="{FF2B5EF4-FFF2-40B4-BE49-F238E27FC236}">
                  <a16:creationId xmlns:a16="http://schemas.microsoft.com/office/drawing/2014/main" id="{12AAC7D0-EE44-4354-9E8B-4B5A5E9973B1}"/>
                </a:ext>
              </a:extLst>
            </p:cNvPr>
            <p:cNvGrpSpPr/>
            <p:nvPr/>
          </p:nvGrpSpPr>
          <p:grpSpPr>
            <a:xfrm>
              <a:off x="4387130" y="1483331"/>
              <a:ext cx="849336" cy="849336"/>
              <a:chOff x="5401662" y="1547156"/>
              <a:chExt cx="643689" cy="643689"/>
            </a:xfrm>
          </p:grpSpPr>
          <p:sp>
            <p:nvSpPr>
              <p:cNvPr id="100" name="Freeform: Shape 99">
                <a:extLst>
                  <a:ext uri="{FF2B5EF4-FFF2-40B4-BE49-F238E27FC236}">
                    <a16:creationId xmlns:a16="http://schemas.microsoft.com/office/drawing/2014/main" id="{83A087A6-0039-4204-BE6F-57F6F1938747}"/>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sp>
            <p:nvSpPr>
              <p:cNvPr id="101" name="Freeform: Shape 100">
                <a:extLst>
                  <a:ext uri="{FF2B5EF4-FFF2-40B4-BE49-F238E27FC236}">
                    <a16:creationId xmlns:a16="http://schemas.microsoft.com/office/drawing/2014/main" id="{309F2BFF-4AEB-454A-99E4-6AA75F2EF6CC}"/>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bg1"/>
                </a:solidFill>
                <a:prstDash val="solid"/>
                <a:round/>
              </a:ln>
            </p:spPr>
            <p:txBody>
              <a:bodyPr rtlCol="0" anchor="ctr"/>
              <a:lstStyle/>
              <a:p>
                <a:endParaRPr lang="en-US" sz="1125" dirty="0"/>
              </a:p>
            </p:txBody>
          </p:sp>
          <p:sp>
            <p:nvSpPr>
              <p:cNvPr id="102" name="Freeform: Shape 101">
                <a:extLst>
                  <a:ext uri="{FF2B5EF4-FFF2-40B4-BE49-F238E27FC236}">
                    <a16:creationId xmlns:a16="http://schemas.microsoft.com/office/drawing/2014/main" id="{727DE34B-FE52-4F8E-85EF-1816A01997C5}"/>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03" name="Freeform: Shape 102">
                <a:extLst>
                  <a:ext uri="{FF2B5EF4-FFF2-40B4-BE49-F238E27FC236}">
                    <a16:creationId xmlns:a16="http://schemas.microsoft.com/office/drawing/2014/main" id="{A40AE295-210C-4057-9C1B-9743607B64FC}"/>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104" name="Freeform: Shape 103">
                <a:extLst>
                  <a:ext uri="{FF2B5EF4-FFF2-40B4-BE49-F238E27FC236}">
                    <a16:creationId xmlns:a16="http://schemas.microsoft.com/office/drawing/2014/main" id="{BA16D30F-6481-4A39-BD93-1C92C61FE5CB}"/>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grpSp>
        <p:sp>
          <p:nvSpPr>
            <p:cNvPr id="11" name="Freeform: Shape 10">
              <a:extLst>
                <a:ext uri="{FF2B5EF4-FFF2-40B4-BE49-F238E27FC236}">
                  <a16:creationId xmlns:a16="http://schemas.microsoft.com/office/drawing/2014/main" id="{8A3EF611-94CE-40D7-9493-5FC29DEE1C82}"/>
                </a:ext>
              </a:extLst>
            </p:cNvPr>
            <p:cNvSpPr/>
            <p:nvPr/>
          </p:nvSpPr>
          <p:spPr>
            <a:xfrm>
              <a:off x="4485274" y="1809594"/>
              <a:ext cx="228600" cy="385762"/>
            </a:xfrm>
            <a:custGeom>
              <a:avLst/>
              <a:gdLst>
                <a:gd name="connsiteX0" fmla="*/ 80963 w 228600"/>
                <a:gd name="connsiteY0" fmla="*/ 0 h 385762"/>
                <a:gd name="connsiteX1" fmla="*/ 80963 w 228600"/>
                <a:gd name="connsiteY1" fmla="*/ 0 h 385762"/>
                <a:gd name="connsiteX2" fmla="*/ 107156 w 228600"/>
                <a:gd name="connsiteY2" fmla="*/ 2381 h 385762"/>
                <a:gd name="connsiteX3" fmla="*/ 121444 w 228600"/>
                <a:gd name="connsiteY3" fmla="*/ 7144 h 385762"/>
                <a:gd name="connsiteX4" fmla="*/ 130969 w 228600"/>
                <a:gd name="connsiteY4" fmla="*/ 9525 h 385762"/>
                <a:gd name="connsiteX5" fmla="*/ 147638 w 228600"/>
                <a:gd name="connsiteY5" fmla="*/ 19050 h 385762"/>
                <a:gd name="connsiteX6" fmla="*/ 154781 w 228600"/>
                <a:gd name="connsiteY6" fmla="*/ 21431 h 385762"/>
                <a:gd name="connsiteX7" fmla="*/ 169069 w 228600"/>
                <a:gd name="connsiteY7" fmla="*/ 30956 h 385762"/>
                <a:gd name="connsiteX8" fmla="*/ 176213 w 228600"/>
                <a:gd name="connsiteY8" fmla="*/ 33337 h 385762"/>
                <a:gd name="connsiteX9" fmla="*/ 192881 w 228600"/>
                <a:gd name="connsiteY9" fmla="*/ 40481 h 385762"/>
                <a:gd name="connsiteX10" fmla="*/ 209550 w 228600"/>
                <a:gd name="connsiteY10" fmla="*/ 59531 h 385762"/>
                <a:gd name="connsiteX11" fmla="*/ 221456 w 228600"/>
                <a:gd name="connsiteY11" fmla="*/ 78581 h 385762"/>
                <a:gd name="connsiteX12" fmla="*/ 228600 w 228600"/>
                <a:gd name="connsiteY12" fmla="*/ 102394 h 385762"/>
                <a:gd name="connsiteX13" fmla="*/ 226219 w 228600"/>
                <a:gd name="connsiteY13" fmla="*/ 176212 h 385762"/>
                <a:gd name="connsiteX14" fmla="*/ 223838 w 228600"/>
                <a:gd name="connsiteY14" fmla="*/ 183356 h 385762"/>
                <a:gd name="connsiteX15" fmla="*/ 221456 w 228600"/>
                <a:gd name="connsiteY15" fmla="*/ 207169 h 385762"/>
                <a:gd name="connsiteX16" fmla="*/ 216694 w 228600"/>
                <a:gd name="connsiteY16" fmla="*/ 214312 h 385762"/>
                <a:gd name="connsiteX17" fmla="*/ 214313 w 228600"/>
                <a:gd name="connsiteY17" fmla="*/ 221456 h 385762"/>
                <a:gd name="connsiteX18" fmla="*/ 204788 w 228600"/>
                <a:gd name="connsiteY18" fmla="*/ 238125 h 385762"/>
                <a:gd name="connsiteX19" fmla="*/ 195263 w 228600"/>
                <a:gd name="connsiteY19" fmla="*/ 269081 h 385762"/>
                <a:gd name="connsiteX20" fmla="*/ 190500 w 228600"/>
                <a:gd name="connsiteY20" fmla="*/ 278606 h 385762"/>
                <a:gd name="connsiteX21" fmla="*/ 183356 w 228600"/>
                <a:gd name="connsiteY21" fmla="*/ 300037 h 385762"/>
                <a:gd name="connsiteX22" fmla="*/ 180975 w 228600"/>
                <a:gd name="connsiteY22" fmla="*/ 307181 h 385762"/>
                <a:gd name="connsiteX23" fmla="*/ 171450 w 228600"/>
                <a:gd name="connsiteY23" fmla="*/ 321469 h 385762"/>
                <a:gd name="connsiteX24" fmla="*/ 169069 w 228600"/>
                <a:gd name="connsiteY24" fmla="*/ 330994 h 385762"/>
                <a:gd name="connsiteX25" fmla="*/ 159544 w 228600"/>
                <a:gd name="connsiteY25" fmla="*/ 345281 h 385762"/>
                <a:gd name="connsiteX26" fmla="*/ 154781 w 228600"/>
                <a:gd name="connsiteY26" fmla="*/ 352425 h 385762"/>
                <a:gd name="connsiteX27" fmla="*/ 145256 w 228600"/>
                <a:gd name="connsiteY27" fmla="*/ 371475 h 385762"/>
                <a:gd name="connsiteX28" fmla="*/ 140494 w 228600"/>
                <a:gd name="connsiteY28" fmla="*/ 381000 h 385762"/>
                <a:gd name="connsiteX29" fmla="*/ 130969 w 228600"/>
                <a:gd name="connsiteY29" fmla="*/ 385762 h 385762"/>
                <a:gd name="connsiteX30" fmla="*/ 109538 w 228600"/>
                <a:gd name="connsiteY30" fmla="*/ 383381 h 385762"/>
                <a:gd name="connsiteX31" fmla="*/ 85725 w 228600"/>
                <a:gd name="connsiteY31" fmla="*/ 366712 h 385762"/>
                <a:gd name="connsiteX32" fmla="*/ 76200 w 228600"/>
                <a:gd name="connsiteY32" fmla="*/ 357187 h 385762"/>
                <a:gd name="connsiteX33" fmla="*/ 69056 w 228600"/>
                <a:gd name="connsiteY33" fmla="*/ 354806 h 385762"/>
                <a:gd name="connsiteX34" fmla="*/ 64294 w 228600"/>
                <a:gd name="connsiteY34" fmla="*/ 347662 h 385762"/>
                <a:gd name="connsiteX35" fmla="*/ 50006 w 228600"/>
                <a:gd name="connsiteY35" fmla="*/ 335756 h 385762"/>
                <a:gd name="connsiteX36" fmla="*/ 35719 w 228600"/>
                <a:gd name="connsiteY36" fmla="*/ 319087 h 385762"/>
                <a:gd name="connsiteX37" fmla="*/ 30956 w 228600"/>
                <a:gd name="connsiteY37" fmla="*/ 307181 h 385762"/>
                <a:gd name="connsiteX38" fmla="*/ 26194 w 228600"/>
                <a:gd name="connsiteY38" fmla="*/ 300037 h 385762"/>
                <a:gd name="connsiteX39" fmla="*/ 23813 w 228600"/>
                <a:gd name="connsiteY39" fmla="*/ 292894 h 385762"/>
                <a:gd name="connsiteX40" fmla="*/ 11906 w 228600"/>
                <a:gd name="connsiteY40" fmla="*/ 271462 h 385762"/>
                <a:gd name="connsiteX41" fmla="*/ 4763 w 228600"/>
                <a:gd name="connsiteY41" fmla="*/ 250031 h 385762"/>
                <a:gd name="connsiteX42" fmla="*/ 0 w 228600"/>
                <a:gd name="connsiteY42" fmla="*/ 228600 h 385762"/>
                <a:gd name="connsiteX43" fmla="*/ 2381 w 228600"/>
                <a:gd name="connsiteY43" fmla="*/ 114300 h 385762"/>
                <a:gd name="connsiteX44" fmla="*/ 7144 w 228600"/>
                <a:gd name="connsiteY44" fmla="*/ 100012 h 385762"/>
                <a:gd name="connsiteX45" fmla="*/ 9525 w 228600"/>
                <a:gd name="connsiteY45" fmla="*/ 92869 h 385762"/>
                <a:gd name="connsiteX46" fmla="*/ 19050 w 228600"/>
                <a:gd name="connsiteY46" fmla="*/ 80962 h 385762"/>
                <a:gd name="connsiteX47" fmla="*/ 28575 w 228600"/>
                <a:gd name="connsiteY47" fmla="*/ 66675 h 385762"/>
                <a:gd name="connsiteX48" fmla="*/ 40481 w 228600"/>
                <a:gd name="connsiteY48" fmla="*/ 47625 h 385762"/>
                <a:gd name="connsiteX49" fmla="*/ 45244 w 228600"/>
                <a:gd name="connsiteY49" fmla="*/ 40481 h 385762"/>
                <a:gd name="connsiteX50" fmla="*/ 80963 w 228600"/>
                <a:gd name="connsiteY50"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28600" h="385762">
                  <a:moveTo>
                    <a:pt x="80963" y="0"/>
                  </a:moveTo>
                  <a:lnTo>
                    <a:pt x="80963" y="0"/>
                  </a:lnTo>
                  <a:cubicBezTo>
                    <a:pt x="89694" y="794"/>
                    <a:pt x="98522" y="857"/>
                    <a:pt x="107156" y="2381"/>
                  </a:cubicBezTo>
                  <a:cubicBezTo>
                    <a:pt x="112100" y="3253"/>
                    <a:pt x="116574" y="5927"/>
                    <a:pt x="121444" y="7144"/>
                  </a:cubicBezTo>
                  <a:lnTo>
                    <a:pt x="130969" y="9525"/>
                  </a:lnTo>
                  <a:cubicBezTo>
                    <a:pt x="138142" y="14306"/>
                    <a:pt x="139182" y="15426"/>
                    <a:pt x="147638" y="19050"/>
                  </a:cubicBezTo>
                  <a:cubicBezTo>
                    <a:pt x="149945" y="20039"/>
                    <a:pt x="152400" y="20637"/>
                    <a:pt x="154781" y="21431"/>
                  </a:cubicBezTo>
                  <a:cubicBezTo>
                    <a:pt x="159544" y="24606"/>
                    <a:pt x="163639" y="29146"/>
                    <a:pt x="169069" y="30956"/>
                  </a:cubicBezTo>
                  <a:cubicBezTo>
                    <a:pt x="171450" y="31750"/>
                    <a:pt x="173906" y="32348"/>
                    <a:pt x="176213" y="33337"/>
                  </a:cubicBezTo>
                  <a:cubicBezTo>
                    <a:pt x="196815" y="42166"/>
                    <a:pt x="176126" y="34896"/>
                    <a:pt x="192881" y="40481"/>
                  </a:cubicBezTo>
                  <a:cubicBezTo>
                    <a:pt x="203993" y="57150"/>
                    <a:pt x="197643" y="51594"/>
                    <a:pt x="209550" y="59531"/>
                  </a:cubicBezTo>
                  <a:cubicBezTo>
                    <a:pt x="212823" y="64440"/>
                    <a:pt x="219402" y="74062"/>
                    <a:pt x="221456" y="78581"/>
                  </a:cubicBezTo>
                  <a:cubicBezTo>
                    <a:pt x="224678" y="85671"/>
                    <a:pt x="226680" y="94715"/>
                    <a:pt x="228600" y="102394"/>
                  </a:cubicBezTo>
                  <a:cubicBezTo>
                    <a:pt x="227806" y="127000"/>
                    <a:pt x="227665" y="151636"/>
                    <a:pt x="226219" y="176212"/>
                  </a:cubicBezTo>
                  <a:cubicBezTo>
                    <a:pt x="226072" y="178718"/>
                    <a:pt x="224220" y="180875"/>
                    <a:pt x="223838" y="183356"/>
                  </a:cubicBezTo>
                  <a:cubicBezTo>
                    <a:pt x="222625" y="191241"/>
                    <a:pt x="223250" y="199396"/>
                    <a:pt x="221456" y="207169"/>
                  </a:cubicBezTo>
                  <a:cubicBezTo>
                    <a:pt x="220813" y="209957"/>
                    <a:pt x="218281" y="211931"/>
                    <a:pt x="216694" y="214312"/>
                  </a:cubicBezTo>
                  <a:cubicBezTo>
                    <a:pt x="215900" y="216693"/>
                    <a:pt x="215302" y="219149"/>
                    <a:pt x="214313" y="221456"/>
                  </a:cubicBezTo>
                  <a:cubicBezTo>
                    <a:pt x="210689" y="229912"/>
                    <a:pt x="209569" y="230953"/>
                    <a:pt x="204788" y="238125"/>
                  </a:cubicBezTo>
                  <a:cubicBezTo>
                    <a:pt x="202358" y="247841"/>
                    <a:pt x="199348" y="260912"/>
                    <a:pt x="195263" y="269081"/>
                  </a:cubicBezTo>
                  <a:lnTo>
                    <a:pt x="190500" y="278606"/>
                  </a:lnTo>
                  <a:cubicBezTo>
                    <a:pt x="186486" y="298679"/>
                    <a:pt x="190751" y="282782"/>
                    <a:pt x="183356" y="300037"/>
                  </a:cubicBezTo>
                  <a:cubicBezTo>
                    <a:pt x="182367" y="302344"/>
                    <a:pt x="182194" y="304987"/>
                    <a:pt x="180975" y="307181"/>
                  </a:cubicBezTo>
                  <a:cubicBezTo>
                    <a:pt x="178195" y="312185"/>
                    <a:pt x="171450" y="321469"/>
                    <a:pt x="171450" y="321469"/>
                  </a:cubicBezTo>
                  <a:cubicBezTo>
                    <a:pt x="170656" y="324644"/>
                    <a:pt x="170533" y="328067"/>
                    <a:pt x="169069" y="330994"/>
                  </a:cubicBezTo>
                  <a:cubicBezTo>
                    <a:pt x="166509" y="336113"/>
                    <a:pt x="162719" y="340519"/>
                    <a:pt x="159544" y="345281"/>
                  </a:cubicBezTo>
                  <a:cubicBezTo>
                    <a:pt x="157956" y="347662"/>
                    <a:pt x="155844" y="349768"/>
                    <a:pt x="154781" y="352425"/>
                  </a:cubicBezTo>
                  <a:cubicBezTo>
                    <a:pt x="145404" y="375870"/>
                    <a:pt x="154769" y="354827"/>
                    <a:pt x="145256" y="371475"/>
                  </a:cubicBezTo>
                  <a:cubicBezTo>
                    <a:pt x="143495" y="374557"/>
                    <a:pt x="143004" y="378490"/>
                    <a:pt x="140494" y="381000"/>
                  </a:cubicBezTo>
                  <a:cubicBezTo>
                    <a:pt x="137984" y="383510"/>
                    <a:pt x="134144" y="384175"/>
                    <a:pt x="130969" y="385762"/>
                  </a:cubicBezTo>
                  <a:cubicBezTo>
                    <a:pt x="123825" y="384968"/>
                    <a:pt x="116357" y="385654"/>
                    <a:pt x="109538" y="383381"/>
                  </a:cubicBezTo>
                  <a:cubicBezTo>
                    <a:pt x="107465" y="382690"/>
                    <a:pt x="89070" y="369639"/>
                    <a:pt x="85725" y="366712"/>
                  </a:cubicBezTo>
                  <a:cubicBezTo>
                    <a:pt x="82346" y="363755"/>
                    <a:pt x="79854" y="359797"/>
                    <a:pt x="76200" y="357187"/>
                  </a:cubicBezTo>
                  <a:cubicBezTo>
                    <a:pt x="74157" y="355728"/>
                    <a:pt x="71437" y="355600"/>
                    <a:pt x="69056" y="354806"/>
                  </a:cubicBezTo>
                  <a:cubicBezTo>
                    <a:pt x="67469" y="352425"/>
                    <a:pt x="66318" y="349686"/>
                    <a:pt x="64294" y="347662"/>
                  </a:cubicBezTo>
                  <a:cubicBezTo>
                    <a:pt x="52191" y="335559"/>
                    <a:pt x="61712" y="351364"/>
                    <a:pt x="50006" y="335756"/>
                  </a:cubicBezTo>
                  <a:cubicBezTo>
                    <a:pt x="37082" y="318523"/>
                    <a:pt x="49378" y="328194"/>
                    <a:pt x="35719" y="319087"/>
                  </a:cubicBezTo>
                  <a:cubicBezTo>
                    <a:pt x="34131" y="315118"/>
                    <a:pt x="32868" y="311004"/>
                    <a:pt x="30956" y="307181"/>
                  </a:cubicBezTo>
                  <a:cubicBezTo>
                    <a:pt x="29676" y="304621"/>
                    <a:pt x="27474" y="302597"/>
                    <a:pt x="26194" y="300037"/>
                  </a:cubicBezTo>
                  <a:cubicBezTo>
                    <a:pt x="25072" y="297792"/>
                    <a:pt x="24935" y="295139"/>
                    <a:pt x="23813" y="292894"/>
                  </a:cubicBezTo>
                  <a:cubicBezTo>
                    <a:pt x="18773" y="282814"/>
                    <a:pt x="15725" y="281391"/>
                    <a:pt x="11906" y="271462"/>
                  </a:cubicBezTo>
                  <a:cubicBezTo>
                    <a:pt x="9203" y="264434"/>
                    <a:pt x="6240" y="257415"/>
                    <a:pt x="4763" y="250031"/>
                  </a:cubicBezTo>
                  <a:cubicBezTo>
                    <a:pt x="1739" y="234916"/>
                    <a:pt x="3363" y="242051"/>
                    <a:pt x="0" y="228600"/>
                  </a:cubicBezTo>
                  <a:cubicBezTo>
                    <a:pt x="794" y="190500"/>
                    <a:pt x="267" y="152350"/>
                    <a:pt x="2381" y="114300"/>
                  </a:cubicBezTo>
                  <a:cubicBezTo>
                    <a:pt x="2659" y="109287"/>
                    <a:pt x="5556" y="104775"/>
                    <a:pt x="7144" y="100012"/>
                  </a:cubicBezTo>
                  <a:cubicBezTo>
                    <a:pt x="7938" y="97631"/>
                    <a:pt x="7957" y="94829"/>
                    <a:pt x="9525" y="92869"/>
                  </a:cubicBezTo>
                  <a:lnTo>
                    <a:pt x="19050" y="80962"/>
                  </a:lnTo>
                  <a:cubicBezTo>
                    <a:pt x="24030" y="66022"/>
                    <a:pt x="17598" y="81768"/>
                    <a:pt x="28575" y="66675"/>
                  </a:cubicBezTo>
                  <a:cubicBezTo>
                    <a:pt x="32979" y="60619"/>
                    <a:pt x="36461" y="53942"/>
                    <a:pt x="40481" y="47625"/>
                  </a:cubicBezTo>
                  <a:cubicBezTo>
                    <a:pt x="42018" y="45210"/>
                    <a:pt x="43220" y="42505"/>
                    <a:pt x="45244" y="40481"/>
                  </a:cubicBezTo>
                  <a:lnTo>
                    <a:pt x="80963" y="0"/>
                  </a:lnTo>
                  <a:close/>
                </a:path>
              </a:pathLst>
            </a:cu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86" name="Graphic 122">
              <a:extLst>
                <a:ext uri="{FF2B5EF4-FFF2-40B4-BE49-F238E27FC236}">
                  <a16:creationId xmlns:a16="http://schemas.microsoft.com/office/drawing/2014/main" id="{E955B67E-687C-4BCE-93F4-240432F12C07}"/>
                </a:ext>
              </a:extLst>
            </p:cNvPr>
            <p:cNvGrpSpPr/>
            <p:nvPr/>
          </p:nvGrpSpPr>
          <p:grpSpPr>
            <a:xfrm>
              <a:off x="4018938" y="1642298"/>
              <a:ext cx="911832" cy="911832"/>
              <a:chOff x="5401662" y="1547156"/>
              <a:chExt cx="643689" cy="643689"/>
            </a:xfrm>
          </p:grpSpPr>
          <p:sp>
            <p:nvSpPr>
              <p:cNvPr id="87" name="Freeform: Shape 86">
                <a:extLst>
                  <a:ext uri="{FF2B5EF4-FFF2-40B4-BE49-F238E27FC236}">
                    <a16:creationId xmlns:a16="http://schemas.microsoft.com/office/drawing/2014/main" id="{519D4973-5999-4185-8122-FCD339CC4F60}"/>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sp>
            <p:nvSpPr>
              <p:cNvPr id="88" name="Freeform: Shape 87">
                <a:extLst>
                  <a:ext uri="{FF2B5EF4-FFF2-40B4-BE49-F238E27FC236}">
                    <a16:creationId xmlns:a16="http://schemas.microsoft.com/office/drawing/2014/main" id="{88FA630A-913C-46C8-B7A3-F7658A2F4D39}"/>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bg1"/>
                </a:solidFill>
                <a:prstDash val="solid"/>
                <a:round/>
              </a:ln>
            </p:spPr>
            <p:txBody>
              <a:bodyPr rtlCol="0" anchor="ctr"/>
              <a:lstStyle/>
              <a:p>
                <a:endParaRPr lang="en-US" sz="1125" dirty="0"/>
              </a:p>
            </p:txBody>
          </p:sp>
          <p:sp>
            <p:nvSpPr>
              <p:cNvPr id="89" name="Freeform: Shape 88">
                <a:extLst>
                  <a:ext uri="{FF2B5EF4-FFF2-40B4-BE49-F238E27FC236}">
                    <a16:creationId xmlns:a16="http://schemas.microsoft.com/office/drawing/2014/main" id="{AEE59811-D671-4AC7-841D-942AE32CD734}"/>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90" name="Freeform: Shape 89">
                <a:extLst>
                  <a:ext uri="{FF2B5EF4-FFF2-40B4-BE49-F238E27FC236}">
                    <a16:creationId xmlns:a16="http://schemas.microsoft.com/office/drawing/2014/main" id="{638C7BD2-0BC7-4118-A741-F0B5DF9106D1}"/>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bg1"/>
                </a:solidFill>
                <a:prstDash val="solid"/>
                <a:round/>
              </a:ln>
            </p:spPr>
            <p:txBody>
              <a:bodyPr rtlCol="0" anchor="ctr"/>
              <a:lstStyle/>
              <a:p>
                <a:endParaRPr lang="en-US" sz="1125" dirty="0"/>
              </a:p>
            </p:txBody>
          </p:sp>
          <p:sp>
            <p:nvSpPr>
              <p:cNvPr id="91" name="Freeform: Shape 90">
                <a:extLst>
                  <a:ext uri="{FF2B5EF4-FFF2-40B4-BE49-F238E27FC236}">
                    <a16:creationId xmlns:a16="http://schemas.microsoft.com/office/drawing/2014/main" id="{03FDD91D-B37A-47E6-86E7-68720496211F}"/>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bg1"/>
                </a:solidFill>
                <a:prstDash val="solid"/>
                <a:round/>
              </a:ln>
            </p:spPr>
            <p:txBody>
              <a:bodyPr rtlCol="0" anchor="ctr"/>
              <a:lstStyle/>
              <a:p>
                <a:endParaRPr lang="en-US" sz="1125" dirty="0"/>
              </a:p>
            </p:txBody>
          </p:sp>
        </p:grpSp>
        <p:sp>
          <p:nvSpPr>
            <p:cNvPr id="10" name="Freeform: Shape 9">
              <a:extLst>
                <a:ext uri="{FF2B5EF4-FFF2-40B4-BE49-F238E27FC236}">
                  <a16:creationId xmlns:a16="http://schemas.microsoft.com/office/drawing/2014/main" id="{04651F1C-7BF5-4147-B8D7-EB7EBFBE667C}"/>
                </a:ext>
              </a:extLst>
            </p:cNvPr>
            <p:cNvSpPr/>
            <p:nvPr/>
          </p:nvSpPr>
          <p:spPr>
            <a:xfrm>
              <a:off x="4628553" y="1961995"/>
              <a:ext cx="473465" cy="502443"/>
            </a:xfrm>
            <a:custGeom>
              <a:avLst/>
              <a:gdLst>
                <a:gd name="connsiteX0" fmla="*/ 4358 w 473465"/>
                <a:gd name="connsiteY0" fmla="*/ 445293 h 502443"/>
                <a:gd name="connsiteX1" fmla="*/ 4358 w 473465"/>
                <a:gd name="connsiteY1" fmla="*/ 445293 h 502443"/>
                <a:gd name="connsiteX2" fmla="*/ 4358 w 473465"/>
                <a:gd name="connsiteY2" fmla="*/ 273843 h 502443"/>
                <a:gd name="connsiteX3" fmla="*/ 9121 w 473465"/>
                <a:gd name="connsiteY3" fmla="*/ 209550 h 502443"/>
                <a:gd name="connsiteX4" fmla="*/ 6740 w 473465"/>
                <a:gd name="connsiteY4" fmla="*/ 152400 h 502443"/>
                <a:gd name="connsiteX5" fmla="*/ 9121 w 473465"/>
                <a:gd name="connsiteY5" fmla="*/ 76200 h 502443"/>
                <a:gd name="connsiteX6" fmla="*/ 13883 w 473465"/>
                <a:gd name="connsiteY6" fmla="*/ 69056 h 502443"/>
                <a:gd name="connsiteX7" fmla="*/ 28171 w 473465"/>
                <a:gd name="connsiteY7" fmla="*/ 57150 h 502443"/>
                <a:gd name="connsiteX8" fmla="*/ 47221 w 473465"/>
                <a:gd name="connsiteY8" fmla="*/ 52387 h 502443"/>
                <a:gd name="connsiteX9" fmla="*/ 54365 w 473465"/>
                <a:gd name="connsiteY9" fmla="*/ 50006 h 502443"/>
                <a:gd name="connsiteX10" fmla="*/ 71033 w 473465"/>
                <a:gd name="connsiteY10" fmla="*/ 42862 h 502443"/>
                <a:gd name="connsiteX11" fmla="*/ 92465 w 473465"/>
                <a:gd name="connsiteY11" fmla="*/ 40481 h 502443"/>
                <a:gd name="connsiteX12" fmla="*/ 109133 w 473465"/>
                <a:gd name="connsiteY12" fmla="*/ 28575 h 502443"/>
                <a:gd name="connsiteX13" fmla="*/ 118658 w 473465"/>
                <a:gd name="connsiteY13" fmla="*/ 26193 h 502443"/>
                <a:gd name="connsiteX14" fmla="*/ 128183 w 473465"/>
                <a:gd name="connsiteY14" fmla="*/ 21431 h 502443"/>
                <a:gd name="connsiteX15" fmla="*/ 140090 w 473465"/>
                <a:gd name="connsiteY15" fmla="*/ 19050 h 502443"/>
                <a:gd name="connsiteX16" fmla="*/ 147233 w 473465"/>
                <a:gd name="connsiteY16" fmla="*/ 16668 h 502443"/>
                <a:gd name="connsiteX17" fmla="*/ 159140 w 473465"/>
                <a:gd name="connsiteY17" fmla="*/ 14287 h 502443"/>
                <a:gd name="connsiteX18" fmla="*/ 180571 w 473465"/>
                <a:gd name="connsiteY18" fmla="*/ 9525 h 502443"/>
                <a:gd name="connsiteX19" fmla="*/ 206765 w 473465"/>
                <a:gd name="connsiteY19" fmla="*/ 4762 h 502443"/>
                <a:gd name="connsiteX20" fmla="*/ 216290 w 473465"/>
                <a:gd name="connsiteY20" fmla="*/ 2381 h 502443"/>
                <a:gd name="connsiteX21" fmla="*/ 230577 w 473465"/>
                <a:gd name="connsiteY21" fmla="*/ 0 h 502443"/>
                <a:gd name="connsiteX22" fmla="*/ 387740 w 473465"/>
                <a:gd name="connsiteY22" fmla="*/ 2381 h 502443"/>
                <a:gd name="connsiteX23" fmla="*/ 423458 w 473465"/>
                <a:gd name="connsiteY23" fmla="*/ 9525 h 502443"/>
                <a:gd name="connsiteX24" fmla="*/ 442508 w 473465"/>
                <a:gd name="connsiteY24" fmla="*/ 19050 h 502443"/>
                <a:gd name="connsiteX25" fmla="*/ 456796 w 473465"/>
                <a:gd name="connsiteY25" fmla="*/ 28575 h 502443"/>
                <a:gd name="connsiteX26" fmla="*/ 463940 w 473465"/>
                <a:gd name="connsiteY26" fmla="*/ 38100 h 502443"/>
                <a:gd name="connsiteX27" fmla="*/ 466321 w 473465"/>
                <a:gd name="connsiteY27" fmla="*/ 47625 h 502443"/>
                <a:gd name="connsiteX28" fmla="*/ 473465 w 473465"/>
                <a:gd name="connsiteY28" fmla="*/ 61912 h 502443"/>
                <a:gd name="connsiteX29" fmla="*/ 471083 w 473465"/>
                <a:gd name="connsiteY29" fmla="*/ 123825 h 502443"/>
                <a:gd name="connsiteX30" fmla="*/ 466321 w 473465"/>
                <a:gd name="connsiteY30" fmla="*/ 133350 h 502443"/>
                <a:gd name="connsiteX31" fmla="*/ 461558 w 473465"/>
                <a:gd name="connsiteY31" fmla="*/ 147637 h 502443"/>
                <a:gd name="connsiteX32" fmla="*/ 449652 w 473465"/>
                <a:gd name="connsiteY32" fmla="*/ 173831 h 502443"/>
                <a:gd name="connsiteX33" fmla="*/ 447271 w 473465"/>
                <a:gd name="connsiteY33" fmla="*/ 180975 h 502443"/>
                <a:gd name="connsiteX34" fmla="*/ 440127 w 473465"/>
                <a:gd name="connsiteY34" fmla="*/ 195262 h 502443"/>
                <a:gd name="connsiteX35" fmla="*/ 435365 w 473465"/>
                <a:gd name="connsiteY35" fmla="*/ 211931 h 502443"/>
                <a:gd name="connsiteX36" fmla="*/ 432983 w 473465"/>
                <a:gd name="connsiteY36" fmla="*/ 219075 h 502443"/>
                <a:gd name="connsiteX37" fmla="*/ 423458 w 473465"/>
                <a:gd name="connsiteY37" fmla="*/ 235743 h 502443"/>
                <a:gd name="connsiteX38" fmla="*/ 418696 w 473465"/>
                <a:gd name="connsiteY38" fmla="*/ 245268 h 502443"/>
                <a:gd name="connsiteX39" fmla="*/ 404408 w 473465"/>
                <a:gd name="connsiteY39" fmla="*/ 261937 h 502443"/>
                <a:gd name="connsiteX40" fmla="*/ 397265 w 473465"/>
                <a:gd name="connsiteY40" fmla="*/ 276225 h 502443"/>
                <a:gd name="connsiteX41" fmla="*/ 390121 w 473465"/>
                <a:gd name="connsiteY41" fmla="*/ 283368 h 502443"/>
                <a:gd name="connsiteX42" fmla="*/ 375833 w 473465"/>
                <a:gd name="connsiteY42" fmla="*/ 302418 h 502443"/>
                <a:gd name="connsiteX43" fmla="*/ 368690 w 473465"/>
                <a:gd name="connsiteY43" fmla="*/ 311943 h 502443"/>
                <a:gd name="connsiteX44" fmla="*/ 349640 w 473465"/>
                <a:gd name="connsiteY44" fmla="*/ 340518 h 502443"/>
                <a:gd name="connsiteX45" fmla="*/ 335352 w 473465"/>
                <a:gd name="connsiteY45" fmla="*/ 359568 h 502443"/>
                <a:gd name="connsiteX46" fmla="*/ 325827 w 473465"/>
                <a:gd name="connsiteY46" fmla="*/ 366712 h 502443"/>
                <a:gd name="connsiteX47" fmla="*/ 304396 w 473465"/>
                <a:gd name="connsiteY47" fmla="*/ 390525 h 502443"/>
                <a:gd name="connsiteX48" fmla="*/ 282965 w 473465"/>
                <a:gd name="connsiteY48" fmla="*/ 407193 h 502443"/>
                <a:gd name="connsiteX49" fmla="*/ 266296 w 473465"/>
                <a:gd name="connsiteY49" fmla="*/ 423862 h 502443"/>
                <a:gd name="connsiteX50" fmla="*/ 259152 w 473465"/>
                <a:gd name="connsiteY50" fmla="*/ 431006 h 502443"/>
                <a:gd name="connsiteX51" fmla="*/ 244865 w 473465"/>
                <a:gd name="connsiteY51" fmla="*/ 435768 h 502443"/>
                <a:gd name="connsiteX52" fmla="*/ 216290 w 473465"/>
                <a:gd name="connsiteY52" fmla="*/ 445293 h 502443"/>
                <a:gd name="connsiteX53" fmla="*/ 194858 w 473465"/>
                <a:gd name="connsiteY53" fmla="*/ 454818 h 502443"/>
                <a:gd name="connsiteX54" fmla="*/ 171046 w 473465"/>
                <a:gd name="connsiteY54" fmla="*/ 461962 h 502443"/>
                <a:gd name="connsiteX55" fmla="*/ 163902 w 473465"/>
                <a:gd name="connsiteY55" fmla="*/ 464343 h 502443"/>
                <a:gd name="connsiteX56" fmla="*/ 154377 w 473465"/>
                <a:gd name="connsiteY56" fmla="*/ 466725 h 502443"/>
                <a:gd name="connsiteX57" fmla="*/ 140090 w 473465"/>
                <a:gd name="connsiteY57" fmla="*/ 471487 h 502443"/>
                <a:gd name="connsiteX58" fmla="*/ 132946 w 473465"/>
                <a:gd name="connsiteY58" fmla="*/ 473868 h 502443"/>
                <a:gd name="connsiteX59" fmla="*/ 113896 w 473465"/>
                <a:gd name="connsiteY59" fmla="*/ 483393 h 502443"/>
                <a:gd name="connsiteX60" fmla="*/ 106752 w 473465"/>
                <a:gd name="connsiteY60" fmla="*/ 485775 h 502443"/>
                <a:gd name="connsiteX61" fmla="*/ 97227 w 473465"/>
                <a:gd name="connsiteY61" fmla="*/ 490537 h 502443"/>
                <a:gd name="connsiteX62" fmla="*/ 80558 w 473465"/>
                <a:gd name="connsiteY62" fmla="*/ 495300 h 502443"/>
                <a:gd name="connsiteX63" fmla="*/ 68652 w 473465"/>
                <a:gd name="connsiteY63" fmla="*/ 497681 h 502443"/>
                <a:gd name="connsiteX64" fmla="*/ 61508 w 473465"/>
                <a:gd name="connsiteY64" fmla="*/ 500062 h 502443"/>
                <a:gd name="connsiteX65" fmla="*/ 32933 w 473465"/>
                <a:gd name="connsiteY65" fmla="*/ 502443 h 502443"/>
                <a:gd name="connsiteX66" fmla="*/ 13883 w 473465"/>
                <a:gd name="connsiteY66" fmla="*/ 490537 h 502443"/>
                <a:gd name="connsiteX67" fmla="*/ 4358 w 473465"/>
                <a:gd name="connsiteY67" fmla="*/ 445293 h 50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3465" h="502443">
                  <a:moveTo>
                    <a:pt x="4358" y="445293"/>
                  </a:moveTo>
                  <a:lnTo>
                    <a:pt x="4358" y="445293"/>
                  </a:lnTo>
                  <a:cubicBezTo>
                    <a:pt x="-2588" y="375823"/>
                    <a:pt x="-198" y="408993"/>
                    <a:pt x="4358" y="273843"/>
                  </a:cubicBezTo>
                  <a:cubicBezTo>
                    <a:pt x="5082" y="252365"/>
                    <a:pt x="9121" y="209550"/>
                    <a:pt x="9121" y="209550"/>
                  </a:cubicBezTo>
                  <a:cubicBezTo>
                    <a:pt x="8327" y="190500"/>
                    <a:pt x="6740" y="171467"/>
                    <a:pt x="6740" y="152400"/>
                  </a:cubicBezTo>
                  <a:cubicBezTo>
                    <a:pt x="6740" y="126988"/>
                    <a:pt x="6951" y="101520"/>
                    <a:pt x="9121" y="76200"/>
                  </a:cubicBezTo>
                  <a:cubicBezTo>
                    <a:pt x="9365" y="73349"/>
                    <a:pt x="12051" y="71255"/>
                    <a:pt x="13883" y="69056"/>
                  </a:cubicBezTo>
                  <a:cubicBezTo>
                    <a:pt x="17646" y="64540"/>
                    <a:pt x="22818" y="59827"/>
                    <a:pt x="28171" y="57150"/>
                  </a:cubicBezTo>
                  <a:cubicBezTo>
                    <a:pt x="33619" y="54426"/>
                    <a:pt x="41779" y="53747"/>
                    <a:pt x="47221" y="52387"/>
                  </a:cubicBezTo>
                  <a:cubicBezTo>
                    <a:pt x="49656" y="51778"/>
                    <a:pt x="52058" y="50995"/>
                    <a:pt x="54365" y="50006"/>
                  </a:cubicBezTo>
                  <a:cubicBezTo>
                    <a:pt x="59886" y="47640"/>
                    <a:pt x="64940" y="43877"/>
                    <a:pt x="71033" y="42862"/>
                  </a:cubicBezTo>
                  <a:cubicBezTo>
                    <a:pt x="78123" y="41680"/>
                    <a:pt x="85321" y="41275"/>
                    <a:pt x="92465" y="40481"/>
                  </a:cubicBezTo>
                  <a:cubicBezTo>
                    <a:pt x="93550" y="39667"/>
                    <a:pt x="106424" y="29736"/>
                    <a:pt x="109133" y="28575"/>
                  </a:cubicBezTo>
                  <a:cubicBezTo>
                    <a:pt x="112141" y="27286"/>
                    <a:pt x="115594" y="27342"/>
                    <a:pt x="118658" y="26193"/>
                  </a:cubicBezTo>
                  <a:cubicBezTo>
                    <a:pt x="121982" y="24947"/>
                    <a:pt x="124815" y="22553"/>
                    <a:pt x="128183" y="21431"/>
                  </a:cubicBezTo>
                  <a:cubicBezTo>
                    <a:pt x="132023" y="20151"/>
                    <a:pt x="136163" y="20032"/>
                    <a:pt x="140090" y="19050"/>
                  </a:cubicBezTo>
                  <a:cubicBezTo>
                    <a:pt x="142525" y="18441"/>
                    <a:pt x="144798" y="17277"/>
                    <a:pt x="147233" y="16668"/>
                  </a:cubicBezTo>
                  <a:cubicBezTo>
                    <a:pt x="151160" y="15686"/>
                    <a:pt x="155213" y="15269"/>
                    <a:pt x="159140" y="14287"/>
                  </a:cubicBezTo>
                  <a:cubicBezTo>
                    <a:pt x="182591" y="8425"/>
                    <a:pt x="141246" y="16078"/>
                    <a:pt x="180571" y="9525"/>
                  </a:cubicBezTo>
                  <a:cubicBezTo>
                    <a:pt x="195897" y="4415"/>
                    <a:pt x="179843" y="9249"/>
                    <a:pt x="206765" y="4762"/>
                  </a:cubicBezTo>
                  <a:cubicBezTo>
                    <a:pt x="209993" y="4224"/>
                    <a:pt x="213081" y="3023"/>
                    <a:pt x="216290" y="2381"/>
                  </a:cubicBezTo>
                  <a:cubicBezTo>
                    <a:pt x="221024" y="1434"/>
                    <a:pt x="225815" y="794"/>
                    <a:pt x="230577" y="0"/>
                  </a:cubicBezTo>
                  <a:cubicBezTo>
                    <a:pt x="282965" y="794"/>
                    <a:pt x="335385" y="368"/>
                    <a:pt x="387740" y="2381"/>
                  </a:cubicBezTo>
                  <a:cubicBezTo>
                    <a:pt x="390970" y="2505"/>
                    <a:pt x="414386" y="5401"/>
                    <a:pt x="423458" y="9525"/>
                  </a:cubicBezTo>
                  <a:cubicBezTo>
                    <a:pt x="429921" y="12463"/>
                    <a:pt x="437488" y="14030"/>
                    <a:pt x="442508" y="19050"/>
                  </a:cubicBezTo>
                  <a:cubicBezTo>
                    <a:pt x="451427" y="27968"/>
                    <a:pt x="446457" y="25128"/>
                    <a:pt x="456796" y="28575"/>
                  </a:cubicBezTo>
                  <a:cubicBezTo>
                    <a:pt x="459177" y="31750"/>
                    <a:pt x="462165" y="34550"/>
                    <a:pt x="463940" y="38100"/>
                  </a:cubicBezTo>
                  <a:cubicBezTo>
                    <a:pt x="465404" y="41027"/>
                    <a:pt x="465422" y="44478"/>
                    <a:pt x="466321" y="47625"/>
                  </a:cubicBezTo>
                  <a:cubicBezTo>
                    <a:pt x="468785" y="56251"/>
                    <a:pt x="468247" y="54085"/>
                    <a:pt x="473465" y="61912"/>
                  </a:cubicBezTo>
                  <a:cubicBezTo>
                    <a:pt x="472671" y="82550"/>
                    <a:pt x="473138" y="103275"/>
                    <a:pt x="471083" y="123825"/>
                  </a:cubicBezTo>
                  <a:cubicBezTo>
                    <a:pt x="470730" y="127357"/>
                    <a:pt x="467639" y="130054"/>
                    <a:pt x="466321" y="133350"/>
                  </a:cubicBezTo>
                  <a:cubicBezTo>
                    <a:pt x="464457" y="138011"/>
                    <a:pt x="463360" y="142952"/>
                    <a:pt x="461558" y="147637"/>
                  </a:cubicBezTo>
                  <a:cubicBezTo>
                    <a:pt x="445651" y="188996"/>
                    <a:pt x="461444" y="146317"/>
                    <a:pt x="449652" y="173831"/>
                  </a:cubicBezTo>
                  <a:cubicBezTo>
                    <a:pt x="448663" y="176138"/>
                    <a:pt x="448290" y="178681"/>
                    <a:pt x="447271" y="180975"/>
                  </a:cubicBezTo>
                  <a:cubicBezTo>
                    <a:pt x="445108" y="185841"/>
                    <a:pt x="442038" y="190292"/>
                    <a:pt x="440127" y="195262"/>
                  </a:cubicBezTo>
                  <a:cubicBezTo>
                    <a:pt x="438053" y="200655"/>
                    <a:pt x="437025" y="206396"/>
                    <a:pt x="435365" y="211931"/>
                  </a:cubicBezTo>
                  <a:cubicBezTo>
                    <a:pt x="434644" y="214335"/>
                    <a:pt x="434106" y="216830"/>
                    <a:pt x="432983" y="219075"/>
                  </a:cubicBezTo>
                  <a:cubicBezTo>
                    <a:pt x="430121" y="224799"/>
                    <a:pt x="426522" y="230125"/>
                    <a:pt x="423458" y="235743"/>
                  </a:cubicBezTo>
                  <a:cubicBezTo>
                    <a:pt x="421758" y="238859"/>
                    <a:pt x="420577" y="242258"/>
                    <a:pt x="418696" y="245268"/>
                  </a:cubicBezTo>
                  <a:cubicBezTo>
                    <a:pt x="413606" y="253413"/>
                    <a:pt x="410901" y="255444"/>
                    <a:pt x="404408" y="261937"/>
                  </a:cubicBezTo>
                  <a:cubicBezTo>
                    <a:pt x="402027" y="266700"/>
                    <a:pt x="400219" y="271795"/>
                    <a:pt x="397265" y="276225"/>
                  </a:cubicBezTo>
                  <a:cubicBezTo>
                    <a:pt x="395397" y="279027"/>
                    <a:pt x="392253" y="280762"/>
                    <a:pt x="390121" y="283368"/>
                  </a:cubicBezTo>
                  <a:cubicBezTo>
                    <a:pt x="385094" y="289511"/>
                    <a:pt x="380596" y="296068"/>
                    <a:pt x="375833" y="302418"/>
                  </a:cubicBezTo>
                  <a:cubicBezTo>
                    <a:pt x="373452" y="305593"/>
                    <a:pt x="370465" y="308393"/>
                    <a:pt x="368690" y="311943"/>
                  </a:cubicBezTo>
                  <a:cubicBezTo>
                    <a:pt x="357931" y="333458"/>
                    <a:pt x="371525" y="307692"/>
                    <a:pt x="349640" y="340518"/>
                  </a:cubicBezTo>
                  <a:cubicBezTo>
                    <a:pt x="345243" y="347113"/>
                    <a:pt x="341008" y="353912"/>
                    <a:pt x="335352" y="359568"/>
                  </a:cubicBezTo>
                  <a:cubicBezTo>
                    <a:pt x="332546" y="362374"/>
                    <a:pt x="329002" y="364331"/>
                    <a:pt x="325827" y="366712"/>
                  </a:cubicBezTo>
                  <a:cubicBezTo>
                    <a:pt x="318801" y="377252"/>
                    <a:pt x="317338" y="380459"/>
                    <a:pt x="304396" y="390525"/>
                  </a:cubicBezTo>
                  <a:cubicBezTo>
                    <a:pt x="297252" y="396081"/>
                    <a:pt x="289364" y="400794"/>
                    <a:pt x="282965" y="407193"/>
                  </a:cubicBezTo>
                  <a:lnTo>
                    <a:pt x="266296" y="423862"/>
                  </a:lnTo>
                  <a:cubicBezTo>
                    <a:pt x="263915" y="426243"/>
                    <a:pt x="262347" y="429941"/>
                    <a:pt x="259152" y="431006"/>
                  </a:cubicBezTo>
                  <a:lnTo>
                    <a:pt x="244865" y="435768"/>
                  </a:lnTo>
                  <a:cubicBezTo>
                    <a:pt x="228794" y="447822"/>
                    <a:pt x="241578" y="440695"/>
                    <a:pt x="216290" y="445293"/>
                  </a:cubicBezTo>
                  <a:cubicBezTo>
                    <a:pt x="209203" y="446582"/>
                    <a:pt x="200555" y="452444"/>
                    <a:pt x="194858" y="454818"/>
                  </a:cubicBezTo>
                  <a:cubicBezTo>
                    <a:pt x="182505" y="459965"/>
                    <a:pt x="182156" y="458788"/>
                    <a:pt x="171046" y="461962"/>
                  </a:cubicBezTo>
                  <a:cubicBezTo>
                    <a:pt x="168632" y="462652"/>
                    <a:pt x="166316" y="463653"/>
                    <a:pt x="163902" y="464343"/>
                  </a:cubicBezTo>
                  <a:cubicBezTo>
                    <a:pt x="160755" y="465242"/>
                    <a:pt x="157512" y="465785"/>
                    <a:pt x="154377" y="466725"/>
                  </a:cubicBezTo>
                  <a:cubicBezTo>
                    <a:pt x="149569" y="468168"/>
                    <a:pt x="144852" y="469900"/>
                    <a:pt x="140090" y="471487"/>
                  </a:cubicBezTo>
                  <a:cubicBezTo>
                    <a:pt x="137709" y="472281"/>
                    <a:pt x="135191" y="472745"/>
                    <a:pt x="132946" y="473868"/>
                  </a:cubicBezTo>
                  <a:cubicBezTo>
                    <a:pt x="126596" y="477043"/>
                    <a:pt x="120359" y="480455"/>
                    <a:pt x="113896" y="483393"/>
                  </a:cubicBezTo>
                  <a:cubicBezTo>
                    <a:pt x="111611" y="484432"/>
                    <a:pt x="109059" y="484786"/>
                    <a:pt x="106752" y="485775"/>
                  </a:cubicBezTo>
                  <a:cubicBezTo>
                    <a:pt x="103489" y="487173"/>
                    <a:pt x="100490" y="489139"/>
                    <a:pt x="97227" y="490537"/>
                  </a:cubicBezTo>
                  <a:cubicBezTo>
                    <a:pt x="92948" y="492371"/>
                    <a:pt x="84735" y="494372"/>
                    <a:pt x="80558" y="495300"/>
                  </a:cubicBezTo>
                  <a:cubicBezTo>
                    <a:pt x="76607" y="496178"/>
                    <a:pt x="72578" y="496699"/>
                    <a:pt x="68652" y="497681"/>
                  </a:cubicBezTo>
                  <a:cubicBezTo>
                    <a:pt x="66217" y="498290"/>
                    <a:pt x="63996" y="499730"/>
                    <a:pt x="61508" y="500062"/>
                  </a:cubicBezTo>
                  <a:cubicBezTo>
                    <a:pt x="52034" y="501325"/>
                    <a:pt x="42458" y="501649"/>
                    <a:pt x="32933" y="502443"/>
                  </a:cubicBezTo>
                  <a:cubicBezTo>
                    <a:pt x="17892" y="499435"/>
                    <a:pt x="22713" y="503151"/>
                    <a:pt x="13883" y="490537"/>
                  </a:cubicBezTo>
                  <a:cubicBezTo>
                    <a:pt x="3419" y="475590"/>
                    <a:pt x="5946" y="452834"/>
                    <a:pt x="4358" y="445293"/>
                  </a:cubicBezTo>
                  <a:close/>
                </a:path>
              </a:pathLst>
            </a:cu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nvGrpSpPr>
            <p:cNvPr id="80" name="Graphic 122">
              <a:extLst>
                <a:ext uri="{FF2B5EF4-FFF2-40B4-BE49-F238E27FC236}">
                  <a16:creationId xmlns:a16="http://schemas.microsoft.com/office/drawing/2014/main" id="{A580E571-4F68-4E2E-9D15-1EA7AC6DE8BF}"/>
                </a:ext>
              </a:extLst>
            </p:cNvPr>
            <p:cNvGrpSpPr/>
            <p:nvPr/>
          </p:nvGrpSpPr>
          <p:grpSpPr>
            <a:xfrm>
              <a:off x="4618740" y="1950936"/>
              <a:ext cx="636357" cy="786433"/>
              <a:chOff x="5551638" y="1656583"/>
              <a:chExt cx="341159" cy="421617"/>
            </a:xfrm>
          </p:grpSpPr>
          <p:sp>
            <p:nvSpPr>
              <p:cNvPr id="81" name="Freeform: Shape 80">
                <a:extLst>
                  <a:ext uri="{FF2B5EF4-FFF2-40B4-BE49-F238E27FC236}">
                    <a16:creationId xmlns:a16="http://schemas.microsoft.com/office/drawing/2014/main" id="{32680C7F-2D92-466A-93E3-FBDAA21A1FE6}"/>
                  </a:ext>
                </a:extLst>
              </p:cNvPr>
              <p:cNvSpPr/>
              <p:nvPr/>
            </p:nvSpPr>
            <p:spPr>
              <a:xfrm>
                <a:off x="5551638" y="1656584"/>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accent2"/>
                </a:solidFill>
                <a:prstDash val="solid"/>
                <a:round/>
              </a:ln>
            </p:spPr>
            <p:txBody>
              <a:bodyPr rtlCol="0" anchor="ctr"/>
              <a:lstStyle/>
              <a:p>
                <a:endParaRPr lang="en-US" sz="1125" dirty="0"/>
              </a:p>
            </p:txBody>
          </p:sp>
          <p:sp>
            <p:nvSpPr>
              <p:cNvPr id="82" name="Freeform: Shape 81">
                <a:extLst>
                  <a:ext uri="{FF2B5EF4-FFF2-40B4-BE49-F238E27FC236}">
                    <a16:creationId xmlns:a16="http://schemas.microsoft.com/office/drawing/2014/main" id="{D632B054-93C5-4538-B0D6-E6DF904B2F17}"/>
                  </a:ext>
                </a:extLst>
              </p:cNvPr>
              <p:cNvSpPr/>
              <p:nvPr/>
            </p:nvSpPr>
            <p:spPr>
              <a:xfrm>
                <a:off x="5551639" y="1656584"/>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25400" cap="flat">
                <a:solidFill>
                  <a:schemeClr val="accent2"/>
                </a:solidFill>
                <a:prstDash val="solid"/>
                <a:round/>
              </a:ln>
            </p:spPr>
            <p:txBody>
              <a:bodyPr rtlCol="0" anchor="ctr"/>
              <a:lstStyle/>
              <a:p>
                <a:endParaRPr lang="en-US" sz="1125" dirty="0"/>
              </a:p>
            </p:txBody>
          </p:sp>
          <p:sp>
            <p:nvSpPr>
              <p:cNvPr id="83" name="Freeform: Shape 82">
                <a:extLst>
                  <a:ext uri="{FF2B5EF4-FFF2-40B4-BE49-F238E27FC236}">
                    <a16:creationId xmlns:a16="http://schemas.microsoft.com/office/drawing/2014/main" id="{AEF08F42-D950-4A0F-92E8-B19AF82C35C4}"/>
                  </a:ext>
                </a:extLst>
              </p:cNvPr>
              <p:cNvSpPr/>
              <p:nvPr/>
            </p:nvSpPr>
            <p:spPr>
              <a:xfrm>
                <a:off x="5551640"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accent2"/>
                </a:solidFill>
                <a:prstDash val="solid"/>
                <a:round/>
              </a:ln>
            </p:spPr>
            <p:txBody>
              <a:bodyPr rtlCol="0" anchor="ctr"/>
              <a:lstStyle/>
              <a:p>
                <a:endParaRPr lang="en-US" sz="1125" dirty="0"/>
              </a:p>
            </p:txBody>
          </p:sp>
          <p:sp>
            <p:nvSpPr>
              <p:cNvPr id="84" name="Freeform: Shape 83">
                <a:extLst>
                  <a:ext uri="{FF2B5EF4-FFF2-40B4-BE49-F238E27FC236}">
                    <a16:creationId xmlns:a16="http://schemas.microsoft.com/office/drawing/2014/main" id="{E14344A9-BA29-4F7A-86CE-20157CFD95D3}"/>
                  </a:ext>
                </a:extLst>
              </p:cNvPr>
              <p:cNvSpPr/>
              <p:nvPr/>
            </p:nvSpPr>
            <p:spPr>
              <a:xfrm>
                <a:off x="5551641" y="1920818"/>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25400" cap="flat">
                <a:solidFill>
                  <a:schemeClr val="accent2"/>
                </a:solidFill>
                <a:prstDash val="solid"/>
                <a:round/>
              </a:ln>
            </p:spPr>
            <p:txBody>
              <a:bodyPr rtlCol="0" anchor="ctr"/>
              <a:lstStyle/>
              <a:p>
                <a:endParaRPr lang="en-US" sz="1125" dirty="0"/>
              </a:p>
            </p:txBody>
          </p:sp>
          <p:sp>
            <p:nvSpPr>
              <p:cNvPr id="85" name="Freeform: Shape 84">
                <a:extLst>
                  <a:ext uri="{FF2B5EF4-FFF2-40B4-BE49-F238E27FC236}">
                    <a16:creationId xmlns:a16="http://schemas.microsoft.com/office/drawing/2014/main" id="{72E8BCD4-2A61-4881-A7BE-FEBA4ED0E354}"/>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25400" cap="flat">
                <a:solidFill>
                  <a:schemeClr val="accent2"/>
                </a:solidFill>
                <a:prstDash val="solid"/>
                <a:round/>
              </a:ln>
            </p:spPr>
            <p:txBody>
              <a:bodyPr rtlCol="0" anchor="ctr"/>
              <a:lstStyle/>
              <a:p>
                <a:endParaRPr lang="en-US" sz="1125" dirty="0"/>
              </a:p>
            </p:txBody>
          </p:sp>
        </p:grpSp>
      </p:grpSp>
      <p:sp>
        <p:nvSpPr>
          <p:cNvPr id="128" name="Rectangle 127">
            <a:extLst>
              <a:ext uri="{FF2B5EF4-FFF2-40B4-BE49-F238E27FC236}">
                <a16:creationId xmlns:a16="http://schemas.microsoft.com/office/drawing/2014/main" id="{F8D2A0D8-784E-491D-893F-CB689E73BFAD}"/>
              </a:ext>
            </a:extLst>
          </p:cNvPr>
          <p:cNvSpPr/>
          <p:nvPr/>
        </p:nvSpPr>
        <p:spPr>
          <a:xfrm>
            <a:off x="2212897" y="2351173"/>
            <a:ext cx="1544338" cy="553998"/>
          </a:xfrm>
          <a:prstGeom prst="rect">
            <a:avLst/>
          </a:prstGeom>
        </p:spPr>
        <p:txBody>
          <a:bodyPr wrap="square">
            <a:spAutoFit/>
          </a:bodyPr>
          <a:lstStyle/>
          <a:p>
            <a:pPr algn="ctr" defTabSz="541902">
              <a:spcBef>
                <a:spcPts val="711"/>
              </a:spcBef>
              <a:spcAft>
                <a:spcPts val="355"/>
              </a:spcAft>
              <a:defRPr/>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MySQL, PostgreSQL, SQL Server, Oracle DB, SAP HANA</a:t>
            </a:r>
          </a:p>
        </p:txBody>
      </p:sp>
      <p:sp>
        <p:nvSpPr>
          <p:cNvPr id="28" name="Text Placeholder 4">
            <a:extLst>
              <a:ext uri="{FF2B5EF4-FFF2-40B4-BE49-F238E27FC236}">
                <a16:creationId xmlns:a16="http://schemas.microsoft.com/office/drawing/2014/main" id="{B86AE3CB-7E3F-5A4F-9076-952B94A23C49}"/>
              </a:ext>
            </a:extLst>
          </p:cNvPr>
          <p:cNvSpPr txBox="1">
            <a:spLocks/>
          </p:cNvSpPr>
          <p:nvPr/>
        </p:nvSpPr>
        <p:spPr>
          <a:xfrm>
            <a:off x="332274" y="804462"/>
            <a:ext cx="1937911" cy="265457"/>
          </a:xfrm>
          <a:prstGeom prst="rect">
            <a:avLst/>
          </a:prstGeom>
        </p:spPr>
        <p:txBody>
          <a:bodyPr wrap="square" anchor="b" anchorCtr="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541902">
              <a:spcBef>
                <a:spcPts val="711"/>
              </a:spcBef>
              <a:spcAft>
                <a:spcPts val="355"/>
              </a:spcAft>
              <a:defRPr/>
            </a:pPr>
            <a:r>
              <a:rPr lang="en-US" sz="1125"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Enterprise applications</a:t>
            </a:r>
          </a:p>
        </p:txBody>
      </p:sp>
      <p:grpSp>
        <p:nvGrpSpPr>
          <p:cNvPr id="15" name="Group 14">
            <a:extLst>
              <a:ext uri="{FF2B5EF4-FFF2-40B4-BE49-F238E27FC236}">
                <a16:creationId xmlns:a16="http://schemas.microsoft.com/office/drawing/2014/main" id="{871D12FE-DB63-4159-BD87-71FCEF130B5E}"/>
              </a:ext>
            </a:extLst>
          </p:cNvPr>
          <p:cNvGrpSpPr/>
          <p:nvPr/>
        </p:nvGrpSpPr>
        <p:grpSpPr>
          <a:xfrm>
            <a:off x="648520" y="1452768"/>
            <a:ext cx="1058746" cy="628451"/>
            <a:chOff x="975024" y="1867634"/>
            <a:chExt cx="1819209" cy="1079849"/>
          </a:xfrm>
        </p:grpSpPr>
        <p:grpSp>
          <p:nvGrpSpPr>
            <p:cNvPr id="95" name="Group 94">
              <a:extLst>
                <a:ext uri="{FF2B5EF4-FFF2-40B4-BE49-F238E27FC236}">
                  <a16:creationId xmlns:a16="http://schemas.microsoft.com/office/drawing/2014/main" id="{F87FBEF5-0F49-4C3F-895A-EB4C8D9FA64C}"/>
                </a:ext>
              </a:extLst>
            </p:cNvPr>
            <p:cNvGrpSpPr/>
            <p:nvPr/>
          </p:nvGrpSpPr>
          <p:grpSpPr>
            <a:xfrm>
              <a:off x="975024" y="1867634"/>
              <a:ext cx="1483534" cy="1079849"/>
              <a:chOff x="817730" y="1867634"/>
              <a:chExt cx="1483534" cy="1079849"/>
            </a:xfrm>
          </p:grpSpPr>
          <p:grpSp>
            <p:nvGrpSpPr>
              <p:cNvPr id="4" name="Group 3">
                <a:extLst>
                  <a:ext uri="{FF2B5EF4-FFF2-40B4-BE49-F238E27FC236}">
                    <a16:creationId xmlns:a16="http://schemas.microsoft.com/office/drawing/2014/main" id="{D63CC8BE-D20D-4C8B-AD91-236969BB59EE}"/>
                  </a:ext>
                </a:extLst>
              </p:cNvPr>
              <p:cNvGrpSpPr/>
              <p:nvPr/>
            </p:nvGrpSpPr>
            <p:grpSpPr>
              <a:xfrm>
                <a:off x="1847120" y="1867634"/>
                <a:ext cx="454144" cy="1017616"/>
                <a:chOff x="1850136" y="5310136"/>
                <a:chExt cx="633983" cy="1420589"/>
              </a:xfrm>
            </p:grpSpPr>
            <p:sp>
              <p:nvSpPr>
                <p:cNvPr id="51" name="Freeform: Shape 50">
                  <a:extLst>
                    <a:ext uri="{FF2B5EF4-FFF2-40B4-BE49-F238E27FC236}">
                      <a16:creationId xmlns:a16="http://schemas.microsoft.com/office/drawing/2014/main" id="{A599B8BD-6E3E-4EA1-BADB-081C33886CBC}"/>
                    </a:ext>
                  </a:extLst>
                </p:cNvPr>
                <p:cNvSpPr/>
                <p:nvPr/>
              </p:nvSpPr>
              <p:spPr>
                <a:xfrm>
                  <a:off x="1850136" y="5310136"/>
                  <a:ext cx="633983" cy="1420589"/>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25400" cap="flat">
                  <a:solidFill>
                    <a:schemeClr val="accent2"/>
                  </a:solidFill>
                  <a:prstDash val="solid"/>
                  <a:round/>
                </a:ln>
              </p:spPr>
              <p:txBody>
                <a:bodyPr rtlCol="0" anchor="ctr"/>
                <a:lstStyle/>
                <a:p>
                  <a:endParaRPr lang="en-US" sz="1125" dirty="0"/>
                </a:p>
              </p:txBody>
            </p:sp>
            <p:sp>
              <p:nvSpPr>
                <p:cNvPr id="52" name="Freeform: Shape 51">
                  <a:extLst>
                    <a:ext uri="{FF2B5EF4-FFF2-40B4-BE49-F238E27FC236}">
                      <a16:creationId xmlns:a16="http://schemas.microsoft.com/office/drawing/2014/main" id="{D7CBC541-5665-422D-96FE-D59BE2BF77DE}"/>
                    </a:ext>
                  </a:extLst>
                </p:cNvPr>
                <p:cNvSpPr/>
                <p:nvPr/>
              </p:nvSpPr>
              <p:spPr>
                <a:xfrm>
                  <a:off x="1850136" y="5786797"/>
                  <a:ext cx="457875" cy="93923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25400" cap="flat">
                  <a:solidFill>
                    <a:schemeClr val="accent2"/>
                  </a:solidFill>
                  <a:prstDash val="solid"/>
                  <a:round/>
                </a:ln>
              </p:spPr>
              <p:txBody>
                <a:bodyPr rtlCol="0" anchor="ctr"/>
                <a:lstStyle/>
                <a:p>
                  <a:endParaRPr lang="en-US" sz="1125" dirty="0"/>
                </a:p>
              </p:txBody>
            </p:sp>
            <p:sp>
              <p:nvSpPr>
                <p:cNvPr id="53" name="Freeform: Shape 52">
                  <a:extLst>
                    <a:ext uri="{FF2B5EF4-FFF2-40B4-BE49-F238E27FC236}">
                      <a16:creationId xmlns:a16="http://schemas.microsoft.com/office/drawing/2014/main" id="{14A00227-8FFA-42F3-B04C-106DE69C81F2}"/>
                    </a:ext>
                  </a:extLst>
                </p:cNvPr>
                <p:cNvSpPr/>
                <p:nvPr/>
              </p:nvSpPr>
              <p:spPr>
                <a:xfrm>
                  <a:off x="1850136" y="5549639"/>
                  <a:ext cx="35220" cy="199588"/>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ln w="25400" cap="flat">
                  <a:solidFill>
                    <a:schemeClr val="accent2"/>
                  </a:solidFill>
                  <a:prstDash val="solid"/>
                  <a:round/>
                </a:ln>
              </p:spPr>
              <p:txBody>
                <a:bodyPr rtlCol="0" anchor="ctr"/>
                <a:lstStyle/>
                <a:p>
                  <a:endParaRPr lang="en-US" sz="1125" dirty="0"/>
                </a:p>
              </p:txBody>
            </p:sp>
          </p:grpSp>
          <p:grpSp>
            <p:nvGrpSpPr>
              <p:cNvPr id="5" name="Group 4">
                <a:extLst>
                  <a:ext uri="{FF2B5EF4-FFF2-40B4-BE49-F238E27FC236}">
                    <a16:creationId xmlns:a16="http://schemas.microsoft.com/office/drawing/2014/main" id="{EDB35F3E-0019-4E11-9326-B443000EC999}"/>
                  </a:ext>
                </a:extLst>
              </p:cNvPr>
              <p:cNvGrpSpPr/>
              <p:nvPr/>
            </p:nvGrpSpPr>
            <p:grpSpPr>
              <a:xfrm>
                <a:off x="817730" y="1885296"/>
                <a:ext cx="1026869" cy="1062187"/>
                <a:chOff x="413110" y="5334792"/>
                <a:chExt cx="1433506" cy="1482810"/>
              </a:xfrm>
            </p:grpSpPr>
            <p:sp>
              <p:nvSpPr>
                <p:cNvPr id="32" name="Freeform: Shape 31">
                  <a:extLst>
                    <a:ext uri="{FF2B5EF4-FFF2-40B4-BE49-F238E27FC236}">
                      <a16:creationId xmlns:a16="http://schemas.microsoft.com/office/drawing/2014/main" id="{D41C2B90-A03F-422F-97BB-209B570F8803}"/>
                    </a:ext>
                  </a:extLst>
                </p:cNvPr>
                <p:cNvSpPr/>
                <p:nvPr/>
              </p:nvSpPr>
              <p:spPr>
                <a:xfrm>
                  <a:off x="413110" y="6129614"/>
                  <a:ext cx="1350149" cy="493098"/>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25400" cap="flat">
                  <a:solidFill>
                    <a:schemeClr val="bg1"/>
                  </a:solidFill>
                  <a:prstDash val="solid"/>
                  <a:round/>
                </a:ln>
              </p:spPr>
              <p:txBody>
                <a:bodyPr rtlCol="0" anchor="ctr"/>
                <a:lstStyle/>
                <a:p>
                  <a:endParaRPr lang="en-US" sz="1125" dirty="0"/>
                </a:p>
              </p:txBody>
            </p:sp>
            <p:sp>
              <p:nvSpPr>
                <p:cNvPr id="43" name="Freeform: Shape 42">
                  <a:extLst>
                    <a:ext uri="{FF2B5EF4-FFF2-40B4-BE49-F238E27FC236}">
                      <a16:creationId xmlns:a16="http://schemas.microsoft.com/office/drawing/2014/main" id="{A944A89E-E5EB-42CA-96C4-41F5D7ADF8BE}"/>
                    </a:ext>
                  </a:extLst>
                </p:cNvPr>
                <p:cNvSpPr/>
                <p:nvPr/>
              </p:nvSpPr>
              <p:spPr>
                <a:xfrm>
                  <a:off x="919123" y="6591012"/>
                  <a:ext cx="281771" cy="35220"/>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25400" cap="flat">
                  <a:solidFill>
                    <a:schemeClr val="bg1"/>
                  </a:solidFill>
                  <a:prstDash val="solid"/>
                  <a:round/>
                </a:ln>
              </p:spPr>
              <p:txBody>
                <a:bodyPr rtlCol="0" anchor="ctr"/>
                <a:lstStyle/>
                <a:p>
                  <a:endParaRPr lang="en-US" sz="1125" dirty="0"/>
                </a:p>
              </p:txBody>
            </p:sp>
            <p:sp>
              <p:nvSpPr>
                <p:cNvPr id="44" name="Freeform: Shape 43">
                  <a:extLst>
                    <a:ext uri="{FF2B5EF4-FFF2-40B4-BE49-F238E27FC236}">
                      <a16:creationId xmlns:a16="http://schemas.microsoft.com/office/drawing/2014/main" id="{5B814DB1-B9EA-42B1-B9BE-7182B1121BED}"/>
                    </a:ext>
                  </a:extLst>
                </p:cNvPr>
                <p:cNvSpPr/>
                <p:nvPr/>
              </p:nvSpPr>
              <p:spPr>
                <a:xfrm>
                  <a:off x="1403999" y="5549639"/>
                  <a:ext cx="117403" cy="727906"/>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25400" cap="flat">
                  <a:solidFill>
                    <a:schemeClr val="bg1"/>
                  </a:solidFill>
                  <a:prstDash val="solid"/>
                  <a:round/>
                </a:ln>
              </p:spPr>
              <p:txBody>
                <a:bodyPr rtlCol="0" anchor="ctr"/>
                <a:lstStyle/>
                <a:p>
                  <a:endParaRPr lang="en-US" sz="1125" dirty="0"/>
                </a:p>
              </p:txBody>
            </p:sp>
            <p:sp>
              <p:nvSpPr>
                <p:cNvPr id="45" name="Freeform: Shape 44">
                  <a:extLst>
                    <a:ext uri="{FF2B5EF4-FFF2-40B4-BE49-F238E27FC236}">
                      <a16:creationId xmlns:a16="http://schemas.microsoft.com/office/drawing/2014/main" id="{B862FFD8-DAF8-47CD-AA7D-11490A1622E0}"/>
                    </a:ext>
                  </a:extLst>
                </p:cNvPr>
                <p:cNvSpPr/>
                <p:nvPr/>
              </p:nvSpPr>
              <p:spPr>
                <a:xfrm>
                  <a:off x="591563" y="5549639"/>
                  <a:ext cx="58701" cy="563538"/>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25400" cap="flat">
                  <a:solidFill>
                    <a:schemeClr val="bg1"/>
                  </a:solidFill>
                  <a:prstDash val="solid"/>
                  <a:round/>
                </a:ln>
              </p:spPr>
              <p:txBody>
                <a:bodyPr rtlCol="0" anchor="ctr"/>
                <a:lstStyle/>
                <a:p>
                  <a:endParaRPr lang="en-US" sz="1125" dirty="0"/>
                </a:p>
              </p:txBody>
            </p:sp>
            <p:sp>
              <p:nvSpPr>
                <p:cNvPr id="46" name="Freeform: Shape 45">
                  <a:extLst>
                    <a:ext uri="{FF2B5EF4-FFF2-40B4-BE49-F238E27FC236}">
                      <a16:creationId xmlns:a16="http://schemas.microsoft.com/office/drawing/2014/main" id="{70646453-E2E1-4B05-9E53-E1356D389B53}"/>
                    </a:ext>
                  </a:extLst>
                </p:cNvPr>
                <p:cNvSpPr/>
                <p:nvPr/>
              </p:nvSpPr>
              <p:spPr>
                <a:xfrm>
                  <a:off x="605651" y="5334792"/>
                  <a:ext cx="857049" cy="187846"/>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25400" cap="flat">
                  <a:solidFill>
                    <a:schemeClr val="bg1"/>
                  </a:solidFill>
                  <a:prstDash val="solid"/>
                  <a:round/>
                </a:ln>
              </p:spPr>
              <p:txBody>
                <a:bodyPr rtlCol="0" anchor="ctr"/>
                <a:lstStyle/>
                <a:p>
                  <a:endParaRPr lang="en-US" sz="1125" dirty="0"/>
                </a:p>
              </p:txBody>
            </p:sp>
            <p:sp>
              <p:nvSpPr>
                <p:cNvPr id="47" name="Freeform: Shape 46">
                  <a:extLst>
                    <a:ext uri="{FF2B5EF4-FFF2-40B4-BE49-F238E27FC236}">
                      <a16:creationId xmlns:a16="http://schemas.microsoft.com/office/drawing/2014/main" id="{9AFBEC65-EF15-434E-A12C-30E3A1EB10F6}"/>
                    </a:ext>
                  </a:extLst>
                </p:cNvPr>
                <p:cNvSpPr/>
                <p:nvPr/>
              </p:nvSpPr>
              <p:spPr>
                <a:xfrm>
                  <a:off x="548124" y="6235278"/>
                  <a:ext cx="669203" cy="152626"/>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25400" cap="flat">
                  <a:solidFill>
                    <a:schemeClr val="bg1"/>
                  </a:solidFill>
                  <a:prstDash val="solid"/>
                  <a:round/>
                </a:ln>
              </p:spPr>
              <p:txBody>
                <a:bodyPr rtlCol="0" anchor="ctr"/>
                <a:lstStyle/>
                <a:p>
                  <a:endParaRPr lang="en-US" sz="1125" dirty="0"/>
                </a:p>
              </p:txBody>
            </p:sp>
            <p:sp>
              <p:nvSpPr>
                <p:cNvPr id="48" name="Freeform: Shape 47">
                  <a:extLst>
                    <a:ext uri="{FF2B5EF4-FFF2-40B4-BE49-F238E27FC236}">
                      <a16:creationId xmlns:a16="http://schemas.microsoft.com/office/drawing/2014/main" id="{CA5F54B7-C5AF-4C2A-91FA-903AABBE67F1}"/>
                    </a:ext>
                  </a:extLst>
                </p:cNvPr>
                <p:cNvSpPr/>
                <p:nvPr/>
              </p:nvSpPr>
              <p:spPr>
                <a:xfrm>
                  <a:off x="743015" y="5636520"/>
                  <a:ext cx="82183" cy="457874"/>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25400" cap="flat">
                  <a:solidFill>
                    <a:schemeClr val="bg1"/>
                  </a:solidFill>
                  <a:prstDash val="solid"/>
                  <a:round/>
                </a:ln>
              </p:spPr>
              <p:txBody>
                <a:bodyPr rtlCol="0" anchor="ctr"/>
                <a:lstStyle/>
                <a:p>
                  <a:endParaRPr lang="en-US" sz="1125" dirty="0"/>
                </a:p>
              </p:txBody>
            </p:sp>
            <p:sp>
              <p:nvSpPr>
                <p:cNvPr id="49" name="Freeform: Shape 48">
                  <a:extLst>
                    <a:ext uri="{FF2B5EF4-FFF2-40B4-BE49-F238E27FC236}">
                      <a16:creationId xmlns:a16="http://schemas.microsoft.com/office/drawing/2014/main" id="{24FD188F-CA30-482B-A396-4F52BE56790A}"/>
                    </a:ext>
                  </a:extLst>
                </p:cNvPr>
                <p:cNvSpPr/>
                <p:nvPr/>
              </p:nvSpPr>
              <p:spPr>
                <a:xfrm>
                  <a:off x="795847" y="5636520"/>
                  <a:ext cx="422655" cy="469617"/>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25400" cap="flat">
                  <a:solidFill>
                    <a:schemeClr val="bg1"/>
                  </a:solidFill>
                  <a:prstDash val="solid"/>
                  <a:round/>
                </a:ln>
              </p:spPr>
              <p:txBody>
                <a:bodyPr rtlCol="0" anchor="ctr"/>
                <a:lstStyle/>
                <a:p>
                  <a:endParaRPr lang="en-US" sz="1125" dirty="0"/>
                </a:p>
              </p:txBody>
            </p:sp>
            <p:sp>
              <p:nvSpPr>
                <p:cNvPr id="50" name="Freeform: Shape 49">
                  <a:extLst>
                    <a:ext uri="{FF2B5EF4-FFF2-40B4-BE49-F238E27FC236}">
                      <a16:creationId xmlns:a16="http://schemas.microsoft.com/office/drawing/2014/main" id="{EBA73B08-9DA1-4293-AC27-724675EC4826}"/>
                    </a:ext>
                  </a:extLst>
                </p:cNvPr>
                <p:cNvSpPr/>
                <p:nvPr/>
              </p:nvSpPr>
              <p:spPr>
                <a:xfrm>
                  <a:off x="906205" y="6447779"/>
                  <a:ext cx="305253" cy="70444"/>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25400" cap="flat">
                  <a:solidFill>
                    <a:schemeClr val="bg1"/>
                  </a:solidFill>
                  <a:prstDash val="solid"/>
                  <a:round/>
                </a:ln>
              </p:spPr>
              <p:txBody>
                <a:bodyPr rtlCol="0" anchor="ctr"/>
                <a:lstStyle/>
                <a:p>
                  <a:endParaRPr lang="en-US" sz="1125" dirty="0"/>
                </a:p>
              </p:txBody>
            </p:sp>
            <p:sp>
              <p:nvSpPr>
                <p:cNvPr id="54" name="Freeform: Shape 53">
                  <a:extLst>
                    <a:ext uri="{FF2B5EF4-FFF2-40B4-BE49-F238E27FC236}">
                      <a16:creationId xmlns:a16="http://schemas.microsoft.com/office/drawing/2014/main" id="{3B8E4F59-27D5-4247-9D43-F47EBC412E31}"/>
                    </a:ext>
                  </a:extLst>
                </p:cNvPr>
                <p:cNvSpPr/>
                <p:nvPr/>
              </p:nvSpPr>
              <p:spPr>
                <a:xfrm>
                  <a:off x="1232590" y="6453649"/>
                  <a:ext cx="363954" cy="363953"/>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25400" cap="flat">
                  <a:solidFill>
                    <a:schemeClr val="bg1"/>
                  </a:solidFill>
                  <a:prstDash val="solid"/>
                  <a:round/>
                </a:ln>
              </p:spPr>
              <p:txBody>
                <a:bodyPr rtlCol="0" anchor="ctr"/>
                <a:lstStyle/>
                <a:p>
                  <a:endParaRPr lang="en-US" sz="1125" dirty="0"/>
                </a:p>
              </p:txBody>
            </p:sp>
            <p:sp>
              <p:nvSpPr>
                <p:cNvPr id="55" name="Freeform: Shape 54">
                  <a:extLst>
                    <a:ext uri="{FF2B5EF4-FFF2-40B4-BE49-F238E27FC236}">
                      <a16:creationId xmlns:a16="http://schemas.microsoft.com/office/drawing/2014/main" id="{7E8F86A3-A9FB-44C4-B205-68D25C3C3193}"/>
                    </a:ext>
                  </a:extLst>
                </p:cNvPr>
                <p:cNvSpPr/>
                <p:nvPr/>
              </p:nvSpPr>
              <p:spPr>
                <a:xfrm>
                  <a:off x="1306554" y="6527616"/>
                  <a:ext cx="223066" cy="22306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25400" cap="flat">
                  <a:solidFill>
                    <a:schemeClr val="bg1"/>
                  </a:solidFill>
                  <a:prstDash val="solid"/>
                  <a:round/>
                </a:ln>
              </p:spPr>
              <p:txBody>
                <a:bodyPr rtlCol="0" anchor="ctr"/>
                <a:lstStyle/>
                <a:p>
                  <a:endParaRPr lang="en-US" sz="1125" dirty="0"/>
                </a:p>
              </p:txBody>
            </p:sp>
            <p:sp>
              <p:nvSpPr>
                <p:cNvPr id="56" name="Freeform: Shape 55">
                  <a:extLst>
                    <a:ext uri="{FF2B5EF4-FFF2-40B4-BE49-F238E27FC236}">
                      <a16:creationId xmlns:a16="http://schemas.microsoft.com/office/drawing/2014/main" id="{89DB9C5B-C759-42BC-8460-E0DA7BA026B6}"/>
                    </a:ext>
                  </a:extLst>
                </p:cNvPr>
                <p:cNvSpPr/>
                <p:nvPr/>
              </p:nvSpPr>
              <p:spPr>
                <a:xfrm>
                  <a:off x="528163" y="6453649"/>
                  <a:ext cx="363954" cy="363953"/>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25400" cap="flat">
                  <a:solidFill>
                    <a:schemeClr val="bg1"/>
                  </a:solidFill>
                  <a:prstDash val="solid"/>
                  <a:round/>
                </a:ln>
              </p:spPr>
              <p:txBody>
                <a:bodyPr rtlCol="0" anchor="ctr"/>
                <a:lstStyle/>
                <a:p>
                  <a:endParaRPr lang="en-US" sz="1125" dirty="0"/>
                </a:p>
              </p:txBody>
            </p:sp>
            <p:sp>
              <p:nvSpPr>
                <p:cNvPr id="57" name="Freeform: Shape 56">
                  <a:extLst>
                    <a:ext uri="{FF2B5EF4-FFF2-40B4-BE49-F238E27FC236}">
                      <a16:creationId xmlns:a16="http://schemas.microsoft.com/office/drawing/2014/main" id="{86E93F62-FA9B-41EA-ACB7-125C3FDDA557}"/>
                    </a:ext>
                  </a:extLst>
                </p:cNvPr>
                <p:cNvSpPr/>
                <p:nvPr/>
              </p:nvSpPr>
              <p:spPr>
                <a:xfrm>
                  <a:off x="602131" y="6527616"/>
                  <a:ext cx="223066" cy="223066"/>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25400" cap="flat">
                  <a:solidFill>
                    <a:schemeClr val="bg1"/>
                  </a:solidFill>
                  <a:prstDash val="solid"/>
                  <a:round/>
                </a:ln>
              </p:spPr>
              <p:txBody>
                <a:bodyPr rtlCol="0" anchor="ctr"/>
                <a:lstStyle/>
                <a:p>
                  <a:endParaRPr lang="en-US" sz="1125" dirty="0"/>
                </a:p>
              </p:txBody>
            </p:sp>
            <p:sp>
              <p:nvSpPr>
                <p:cNvPr id="58" name="Freeform: Shape 57">
                  <a:extLst>
                    <a:ext uri="{FF2B5EF4-FFF2-40B4-BE49-F238E27FC236}">
                      <a16:creationId xmlns:a16="http://schemas.microsoft.com/office/drawing/2014/main" id="{C7C3A1E2-AD60-4A19-A452-73B6066218AB}"/>
                    </a:ext>
                  </a:extLst>
                </p:cNvPr>
                <p:cNvSpPr/>
                <p:nvPr/>
              </p:nvSpPr>
              <p:spPr>
                <a:xfrm>
                  <a:off x="1717471" y="6333897"/>
                  <a:ext cx="129145" cy="35220"/>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25400" cap="flat">
                  <a:solidFill>
                    <a:schemeClr val="bg1"/>
                  </a:solidFill>
                  <a:prstDash val="solid"/>
                  <a:round/>
                </a:ln>
              </p:spPr>
              <p:txBody>
                <a:bodyPr rtlCol="0" anchor="ctr"/>
                <a:lstStyle/>
                <a:p>
                  <a:endParaRPr lang="en-US" sz="1125" dirty="0"/>
                </a:p>
              </p:txBody>
            </p:sp>
            <p:sp>
              <p:nvSpPr>
                <p:cNvPr id="59" name="Freeform: Shape 58">
                  <a:extLst>
                    <a:ext uri="{FF2B5EF4-FFF2-40B4-BE49-F238E27FC236}">
                      <a16:creationId xmlns:a16="http://schemas.microsoft.com/office/drawing/2014/main" id="{0713C106-017E-42EE-96A2-34D678C6AA4E}"/>
                    </a:ext>
                  </a:extLst>
                </p:cNvPr>
                <p:cNvSpPr/>
                <p:nvPr/>
              </p:nvSpPr>
              <p:spPr>
                <a:xfrm>
                  <a:off x="1739777" y="6404341"/>
                  <a:ext cx="93925" cy="35220"/>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25400" cap="flat">
                  <a:solidFill>
                    <a:schemeClr val="bg1"/>
                  </a:solidFill>
                  <a:prstDash val="solid"/>
                  <a:round/>
                </a:ln>
              </p:spPr>
              <p:txBody>
                <a:bodyPr rtlCol="0" anchor="ctr"/>
                <a:lstStyle/>
                <a:p>
                  <a:endParaRPr lang="en-US" sz="1125" dirty="0"/>
                </a:p>
              </p:txBody>
            </p:sp>
          </p:grpSp>
        </p:grpSp>
        <p:grpSp>
          <p:nvGrpSpPr>
            <p:cNvPr id="96" name="Group 95">
              <a:extLst>
                <a:ext uri="{FF2B5EF4-FFF2-40B4-BE49-F238E27FC236}">
                  <a16:creationId xmlns:a16="http://schemas.microsoft.com/office/drawing/2014/main" id="{A8DDA4E4-7BD0-436B-8155-EECE9A64A918}"/>
                </a:ext>
              </a:extLst>
            </p:cNvPr>
            <p:cNvGrpSpPr/>
            <p:nvPr/>
          </p:nvGrpSpPr>
          <p:grpSpPr>
            <a:xfrm>
              <a:off x="2172090" y="2064015"/>
              <a:ext cx="622143" cy="635904"/>
              <a:chOff x="2014796" y="2064015"/>
              <a:chExt cx="622143" cy="635904"/>
            </a:xfrm>
          </p:grpSpPr>
          <p:grpSp>
            <p:nvGrpSpPr>
              <p:cNvPr id="7" name="Group 6">
                <a:extLst>
                  <a:ext uri="{FF2B5EF4-FFF2-40B4-BE49-F238E27FC236}">
                    <a16:creationId xmlns:a16="http://schemas.microsoft.com/office/drawing/2014/main" id="{9B74603A-6918-4FC4-ACA9-EAE27D01FDB5}"/>
                  </a:ext>
                </a:extLst>
              </p:cNvPr>
              <p:cNvGrpSpPr/>
              <p:nvPr/>
            </p:nvGrpSpPr>
            <p:grpSpPr>
              <a:xfrm>
                <a:off x="2284818" y="2290853"/>
                <a:ext cx="301818" cy="336934"/>
                <a:chOff x="3373264" y="-1372170"/>
                <a:chExt cx="786035" cy="877490"/>
              </a:xfrm>
            </p:grpSpPr>
            <p:sp>
              <p:nvSpPr>
                <p:cNvPr id="65" name="Freeform: Shape 64">
                  <a:extLst>
                    <a:ext uri="{FF2B5EF4-FFF2-40B4-BE49-F238E27FC236}">
                      <a16:creationId xmlns:a16="http://schemas.microsoft.com/office/drawing/2014/main" id="{225A7E7F-80E7-4EBF-9C4D-A648F3B91124}"/>
                    </a:ext>
                  </a:extLst>
                </p:cNvPr>
                <p:cNvSpPr/>
                <p:nvPr/>
              </p:nvSpPr>
              <p:spPr>
                <a:xfrm>
                  <a:off x="3373264" y="-1372170"/>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sp>
              <p:nvSpPr>
                <p:cNvPr id="66" name="Freeform: Shape 65">
                  <a:extLst>
                    <a:ext uri="{FF2B5EF4-FFF2-40B4-BE49-F238E27FC236}">
                      <a16:creationId xmlns:a16="http://schemas.microsoft.com/office/drawing/2014/main" id="{118D451F-1747-41F9-ABBE-8CDACB636378}"/>
                    </a:ext>
                  </a:extLst>
                </p:cNvPr>
                <p:cNvSpPr/>
                <p:nvPr/>
              </p:nvSpPr>
              <p:spPr>
                <a:xfrm>
                  <a:off x="3604379" y="-1372170"/>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sp>
              <p:nvSpPr>
                <p:cNvPr id="68" name="Freeform: Shape 67">
                  <a:extLst>
                    <a:ext uri="{FF2B5EF4-FFF2-40B4-BE49-F238E27FC236}">
                      <a16:creationId xmlns:a16="http://schemas.microsoft.com/office/drawing/2014/main" id="{231D9C2A-649A-4BEC-A3A0-CEFA9FE53C0D}"/>
                    </a:ext>
                  </a:extLst>
                </p:cNvPr>
                <p:cNvSpPr/>
                <p:nvPr/>
              </p:nvSpPr>
              <p:spPr>
                <a:xfrm>
                  <a:off x="3803359" y="-995221"/>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sp>
              <p:nvSpPr>
                <p:cNvPr id="69" name="Freeform: Shape 68">
                  <a:extLst>
                    <a:ext uri="{FF2B5EF4-FFF2-40B4-BE49-F238E27FC236}">
                      <a16:creationId xmlns:a16="http://schemas.microsoft.com/office/drawing/2014/main" id="{BD40A8F4-5E0A-4D33-863B-B9D998C47CF5}"/>
                    </a:ext>
                  </a:extLst>
                </p:cNvPr>
                <p:cNvSpPr/>
                <p:nvPr/>
              </p:nvSpPr>
              <p:spPr>
                <a:xfrm>
                  <a:off x="4035710" y="-995221"/>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sp>
              <p:nvSpPr>
                <p:cNvPr id="70" name="Freeform: Shape 69">
                  <a:extLst>
                    <a:ext uri="{FF2B5EF4-FFF2-40B4-BE49-F238E27FC236}">
                      <a16:creationId xmlns:a16="http://schemas.microsoft.com/office/drawing/2014/main" id="{AC1198A5-311C-4AD1-A7EB-D46348E270C5}"/>
                    </a:ext>
                  </a:extLst>
                </p:cNvPr>
                <p:cNvSpPr/>
                <p:nvPr/>
              </p:nvSpPr>
              <p:spPr>
                <a:xfrm>
                  <a:off x="3373264" y="-618269"/>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sp>
              <p:nvSpPr>
                <p:cNvPr id="71" name="Freeform: Shape 70">
                  <a:extLst>
                    <a:ext uri="{FF2B5EF4-FFF2-40B4-BE49-F238E27FC236}">
                      <a16:creationId xmlns:a16="http://schemas.microsoft.com/office/drawing/2014/main" id="{B786B543-2D2A-4C91-90E6-11300C8CE430}"/>
                    </a:ext>
                  </a:extLst>
                </p:cNvPr>
                <p:cNvSpPr/>
                <p:nvPr/>
              </p:nvSpPr>
              <p:spPr>
                <a:xfrm>
                  <a:off x="3604379" y="-618269"/>
                  <a:ext cx="123589" cy="12358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25400" cap="flat">
                  <a:solidFill>
                    <a:schemeClr val="accent2"/>
                  </a:solidFill>
                  <a:prstDash val="solid"/>
                  <a:round/>
                </a:ln>
              </p:spPr>
              <p:txBody>
                <a:bodyPr rtlCol="0" anchor="ctr"/>
                <a:lstStyle/>
                <a:p>
                  <a:endParaRPr lang="en-US" sz="1125" dirty="0"/>
                </a:p>
              </p:txBody>
            </p:sp>
          </p:grpSp>
          <p:sp>
            <p:nvSpPr>
              <p:cNvPr id="61" name="Freeform: Shape 60">
                <a:extLst>
                  <a:ext uri="{FF2B5EF4-FFF2-40B4-BE49-F238E27FC236}">
                    <a16:creationId xmlns:a16="http://schemas.microsoft.com/office/drawing/2014/main" id="{9B549A80-5546-498C-A7CA-C94E600AA74E}"/>
                  </a:ext>
                </a:extLst>
              </p:cNvPr>
              <p:cNvSpPr/>
              <p:nvPr/>
            </p:nvSpPr>
            <p:spPr>
              <a:xfrm>
                <a:off x="2224075" y="2256210"/>
                <a:ext cx="412864" cy="118639"/>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25400" cap="flat">
                <a:solidFill>
                  <a:schemeClr val="bg1"/>
                </a:solidFill>
                <a:prstDash val="solid"/>
                <a:round/>
              </a:ln>
            </p:spPr>
            <p:txBody>
              <a:bodyPr rtlCol="0" anchor="ctr"/>
              <a:lstStyle/>
              <a:p>
                <a:endParaRPr lang="en-US" sz="1125" dirty="0"/>
              </a:p>
            </p:txBody>
          </p:sp>
          <p:sp>
            <p:nvSpPr>
              <p:cNvPr id="62" name="Freeform: Shape 61">
                <a:extLst>
                  <a:ext uri="{FF2B5EF4-FFF2-40B4-BE49-F238E27FC236}">
                    <a16:creationId xmlns:a16="http://schemas.microsoft.com/office/drawing/2014/main" id="{CA9975D6-8C73-4A3D-899C-231BD0E717FE}"/>
                  </a:ext>
                </a:extLst>
              </p:cNvPr>
              <p:cNvSpPr/>
              <p:nvPr/>
            </p:nvSpPr>
            <p:spPr>
              <a:xfrm>
                <a:off x="2224075" y="2401425"/>
                <a:ext cx="412864" cy="118639"/>
              </a:xfrm>
              <a:custGeom>
                <a:avLst/>
                <a:gdLst>
                  <a:gd name="connsiteX0" fmla="*/ 270349 w 280004"/>
                  <a:gd name="connsiteY0" fmla="*/ 76921 h 80461"/>
                  <a:gd name="connsiteX1" fmla="*/ 10943 w 280004"/>
                  <a:gd name="connsiteY1" fmla="*/ 76921 h 80461"/>
                  <a:gd name="connsiteX2" fmla="*/ 4828 w 280004"/>
                  <a:gd name="connsiteY2" fmla="*/ 70806 h 80461"/>
                  <a:gd name="connsiteX3" fmla="*/ 4828 w 280004"/>
                  <a:gd name="connsiteY3" fmla="*/ 10943 h 80461"/>
                  <a:gd name="connsiteX4" fmla="*/ 10943 w 280004"/>
                  <a:gd name="connsiteY4" fmla="*/ 4828 h 80461"/>
                  <a:gd name="connsiteX5" fmla="*/ 270349 w 280004"/>
                  <a:gd name="connsiteY5" fmla="*/ 4828 h 80461"/>
                  <a:gd name="connsiteX6" fmla="*/ 276464 w 280004"/>
                  <a:gd name="connsiteY6" fmla="*/ 10943 h 80461"/>
                  <a:gd name="connsiteX7" fmla="*/ 276464 w 280004"/>
                  <a:gd name="connsiteY7" fmla="*/ 70806 h 80461"/>
                  <a:gd name="connsiteX8" fmla="*/ 270349 w 280004"/>
                  <a:gd name="connsiteY8" fmla="*/ 76921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349" y="76921"/>
                    </a:moveTo>
                    <a:lnTo>
                      <a:pt x="10943" y="76921"/>
                    </a:lnTo>
                    <a:cubicBezTo>
                      <a:pt x="7402" y="76921"/>
                      <a:pt x="4828" y="74024"/>
                      <a:pt x="4828" y="70806"/>
                    </a:cubicBezTo>
                    <a:lnTo>
                      <a:pt x="4828" y="10943"/>
                    </a:lnTo>
                    <a:cubicBezTo>
                      <a:pt x="4828" y="7402"/>
                      <a:pt x="7724" y="4828"/>
                      <a:pt x="10943" y="4828"/>
                    </a:cubicBezTo>
                    <a:lnTo>
                      <a:pt x="270349" y="4828"/>
                    </a:lnTo>
                    <a:cubicBezTo>
                      <a:pt x="273890" y="4828"/>
                      <a:pt x="276464" y="7724"/>
                      <a:pt x="276464" y="10943"/>
                    </a:cubicBezTo>
                    <a:lnTo>
                      <a:pt x="276464" y="70806"/>
                    </a:lnTo>
                    <a:cubicBezTo>
                      <a:pt x="276464" y="74346"/>
                      <a:pt x="273890" y="76921"/>
                      <a:pt x="270349" y="76921"/>
                    </a:cubicBezTo>
                    <a:close/>
                  </a:path>
                </a:pathLst>
              </a:custGeom>
              <a:noFill/>
              <a:ln w="25400" cap="flat">
                <a:solidFill>
                  <a:schemeClr val="bg1"/>
                </a:solidFill>
                <a:prstDash val="solid"/>
                <a:round/>
              </a:ln>
            </p:spPr>
            <p:txBody>
              <a:bodyPr rtlCol="0" anchor="ctr"/>
              <a:lstStyle/>
              <a:p>
                <a:endParaRPr lang="en-US" sz="1125" dirty="0"/>
              </a:p>
            </p:txBody>
          </p:sp>
          <p:sp>
            <p:nvSpPr>
              <p:cNvPr id="63" name="Freeform: Shape 62">
                <a:extLst>
                  <a:ext uri="{FF2B5EF4-FFF2-40B4-BE49-F238E27FC236}">
                    <a16:creationId xmlns:a16="http://schemas.microsoft.com/office/drawing/2014/main" id="{0A3505AF-E07F-411A-8285-4B091AE6D97D}"/>
                  </a:ext>
                </a:extLst>
              </p:cNvPr>
              <p:cNvSpPr/>
              <p:nvPr/>
            </p:nvSpPr>
            <p:spPr>
              <a:xfrm>
                <a:off x="2277226" y="2362985"/>
                <a:ext cx="308462" cy="47455"/>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25400" cap="flat">
                <a:solidFill>
                  <a:schemeClr val="bg1"/>
                </a:solidFill>
                <a:prstDash val="solid"/>
                <a:round/>
              </a:ln>
            </p:spPr>
            <p:txBody>
              <a:bodyPr rtlCol="0" anchor="ctr"/>
              <a:lstStyle/>
              <a:p>
                <a:endParaRPr lang="en-US" sz="1125" dirty="0"/>
              </a:p>
            </p:txBody>
          </p:sp>
          <p:sp>
            <p:nvSpPr>
              <p:cNvPr id="64" name="Freeform: Shape 63">
                <a:extLst>
                  <a:ext uri="{FF2B5EF4-FFF2-40B4-BE49-F238E27FC236}">
                    <a16:creationId xmlns:a16="http://schemas.microsoft.com/office/drawing/2014/main" id="{9FFACFC2-7BCD-460D-B6D5-8D9B89ACE720}"/>
                  </a:ext>
                </a:extLst>
              </p:cNvPr>
              <p:cNvSpPr/>
              <p:nvPr/>
            </p:nvSpPr>
            <p:spPr>
              <a:xfrm>
                <a:off x="2224075" y="2545689"/>
                <a:ext cx="412864" cy="118639"/>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25400" cap="flat">
                <a:solidFill>
                  <a:schemeClr val="bg1"/>
                </a:solidFill>
                <a:prstDash val="solid"/>
                <a:round/>
              </a:ln>
            </p:spPr>
            <p:txBody>
              <a:bodyPr rtlCol="0" anchor="ctr"/>
              <a:lstStyle/>
              <a:p>
                <a:endParaRPr lang="en-US" sz="1125" dirty="0"/>
              </a:p>
            </p:txBody>
          </p:sp>
          <p:sp>
            <p:nvSpPr>
              <p:cNvPr id="67" name="Freeform: Shape 66">
                <a:extLst>
                  <a:ext uri="{FF2B5EF4-FFF2-40B4-BE49-F238E27FC236}">
                    <a16:creationId xmlns:a16="http://schemas.microsoft.com/office/drawing/2014/main" id="{BAFE1604-D3BB-41B8-B429-404531CB737A}"/>
                  </a:ext>
                </a:extLst>
              </p:cNvPr>
              <p:cNvSpPr/>
              <p:nvPr/>
            </p:nvSpPr>
            <p:spPr>
              <a:xfrm>
                <a:off x="2277226" y="2509623"/>
                <a:ext cx="308462" cy="47455"/>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25400" cap="flat">
                <a:solidFill>
                  <a:schemeClr val="bg1"/>
                </a:solidFill>
                <a:prstDash val="solid"/>
                <a:round/>
              </a:ln>
            </p:spPr>
            <p:txBody>
              <a:bodyPr rtlCol="0" anchor="ctr"/>
              <a:lstStyle/>
              <a:p>
                <a:endParaRPr lang="en-US" sz="1125" dirty="0"/>
              </a:p>
            </p:txBody>
          </p:sp>
          <p:sp>
            <p:nvSpPr>
              <p:cNvPr id="72" name="Freeform: Shape 71">
                <a:extLst>
                  <a:ext uri="{FF2B5EF4-FFF2-40B4-BE49-F238E27FC236}">
                    <a16:creationId xmlns:a16="http://schemas.microsoft.com/office/drawing/2014/main" id="{BED1CF2F-B672-4FB8-9B6A-E716FE944CCD}"/>
                  </a:ext>
                </a:extLst>
              </p:cNvPr>
              <p:cNvSpPr/>
              <p:nvPr/>
            </p:nvSpPr>
            <p:spPr>
              <a:xfrm>
                <a:off x="2264412" y="2652464"/>
                <a:ext cx="109148" cy="47455"/>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25400" cap="flat">
                <a:solidFill>
                  <a:schemeClr val="bg1"/>
                </a:solidFill>
                <a:prstDash val="solid"/>
                <a:round/>
              </a:ln>
            </p:spPr>
            <p:txBody>
              <a:bodyPr rtlCol="0" anchor="ctr"/>
              <a:lstStyle/>
              <a:p>
                <a:endParaRPr lang="en-US" sz="1125" dirty="0"/>
              </a:p>
            </p:txBody>
          </p:sp>
          <p:sp>
            <p:nvSpPr>
              <p:cNvPr id="73" name="Freeform: Shape 72">
                <a:extLst>
                  <a:ext uri="{FF2B5EF4-FFF2-40B4-BE49-F238E27FC236}">
                    <a16:creationId xmlns:a16="http://schemas.microsoft.com/office/drawing/2014/main" id="{FACD91CB-8366-4416-B43C-56024A3F55DE}"/>
                  </a:ext>
                </a:extLst>
              </p:cNvPr>
              <p:cNvSpPr/>
              <p:nvPr/>
            </p:nvSpPr>
            <p:spPr>
              <a:xfrm>
                <a:off x="2488876" y="2652464"/>
                <a:ext cx="109148" cy="47455"/>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25400" cap="flat">
                <a:solidFill>
                  <a:schemeClr val="bg1"/>
                </a:solidFill>
                <a:prstDash val="solid"/>
                <a:round/>
              </a:ln>
            </p:spPr>
            <p:txBody>
              <a:bodyPr rtlCol="0" anchor="ctr"/>
              <a:lstStyle/>
              <a:p>
                <a:endParaRPr lang="en-US" sz="1125" dirty="0"/>
              </a:p>
            </p:txBody>
          </p:sp>
          <p:sp>
            <p:nvSpPr>
              <p:cNvPr id="74" name="Freeform: Shape 73">
                <a:extLst>
                  <a:ext uri="{FF2B5EF4-FFF2-40B4-BE49-F238E27FC236}">
                    <a16:creationId xmlns:a16="http://schemas.microsoft.com/office/drawing/2014/main" id="{E61627E1-B3AE-4661-96BB-48574E11996B}"/>
                  </a:ext>
                </a:extLst>
              </p:cNvPr>
              <p:cNvSpPr/>
              <p:nvPr/>
            </p:nvSpPr>
            <p:spPr>
              <a:xfrm>
                <a:off x="2014796" y="2064015"/>
                <a:ext cx="341680" cy="118639"/>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25400" cap="flat">
                <a:solidFill>
                  <a:schemeClr val="bg1"/>
                </a:solidFill>
                <a:prstDash val="solid"/>
                <a:round/>
              </a:ln>
            </p:spPr>
            <p:txBody>
              <a:bodyPr rtlCol="0" anchor="ctr"/>
              <a:lstStyle/>
              <a:p>
                <a:endParaRPr lang="en-US" sz="1125" dirty="0"/>
              </a:p>
            </p:txBody>
          </p:sp>
          <p:sp>
            <p:nvSpPr>
              <p:cNvPr id="75" name="Freeform: Shape 74">
                <a:extLst>
                  <a:ext uri="{FF2B5EF4-FFF2-40B4-BE49-F238E27FC236}">
                    <a16:creationId xmlns:a16="http://schemas.microsoft.com/office/drawing/2014/main" id="{C6219019-26E3-4BDD-99EC-033906FFB731}"/>
                  </a:ext>
                </a:extLst>
              </p:cNvPr>
              <p:cNvSpPr/>
              <p:nvPr/>
            </p:nvSpPr>
            <p:spPr>
              <a:xfrm>
                <a:off x="2014796" y="2223466"/>
                <a:ext cx="175585" cy="61692"/>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25400" cap="flat">
                <a:solidFill>
                  <a:schemeClr val="bg1"/>
                </a:solidFill>
                <a:prstDash val="solid"/>
                <a:round/>
              </a:ln>
            </p:spPr>
            <p:txBody>
              <a:bodyPr rtlCol="0" anchor="ctr"/>
              <a:lstStyle/>
              <a:p>
                <a:endParaRPr lang="en-US" sz="1125" dirty="0"/>
              </a:p>
            </p:txBody>
          </p:sp>
          <p:sp>
            <p:nvSpPr>
              <p:cNvPr id="76" name="Freeform: Shape 75">
                <a:extLst>
                  <a:ext uri="{FF2B5EF4-FFF2-40B4-BE49-F238E27FC236}">
                    <a16:creationId xmlns:a16="http://schemas.microsoft.com/office/drawing/2014/main" id="{F03EB669-FEEA-4A17-A710-E102D4360971}"/>
                  </a:ext>
                </a:extLst>
              </p:cNvPr>
              <p:cNvSpPr/>
              <p:nvPr/>
            </p:nvSpPr>
            <p:spPr>
              <a:xfrm>
                <a:off x="2014796" y="2324547"/>
                <a:ext cx="175585" cy="61692"/>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25400" cap="flat">
                <a:solidFill>
                  <a:schemeClr val="bg1"/>
                </a:solidFill>
                <a:prstDash val="solid"/>
                <a:round/>
              </a:ln>
            </p:spPr>
            <p:txBody>
              <a:bodyPr rtlCol="0" anchor="ctr"/>
              <a:lstStyle/>
              <a:p>
                <a:endParaRPr lang="en-US" sz="1125" dirty="0"/>
              </a:p>
            </p:txBody>
          </p:sp>
          <p:sp>
            <p:nvSpPr>
              <p:cNvPr id="77" name="Freeform: Shape 76">
                <a:extLst>
                  <a:ext uri="{FF2B5EF4-FFF2-40B4-BE49-F238E27FC236}">
                    <a16:creationId xmlns:a16="http://schemas.microsoft.com/office/drawing/2014/main" id="{81860982-534C-44AC-B05F-0023A6CDF2BF}"/>
                  </a:ext>
                </a:extLst>
              </p:cNvPr>
              <p:cNvSpPr/>
              <p:nvPr/>
            </p:nvSpPr>
            <p:spPr>
              <a:xfrm>
                <a:off x="2015271" y="2118114"/>
                <a:ext cx="14236" cy="313206"/>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25400" cap="flat">
                <a:solidFill>
                  <a:schemeClr val="bg1"/>
                </a:solidFill>
                <a:prstDash val="solid"/>
                <a:round/>
              </a:ln>
            </p:spPr>
            <p:txBody>
              <a:bodyPr rtlCol="0" anchor="ctr"/>
              <a:lstStyle/>
              <a:p>
                <a:endParaRPr lang="en-US" sz="1125" dirty="0"/>
              </a:p>
            </p:txBody>
          </p:sp>
          <p:sp>
            <p:nvSpPr>
              <p:cNvPr id="78" name="Freeform: Shape 77">
                <a:extLst>
                  <a:ext uri="{FF2B5EF4-FFF2-40B4-BE49-F238E27FC236}">
                    <a16:creationId xmlns:a16="http://schemas.microsoft.com/office/drawing/2014/main" id="{66279D7D-989D-487A-AF5C-1A354974BD4B}"/>
                  </a:ext>
                </a:extLst>
              </p:cNvPr>
              <p:cNvSpPr/>
              <p:nvPr/>
            </p:nvSpPr>
            <p:spPr>
              <a:xfrm>
                <a:off x="2344138" y="2121436"/>
                <a:ext cx="14236" cy="109148"/>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25400" cap="flat">
                <a:solidFill>
                  <a:schemeClr val="bg1"/>
                </a:solidFill>
                <a:prstDash val="solid"/>
                <a:round/>
              </a:ln>
            </p:spPr>
            <p:txBody>
              <a:bodyPr rtlCol="0" anchor="ctr"/>
              <a:lstStyle/>
              <a:p>
                <a:endParaRPr lang="en-US" sz="1125" dirty="0"/>
              </a:p>
            </p:txBody>
          </p:sp>
          <p:sp>
            <p:nvSpPr>
              <p:cNvPr id="79" name="Freeform: Shape 78">
                <a:extLst>
                  <a:ext uri="{FF2B5EF4-FFF2-40B4-BE49-F238E27FC236}">
                    <a16:creationId xmlns:a16="http://schemas.microsoft.com/office/drawing/2014/main" id="{DAB32795-EB4F-423C-B7DA-54E3753CD54A}"/>
                  </a:ext>
                </a:extLst>
              </p:cNvPr>
              <p:cNvSpPr/>
              <p:nvPr/>
            </p:nvSpPr>
            <p:spPr>
              <a:xfrm>
                <a:off x="2015271" y="2418983"/>
                <a:ext cx="185076" cy="61692"/>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25400" cap="flat">
                <a:solidFill>
                  <a:schemeClr val="bg1"/>
                </a:solidFill>
                <a:prstDash val="solid"/>
                <a:round/>
              </a:ln>
            </p:spPr>
            <p:txBody>
              <a:bodyPr rtlCol="0" anchor="ctr"/>
              <a:lstStyle/>
              <a:p>
                <a:endParaRPr lang="en-US" sz="1125" dirty="0"/>
              </a:p>
            </p:txBody>
          </p:sp>
        </p:grpSp>
      </p:grpSp>
      <p:sp>
        <p:nvSpPr>
          <p:cNvPr id="129" name="Rectangle 128">
            <a:extLst>
              <a:ext uri="{FF2B5EF4-FFF2-40B4-BE49-F238E27FC236}">
                <a16:creationId xmlns:a16="http://schemas.microsoft.com/office/drawing/2014/main" id="{B3629477-6CDF-467C-8AFC-B6313BBC176C}"/>
              </a:ext>
            </a:extLst>
          </p:cNvPr>
          <p:cNvSpPr/>
          <p:nvPr/>
        </p:nvSpPr>
        <p:spPr>
          <a:xfrm>
            <a:off x="611706" y="2351173"/>
            <a:ext cx="1379046" cy="707886"/>
          </a:xfrm>
          <a:prstGeom prst="rect">
            <a:avLst/>
          </a:prstGeom>
        </p:spPr>
        <p:txBody>
          <a:bodyPr wrap="square">
            <a:spAutoFit/>
          </a:bodyPr>
          <a:lstStyle/>
          <a:p>
            <a:pPr algn="ctr" defTabSz="541902">
              <a:spcBef>
                <a:spcPts val="711"/>
              </a:spcBef>
              <a:spcAft>
                <a:spcPts val="355"/>
              </a:spcAft>
              <a:defRPr/>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SAP ERP, Oracle ERP, Microsoft SharePoint, Microsoft Exchange</a:t>
            </a:r>
          </a:p>
        </p:txBody>
      </p:sp>
      <p:grpSp>
        <p:nvGrpSpPr>
          <p:cNvPr id="9" name="Group 8">
            <a:extLst>
              <a:ext uri="{FF2B5EF4-FFF2-40B4-BE49-F238E27FC236}">
                <a16:creationId xmlns:a16="http://schemas.microsoft.com/office/drawing/2014/main" id="{F6CF5B68-C820-43F2-9B47-1CA944D04550}"/>
              </a:ext>
            </a:extLst>
          </p:cNvPr>
          <p:cNvGrpSpPr/>
          <p:nvPr/>
        </p:nvGrpSpPr>
        <p:grpSpPr>
          <a:xfrm>
            <a:off x="5886399" y="1358686"/>
            <a:ext cx="848620" cy="816616"/>
            <a:chOff x="9336971" y="1583348"/>
            <a:chExt cx="1520326" cy="1462991"/>
          </a:xfrm>
        </p:grpSpPr>
        <p:grpSp>
          <p:nvGrpSpPr>
            <p:cNvPr id="40" name="Group 39">
              <a:extLst>
                <a:ext uri="{FF2B5EF4-FFF2-40B4-BE49-F238E27FC236}">
                  <a16:creationId xmlns:a16="http://schemas.microsoft.com/office/drawing/2014/main" id="{11946A2F-FE97-47EB-81EC-A5F06512AB05}"/>
                </a:ext>
              </a:extLst>
            </p:cNvPr>
            <p:cNvGrpSpPr/>
            <p:nvPr/>
          </p:nvGrpSpPr>
          <p:grpSpPr>
            <a:xfrm>
              <a:off x="9945977" y="1583348"/>
              <a:ext cx="870575" cy="881193"/>
              <a:chOff x="15483158" y="1509542"/>
              <a:chExt cx="870575" cy="881193"/>
            </a:xfrm>
          </p:grpSpPr>
          <p:sp>
            <p:nvSpPr>
              <p:cNvPr id="143" name="Freeform: Shape 142">
                <a:extLst>
                  <a:ext uri="{FF2B5EF4-FFF2-40B4-BE49-F238E27FC236}">
                    <a16:creationId xmlns:a16="http://schemas.microsoft.com/office/drawing/2014/main" id="{712FAC42-7037-45B3-A94A-C8ADF02B5C7B}"/>
                  </a:ext>
                </a:extLst>
              </p:cNvPr>
              <p:cNvSpPr/>
              <p:nvPr/>
            </p:nvSpPr>
            <p:spPr>
              <a:xfrm>
                <a:off x="15726683" y="2050996"/>
                <a:ext cx="31849" cy="31849"/>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25400" cap="flat">
                <a:solidFill>
                  <a:schemeClr val="accent2"/>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6D6723CD-DC85-4692-8716-E2F5A0D78594}"/>
                  </a:ext>
                </a:extLst>
              </p:cNvPr>
              <p:cNvSpPr/>
              <p:nvPr/>
            </p:nvSpPr>
            <p:spPr>
              <a:xfrm>
                <a:off x="15483158" y="1509542"/>
                <a:ext cx="870575" cy="881193"/>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25400" cap="flat">
                <a:solidFill>
                  <a:schemeClr val="accent2"/>
                </a:solidFill>
                <a:prstDash val="solid"/>
                <a:round/>
              </a:ln>
            </p:spPr>
            <p:txBody>
              <a:bodyPr rtlCol="0" anchor="ctr"/>
              <a:lstStyle/>
              <a:p>
                <a:endParaRPr lang="en-US" sz="1125" dirty="0"/>
              </a:p>
            </p:txBody>
          </p:sp>
          <p:sp>
            <p:nvSpPr>
              <p:cNvPr id="156" name="Freeform: Shape 155">
                <a:extLst>
                  <a:ext uri="{FF2B5EF4-FFF2-40B4-BE49-F238E27FC236}">
                    <a16:creationId xmlns:a16="http://schemas.microsoft.com/office/drawing/2014/main" id="{682FB486-FB4A-4EBF-B209-3B847C62B29D}"/>
                  </a:ext>
                </a:extLst>
              </p:cNvPr>
              <p:cNvSpPr/>
              <p:nvPr/>
            </p:nvSpPr>
            <p:spPr>
              <a:xfrm>
                <a:off x="15909291" y="1513788"/>
                <a:ext cx="31849" cy="477755"/>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25400" cap="flat">
                <a:solidFill>
                  <a:schemeClr val="accent2"/>
                </a:solidFill>
                <a:prstDash val="solid"/>
                <a:round/>
              </a:ln>
            </p:spPr>
            <p:txBody>
              <a:bodyPr rtlCol="0" anchor="ctr"/>
              <a:lstStyle/>
              <a:p>
                <a:endParaRPr lang="en-US" sz="1125" dirty="0"/>
              </a:p>
            </p:txBody>
          </p:sp>
          <p:sp>
            <p:nvSpPr>
              <p:cNvPr id="157" name="Freeform: Shape 156">
                <a:extLst>
                  <a:ext uri="{FF2B5EF4-FFF2-40B4-BE49-F238E27FC236}">
                    <a16:creationId xmlns:a16="http://schemas.microsoft.com/office/drawing/2014/main" id="{30294AF6-41E2-44F4-B582-6EBFC7402AC9}"/>
                  </a:ext>
                </a:extLst>
              </p:cNvPr>
              <p:cNvSpPr/>
              <p:nvPr/>
            </p:nvSpPr>
            <p:spPr>
              <a:xfrm>
                <a:off x="15909291" y="1962877"/>
                <a:ext cx="329121" cy="307887"/>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25400" cap="flat">
                <a:solidFill>
                  <a:schemeClr val="accent2"/>
                </a:solidFill>
                <a:prstDash val="solid"/>
                <a:round/>
              </a:ln>
            </p:spPr>
            <p:txBody>
              <a:bodyPr rtlCol="0" anchor="ctr"/>
              <a:lstStyle/>
              <a:p>
                <a:endParaRPr lang="en-US" sz="1125" dirty="0"/>
              </a:p>
            </p:txBody>
          </p:sp>
          <p:sp>
            <p:nvSpPr>
              <p:cNvPr id="158" name="Freeform: Shape 157">
                <a:extLst>
                  <a:ext uri="{FF2B5EF4-FFF2-40B4-BE49-F238E27FC236}">
                    <a16:creationId xmlns:a16="http://schemas.microsoft.com/office/drawing/2014/main" id="{B84262B4-6301-4C0C-8350-1F4B15CE3C2D}"/>
                  </a:ext>
                </a:extLst>
              </p:cNvPr>
              <p:cNvSpPr/>
              <p:nvPr/>
            </p:nvSpPr>
            <p:spPr>
              <a:xfrm>
                <a:off x="15484619" y="1648620"/>
                <a:ext cx="764408" cy="339736"/>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25400" cap="flat">
                <a:solidFill>
                  <a:schemeClr val="accent2"/>
                </a:solidFill>
                <a:prstDash val="solid"/>
                <a:round/>
              </a:ln>
            </p:spPr>
            <p:txBody>
              <a:bodyPr rtlCol="0" anchor="ctr"/>
              <a:lstStyle/>
              <a:p>
                <a:endParaRPr lang="en-US" sz="1125" dirty="0"/>
              </a:p>
            </p:txBody>
          </p:sp>
        </p:grpSp>
        <p:grpSp>
          <p:nvGrpSpPr>
            <p:cNvPr id="39" name="Group 38">
              <a:extLst>
                <a:ext uri="{FF2B5EF4-FFF2-40B4-BE49-F238E27FC236}">
                  <a16:creationId xmlns:a16="http://schemas.microsoft.com/office/drawing/2014/main" id="{C563CBA5-C15D-442E-BB05-547DDA7BFFFE}"/>
                </a:ext>
              </a:extLst>
            </p:cNvPr>
            <p:cNvGrpSpPr/>
            <p:nvPr/>
          </p:nvGrpSpPr>
          <p:grpSpPr>
            <a:xfrm>
              <a:off x="9336971" y="1880617"/>
              <a:ext cx="1520326" cy="1165722"/>
              <a:chOff x="14874152" y="1806811"/>
              <a:chExt cx="1520326" cy="1165722"/>
            </a:xfrm>
          </p:grpSpPr>
          <p:sp>
            <p:nvSpPr>
              <p:cNvPr id="141" name="Freeform: Shape 140">
                <a:extLst>
                  <a:ext uri="{FF2B5EF4-FFF2-40B4-BE49-F238E27FC236}">
                    <a16:creationId xmlns:a16="http://schemas.microsoft.com/office/drawing/2014/main" id="{0FF5482E-78F8-4DA6-8DF3-936EA95BA812}"/>
                  </a:ext>
                </a:extLst>
              </p:cNvPr>
              <p:cNvSpPr/>
              <p:nvPr/>
            </p:nvSpPr>
            <p:spPr>
              <a:xfrm>
                <a:off x="14874152" y="2108328"/>
                <a:ext cx="233570" cy="721941"/>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25400" cap="flat">
                <a:solidFill>
                  <a:schemeClr val="bg1"/>
                </a:solidFill>
                <a:prstDash val="solid"/>
                <a:round/>
              </a:ln>
            </p:spPr>
            <p:txBody>
              <a:bodyPr rtlCol="0" anchor="ctr"/>
              <a:lstStyle/>
              <a:p>
                <a:endParaRPr lang="en-US" sz="1125" dirty="0"/>
              </a:p>
            </p:txBody>
          </p:sp>
          <p:sp>
            <p:nvSpPr>
              <p:cNvPr id="142" name="Freeform: Shape 141">
                <a:extLst>
                  <a:ext uri="{FF2B5EF4-FFF2-40B4-BE49-F238E27FC236}">
                    <a16:creationId xmlns:a16="http://schemas.microsoft.com/office/drawing/2014/main" id="{5AADD2A5-1B8E-4332-867E-76E97ACA2DEF}"/>
                  </a:ext>
                </a:extLst>
              </p:cNvPr>
              <p:cNvSpPr/>
              <p:nvPr/>
            </p:nvSpPr>
            <p:spPr>
              <a:xfrm>
                <a:off x="15076935" y="1806811"/>
                <a:ext cx="233570" cy="1029828"/>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25400" cap="flat">
                <a:solidFill>
                  <a:schemeClr val="bg1"/>
                </a:solidFill>
                <a:prstDash val="solid"/>
                <a:round/>
              </a:ln>
            </p:spPr>
            <p:txBody>
              <a:bodyPr rtlCol="0" anchor="ctr"/>
              <a:lstStyle/>
              <a:p>
                <a:endParaRPr lang="en-US" sz="1125" dirty="0"/>
              </a:p>
            </p:txBody>
          </p:sp>
          <p:sp>
            <p:nvSpPr>
              <p:cNvPr id="144" name="Freeform: Shape 143">
                <a:extLst>
                  <a:ext uri="{FF2B5EF4-FFF2-40B4-BE49-F238E27FC236}">
                    <a16:creationId xmlns:a16="http://schemas.microsoft.com/office/drawing/2014/main" id="{78B63FEC-B720-4306-874B-147898FEDC03}"/>
                  </a:ext>
                </a:extLst>
              </p:cNvPr>
              <p:cNvSpPr/>
              <p:nvPr/>
            </p:nvSpPr>
            <p:spPr>
              <a:xfrm>
                <a:off x="15322183" y="2940684"/>
                <a:ext cx="1072295" cy="31849"/>
              </a:xfrm>
              <a:custGeom>
                <a:avLst/>
                <a:gdLst>
                  <a:gd name="connsiteX0" fmla="*/ 4828 w 325062"/>
                  <a:gd name="connsiteY0" fmla="*/ 4828 h 9655"/>
                  <a:gd name="connsiteX1" fmla="*/ 322810 w 325062"/>
                  <a:gd name="connsiteY1" fmla="*/ 4828 h 9655"/>
                </a:gdLst>
                <a:ahLst/>
                <a:cxnLst>
                  <a:cxn ang="0">
                    <a:pos x="connsiteX0" y="connsiteY0"/>
                  </a:cxn>
                  <a:cxn ang="0">
                    <a:pos x="connsiteX1" y="connsiteY1"/>
                  </a:cxn>
                </a:cxnLst>
                <a:rect l="l" t="t" r="r" b="b"/>
                <a:pathLst>
                  <a:path w="325062" h="9655">
                    <a:moveTo>
                      <a:pt x="4828" y="4828"/>
                    </a:moveTo>
                    <a:lnTo>
                      <a:pt x="322810" y="4828"/>
                    </a:lnTo>
                  </a:path>
                </a:pathLst>
              </a:custGeom>
              <a:ln w="25400" cap="flat">
                <a:solidFill>
                  <a:schemeClr val="bg1"/>
                </a:solidFill>
                <a:prstDash val="solid"/>
                <a:round/>
              </a:ln>
            </p:spPr>
            <p:txBody>
              <a:bodyPr rtlCol="0" anchor="ctr"/>
              <a:lstStyle/>
              <a:p>
                <a:endParaRPr lang="en-US" sz="1125" dirty="0"/>
              </a:p>
            </p:txBody>
          </p:sp>
          <p:sp>
            <p:nvSpPr>
              <p:cNvPr id="145" name="Freeform: Shape 144">
                <a:extLst>
                  <a:ext uri="{FF2B5EF4-FFF2-40B4-BE49-F238E27FC236}">
                    <a16:creationId xmlns:a16="http://schemas.microsoft.com/office/drawing/2014/main" id="{49DD9D96-D7C8-4888-BF80-5D354366661E}"/>
                  </a:ext>
                </a:extLst>
              </p:cNvPr>
              <p:cNvSpPr/>
              <p:nvPr/>
            </p:nvSpPr>
            <p:spPr>
              <a:xfrm>
                <a:off x="15490989" y="2264394"/>
                <a:ext cx="743174" cy="70070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25400" cap="flat">
                <a:solidFill>
                  <a:schemeClr val="bg1"/>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4E15C9FA-4C14-4BE5-90BF-97D8145A929E}"/>
                  </a:ext>
                </a:extLst>
              </p:cNvPr>
              <p:cNvSpPr/>
              <p:nvPr/>
            </p:nvSpPr>
            <p:spPr>
              <a:xfrm>
                <a:off x="15279715" y="2316415"/>
                <a:ext cx="233570" cy="265419"/>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25400" cap="flat">
                <a:solidFill>
                  <a:schemeClr val="bg1"/>
                </a:solidFill>
                <a:prstDash val="solid"/>
                <a:round/>
              </a:ln>
            </p:spPr>
            <p:txBody>
              <a:bodyPr rtlCol="0" anchor="ctr"/>
              <a:lstStyle/>
              <a:p>
                <a:endParaRPr lang="en-US" sz="1125" dirty="0"/>
              </a:p>
            </p:txBody>
          </p:sp>
          <p:sp>
            <p:nvSpPr>
              <p:cNvPr id="159" name="Freeform: Shape 158">
                <a:extLst>
                  <a:ext uri="{FF2B5EF4-FFF2-40B4-BE49-F238E27FC236}">
                    <a16:creationId xmlns:a16="http://schemas.microsoft.com/office/drawing/2014/main" id="{76F23EA1-EBB0-4438-B9D5-3EBA3569B32B}"/>
                  </a:ext>
                </a:extLst>
              </p:cNvPr>
              <p:cNvSpPr/>
              <p:nvPr/>
            </p:nvSpPr>
            <p:spPr>
              <a:xfrm>
                <a:off x="15207522" y="2804789"/>
                <a:ext cx="222951" cy="31849"/>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25400" cap="flat">
                <a:solidFill>
                  <a:schemeClr val="bg1"/>
                </a:solidFill>
                <a:prstDash val="solid"/>
                <a:round/>
              </a:ln>
            </p:spPr>
            <p:txBody>
              <a:bodyPr rtlCol="0" anchor="ctr"/>
              <a:lstStyle/>
              <a:p>
                <a:endParaRPr lang="en-US" sz="1125" dirty="0"/>
              </a:p>
            </p:txBody>
          </p:sp>
        </p:grpSp>
      </p:grpSp>
    </p:spTree>
    <p:extLst>
      <p:ext uri="{BB962C8B-B14F-4D97-AF65-F5344CB8AC3E}">
        <p14:creationId xmlns:p14="http://schemas.microsoft.com/office/powerpoint/2010/main" val="256422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 presetClass="emph" presetSubtype="0" accel="100000" autoRev="1" fill="hold" nodeType="withEffect">
                                  <p:stCondLst>
                                    <p:cond delay="0"/>
                                  </p:stCondLst>
                                  <p:childTnLst>
                                    <p:animScale>
                                      <p:cBhvr>
                                        <p:cTn id="9" dur="500" fill="hold"/>
                                        <p:tgtEl>
                                          <p:spTgt spid="15"/>
                                        </p:tgtEl>
                                      </p:cBhvr>
                                      <p:by x="0" y="0"/>
                                    </p:animScale>
                                  </p:childTnLst>
                                </p:cTn>
                              </p:par>
                              <p:par>
                                <p:cTn id="10" presetID="10" presetClass="entr" presetSubtype="0" fill="hold"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 presetClass="emph" presetSubtype="0" accel="100000" autoRev="1" fill="hold" nodeType="withEffect">
                                  <p:stCondLst>
                                    <p:cond delay="0"/>
                                  </p:stCondLst>
                                  <p:childTnLst>
                                    <p:animScale>
                                      <p:cBhvr>
                                        <p:cTn id="14" dur="500" fill="hold"/>
                                        <p:tgtEl>
                                          <p:spTgt spid="14"/>
                                        </p:tgtEl>
                                      </p:cBhvr>
                                      <p:by x="0" y="0"/>
                                    </p:animScale>
                                  </p:childTnLst>
                                </p:cTn>
                              </p:par>
                              <p:par>
                                <p:cTn id="15" presetID="10" presetClass="entr" presetSubtype="0" fill="hold"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 presetClass="emph" presetSubtype="0" accel="100000" autoRev="1" fill="hold" nodeType="withEffect">
                                  <p:stCondLst>
                                    <p:cond delay="0"/>
                                  </p:stCondLst>
                                  <p:childTnLst>
                                    <p:animScale>
                                      <p:cBhvr>
                                        <p:cTn id="19" dur="500" fill="hold"/>
                                        <p:tgtEl>
                                          <p:spTgt spid="8"/>
                                        </p:tgtEl>
                                      </p:cBhvr>
                                      <p:by x="0" y="0"/>
                                    </p:animScale>
                                  </p:childTnLst>
                                </p:cTn>
                              </p:par>
                              <p:par>
                                <p:cTn id="20" presetID="10" presetClass="entr" presetSubtype="0" fill="hold"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 presetClass="emph" presetSubtype="0" accel="100000" autoRev="1" fill="hold" nodeType="withEffect">
                                  <p:stCondLst>
                                    <p:cond delay="0"/>
                                  </p:stCondLst>
                                  <p:childTnLst>
                                    <p:animScale>
                                      <p:cBhvr>
                                        <p:cTn id="24" dur="500" fill="hold"/>
                                        <p:tgtEl>
                                          <p:spTgt spid="9"/>
                                        </p:tgtEl>
                                      </p:cBhvr>
                                      <p:by x="0" y="0"/>
                                    </p:animScale>
                                  </p:childTnLst>
                                </p:cTn>
                              </p:par>
                              <p:par>
                                <p:cTn id="25" presetID="10" presetClass="entr" presetSubtype="0" fill="hold" nodeType="with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6" presetClass="emph" presetSubtype="0" accel="100000" autoRev="1" fill="hold" nodeType="withEffect">
                                  <p:stCondLst>
                                    <p:cond delay="0"/>
                                  </p:stCondLst>
                                  <p:childTnLst>
                                    <p:animScale>
                                      <p:cBhvr>
                                        <p:cTn id="29" dur="500" fill="hold"/>
                                        <p:tgtEl>
                                          <p:spTgt spid="13"/>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500"/>
                                  </p:stCondLst>
                                  <p:childTnLst>
                                    <p:animMotion origin="layout" path="M -1.04167E-6 0.04495 L -1.04167E-6 1.85185E-7 " pathEditMode="relative" rAng="0" ptsTypes="AA">
                                      <p:cBhvr>
                                        <p:cTn id="34" dur="600" fill="hold"/>
                                        <p:tgtEl>
                                          <p:spTgt spid="28"/>
                                        </p:tgtEl>
                                        <p:attrNameLst>
                                          <p:attrName>ppt_x</p:attrName>
                                          <p:attrName>ppt_y</p:attrName>
                                        </p:attrNameLst>
                                      </p:cBhvr>
                                      <p:rCtr x="0" y="-2257"/>
                                    </p:animMotion>
                                  </p:childTnLst>
                                </p:cTn>
                              </p:par>
                              <p:par>
                                <p:cTn id="35" presetID="10" presetClass="entr" presetSubtype="0" fill="hold" grpId="0"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500"/>
                                  </p:stCondLst>
                                  <p:childTnLst>
                                    <p:animMotion origin="layout" path="M -1.04167E-6 0.04495 L -1.04167E-6 1.85185E-7 " pathEditMode="relative" rAng="0" ptsTypes="AA">
                                      <p:cBhvr>
                                        <p:cTn id="39" dur="600" fill="hold"/>
                                        <p:tgtEl>
                                          <p:spTgt spid="17"/>
                                        </p:tgtEl>
                                        <p:attrNameLst>
                                          <p:attrName>ppt_x</p:attrName>
                                          <p:attrName>ppt_y</p:attrName>
                                        </p:attrNameLst>
                                      </p:cBhvr>
                                      <p:rCtr x="0" y="-2257"/>
                                    </p:animMotion>
                                  </p:childTnLst>
                                </p:cTn>
                              </p:par>
                              <p:par>
                                <p:cTn id="40" presetID="10" presetClass="entr" presetSubtype="0" fill="hold" grpId="0"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500"/>
                                  </p:stCondLst>
                                  <p:childTnLst>
                                    <p:animMotion origin="layout" path="M -1.04167E-6 0.04495 L -1.04167E-6 1.85185E-7 " pathEditMode="relative" rAng="0" ptsTypes="AA">
                                      <p:cBhvr>
                                        <p:cTn id="44" dur="600" fill="hold"/>
                                        <p:tgtEl>
                                          <p:spTgt spid="19"/>
                                        </p:tgtEl>
                                        <p:attrNameLst>
                                          <p:attrName>ppt_x</p:attrName>
                                          <p:attrName>ppt_y</p:attrName>
                                        </p:attrNameLst>
                                      </p:cBhvr>
                                      <p:rCtr x="0" y="-2257"/>
                                    </p:animMotion>
                                  </p:childTnLst>
                                </p:cTn>
                              </p:par>
                              <p:par>
                                <p:cTn id="45" presetID="10" presetClass="entr" presetSubtype="0" fill="hold" grpId="0" nodeType="withEffect">
                                  <p:stCondLst>
                                    <p:cond delay="5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grpId="1" nodeType="withEffect">
                                  <p:stCondLst>
                                    <p:cond delay="500"/>
                                  </p:stCondLst>
                                  <p:childTnLst>
                                    <p:animMotion origin="layout" path="M -1.04167E-6 0.04495 L -1.04167E-6 1.85185E-7 " pathEditMode="relative" rAng="0" ptsTypes="AA">
                                      <p:cBhvr>
                                        <p:cTn id="49" dur="600" fill="hold"/>
                                        <p:tgtEl>
                                          <p:spTgt spid="23"/>
                                        </p:tgtEl>
                                        <p:attrNameLst>
                                          <p:attrName>ppt_x</p:attrName>
                                          <p:attrName>ppt_y</p:attrName>
                                        </p:attrNameLst>
                                      </p:cBhvr>
                                      <p:rCtr x="0" y="-2257"/>
                                    </p:animMotion>
                                  </p:childTnLst>
                                </p:cTn>
                              </p:par>
                              <p:par>
                                <p:cTn id="50" presetID="10" presetClass="entr" presetSubtype="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42" presetClass="path" presetSubtype="0" decel="100000" fill="hold" grpId="1" nodeType="withEffect">
                                  <p:stCondLst>
                                    <p:cond delay="500"/>
                                  </p:stCondLst>
                                  <p:childTnLst>
                                    <p:animMotion origin="layout" path="M -1.04167E-6 0.04495 L -1.04167E-6 1.85185E-7 " pathEditMode="relative" rAng="0" ptsTypes="AA">
                                      <p:cBhvr>
                                        <p:cTn id="54" dur="600" fill="hold"/>
                                        <p:tgtEl>
                                          <p:spTgt spid="25"/>
                                        </p:tgtEl>
                                        <p:attrNameLst>
                                          <p:attrName>ppt_x</p:attrName>
                                          <p:attrName>ppt_y</p:attrName>
                                        </p:attrNameLst>
                                      </p:cBhvr>
                                      <p:rCtr x="0" y="-2257"/>
                                    </p:animMotion>
                                  </p:childTnLst>
                                </p:cTn>
                              </p:par>
                              <p:par>
                                <p:cTn id="55" presetID="10" presetClass="entr" presetSubtype="0" fill="hold" grpId="0" nodeType="withEffect">
                                  <p:stCondLst>
                                    <p:cond delay="50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500"/>
                                        <p:tgtEl>
                                          <p:spTgt spid="129"/>
                                        </p:tgtEl>
                                      </p:cBhvr>
                                    </p:animEffect>
                                  </p:childTnLst>
                                </p:cTn>
                              </p:par>
                              <p:par>
                                <p:cTn id="58" presetID="42" presetClass="path" presetSubtype="0" decel="100000" fill="hold" grpId="1" nodeType="withEffect">
                                  <p:stCondLst>
                                    <p:cond delay="500"/>
                                  </p:stCondLst>
                                  <p:childTnLst>
                                    <p:animMotion origin="layout" path="M 4.51389E-7 -0.04494 L 4.51389E-7 -4.81481E-6 " pathEditMode="relative" rAng="0" ptsTypes="AA">
                                      <p:cBhvr>
                                        <p:cTn id="59" dur="600" fill="hold"/>
                                        <p:tgtEl>
                                          <p:spTgt spid="129"/>
                                        </p:tgtEl>
                                        <p:attrNameLst>
                                          <p:attrName>ppt_x</p:attrName>
                                          <p:attrName>ppt_y</p:attrName>
                                        </p:attrNameLst>
                                      </p:cBhvr>
                                      <p:rCtr x="0" y="2238"/>
                                    </p:animMotion>
                                  </p:childTnLst>
                                </p:cTn>
                              </p:par>
                              <p:par>
                                <p:cTn id="60" presetID="10" presetClass="entr" presetSubtype="0" fill="hold" grpId="0" nodeType="withEffect">
                                  <p:stCondLst>
                                    <p:cond delay="500"/>
                                  </p:stCondLst>
                                  <p:childTnLst>
                                    <p:set>
                                      <p:cBhvr>
                                        <p:cTn id="61" dur="1" fill="hold">
                                          <p:stCondLst>
                                            <p:cond delay="0"/>
                                          </p:stCondLst>
                                        </p:cTn>
                                        <p:tgtEl>
                                          <p:spTgt spid="128"/>
                                        </p:tgtEl>
                                        <p:attrNameLst>
                                          <p:attrName>style.visibility</p:attrName>
                                        </p:attrNameLst>
                                      </p:cBhvr>
                                      <p:to>
                                        <p:strVal val="visible"/>
                                      </p:to>
                                    </p:set>
                                    <p:animEffect transition="in" filter="fade">
                                      <p:cBhvr>
                                        <p:cTn id="62" dur="500"/>
                                        <p:tgtEl>
                                          <p:spTgt spid="128"/>
                                        </p:tgtEl>
                                      </p:cBhvr>
                                    </p:animEffect>
                                  </p:childTnLst>
                                </p:cTn>
                              </p:par>
                              <p:par>
                                <p:cTn id="63" presetID="42" presetClass="path" presetSubtype="0" decel="100000" fill="hold" grpId="1" nodeType="withEffect">
                                  <p:stCondLst>
                                    <p:cond delay="500"/>
                                  </p:stCondLst>
                                  <p:childTnLst>
                                    <p:animMotion origin="layout" path="M 4.51389E-7 -0.04494 L 4.51389E-7 -4.81481E-6 " pathEditMode="relative" rAng="0" ptsTypes="AA">
                                      <p:cBhvr>
                                        <p:cTn id="64" dur="600" fill="hold"/>
                                        <p:tgtEl>
                                          <p:spTgt spid="128"/>
                                        </p:tgtEl>
                                        <p:attrNameLst>
                                          <p:attrName>ppt_x</p:attrName>
                                          <p:attrName>ppt_y</p:attrName>
                                        </p:attrNameLst>
                                      </p:cBhvr>
                                      <p:rCtr x="0" y="2238"/>
                                    </p:animMotion>
                                  </p:childTnLst>
                                </p:cTn>
                              </p:par>
                              <p:par>
                                <p:cTn id="65" presetID="10" presetClass="entr" presetSubtype="0" fill="hold" grpId="0" nodeType="withEffect">
                                  <p:stCondLst>
                                    <p:cond delay="500"/>
                                  </p:stCondLst>
                                  <p:childTnLst>
                                    <p:set>
                                      <p:cBhvr>
                                        <p:cTn id="66" dur="1" fill="hold">
                                          <p:stCondLst>
                                            <p:cond delay="0"/>
                                          </p:stCondLst>
                                        </p:cTn>
                                        <p:tgtEl>
                                          <p:spTgt spid="127"/>
                                        </p:tgtEl>
                                        <p:attrNameLst>
                                          <p:attrName>style.visibility</p:attrName>
                                        </p:attrNameLst>
                                      </p:cBhvr>
                                      <p:to>
                                        <p:strVal val="visible"/>
                                      </p:to>
                                    </p:set>
                                    <p:animEffect transition="in" filter="fade">
                                      <p:cBhvr>
                                        <p:cTn id="67" dur="500"/>
                                        <p:tgtEl>
                                          <p:spTgt spid="127"/>
                                        </p:tgtEl>
                                      </p:cBhvr>
                                    </p:animEffect>
                                  </p:childTnLst>
                                </p:cTn>
                              </p:par>
                              <p:par>
                                <p:cTn id="68" presetID="42" presetClass="path" presetSubtype="0" decel="100000" fill="hold" grpId="1" nodeType="withEffect">
                                  <p:stCondLst>
                                    <p:cond delay="500"/>
                                  </p:stCondLst>
                                  <p:childTnLst>
                                    <p:animMotion origin="layout" path="M 4.51389E-7 -0.04494 L 4.51389E-7 -4.81481E-6 " pathEditMode="relative" rAng="0" ptsTypes="AA">
                                      <p:cBhvr>
                                        <p:cTn id="69" dur="600" fill="hold"/>
                                        <p:tgtEl>
                                          <p:spTgt spid="127"/>
                                        </p:tgtEl>
                                        <p:attrNameLst>
                                          <p:attrName>ppt_x</p:attrName>
                                          <p:attrName>ppt_y</p:attrName>
                                        </p:attrNameLst>
                                      </p:cBhvr>
                                      <p:rCtr x="0" y="2238"/>
                                    </p:animMotion>
                                  </p:childTnLst>
                                </p:cTn>
                              </p:par>
                              <p:par>
                                <p:cTn id="70" presetID="10" presetClass="entr" presetSubtype="0" fill="hold" grpId="0" nodeType="withEffect">
                                  <p:stCondLst>
                                    <p:cond delay="50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500"/>
                                        <p:tgtEl>
                                          <p:spTgt spid="126"/>
                                        </p:tgtEl>
                                      </p:cBhvr>
                                    </p:animEffect>
                                  </p:childTnLst>
                                </p:cTn>
                              </p:par>
                              <p:par>
                                <p:cTn id="73" presetID="42" presetClass="path" presetSubtype="0" decel="100000" fill="hold" grpId="1" nodeType="withEffect">
                                  <p:stCondLst>
                                    <p:cond delay="500"/>
                                  </p:stCondLst>
                                  <p:childTnLst>
                                    <p:animMotion origin="layout" path="M 4.51389E-7 -0.04494 L 4.51389E-7 -4.81481E-6 " pathEditMode="relative" rAng="0" ptsTypes="AA">
                                      <p:cBhvr>
                                        <p:cTn id="74" dur="600" fill="hold"/>
                                        <p:tgtEl>
                                          <p:spTgt spid="126"/>
                                        </p:tgtEl>
                                        <p:attrNameLst>
                                          <p:attrName>ppt_x</p:attrName>
                                          <p:attrName>ppt_y</p:attrName>
                                        </p:attrNameLst>
                                      </p:cBhvr>
                                      <p:rCtr x="0" y="2238"/>
                                    </p:animMotion>
                                  </p:childTnLst>
                                </p:cTn>
                              </p:par>
                              <p:par>
                                <p:cTn id="75" presetID="10" presetClass="entr" presetSubtype="0" fill="hold" grpId="0" nodeType="withEffect">
                                  <p:stCondLst>
                                    <p:cond delay="5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500"/>
                                  </p:stCondLst>
                                  <p:childTnLst>
                                    <p:animMotion origin="layout" path="M 4.51389E-7 -0.04494 L 4.51389E-7 -4.81481E-6 " pathEditMode="relative" rAng="0" ptsTypes="AA">
                                      <p:cBhvr>
                                        <p:cTn id="79" dur="600" fill="hold"/>
                                        <p:tgtEl>
                                          <p:spTgt spid="12"/>
                                        </p:tgtEl>
                                        <p:attrNameLst>
                                          <p:attrName>ppt_x</p:attrName>
                                          <p:attrName>ppt_y</p:attrName>
                                        </p:attrNameLst>
                                      </p:cBhvr>
                                      <p:rCtr x="0" y="2238"/>
                                    </p:animMotion>
                                  </p:childTnLst>
                                </p:cTn>
                              </p:par>
                            </p:childTnLst>
                          </p:cTn>
                        </p:par>
                        <p:par>
                          <p:cTn id="80" fill="hold">
                            <p:stCondLst>
                              <p:cond delay="1100"/>
                            </p:stCondLst>
                            <p:childTnLst>
                              <p:par>
                                <p:cTn id="81" presetID="16" presetClass="entr" presetSubtype="21" fill="hold"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barn(inVertical)">
                                      <p:cBhvr>
                                        <p:cTn id="83" dur="500"/>
                                        <p:tgtEl>
                                          <p:spTgt spid="33"/>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42" presetClass="path" presetSubtype="0" decel="100000" fill="hold" grpId="1" nodeType="withEffect">
                                  <p:stCondLst>
                                    <p:cond delay="500"/>
                                  </p:stCondLst>
                                  <p:childTnLst>
                                    <p:animMotion origin="layout" path="M 4.51389E-7 -0.04494 L 4.51389E-7 -3.7037E-6 " pathEditMode="relative" rAng="0" ptsTypes="AA">
                                      <p:cBhvr>
                                        <p:cTn id="88" dur="600" fill="hold"/>
                                        <p:tgtEl>
                                          <p:spTgt spid="27"/>
                                        </p:tgtEl>
                                        <p:attrNameLst>
                                          <p:attrName>ppt_x</p:attrName>
                                          <p:attrName>ppt_y</p:attrName>
                                        </p:attrNameLst>
                                      </p:cBhvr>
                                      <p:rCtr x="0" y="22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5" grpId="0"/>
      <p:bldP spid="25" grpId="1"/>
      <p:bldP spid="12" grpId="0"/>
      <p:bldP spid="12" grpId="1"/>
      <p:bldP spid="23" grpId="0"/>
      <p:bldP spid="23" grpId="1"/>
      <p:bldP spid="126" grpId="0"/>
      <p:bldP spid="126" grpId="1"/>
      <p:bldP spid="19" grpId="0"/>
      <p:bldP spid="19" grpId="1"/>
      <p:bldP spid="127" grpId="0"/>
      <p:bldP spid="127" grpId="1"/>
      <p:bldP spid="17" grpId="0"/>
      <p:bldP spid="17" grpId="1"/>
      <p:bldP spid="128" grpId="0"/>
      <p:bldP spid="128" grpId="1"/>
      <p:bldP spid="28" grpId="0"/>
      <p:bldP spid="28" grpId="1"/>
      <p:bldP spid="129" grpId="0"/>
      <p:bldP spid="12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706948" cy="620870"/>
          </a:xfrm>
        </p:spPr>
        <p:txBody>
          <a:bodyPr/>
          <a:lstStyle/>
          <a:p>
            <a:r>
              <a:rPr lang="en-US" dirty="0"/>
              <a:t>Easy to use, high performance block storage</a:t>
            </a:r>
            <a:br>
              <a:rPr lang="en-US" dirty="0"/>
            </a:br>
            <a:r>
              <a:rPr lang="en-US" dirty="0"/>
              <a:t>at virtually any scale</a:t>
            </a:r>
          </a:p>
        </p:txBody>
      </p:sp>
      <p:grpSp>
        <p:nvGrpSpPr>
          <p:cNvPr id="4" name="Group 3">
            <a:extLst>
              <a:ext uri="{FF2B5EF4-FFF2-40B4-BE49-F238E27FC236}">
                <a16:creationId xmlns:a16="http://schemas.microsoft.com/office/drawing/2014/main" id="{02DE199E-FC2B-4E5F-86DC-9B5CFCBBB853}"/>
              </a:ext>
            </a:extLst>
          </p:cNvPr>
          <p:cNvGrpSpPr/>
          <p:nvPr/>
        </p:nvGrpSpPr>
        <p:grpSpPr>
          <a:xfrm>
            <a:off x="348256" y="1331793"/>
            <a:ext cx="2803499" cy="1261686"/>
            <a:chOff x="557209" y="2130868"/>
            <a:chExt cx="4485598" cy="2018698"/>
          </a:xfrm>
        </p:grpSpPr>
        <p:sp>
          <p:nvSpPr>
            <p:cNvPr id="5" name="TextBox 8"/>
            <p:cNvSpPr txBox="1"/>
            <p:nvPr/>
          </p:nvSpPr>
          <p:spPr>
            <a:xfrm>
              <a:off x="557209" y="3000839"/>
              <a:ext cx="4485598" cy="461663"/>
            </a:xfrm>
            <a:prstGeom prst="rect">
              <a:avLst/>
            </a:prstGeom>
            <a:noFill/>
            <a:ln w="12700" cap="flat">
              <a:noFill/>
              <a:miter lim="400000"/>
            </a:ln>
            <a:effectLst/>
          </p:spPr>
          <p:txBody>
            <a:bodyPr rot="0" spcFirstLastPara="1" vert="horz" wrap="square" lIns="28574" tIns="28574" rIns="28574" bIns="28574" numCol="1" spcCol="381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spcBef>
                  <a:spcPct val="20000"/>
                </a:spcBef>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Performance for any workload</a:t>
              </a:r>
            </a:p>
          </p:txBody>
        </p:sp>
        <p:grpSp>
          <p:nvGrpSpPr>
            <p:cNvPr id="22" name="Group 21">
              <a:extLst>
                <a:ext uri="{FF2B5EF4-FFF2-40B4-BE49-F238E27FC236}">
                  <a16:creationId xmlns:a16="http://schemas.microsoft.com/office/drawing/2014/main" id="{38688486-CDAE-4991-89C7-8630A2A9F007}"/>
                </a:ext>
              </a:extLst>
            </p:cNvPr>
            <p:cNvGrpSpPr/>
            <p:nvPr/>
          </p:nvGrpSpPr>
          <p:grpSpPr>
            <a:xfrm>
              <a:off x="2203312" y="2130868"/>
              <a:ext cx="1193392" cy="720190"/>
              <a:chOff x="2203312" y="2130868"/>
              <a:chExt cx="1193392" cy="720190"/>
            </a:xfrm>
          </p:grpSpPr>
          <p:sp>
            <p:nvSpPr>
              <p:cNvPr id="26" name="Freeform 6">
                <a:extLst>
                  <a:ext uri="{FF2B5EF4-FFF2-40B4-BE49-F238E27FC236}">
                    <a16:creationId xmlns:a16="http://schemas.microsoft.com/office/drawing/2014/main" id="{9C65D593-605E-49C9-A61C-62EB1ED5B50C}"/>
                  </a:ext>
                </a:extLst>
              </p:cNvPr>
              <p:cNvSpPr>
                <a:spLocks/>
              </p:cNvSpPr>
              <p:nvPr/>
            </p:nvSpPr>
            <p:spPr bwMode="auto">
              <a:xfrm>
                <a:off x="2203312" y="2130868"/>
                <a:ext cx="1193392" cy="611700"/>
              </a:xfrm>
              <a:custGeom>
                <a:avLst/>
                <a:gdLst>
                  <a:gd name="T0" fmla="*/ 139 w 246"/>
                  <a:gd name="T1" fmla="*/ 124 h 125"/>
                  <a:gd name="T2" fmla="*/ 246 w 246"/>
                  <a:gd name="T3" fmla="*/ 125 h 125"/>
                  <a:gd name="T4" fmla="*/ 123 w 246"/>
                  <a:gd name="T5" fmla="*/ 1 h 125"/>
                  <a:gd name="T6" fmla="*/ 0 w 246"/>
                  <a:gd name="T7" fmla="*/ 123 h 125"/>
                  <a:gd name="T8" fmla="*/ 95 w 246"/>
                  <a:gd name="T9" fmla="*/ 124 h 125"/>
                </a:gdLst>
                <a:ahLst/>
                <a:cxnLst>
                  <a:cxn ang="0">
                    <a:pos x="T0" y="T1"/>
                  </a:cxn>
                  <a:cxn ang="0">
                    <a:pos x="T2" y="T3"/>
                  </a:cxn>
                  <a:cxn ang="0">
                    <a:pos x="T4" y="T5"/>
                  </a:cxn>
                  <a:cxn ang="0">
                    <a:pos x="T6" y="T7"/>
                  </a:cxn>
                  <a:cxn ang="0">
                    <a:pos x="T8" y="T9"/>
                  </a:cxn>
                </a:cxnLst>
                <a:rect l="0" t="0" r="r" b="b"/>
                <a:pathLst>
                  <a:path w="246" h="125">
                    <a:moveTo>
                      <a:pt x="139" y="124"/>
                    </a:moveTo>
                    <a:cubicBezTo>
                      <a:pt x="246" y="125"/>
                      <a:pt x="246" y="125"/>
                      <a:pt x="246" y="125"/>
                    </a:cubicBezTo>
                    <a:cubicBezTo>
                      <a:pt x="246" y="57"/>
                      <a:pt x="191" y="1"/>
                      <a:pt x="123" y="1"/>
                    </a:cubicBezTo>
                    <a:cubicBezTo>
                      <a:pt x="56" y="0"/>
                      <a:pt x="0" y="55"/>
                      <a:pt x="0" y="123"/>
                    </a:cubicBezTo>
                    <a:cubicBezTo>
                      <a:pt x="95" y="124"/>
                      <a:pt x="95" y="124"/>
                      <a:pt x="95" y="124"/>
                    </a:cubicBezTo>
                  </a:path>
                </a:pathLst>
              </a:custGeom>
              <a:noFill/>
              <a:ln w="25400" cap="rnd">
                <a:solidFill>
                  <a:schemeClr val="accent2"/>
                </a:solidFill>
                <a:prstDash val="solid"/>
                <a:round/>
                <a:headEnd/>
                <a:tailEnd/>
              </a:ln>
            </p:spPr>
            <p:txBody>
              <a:bodyPr vert="horz" wrap="square" lIns="57150" tIns="28575" rIns="57150" bIns="28575" numCol="1" anchor="t" anchorCtr="0" compatLnSpc="1">
                <a:prstTxWarp prst="textNoShape">
                  <a:avLst/>
                </a:prstTxWarp>
              </a:bodyPr>
              <a:lstStyle/>
              <a:p>
                <a:pPr defTabSz="685730"/>
                <a:endParaRPr lang="en-US" sz="1125" dirty="0">
                  <a:solidFill>
                    <a:srgbClr val="FFFFFF"/>
                  </a:solidFill>
                  <a:latin typeface="Amazon Ember"/>
                </a:endParaRPr>
              </a:p>
            </p:txBody>
          </p:sp>
          <p:sp>
            <p:nvSpPr>
              <p:cNvPr id="27" name="Freeform 7">
                <a:extLst>
                  <a:ext uri="{FF2B5EF4-FFF2-40B4-BE49-F238E27FC236}">
                    <a16:creationId xmlns:a16="http://schemas.microsoft.com/office/drawing/2014/main" id="{B61E1435-AD39-49F4-B706-DF20A0232422}"/>
                  </a:ext>
                </a:extLst>
              </p:cNvPr>
              <p:cNvSpPr>
                <a:spLocks/>
              </p:cNvSpPr>
              <p:nvPr/>
            </p:nvSpPr>
            <p:spPr bwMode="auto">
              <a:xfrm>
                <a:off x="2662664" y="2638694"/>
                <a:ext cx="210056" cy="212364"/>
              </a:xfrm>
              <a:custGeom>
                <a:avLst/>
                <a:gdLst>
                  <a:gd name="T0" fmla="*/ 43 w 43"/>
                  <a:gd name="T1" fmla="*/ 21 h 43"/>
                  <a:gd name="T2" fmla="*/ 21 w 43"/>
                  <a:gd name="T3" fmla="*/ 42 h 43"/>
                  <a:gd name="T4" fmla="*/ 0 w 43"/>
                  <a:gd name="T5" fmla="*/ 21 h 43"/>
                  <a:gd name="T6" fmla="*/ 21 w 43"/>
                  <a:gd name="T7" fmla="*/ 0 h 43"/>
                  <a:gd name="T8" fmla="*/ 43 w 43"/>
                  <a:gd name="T9" fmla="*/ 21 h 43"/>
                </a:gdLst>
                <a:ahLst/>
                <a:cxnLst>
                  <a:cxn ang="0">
                    <a:pos x="T0" y="T1"/>
                  </a:cxn>
                  <a:cxn ang="0">
                    <a:pos x="T2" y="T3"/>
                  </a:cxn>
                  <a:cxn ang="0">
                    <a:pos x="T4" y="T5"/>
                  </a:cxn>
                  <a:cxn ang="0">
                    <a:pos x="T6" y="T7"/>
                  </a:cxn>
                  <a:cxn ang="0">
                    <a:pos x="T8" y="T9"/>
                  </a:cxn>
                </a:cxnLst>
                <a:rect l="0" t="0" r="r" b="b"/>
                <a:pathLst>
                  <a:path w="43" h="43">
                    <a:moveTo>
                      <a:pt x="43" y="21"/>
                    </a:moveTo>
                    <a:cubicBezTo>
                      <a:pt x="43" y="33"/>
                      <a:pt x="33" y="43"/>
                      <a:pt x="21" y="42"/>
                    </a:cubicBezTo>
                    <a:cubicBezTo>
                      <a:pt x="9" y="42"/>
                      <a:pt x="0" y="33"/>
                      <a:pt x="0" y="21"/>
                    </a:cubicBezTo>
                    <a:cubicBezTo>
                      <a:pt x="0" y="9"/>
                      <a:pt x="10" y="0"/>
                      <a:pt x="21" y="0"/>
                    </a:cubicBezTo>
                    <a:cubicBezTo>
                      <a:pt x="33" y="0"/>
                      <a:pt x="43" y="9"/>
                      <a:pt x="43" y="21"/>
                    </a:cubicBezTo>
                    <a:close/>
                  </a:path>
                </a:pathLst>
              </a:custGeom>
              <a:noFill/>
              <a:ln w="25400" cap="rnd">
                <a:solidFill>
                  <a:srgbClr val="FFFFFF"/>
                </a:solidFill>
                <a:prstDash val="solid"/>
                <a:round/>
                <a:headEnd/>
                <a:tailEnd/>
              </a:ln>
            </p:spPr>
            <p:txBody>
              <a:bodyPr vert="horz" wrap="square" lIns="57150" tIns="28575" rIns="57150" bIns="28575" numCol="1" anchor="t" anchorCtr="0" compatLnSpc="1">
                <a:prstTxWarp prst="textNoShape">
                  <a:avLst/>
                </a:prstTxWarp>
              </a:bodyPr>
              <a:lstStyle/>
              <a:p>
                <a:pPr defTabSz="685730"/>
                <a:endParaRPr lang="en-US" sz="1125" dirty="0">
                  <a:solidFill>
                    <a:srgbClr val="FFFFFF"/>
                  </a:solidFill>
                  <a:latin typeface="Amazon Ember"/>
                </a:endParaRPr>
              </a:p>
            </p:txBody>
          </p:sp>
          <p:sp>
            <p:nvSpPr>
              <p:cNvPr id="28" name="Freeform 8">
                <a:extLst>
                  <a:ext uri="{FF2B5EF4-FFF2-40B4-BE49-F238E27FC236}">
                    <a16:creationId xmlns:a16="http://schemas.microsoft.com/office/drawing/2014/main" id="{80C29025-D365-400A-A530-0051B1680EFE}"/>
                  </a:ext>
                </a:extLst>
              </p:cNvPr>
              <p:cNvSpPr>
                <a:spLocks/>
              </p:cNvSpPr>
              <p:nvPr/>
            </p:nvSpPr>
            <p:spPr bwMode="auto">
              <a:xfrm>
                <a:off x="2357968" y="2204734"/>
                <a:ext cx="625550" cy="415494"/>
              </a:xfrm>
              <a:custGeom>
                <a:avLst/>
                <a:gdLst>
                  <a:gd name="T0" fmla="*/ 129 w 129"/>
                  <a:gd name="T1" fmla="*/ 29 h 85"/>
                  <a:gd name="T2" fmla="*/ 0 w 129"/>
                  <a:gd name="T3" fmla="*/ 85 h 85"/>
                </a:gdLst>
                <a:ahLst/>
                <a:cxnLst>
                  <a:cxn ang="0">
                    <a:pos x="T0" y="T1"/>
                  </a:cxn>
                  <a:cxn ang="0">
                    <a:pos x="T2" y="T3"/>
                  </a:cxn>
                </a:cxnLst>
                <a:rect l="0" t="0" r="r" b="b"/>
                <a:pathLst>
                  <a:path w="129" h="85">
                    <a:moveTo>
                      <a:pt x="129" y="29"/>
                    </a:moveTo>
                    <a:cubicBezTo>
                      <a:pt x="65" y="0"/>
                      <a:pt x="7" y="51"/>
                      <a:pt x="0" y="85"/>
                    </a:cubicBezTo>
                  </a:path>
                </a:pathLst>
              </a:custGeom>
              <a:noFill/>
              <a:ln w="25400" cap="rnd">
                <a:solidFill>
                  <a:srgbClr val="FFFFFF"/>
                </a:solidFill>
                <a:prstDash val="solid"/>
                <a:round/>
                <a:headEnd/>
                <a:tailEnd/>
              </a:ln>
            </p:spPr>
            <p:txBody>
              <a:bodyPr vert="horz" wrap="square" lIns="57150" tIns="28575" rIns="57150" bIns="28575" numCol="1" anchor="t" anchorCtr="0" compatLnSpc="1">
                <a:prstTxWarp prst="textNoShape">
                  <a:avLst/>
                </a:prstTxWarp>
              </a:bodyPr>
              <a:lstStyle/>
              <a:p>
                <a:pPr defTabSz="685730"/>
                <a:endParaRPr lang="en-US" sz="1125" dirty="0">
                  <a:solidFill>
                    <a:srgbClr val="FFFFFF"/>
                  </a:solidFill>
                  <a:latin typeface="Amazon Ember"/>
                </a:endParaRPr>
              </a:p>
            </p:txBody>
          </p:sp>
          <p:sp>
            <p:nvSpPr>
              <p:cNvPr id="29" name="Freeform 11">
                <a:extLst>
                  <a:ext uri="{FF2B5EF4-FFF2-40B4-BE49-F238E27FC236}">
                    <a16:creationId xmlns:a16="http://schemas.microsoft.com/office/drawing/2014/main" id="{7A7E9423-912D-4664-B795-CFF9F8A9D0EF}"/>
                  </a:ext>
                </a:extLst>
              </p:cNvPr>
              <p:cNvSpPr>
                <a:spLocks/>
              </p:cNvSpPr>
              <p:nvPr/>
            </p:nvSpPr>
            <p:spPr bwMode="auto">
              <a:xfrm>
                <a:off x="2420292" y="2396323"/>
                <a:ext cx="484744" cy="380870"/>
              </a:xfrm>
              <a:custGeom>
                <a:avLst/>
                <a:gdLst>
                  <a:gd name="T0" fmla="*/ 100 w 100"/>
                  <a:gd name="T1" fmla="*/ 22 h 78"/>
                  <a:gd name="T2" fmla="*/ 0 w 100"/>
                  <a:gd name="T3" fmla="*/ 78 h 78"/>
                </a:gdLst>
                <a:ahLst/>
                <a:cxnLst>
                  <a:cxn ang="0">
                    <a:pos x="T0" y="T1"/>
                  </a:cxn>
                  <a:cxn ang="0">
                    <a:pos x="T2" y="T3"/>
                  </a:cxn>
                </a:cxnLst>
                <a:rect l="0" t="0" r="r" b="b"/>
                <a:pathLst>
                  <a:path w="100" h="78">
                    <a:moveTo>
                      <a:pt x="100" y="22"/>
                    </a:moveTo>
                    <a:cubicBezTo>
                      <a:pt x="50" y="0"/>
                      <a:pt x="8" y="44"/>
                      <a:pt x="0" y="78"/>
                    </a:cubicBezTo>
                  </a:path>
                </a:pathLst>
              </a:custGeom>
              <a:noFill/>
              <a:ln w="25400" cap="rnd">
                <a:solidFill>
                  <a:srgbClr val="FFFFFF"/>
                </a:solidFill>
                <a:prstDash val="solid"/>
                <a:round/>
                <a:headEnd/>
                <a:tailEnd/>
              </a:ln>
            </p:spPr>
            <p:txBody>
              <a:bodyPr vert="horz" wrap="square" lIns="57150" tIns="28575" rIns="57150" bIns="28575" numCol="1" anchor="t" anchorCtr="0" compatLnSpc="1">
                <a:prstTxWarp prst="textNoShape">
                  <a:avLst/>
                </a:prstTxWarp>
              </a:bodyPr>
              <a:lstStyle/>
              <a:p>
                <a:pPr defTabSz="685730"/>
                <a:endParaRPr lang="en-US" sz="1125" dirty="0">
                  <a:solidFill>
                    <a:srgbClr val="FFFFFF"/>
                  </a:solidFill>
                  <a:latin typeface="Amazon Ember"/>
                </a:endParaRPr>
              </a:p>
            </p:txBody>
          </p:sp>
          <p:sp>
            <p:nvSpPr>
              <p:cNvPr id="24" name="Line 10">
                <a:extLst>
                  <a:ext uri="{FF2B5EF4-FFF2-40B4-BE49-F238E27FC236}">
                    <a16:creationId xmlns:a16="http://schemas.microsoft.com/office/drawing/2014/main" id="{23706339-B157-4E6C-8DCE-7256C378B466}"/>
                  </a:ext>
                </a:extLst>
              </p:cNvPr>
              <p:cNvSpPr>
                <a:spLocks noChangeShapeType="1"/>
              </p:cNvSpPr>
              <p:nvPr/>
            </p:nvSpPr>
            <p:spPr bwMode="auto">
              <a:xfrm flipH="1">
                <a:off x="2833478" y="2262441"/>
                <a:ext cx="212364" cy="401645"/>
              </a:xfrm>
              <a:prstGeom prst="line">
                <a:avLst/>
              </a:prstGeom>
              <a:solidFill>
                <a:srgbClr val="282828"/>
              </a:solidFill>
              <a:ln w="25400" cap="rnd">
                <a:solidFill>
                  <a:srgbClr val="FFFFFF"/>
                </a:solidFill>
                <a:prstDash val="solid"/>
                <a:round/>
                <a:headEnd/>
                <a:tailEnd/>
              </a:ln>
            </p:spPr>
            <p:txBody>
              <a:bodyPr vert="horz" wrap="square" lIns="57150" tIns="28575" rIns="57150" bIns="28575" numCol="1" anchor="t" anchorCtr="0" compatLnSpc="1">
                <a:prstTxWarp prst="textNoShape">
                  <a:avLst/>
                </a:prstTxWarp>
              </a:bodyPr>
              <a:lstStyle/>
              <a:p>
                <a:pPr defTabSz="685730"/>
                <a:endParaRPr lang="en-US" sz="1125" dirty="0">
                  <a:solidFill>
                    <a:srgbClr val="FFFFFF"/>
                  </a:solidFill>
                  <a:latin typeface="Amazon Ember"/>
                </a:endParaRPr>
              </a:p>
            </p:txBody>
          </p:sp>
        </p:grpSp>
        <p:sp>
          <p:nvSpPr>
            <p:cNvPr id="3" name="Rectangle 2">
              <a:extLst>
                <a:ext uri="{FF2B5EF4-FFF2-40B4-BE49-F238E27FC236}">
                  <a16:creationId xmlns:a16="http://schemas.microsoft.com/office/drawing/2014/main" id="{17DFE3C7-0C0C-4677-BA96-ED95ED36CFD4}"/>
                </a:ext>
              </a:extLst>
            </p:cNvPr>
            <p:cNvSpPr/>
            <p:nvPr/>
          </p:nvSpPr>
          <p:spPr>
            <a:xfrm>
              <a:off x="846140" y="3558635"/>
              <a:ext cx="3582892" cy="590931"/>
            </a:xfrm>
            <a:prstGeom prst="rect">
              <a:avLst/>
            </a:prstGeom>
          </p:spPr>
          <p:txBody>
            <a:bodyPr wrap="square">
              <a:spAutoFit/>
            </a:bodyPr>
            <a:lstStyle/>
            <a:p>
              <a:pPr algn="ctr" defTabSz="285750" latinLnBrk="1" hangingPunct="0">
                <a:lnSpc>
                  <a:spcPct val="80000"/>
                </a:lnSpc>
                <a:spcBef>
                  <a:spcPts val="750"/>
                </a:spcBef>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 to 256,000 IOPS and single digit millisecond latency</a:t>
              </a:r>
            </a:p>
          </p:txBody>
        </p:sp>
      </p:grpSp>
      <p:grpSp>
        <p:nvGrpSpPr>
          <p:cNvPr id="13" name="Group 12">
            <a:extLst>
              <a:ext uri="{FF2B5EF4-FFF2-40B4-BE49-F238E27FC236}">
                <a16:creationId xmlns:a16="http://schemas.microsoft.com/office/drawing/2014/main" id="{C4D7C9E6-E612-4101-96BD-4611FCC98A9C}"/>
              </a:ext>
            </a:extLst>
          </p:cNvPr>
          <p:cNvGrpSpPr/>
          <p:nvPr/>
        </p:nvGrpSpPr>
        <p:grpSpPr>
          <a:xfrm>
            <a:off x="3700439" y="1123854"/>
            <a:ext cx="2148301" cy="1612294"/>
            <a:chOff x="5920702" y="1798166"/>
            <a:chExt cx="3437282" cy="2579670"/>
          </a:xfrm>
        </p:grpSpPr>
        <p:sp>
          <p:nvSpPr>
            <p:cNvPr id="7" name="Rectangle 6"/>
            <p:cNvSpPr/>
            <p:nvPr/>
          </p:nvSpPr>
          <p:spPr>
            <a:xfrm>
              <a:off x="5920702" y="3069079"/>
              <a:ext cx="3419477" cy="443198"/>
            </a:xfrm>
            <a:prstGeom prst="rect">
              <a:avLst/>
            </a:prstGeom>
          </p:spPr>
          <p:txBody>
            <a:bodyPr vert="horz"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spcBef>
                  <a:spcPct val="20000"/>
                </a:spcBef>
                <a:buClr>
                  <a:srgbClr val="595A5D"/>
                </a:buClr>
                <a:defRPr sz="1800">
                  <a:solidFill>
                    <a:srgbClr val="000000"/>
                  </a:solidFill>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Easy to use</a:t>
              </a:r>
            </a:p>
          </p:txBody>
        </p:sp>
        <p:grpSp>
          <p:nvGrpSpPr>
            <p:cNvPr id="21" name="Group 20">
              <a:extLst>
                <a:ext uri="{FF2B5EF4-FFF2-40B4-BE49-F238E27FC236}">
                  <a16:creationId xmlns:a16="http://schemas.microsoft.com/office/drawing/2014/main" id="{B2FECABF-5737-4A30-BEF7-C70CB496053B}"/>
                </a:ext>
              </a:extLst>
            </p:cNvPr>
            <p:cNvGrpSpPr/>
            <p:nvPr/>
          </p:nvGrpSpPr>
          <p:grpSpPr>
            <a:xfrm>
              <a:off x="7127840" y="1798166"/>
              <a:ext cx="1005200" cy="1052892"/>
              <a:chOff x="7127840" y="1798166"/>
              <a:chExt cx="1005200" cy="1052892"/>
            </a:xfrm>
          </p:grpSpPr>
          <p:grpSp>
            <p:nvGrpSpPr>
              <p:cNvPr id="12" name="Group 11">
                <a:extLst>
                  <a:ext uri="{FF2B5EF4-FFF2-40B4-BE49-F238E27FC236}">
                    <a16:creationId xmlns:a16="http://schemas.microsoft.com/office/drawing/2014/main" id="{395FBC74-0916-46FF-A0F7-9763E54FD8AA}"/>
                  </a:ext>
                </a:extLst>
              </p:cNvPr>
              <p:cNvGrpSpPr/>
              <p:nvPr/>
            </p:nvGrpSpPr>
            <p:grpSpPr>
              <a:xfrm>
                <a:off x="7127840" y="1798166"/>
                <a:ext cx="949403" cy="948503"/>
                <a:chOff x="6305224" y="1229423"/>
                <a:chExt cx="1478977" cy="1477577"/>
              </a:xfrm>
            </p:grpSpPr>
            <p:sp>
              <p:nvSpPr>
                <p:cNvPr id="31" name="Freeform: Shape 30">
                  <a:extLst>
                    <a:ext uri="{FF2B5EF4-FFF2-40B4-BE49-F238E27FC236}">
                      <a16:creationId xmlns:a16="http://schemas.microsoft.com/office/drawing/2014/main" id="{01AD08AC-FF39-469D-9365-84BAA48F897D}"/>
                    </a:ext>
                  </a:extLst>
                </p:cNvPr>
                <p:cNvSpPr/>
                <p:nvPr/>
              </p:nvSpPr>
              <p:spPr>
                <a:xfrm>
                  <a:off x="7147753" y="1229423"/>
                  <a:ext cx="42055" cy="392523"/>
                </a:xfrm>
                <a:custGeom>
                  <a:avLst/>
                  <a:gdLst>
                    <a:gd name="connsiteX0" fmla="*/ 4828 w 9655"/>
                    <a:gd name="connsiteY0" fmla="*/ 4828 h 90116"/>
                    <a:gd name="connsiteX1" fmla="*/ 4828 w 9655"/>
                    <a:gd name="connsiteY1" fmla="*/ 86898 h 90116"/>
                  </a:gdLst>
                  <a:ahLst/>
                  <a:cxnLst>
                    <a:cxn ang="0">
                      <a:pos x="connsiteX0" y="connsiteY0"/>
                    </a:cxn>
                    <a:cxn ang="0">
                      <a:pos x="connsiteX1" y="connsiteY1"/>
                    </a:cxn>
                  </a:cxnLst>
                  <a:rect l="l" t="t" r="r" b="b"/>
                  <a:pathLst>
                    <a:path w="9655" h="90116">
                      <a:moveTo>
                        <a:pt x="4828" y="4828"/>
                      </a:moveTo>
                      <a:lnTo>
                        <a:pt x="4828" y="86898"/>
                      </a:lnTo>
                    </a:path>
                  </a:pathLst>
                </a:custGeom>
                <a:ln w="25400" cap="flat">
                  <a:solidFill>
                    <a:schemeClr val="accent2"/>
                  </a:solidFill>
                  <a:prstDash val="solid"/>
                  <a:round/>
                </a:ln>
              </p:spPr>
              <p:txBody>
                <a:bodyPr rtlCol="0" anchor="ctr"/>
                <a:lstStyle/>
                <a:p>
                  <a:endParaRPr lang="en-US" sz="1125" dirty="0"/>
                </a:p>
              </p:txBody>
            </p:sp>
            <p:sp>
              <p:nvSpPr>
                <p:cNvPr id="32" name="Freeform: Shape 31">
                  <a:extLst>
                    <a:ext uri="{FF2B5EF4-FFF2-40B4-BE49-F238E27FC236}">
                      <a16:creationId xmlns:a16="http://schemas.microsoft.com/office/drawing/2014/main" id="{4FE4610C-6732-4550-95B2-39F1D188E107}"/>
                    </a:ext>
                  </a:extLst>
                </p:cNvPr>
                <p:cNvSpPr/>
                <p:nvPr/>
              </p:nvSpPr>
              <p:spPr>
                <a:xfrm>
                  <a:off x="7147753" y="1710268"/>
                  <a:ext cx="42055" cy="154207"/>
                </a:xfrm>
                <a:custGeom>
                  <a:avLst/>
                  <a:gdLst>
                    <a:gd name="connsiteX0" fmla="*/ 4828 w 9655"/>
                    <a:gd name="connsiteY0" fmla="*/ 4828 h 35402"/>
                    <a:gd name="connsiteX1" fmla="*/ 4828 w 9655"/>
                    <a:gd name="connsiteY1" fmla="*/ 32184 h 35402"/>
                  </a:gdLst>
                  <a:ahLst/>
                  <a:cxnLst>
                    <a:cxn ang="0">
                      <a:pos x="connsiteX0" y="connsiteY0"/>
                    </a:cxn>
                    <a:cxn ang="0">
                      <a:pos x="connsiteX1" y="connsiteY1"/>
                    </a:cxn>
                  </a:cxnLst>
                  <a:rect l="l" t="t" r="r" b="b"/>
                  <a:pathLst>
                    <a:path w="9655" h="35402">
                      <a:moveTo>
                        <a:pt x="4828" y="4828"/>
                      </a:moveTo>
                      <a:lnTo>
                        <a:pt x="4828" y="32184"/>
                      </a:lnTo>
                    </a:path>
                  </a:pathLst>
                </a:custGeom>
                <a:ln w="25400" cap="flat">
                  <a:solidFill>
                    <a:schemeClr val="accent2"/>
                  </a:solidFill>
                  <a:prstDash val="solid"/>
                  <a:round/>
                </a:ln>
              </p:spPr>
              <p:txBody>
                <a:bodyPr rtlCol="0" anchor="ctr"/>
                <a:lstStyle/>
                <a:p>
                  <a:endParaRPr lang="en-US" sz="1125" dirty="0"/>
                </a:p>
              </p:txBody>
            </p:sp>
            <p:sp>
              <p:nvSpPr>
                <p:cNvPr id="33" name="Freeform: Shape 32">
                  <a:extLst>
                    <a:ext uri="{FF2B5EF4-FFF2-40B4-BE49-F238E27FC236}">
                      <a16:creationId xmlns:a16="http://schemas.microsoft.com/office/drawing/2014/main" id="{426DE33A-E2BC-451D-A102-136181207350}"/>
                    </a:ext>
                  </a:extLst>
                </p:cNvPr>
                <p:cNvSpPr/>
                <p:nvPr/>
              </p:nvSpPr>
              <p:spPr>
                <a:xfrm>
                  <a:off x="6305224" y="2070550"/>
                  <a:ext cx="392523" cy="42055"/>
                </a:xfrm>
                <a:custGeom>
                  <a:avLst/>
                  <a:gdLst>
                    <a:gd name="connsiteX0" fmla="*/ 4828 w 90116"/>
                    <a:gd name="connsiteY0" fmla="*/ 4828 h 9655"/>
                    <a:gd name="connsiteX1" fmla="*/ 87220 w 90116"/>
                    <a:gd name="connsiteY1" fmla="*/ 4828 h 9655"/>
                  </a:gdLst>
                  <a:ahLst/>
                  <a:cxnLst>
                    <a:cxn ang="0">
                      <a:pos x="connsiteX0" y="connsiteY0"/>
                    </a:cxn>
                    <a:cxn ang="0">
                      <a:pos x="connsiteX1" y="connsiteY1"/>
                    </a:cxn>
                  </a:cxnLst>
                  <a:rect l="l" t="t" r="r" b="b"/>
                  <a:pathLst>
                    <a:path w="90116" h="9655">
                      <a:moveTo>
                        <a:pt x="4828" y="4828"/>
                      </a:moveTo>
                      <a:lnTo>
                        <a:pt x="87220" y="4828"/>
                      </a:lnTo>
                    </a:path>
                  </a:pathLst>
                </a:custGeom>
                <a:ln w="25400" cap="flat">
                  <a:solidFill>
                    <a:schemeClr val="accent2"/>
                  </a:solidFill>
                  <a:prstDash val="solid"/>
                  <a:round/>
                </a:ln>
              </p:spPr>
              <p:txBody>
                <a:bodyPr rtlCol="0" anchor="ctr"/>
                <a:lstStyle/>
                <a:p>
                  <a:endParaRPr lang="en-US" sz="1125" dirty="0"/>
                </a:p>
              </p:txBody>
            </p:sp>
            <p:sp>
              <p:nvSpPr>
                <p:cNvPr id="35" name="Freeform: Shape 34">
                  <a:extLst>
                    <a:ext uri="{FF2B5EF4-FFF2-40B4-BE49-F238E27FC236}">
                      <a16:creationId xmlns:a16="http://schemas.microsoft.com/office/drawing/2014/main" id="{F6E139EA-E17D-405C-9C8A-E87C943522C2}"/>
                    </a:ext>
                  </a:extLst>
                </p:cNvPr>
                <p:cNvSpPr/>
                <p:nvPr/>
              </p:nvSpPr>
              <p:spPr>
                <a:xfrm>
                  <a:off x="6787471" y="2070550"/>
                  <a:ext cx="154207" cy="42055"/>
                </a:xfrm>
                <a:custGeom>
                  <a:avLst/>
                  <a:gdLst>
                    <a:gd name="connsiteX0" fmla="*/ 4828 w 35402"/>
                    <a:gd name="connsiteY0" fmla="*/ 4828 h 9655"/>
                    <a:gd name="connsiteX1" fmla="*/ 32184 w 35402"/>
                    <a:gd name="connsiteY1" fmla="*/ 4828 h 9655"/>
                  </a:gdLst>
                  <a:ahLst/>
                  <a:cxnLst>
                    <a:cxn ang="0">
                      <a:pos x="connsiteX0" y="connsiteY0"/>
                    </a:cxn>
                    <a:cxn ang="0">
                      <a:pos x="connsiteX1" y="connsiteY1"/>
                    </a:cxn>
                  </a:cxnLst>
                  <a:rect l="l" t="t" r="r" b="b"/>
                  <a:pathLst>
                    <a:path w="35402" h="9655">
                      <a:moveTo>
                        <a:pt x="4828" y="4828"/>
                      </a:moveTo>
                      <a:lnTo>
                        <a:pt x="32184" y="4828"/>
                      </a:lnTo>
                    </a:path>
                  </a:pathLst>
                </a:custGeom>
                <a:ln w="25400" cap="flat">
                  <a:solidFill>
                    <a:schemeClr val="accent2"/>
                  </a:solidFill>
                  <a:prstDash val="solid"/>
                  <a:round/>
                </a:ln>
              </p:spPr>
              <p:txBody>
                <a:bodyPr rtlCol="0" anchor="ctr"/>
                <a:lstStyle/>
                <a:p>
                  <a:endParaRPr lang="en-US" sz="1125" dirty="0"/>
                </a:p>
              </p:txBody>
            </p:sp>
            <p:sp>
              <p:nvSpPr>
                <p:cNvPr id="36" name="Freeform: Shape 35">
                  <a:extLst>
                    <a:ext uri="{FF2B5EF4-FFF2-40B4-BE49-F238E27FC236}">
                      <a16:creationId xmlns:a16="http://schemas.microsoft.com/office/drawing/2014/main" id="{9D90AF22-775B-4399-9EEC-E4AB4B683063}"/>
                    </a:ext>
                  </a:extLst>
                </p:cNvPr>
                <p:cNvSpPr/>
                <p:nvPr/>
              </p:nvSpPr>
              <p:spPr>
                <a:xfrm>
                  <a:off x="6551956" y="1476155"/>
                  <a:ext cx="294392" cy="294392"/>
                </a:xfrm>
                <a:custGeom>
                  <a:avLst/>
                  <a:gdLst>
                    <a:gd name="connsiteX0" fmla="*/ 4828 w 67587"/>
                    <a:gd name="connsiteY0" fmla="*/ 4828 h 67587"/>
                    <a:gd name="connsiteX1" fmla="*/ 63082 w 67587"/>
                    <a:gd name="connsiteY1" fmla="*/ 63082 h 67587"/>
                  </a:gdLst>
                  <a:ahLst/>
                  <a:cxnLst>
                    <a:cxn ang="0">
                      <a:pos x="connsiteX0" y="connsiteY0"/>
                    </a:cxn>
                    <a:cxn ang="0">
                      <a:pos x="connsiteX1" y="connsiteY1"/>
                    </a:cxn>
                  </a:cxnLst>
                  <a:rect l="l" t="t" r="r" b="b"/>
                  <a:pathLst>
                    <a:path w="67587" h="67587">
                      <a:moveTo>
                        <a:pt x="4828" y="4828"/>
                      </a:moveTo>
                      <a:lnTo>
                        <a:pt x="63082" y="63082"/>
                      </a:lnTo>
                    </a:path>
                  </a:pathLst>
                </a:custGeom>
                <a:ln w="25400" cap="flat">
                  <a:solidFill>
                    <a:schemeClr val="accent2"/>
                  </a:solidFill>
                  <a:prstDash val="solid"/>
                  <a:round/>
                </a:ln>
              </p:spPr>
              <p:txBody>
                <a:bodyPr rtlCol="0" anchor="ctr"/>
                <a:lstStyle/>
                <a:p>
                  <a:endParaRPr lang="en-US" sz="1125" dirty="0"/>
                </a:p>
              </p:txBody>
            </p:sp>
            <p:sp>
              <p:nvSpPr>
                <p:cNvPr id="37" name="Freeform: Shape 36">
                  <a:extLst>
                    <a:ext uri="{FF2B5EF4-FFF2-40B4-BE49-F238E27FC236}">
                      <a16:creationId xmlns:a16="http://schemas.microsoft.com/office/drawing/2014/main" id="{FDC206B6-1047-4851-939F-28BC9869FE99}"/>
                    </a:ext>
                  </a:extLst>
                </p:cNvPr>
                <p:cNvSpPr/>
                <p:nvPr/>
              </p:nvSpPr>
              <p:spPr>
                <a:xfrm>
                  <a:off x="6892610" y="1816810"/>
                  <a:ext cx="126168" cy="126168"/>
                </a:xfrm>
                <a:custGeom>
                  <a:avLst/>
                  <a:gdLst>
                    <a:gd name="connsiteX0" fmla="*/ 24138 w 28966"/>
                    <a:gd name="connsiteY0" fmla="*/ 24138 h 28966"/>
                    <a:gd name="connsiteX1" fmla="*/ 4828 w 28966"/>
                    <a:gd name="connsiteY1" fmla="*/ 4828 h 28966"/>
                  </a:gdLst>
                  <a:ahLst/>
                  <a:cxnLst>
                    <a:cxn ang="0">
                      <a:pos x="connsiteX0" y="connsiteY0"/>
                    </a:cxn>
                    <a:cxn ang="0">
                      <a:pos x="connsiteX1" y="connsiteY1"/>
                    </a:cxn>
                  </a:cxnLst>
                  <a:rect l="l" t="t" r="r" b="b"/>
                  <a:pathLst>
                    <a:path w="28966" h="28966">
                      <a:moveTo>
                        <a:pt x="24138" y="24138"/>
                      </a:moveTo>
                      <a:lnTo>
                        <a:pt x="4828" y="4828"/>
                      </a:lnTo>
                    </a:path>
                  </a:pathLst>
                </a:custGeom>
                <a:ln w="25400" cap="flat">
                  <a:solidFill>
                    <a:schemeClr val="accent2"/>
                  </a:solidFill>
                  <a:prstDash val="solid"/>
                  <a:round/>
                </a:ln>
              </p:spPr>
              <p:txBody>
                <a:bodyPr rtlCol="0" anchor="ctr"/>
                <a:lstStyle/>
                <a:p>
                  <a:endParaRPr lang="en-US" sz="1125" dirty="0"/>
                </a:p>
              </p:txBody>
            </p:sp>
            <p:sp>
              <p:nvSpPr>
                <p:cNvPr id="38" name="Freeform: Shape 37">
                  <a:extLst>
                    <a:ext uri="{FF2B5EF4-FFF2-40B4-BE49-F238E27FC236}">
                      <a16:creationId xmlns:a16="http://schemas.microsoft.com/office/drawing/2014/main" id="{5A03520F-7A49-4D28-A036-58AD844267B2}"/>
                    </a:ext>
                  </a:extLst>
                </p:cNvPr>
                <p:cNvSpPr/>
                <p:nvPr/>
              </p:nvSpPr>
              <p:spPr>
                <a:xfrm>
                  <a:off x="7318781" y="1816810"/>
                  <a:ext cx="126168" cy="126168"/>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25400" cap="flat">
                  <a:solidFill>
                    <a:schemeClr val="accent2"/>
                  </a:solidFill>
                  <a:prstDash val="solid"/>
                  <a:round/>
                </a:ln>
              </p:spPr>
              <p:txBody>
                <a:bodyPr rtlCol="0" anchor="ctr"/>
                <a:lstStyle/>
                <a:p>
                  <a:endParaRPr lang="en-US" sz="1125" dirty="0"/>
                </a:p>
              </p:txBody>
            </p:sp>
            <p:sp>
              <p:nvSpPr>
                <p:cNvPr id="39" name="Freeform: Shape 38">
                  <a:extLst>
                    <a:ext uri="{FF2B5EF4-FFF2-40B4-BE49-F238E27FC236}">
                      <a16:creationId xmlns:a16="http://schemas.microsoft.com/office/drawing/2014/main" id="{C6FBAE8B-025E-4FB0-BDD3-869CBFC0EB7D}"/>
                    </a:ext>
                  </a:extLst>
                </p:cNvPr>
                <p:cNvSpPr/>
                <p:nvPr/>
              </p:nvSpPr>
              <p:spPr>
                <a:xfrm>
                  <a:off x="7489809" y="1476155"/>
                  <a:ext cx="294392" cy="294392"/>
                </a:xfrm>
                <a:custGeom>
                  <a:avLst/>
                  <a:gdLst>
                    <a:gd name="connsiteX0" fmla="*/ 4828 w 67587"/>
                    <a:gd name="connsiteY0" fmla="*/ 63082 h 67587"/>
                    <a:gd name="connsiteX1" fmla="*/ 63082 w 67587"/>
                    <a:gd name="connsiteY1" fmla="*/ 4828 h 67587"/>
                  </a:gdLst>
                  <a:ahLst/>
                  <a:cxnLst>
                    <a:cxn ang="0">
                      <a:pos x="connsiteX0" y="connsiteY0"/>
                    </a:cxn>
                    <a:cxn ang="0">
                      <a:pos x="connsiteX1" y="connsiteY1"/>
                    </a:cxn>
                  </a:cxnLst>
                  <a:rect l="l" t="t" r="r" b="b"/>
                  <a:pathLst>
                    <a:path w="67587" h="67587">
                      <a:moveTo>
                        <a:pt x="4828" y="63082"/>
                      </a:moveTo>
                      <a:lnTo>
                        <a:pt x="63082" y="4828"/>
                      </a:lnTo>
                    </a:path>
                  </a:pathLst>
                </a:custGeom>
                <a:ln w="25400" cap="flat">
                  <a:solidFill>
                    <a:schemeClr val="accent2"/>
                  </a:solidFill>
                  <a:prstDash val="solid"/>
                  <a:round/>
                </a:ln>
              </p:spPr>
              <p:txBody>
                <a:bodyPr rtlCol="0" anchor="ctr"/>
                <a:lstStyle/>
                <a:p>
                  <a:endParaRPr lang="en-US" sz="1125" dirty="0"/>
                </a:p>
              </p:txBody>
            </p:sp>
            <p:sp>
              <p:nvSpPr>
                <p:cNvPr id="40" name="Freeform: Shape 39">
                  <a:extLst>
                    <a:ext uri="{FF2B5EF4-FFF2-40B4-BE49-F238E27FC236}">
                      <a16:creationId xmlns:a16="http://schemas.microsoft.com/office/drawing/2014/main" id="{55A07A23-51BB-453E-B26A-469F159BD893}"/>
                    </a:ext>
                  </a:extLst>
                </p:cNvPr>
                <p:cNvSpPr/>
                <p:nvPr/>
              </p:nvSpPr>
              <p:spPr>
                <a:xfrm>
                  <a:off x="6892610" y="2241579"/>
                  <a:ext cx="126168" cy="126168"/>
                </a:xfrm>
                <a:custGeom>
                  <a:avLst/>
                  <a:gdLst>
                    <a:gd name="connsiteX0" fmla="*/ 4828 w 28966"/>
                    <a:gd name="connsiteY0" fmla="*/ 24138 h 28966"/>
                    <a:gd name="connsiteX1" fmla="*/ 24138 w 28966"/>
                    <a:gd name="connsiteY1" fmla="*/ 4828 h 28966"/>
                  </a:gdLst>
                  <a:ahLst/>
                  <a:cxnLst>
                    <a:cxn ang="0">
                      <a:pos x="connsiteX0" y="connsiteY0"/>
                    </a:cxn>
                    <a:cxn ang="0">
                      <a:pos x="connsiteX1" y="connsiteY1"/>
                    </a:cxn>
                  </a:cxnLst>
                  <a:rect l="l" t="t" r="r" b="b"/>
                  <a:pathLst>
                    <a:path w="28966" h="28966">
                      <a:moveTo>
                        <a:pt x="4828" y="24138"/>
                      </a:moveTo>
                      <a:lnTo>
                        <a:pt x="24138" y="4828"/>
                      </a:lnTo>
                    </a:path>
                  </a:pathLst>
                </a:custGeom>
                <a:ln w="25400" cap="flat">
                  <a:solidFill>
                    <a:schemeClr val="accent2"/>
                  </a:solidFill>
                  <a:prstDash val="solid"/>
                  <a:round/>
                </a:ln>
              </p:spPr>
              <p:txBody>
                <a:bodyPr rtlCol="0" anchor="ctr"/>
                <a:lstStyle/>
                <a:p>
                  <a:endParaRPr lang="en-US" sz="1125" dirty="0"/>
                </a:p>
              </p:txBody>
            </p:sp>
            <p:sp>
              <p:nvSpPr>
                <p:cNvPr id="41" name="Freeform: Shape 40">
                  <a:extLst>
                    <a:ext uri="{FF2B5EF4-FFF2-40B4-BE49-F238E27FC236}">
                      <a16:creationId xmlns:a16="http://schemas.microsoft.com/office/drawing/2014/main" id="{C728A33B-84EE-4382-A100-71DCB06F4BF6}"/>
                    </a:ext>
                  </a:extLst>
                </p:cNvPr>
                <p:cNvSpPr/>
                <p:nvPr/>
              </p:nvSpPr>
              <p:spPr>
                <a:xfrm>
                  <a:off x="6551956" y="2412608"/>
                  <a:ext cx="294392" cy="294392"/>
                </a:xfrm>
                <a:custGeom>
                  <a:avLst/>
                  <a:gdLst>
                    <a:gd name="connsiteX0" fmla="*/ 63082 w 67587"/>
                    <a:gd name="connsiteY0" fmla="*/ 4828 h 67587"/>
                    <a:gd name="connsiteX1" fmla="*/ 4828 w 67587"/>
                    <a:gd name="connsiteY1" fmla="*/ 63082 h 67587"/>
                  </a:gdLst>
                  <a:ahLst/>
                  <a:cxnLst>
                    <a:cxn ang="0">
                      <a:pos x="connsiteX0" y="connsiteY0"/>
                    </a:cxn>
                    <a:cxn ang="0">
                      <a:pos x="connsiteX1" y="connsiteY1"/>
                    </a:cxn>
                  </a:cxnLst>
                  <a:rect l="l" t="t" r="r" b="b"/>
                  <a:pathLst>
                    <a:path w="67587" h="67587">
                      <a:moveTo>
                        <a:pt x="63082" y="4828"/>
                      </a:moveTo>
                      <a:lnTo>
                        <a:pt x="4828" y="63082"/>
                      </a:lnTo>
                    </a:path>
                  </a:pathLst>
                </a:custGeom>
                <a:ln w="25400" cap="flat">
                  <a:solidFill>
                    <a:schemeClr val="accent2"/>
                  </a:solidFill>
                  <a:prstDash val="solid"/>
                  <a:round/>
                </a:ln>
              </p:spPr>
              <p:txBody>
                <a:bodyPr rtlCol="0" anchor="ctr"/>
                <a:lstStyle/>
                <a:p>
                  <a:endParaRPr lang="en-US" sz="1125" dirty="0"/>
                </a:p>
              </p:txBody>
            </p:sp>
          </p:grpSp>
          <p:sp>
            <p:nvSpPr>
              <p:cNvPr id="42" name="Freeform: Shape 41">
                <a:extLst>
                  <a:ext uri="{FF2B5EF4-FFF2-40B4-BE49-F238E27FC236}">
                    <a16:creationId xmlns:a16="http://schemas.microsoft.com/office/drawing/2014/main" id="{F6486386-0C71-4A6E-BAB6-F38C6CAA264F}"/>
                  </a:ext>
                </a:extLst>
              </p:cNvPr>
              <p:cNvSpPr/>
              <p:nvPr/>
            </p:nvSpPr>
            <p:spPr>
              <a:xfrm>
                <a:off x="7611092" y="2266118"/>
                <a:ext cx="521948" cy="584940"/>
              </a:xfrm>
              <a:custGeom>
                <a:avLst/>
                <a:gdLst>
                  <a:gd name="connsiteX0" fmla="*/ 114898 w 186669"/>
                  <a:gd name="connsiteY0" fmla="*/ 97841 h 209198"/>
                  <a:gd name="connsiteX1" fmla="*/ 184095 w 186669"/>
                  <a:gd name="connsiteY1" fmla="*/ 82070 h 209198"/>
                  <a:gd name="connsiteX2" fmla="*/ 4828 w 186669"/>
                  <a:gd name="connsiteY2" fmla="*/ 4828 h 209198"/>
                  <a:gd name="connsiteX3" fmla="*/ 47955 w 186669"/>
                  <a:gd name="connsiteY3" fmla="*/ 195360 h 209198"/>
                  <a:gd name="connsiteX4" fmla="*/ 76277 w 186669"/>
                  <a:gd name="connsiteY4" fmla="*/ 130025 h 209198"/>
                  <a:gd name="connsiteX5" fmla="*/ 76277 w 186669"/>
                  <a:gd name="connsiteY5" fmla="*/ 130025 h 209198"/>
                  <a:gd name="connsiteX6" fmla="*/ 113611 w 186669"/>
                  <a:gd name="connsiteY6" fmla="*/ 174762 h 209198"/>
                  <a:gd name="connsiteX7" fmla="*/ 138071 w 186669"/>
                  <a:gd name="connsiteY7" fmla="*/ 204371 h 209198"/>
                  <a:gd name="connsiteX8" fmla="*/ 153198 w 186669"/>
                  <a:gd name="connsiteY8" fmla="*/ 192141 h 209198"/>
                  <a:gd name="connsiteX9" fmla="*/ 176693 w 186669"/>
                  <a:gd name="connsiteY9" fmla="*/ 172509 h 209198"/>
                  <a:gd name="connsiteX10" fmla="*/ 153198 w 186669"/>
                  <a:gd name="connsiteY10" fmla="*/ 143864 h 209198"/>
                  <a:gd name="connsiteX11" fmla="*/ 114898 w 186669"/>
                  <a:gd name="connsiteY11" fmla="*/ 97841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669" h="209198">
                    <a:moveTo>
                      <a:pt x="114898" y="97841"/>
                    </a:moveTo>
                    <a:lnTo>
                      <a:pt x="184095" y="82070"/>
                    </a:lnTo>
                    <a:lnTo>
                      <a:pt x="4828" y="4828"/>
                    </a:lnTo>
                    <a:lnTo>
                      <a:pt x="47955" y="195360"/>
                    </a:lnTo>
                    <a:lnTo>
                      <a:pt x="76277" y="130025"/>
                    </a:lnTo>
                    <a:lnTo>
                      <a:pt x="76277" y="130025"/>
                    </a:lnTo>
                    <a:lnTo>
                      <a:pt x="113611" y="174762"/>
                    </a:lnTo>
                    <a:lnTo>
                      <a:pt x="138071" y="204371"/>
                    </a:lnTo>
                    <a:lnTo>
                      <a:pt x="153198" y="192141"/>
                    </a:lnTo>
                    <a:lnTo>
                      <a:pt x="176693" y="172509"/>
                    </a:lnTo>
                    <a:lnTo>
                      <a:pt x="153198" y="143864"/>
                    </a:lnTo>
                    <a:lnTo>
                      <a:pt x="114898" y="97841"/>
                    </a:lnTo>
                    <a:close/>
                  </a:path>
                </a:pathLst>
              </a:custGeom>
              <a:noFill/>
              <a:ln w="25400" cap="flat">
                <a:solidFill>
                  <a:schemeClr val="bg1"/>
                </a:solidFill>
                <a:prstDash val="solid"/>
                <a:round/>
              </a:ln>
            </p:spPr>
            <p:txBody>
              <a:bodyPr rtlCol="0" anchor="ctr"/>
              <a:lstStyle/>
              <a:p>
                <a:endParaRPr lang="en-US" sz="1125" dirty="0"/>
              </a:p>
            </p:txBody>
          </p:sp>
        </p:grpSp>
        <p:sp>
          <p:nvSpPr>
            <p:cNvPr id="92" name="Rectangle 91">
              <a:extLst>
                <a:ext uri="{FF2B5EF4-FFF2-40B4-BE49-F238E27FC236}">
                  <a16:creationId xmlns:a16="http://schemas.microsoft.com/office/drawing/2014/main" id="{A8AFA494-7759-482B-911C-A789039330A2}"/>
                </a:ext>
              </a:extLst>
            </p:cNvPr>
            <p:cNvSpPr/>
            <p:nvPr/>
          </p:nvSpPr>
          <p:spPr>
            <a:xfrm>
              <a:off x="6001417" y="3558636"/>
              <a:ext cx="3356567" cy="819200"/>
            </a:xfrm>
            <a:prstGeom prst="rect">
              <a:avLst/>
            </a:prstGeom>
          </p:spPr>
          <p:txBody>
            <a:bodyPr wrap="square">
              <a:spAutoFit/>
            </a:bodyPr>
            <a:lstStyle/>
            <a:p>
              <a:pPr algn="ctr" latinLnBrk="1" hangingPunct="0">
                <a:lnSpc>
                  <a:spcPct val="80000"/>
                </a:lnSpc>
                <a:spcBef>
                  <a:spcPts val="750"/>
                </a:spcBef>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Easily add/remove capacity,</a:t>
              </a:r>
              <a:b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 change volume types with</a:t>
              </a:r>
              <a:b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 Volumes</a:t>
              </a:r>
            </a:p>
          </p:txBody>
        </p:sp>
      </p:grpSp>
      <p:grpSp>
        <p:nvGrpSpPr>
          <p:cNvPr id="15" name="Group 14">
            <a:extLst>
              <a:ext uri="{FF2B5EF4-FFF2-40B4-BE49-F238E27FC236}">
                <a16:creationId xmlns:a16="http://schemas.microsoft.com/office/drawing/2014/main" id="{4FF30F79-BF69-4D45-841A-69679214BB92}"/>
              </a:ext>
            </a:extLst>
          </p:cNvPr>
          <p:cNvGrpSpPr/>
          <p:nvPr/>
        </p:nvGrpSpPr>
        <p:grpSpPr>
          <a:xfrm>
            <a:off x="6420188" y="1193462"/>
            <a:ext cx="2036279" cy="1538516"/>
            <a:chOff x="10272301" y="1909538"/>
            <a:chExt cx="3258046" cy="2461626"/>
          </a:xfrm>
        </p:grpSpPr>
        <p:sp>
          <p:nvSpPr>
            <p:cNvPr id="8" name="TextBox 14"/>
            <p:cNvSpPr txBox="1"/>
            <p:nvPr/>
          </p:nvSpPr>
          <p:spPr>
            <a:xfrm>
              <a:off x="10380027" y="3069081"/>
              <a:ext cx="3042593" cy="387795"/>
            </a:xfrm>
            <a:prstGeom prst="rect">
              <a:avLst/>
            </a:prstGeom>
            <a:noFill/>
            <a:ln w="12700" cap="flat">
              <a:noFill/>
              <a:miter lim="400000"/>
            </a:ln>
            <a:effectLst/>
          </p:spPr>
          <p:txBody>
            <a:bodyPr rot="0" spcFirstLastPara="1" vert="horz" wrap="square" lIns="28574" tIns="28574" rIns="28574" bIns="28574" numCol="1" spcCol="3810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85750">
                <a:lnSpc>
                  <a:spcPct val="80000"/>
                </a:lnSpc>
                <a:buClr>
                  <a:srgbClr val="595A5D"/>
                </a:buClr>
                <a:defRPr sz="1800">
                  <a:solidFill>
                    <a:srgbClr val="000000"/>
                  </a:solidFill>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High reliability</a:t>
              </a:r>
              <a:endParaRPr lang="en-US" sz="15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0" name="Group 19">
              <a:extLst>
                <a:ext uri="{FF2B5EF4-FFF2-40B4-BE49-F238E27FC236}">
                  <a16:creationId xmlns:a16="http://schemas.microsoft.com/office/drawing/2014/main" id="{055A5C4D-FA38-4063-8851-B1A426A518FE}"/>
                </a:ext>
              </a:extLst>
            </p:cNvPr>
            <p:cNvGrpSpPr/>
            <p:nvPr/>
          </p:nvGrpSpPr>
          <p:grpSpPr>
            <a:xfrm>
              <a:off x="11362016" y="1909538"/>
              <a:ext cx="1078616" cy="941520"/>
              <a:chOff x="11362016" y="1909538"/>
              <a:chExt cx="1078616" cy="941520"/>
            </a:xfrm>
          </p:grpSpPr>
          <p:grpSp>
            <p:nvGrpSpPr>
              <p:cNvPr id="14" name="Group 13">
                <a:extLst>
                  <a:ext uri="{FF2B5EF4-FFF2-40B4-BE49-F238E27FC236}">
                    <a16:creationId xmlns:a16="http://schemas.microsoft.com/office/drawing/2014/main" id="{8F9979C4-3808-4335-A0B4-ADAEC2A0DC65}"/>
                  </a:ext>
                </a:extLst>
              </p:cNvPr>
              <p:cNvGrpSpPr/>
              <p:nvPr/>
            </p:nvGrpSpPr>
            <p:grpSpPr>
              <a:xfrm>
                <a:off x="12005343" y="1914932"/>
                <a:ext cx="435289" cy="486107"/>
                <a:chOff x="11481562" y="2076837"/>
                <a:chExt cx="190210" cy="212417"/>
              </a:xfrm>
            </p:grpSpPr>
            <p:sp>
              <p:nvSpPr>
                <p:cNvPr id="44" name="Freeform: Shape 43">
                  <a:extLst>
                    <a:ext uri="{FF2B5EF4-FFF2-40B4-BE49-F238E27FC236}">
                      <a16:creationId xmlns:a16="http://schemas.microsoft.com/office/drawing/2014/main" id="{843B1CE8-CFF4-478C-BCC2-948180D00C8F}"/>
                    </a:ext>
                  </a:extLst>
                </p:cNvPr>
                <p:cNvSpPr/>
                <p:nvPr/>
              </p:nvSpPr>
              <p:spPr>
                <a:xfrm>
                  <a:off x="11481562" y="2221667"/>
                  <a:ext cx="54714" cy="67587"/>
                </a:xfrm>
                <a:custGeom>
                  <a:avLst/>
                  <a:gdLst>
                    <a:gd name="connsiteX0" fmla="*/ 51817 w 54713"/>
                    <a:gd name="connsiteY0" fmla="*/ 4828 h 67587"/>
                    <a:gd name="connsiteX1" fmla="*/ 4828 w 54713"/>
                    <a:gd name="connsiteY1" fmla="*/ 64691 h 67587"/>
                  </a:gdLst>
                  <a:ahLst/>
                  <a:cxnLst>
                    <a:cxn ang="0">
                      <a:pos x="connsiteX0" y="connsiteY0"/>
                    </a:cxn>
                    <a:cxn ang="0">
                      <a:pos x="connsiteX1" y="connsiteY1"/>
                    </a:cxn>
                  </a:cxnLst>
                  <a:rect l="l" t="t" r="r" b="b"/>
                  <a:pathLst>
                    <a:path w="54713" h="67587">
                      <a:moveTo>
                        <a:pt x="51817" y="4828"/>
                      </a:moveTo>
                      <a:lnTo>
                        <a:pt x="4828" y="64691"/>
                      </a:lnTo>
                    </a:path>
                  </a:pathLst>
                </a:custGeom>
                <a:ln w="25400" cap="flat">
                  <a:solidFill>
                    <a:schemeClr val="accent2"/>
                  </a:solidFill>
                  <a:prstDash val="solid"/>
                  <a:round/>
                </a:ln>
              </p:spPr>
              <p:txBody>
                <a:bodyPr rtlCol="0" anchor="ctr"/>
                <a:lstStyle/>
                <a:p>
                  <a:endParaRPr lang="en-US" sz="1125" dirty="0"/>
                </a:p>
              </p:txBody>
            </p:sp>
            <p:sp>
              <p:nvSpPr>
                <p:cNvPr id="45" name="Freeform: Shape 44">
                  <a:extLst>
                    <a:ext uri="{FF2B5EF4-FFF2-40B4-BE49-F238E27FC236}">
                      <a16:creationId xmlns:a16="http://schemas.microsoft.com/office/drawing/2014/main" id="{BAD75324-9447-48CA-84AE-166298ADE494}"/>
                    </a:ext>
                  </a:extLst>
                </p:cNvPr>
                <p:cNvSpPr/>
                <p:nvPr/>
              </p:nvSpPr>
              <p:spPr>
                <a:xfrm>
                  <a:off x="11595173" y="2076837"/>
                  <a:ext cx="54714" cy="67587"/>
                </a:xfrm>
                <a:custGeom>
                  <a:avLst/>
                  <a:gdLst>
                    <a:gd name="connsiteX0" fmla="*/ 51495 w 54713"/>
                    <a:gd name="connsiteY0" fmla="*/ 4828 h 67587"/>
                    <a:gd name="connsiteX1" fmla="*/ 4828 w 54713"/>
                    <a:gd name="connsiteY1" fmla="*/ 64691 h 67587"/>
                  </a:gdLst>
                  <a:ahLst/>
                  <a:cxnLst>
                    <a:cxn ang="0">
                      <a:pos x="connsiteX0" y="connsiteY0"/>
                    </a:cxn>
                    <a:cxn ang="0">
                      <a:pos x="connsiteX1" y="connsiteY1"/>
                    </a:cxn>
                  </a:cxnLst>
                  <a:rect l="l" t="t" r="r" b="b"/>
                  <a:pathLst>
                    <a:path w="54713" h="67587">
                      <a:moveTo>
                        <a:pt x="51495" y="4828"/>
                      </a:moveTo>
                      <a:lnTo>
                        <a:pt x="4828" y="64691"/>
                      </a:lnTo>
                    </a:path>
                  </a:pathLst>
                </a:custGeom>
                <a:ln w="25400" cap="flat">
                  <a:solidFill>
                    <a:schemeClr val="accent2"/>
                  </a:solidFill>
                  <a:prstDash val="solid"/>
                  <a:round/>
                </a:ln>
              </p:spPr>
              <p:txBody>
                <a:bodyPr rtlCol="0" anchor="ctr"/>
                <a:lstStyle/>
                <a:p>
                  <a:endParaRPr lang="en-US" sz="1125" dirty="0"/>
                </a:p>
              </p:txBody>
            </p:sp>
            <p:sp>
              <p:nvSpPr>
                <p:cNvPr id="46" name="Freeform: Shape 45">
                  <a:extLst>
                    <a:ext uri="{FF2B5EF4-FFF2-40B4-BE49-F238E27FC236}">
                      <a16:creationId xmlns:a16="http://schemas.microsoft.com/office/drawing/2014/main" id="{C758D40C-790B-4047-9F07-C1035EC8B85C}"/>
                    </a:ext>
                  </a:extLst>
                </p:cNvPr>
                <p:cNvSpPr/>
                <p:nvPr/>
              </p:nvSpPr>
              <p:spPr>
                <a:xfrm>
                  <a:off x="11616415" y="2169528"/>
                  <a:ext cx="48277" cy="12874"/>
                </a:xfrm>
                <a:custGeom>
                  <a:avLst/>
                  <a:gdLst>
                    <a:gd name="connsiteX0" fmla="*/ 46346 w 48276"/>
                    <a:gd name="connsiteY0" fmla="*/ 4828 h 12873"/>
                    <a:gd name="connsiteX1" fmla="*/ 4828 w 48276"/>
                    <a:gd name="connsiteY1" fmla="*/ 9977 h 12873"/>
                  </a:gdLst>
                  <a:ahLst/>
                  <a:cxnLst>
                    <a:cxn ang="0">
                      <a:pos x="connsiteX0" y="connsiteY0"/>
                    </a:cxn>
                    <a:cxn ang="0">
                      <a:pos x="connsiteX1" y="connsiteY1"/>
                    </a:cxn>
                  </a:cxnLst>
                  <a:rect l="l" t="t" r="r" b="b"/>
                  <a:pathLst>
                    <a:path w="48276" h="12873">
                      <a:moveTo>
                        <a:pt x="46346" y="4828"/>
                      </a:moveTo>
                      <a:lnTo>
                        <a:pt x="4828" y="9977"/>
                      </a:lnTo>
                    </a:path>
                  </a:pathLst>
                </a:custGeom>
                <a:ln w="25400" cap="flat">
                  <a:solidFill>
                    <a:schemeClr val="accent2"/>
                  </a:solidFill>
                  <a:prstDash val="solid"/>
                  <a:round/>
                </a:ln>
              </p:spPr>
              <p:txBody>
                <a:bodyPr rtlCol="0" anchor="ctr"/>
                <a:lstStyle/>
                <a:p>
                  <a:endParaRPr lang="en-US" sz="1125" dirty="0"/>
                </a:p>
              </p:txBody>
            </p:sp>
            <p:sp>
              <p:nvSpPr>
                <p:cNvPr id="47" name="Freeform: Shape 46">
                  <a:extLst>
                    <a:ext uri="{FF2B5EF4-FFF2-40B4-BE49-F238E27FC236}">
                      <a16:creationId xmlns:a16="http://schemas.microsoft.com/office/drawing/2014/main" id="{1E16DCC1-9AF5-43C6-ACA8-96818EA54D3A}"/>
                    </a:ext>
                  </a:extLst>
                </p:cNvPr>
                <p:cNvSpPr/>
                <p:nvPr/>
              </p:nvSpPr>
              <p:spPr>
                <a:xfrm>
                  <a:off x="11566851" y="2237759"/>
                  <a:ext cx="12874" cy="51495"/>
                </a:xfrm>
                <a:custGeom>
                  <a:avLst/>
                  <a:gdLst>
                    <a:gd name="connsiteX0" fmla="*/ 9655 w 12873"/>
                    <a:gd name="connsiteY0" fmla="*/ 46667 h 51495"/>
                    <a:gd name="connsiteX1" fmla="*/ 4828 w 12873"/>
                    <a:gd name="connsiteY1" fmla="*/ 4828 h 51495"/>
                  </a:gdLst>
                  <a:ahLst/>
                  <a:cxnLst>
                    <a:cxn ang="0">
                      <a:pos x="connsiteX0" y="connsiteY0"/>
                    </a:cxn>
                    <a:cxn ang="0">
                      <a:pos x="connsiteX1" y="connsiteY1"/>
                    </a:cxn>
                  </a:cxnLst>
                  <a:rect l="l" t="t" r="r" b="b"/>
                  <a:pathLst>
                    <a:path w="12873" h="51495">
                      <a:moveTo>
                        <a:pt x="9655" y="46667"/>
                      </a:moveTo>
                      <a:lnTo>
                        <a:pt x="4828" y="4828"/>
                      </a:lnTo>
                    </a:path>
                  </a:pathLst>
                </a:custGeom>
                <a:ln w="25400" cap="flat">
                  <a:solidFill>
                    <a:schemeClr val="accent2"/>
                  </a:solidFill>
                  <a:prstDash val="solid"/>
                  <a:round/>
                </a:ln>
              </p:spPr>
              <p:txBody>
                <a:bodyPr rtlCol="0" anchor="ctr"/>
                <a:lstStyle/>
                <a:p>
                  <a:endParaRPr lang="en-US" sz="1125" dirty="0"/>
                </a:p>
              </p:txBody>
            </p:sp>
            <p:sp>
              <p:nvSpPr>
                <p:cNvPr id="48" name="Freeform: Shape 47">
                  <a:extLst>
                    <a:ext uri="{FF2B5EF4-FFF2-40B4-BE49-F238E27FC236}">
                      <a16:creationId xmlns:a16="http://schemas.microsoft.com/office/drawing/2014/main" id="{062DDFD6-96EE-40A2-BF94-07924314F9E1}"/>
                    </a:ext>
                  </a:extLst>
                </p:cNvPr>
                <p:cNvSpPr/>
                <p:nvPr/>
              </p:nvSpPr>
              <p:spPr>
                <a:xfrm>
                  <a:off x="11604185" y="2212655"/>
                  <a:ext cx="67587" cy="54714"/>
                </a:xfrm>
                <a:custGeom>
                  <a:avLst/>
                  <a:gdLst>
                    <a:gd name="connsiteX0" fmla="*/ 64691 w 67587"/>
                    <a:gd name="connsiteY0" fmla="*/ 51817 h 54713"/>
                    <a:gd name="connsiteX1" fmla="*/ 4828 w 67587"/>
                    <a:gd name="connsiteY1" fmla="*/ 4828 h 54713"/>
                  </a:gdLst>
                  <a:ahLst/>
                  <a:cxnLst>
                    <a:cxn ang="0">
                      <a:pos x="connsiteX0" y="connsiteY0"/>
                    </a:cxn>
                    <a:cxn ang="0">
                      <a:pos x="connsiteX1" y="connsiteY1"/>
                    </a:cxn>
                  </a:cxnLst>
                  <a:rect l="l" t="t" r="r" b="b"/>
                  <a:pathLst>
                    <a:path w="67587" h="54713">
                      <a:moveTo>
                        <a:pt x="64691" y="51817"/>
                      </a:moveTo>
                      <a:lnTo>
                        <a:pt x="4828" y="4828"/>
                      </a:lnTo>
                    </a:path>
                  </a:pathLst>
                </a:custGeom>
                <a:ln w="25400" cap="flat">
                  <a:solidFill>
                    <a:schemeClr val="accent2"/>
                  </a:solidFill>
                  <a:prstDash val="solid"/>
                  <a:round/>
                </a:ln>
              </p:spPr>
              <p:txBody>
                <a:bodyPr rtlCol="0" anchor="ctr"/>
                <a:lstStyle/>
                <a:p>
                  <a:endParaRPr lang="en-US" sz="1125" dirty="0"/>
                </a:p>
              </p:txBody>
            </p:sp>
          </p:grpSp>
          <p:grpSp>
            <p:nvGrpSpPr>
              <p:cNvPr id="16" name="Group 15">
                <a:extLst>
                  <a:ext uri="{FF2B5EF4-FFF2-40B4-BE49-F238E27FC236}">
                    <a16:creationId xmlns:a16="http://schemas.microsoft.com/office/drawing/2014/main" id="{495BF15E-874D-4080-9918-992206FB60C4}"/>
                  </a:ext>
                </a:extLst>
              </p:cNvPr>
              <p:cNvGrpSpPr/>
              <p:nvPr/>
            </p:nvGrpSpPr>
            <p:grpSpPr>
              <a:xfrm>
                <a:off x="11362016" y="1909538"/>
                <a:ext cx="879767" cy="941520"/>
                <a:chOff x="10706042" y="1642920"/>
                <a:chExt cx="1190948" cy="1274542"/>
              </a:xfrm>
            </p:grpSpPr>
            <p:sp>
              <p:nvSpPr>
                <p:cNvPr id="49" name="Freeform: Shape 48">
                  <a:extLst>
                    <a:ext uri="{FF2B5EF4-FFF2-40B4-BE49-F238E27FC236}">
                      <a16:creationId xmlns:a16="http://schemas.microsoft.com/office/drawing/2014/main" id="{66FFA831-6E00-4A6D-BE4A-AB0DF4E73E4D}"/>
                    </a:ext>
                  </a:extLst>
                </p:cNvPr>
                <p:cNvSpPr/>
                <p:nvPr/>
              </p:nvSpPr>
              <p:spPr>
                <a:xfrm>
                  <a:off x="10706042" y="1960300"/>
                  <a:ext cx="857458" cy="957162"/>
                </a:xfrm>
                <a:custGeom>
                  <a:avLst/>
                  <a:gdLst>
                    <a:gd name="connsiteX0" fmla="*/ 172013 w 276786"/>
                    <a:gd name="connsiteY0" fmla="*/ 62438 h 308970"/>
                    <a:gd name="connsiteX1" fmla="*/ 9481 w 276786"/>
                    <a:gd name="connsiteY1" fmla="*/ 269062 h 308970"/>
                    <a:gd name="connsiteX2" fmla="*/ 13022 w 276786"/>
                    <a:gd name="connsiteY2" fmla="*/ 299637 h 308970"/>
                    <a:gd name="connsiteX3" fmla="*/ 13022 w 276786"/>
                    <a:gd name="connsiteY3" fmla="*/ 299637 h 308970"/>
                    <a:gd name="connsiteX4" fmla="*/ 43597 w 276786"/>
                    <a:gd name="connsiteY4" fmla="*/ 296097 h 308970"/>
                    <a:gd name="connsiteX5" fmla="*/ 272428 w 276786"/>
                    <a:gd name="connsiteY5" fmla="*/ 4828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786" h="308970">
                      <a:moveTo>
                        <a:pt x="172013" y="62438"/>
                      </a:moveTo>
                      <a:lnTo>
                        <a:pt x="9481" y="269062"/>
                      </a:lnTo>
                      <a:cubicBezTo>
                        <a:pt x="2079" y="278395"/>
                        <a:pt x="3688" y="292235"/>
                        <a:pt x="13022" y="299637"/>
                      </a:cubicBezTo>
                      <a:lnTo>
                        <a:pt x="13022" y="299637"/>
                      </a:lnTo>
                      <a:cubicBezTo>
                        <a:pt x="22355" y="307040"/>
                        <a:pt x="36195" y="305430"/>
                        <a:pt x="43597" y="296097"/>
                      </a:cubicBezTo>
                      <a:lnTo>
                        <a:pt x="272428" y="4828"/>
                      </a:lnTo>
                    </a:path>
                  </a:pathLst>
                </a:custGeom>
                <a:noFill/>
                <a:ln w="25400" cap="flat">
                  <a:solidFill>
                    <a:schemeClr val="bg1"/>
                  </a:solidFill>
                  <a:prstDash val="solid"/>
                  <a:round/>
                </a:ln>
              </p:spPr>
              <p:txBody>
                <a:bodyPr rtlCol="0" anchor="ctr"/>
                <a:lstStyle/>
                <a:p>
                  <a:endParaRPr lang="en-US" sz="1125" dirty="0"/>
                </a:p>
              </p:txBody>
            </p:sp>
            <p:sp>
              <p:nvSpPr>
                <p:cNvPr id="50" name="Freeform: Shape 49">
                  <a:extLst>
                    <a:ext uri="{FF2B5EF4-FFF2-40B4-BE49-F238E27FC236}">
                      <a16:creationId xmlns:a16="http://schemas.microsoft.com/office/drawing/2014/main" id="{B24C6670-99CE-4E33-A7F0-944597FBB559}"/>
                    </a:ext>
                  </a:extLst>
                </p:cNvPr>
                <p:cNvSpPr/>
                <p:nvPr/>
              </p:nvSpPr>
              <p:spPr>
                <a:xfrm>
                  <a:off x="11223966" y="2098891"/>
                  <a:ext cx="59824" cy="69793"/>
                </a:xfrm>
                <a:custGeom>
                  <a:avLst/>
                  <a:gdLst>
                    <a:gd name="connsiteX0" fmla="*/ 15127 w 19310"/>
                    <a:gd name="connsiteY0" fmla="*/ 4828 h 22529"/>
                    <a:gd name="connsiteX1" fmla="*/ 4828 w 19310"/>
                    <a:gd name="connsiteY1" fmla="*/ 17701 h 22529"/>
                  </a:gdLst>
                  <a:ahLst/>
                  <a:cxnLst>
                    <a:cxn ang="0">
                      <a:pos x="connsiteX0" y="connsiteY0"/>
                    </a:cxn>
                    <a:cxn ang="0">
                      <a:pos x="connsiteX1" y="connsiteY1"/>
                    </a:cxn>
                  </a:cxnLst>
                  <a:rect l="l" t="t" r="r" b="b"/>
                  <a:pathLst>
                    <a:path w="19310" h="22529">
                      <a:moveTo>
                        <a:pt x="15127" y="4828"/>
                      </a:moveTo>
                      <a:lnTo>
                        <a:pt x="4828" y="17701"/>
                      </a:lnTo>
                    </a:path>
                  </a:pathLst>
                </a:custGeom>
                <a:ln w="25400" cap="flat">
                  <a:solidFill>
                    <a:schemeClr val="bg1"/>
                  </a:solidFill>
                  <a:prstDash val="solid"/>
                  <a:round/>
                </a:ln>
              </p:spPr>
              <p:txBody>
                <a:bodyPr rtlCol="0" anchor="ctr"/>
                <a:lstStyle/>
                <a:p>
                  <a:endParaRPr lang="en-US" sz="1125" dirty="0"/>
                </a:p>
              </p:txBody>
            </p:sp>
            <p:sp>
              <p:nvSpPr>
                <p:cNvPr id="51" name="Freeform: Shape 50">
                  <a:extLst>
                    <a:ext uri="{FF2B5EF4-FFF2-40B4-BE49-F238E27FC236}">
                      <a16:creationId xmlns:a16="http://schemas.microsoft.com/office/drawing/2014/main" id="{88E0907C-1B57-4A1F-9BAA-8142F0060170}"/>
                    </a:ext>
                  </a:extLst>
                </p:cNvPr>
                <p:cNvSpPr/>
                <p:nvPr/>
              </p:nvSpPr>
              <p:spPr>
                <a:xfrm>
                  <a:off x="11292761" y="1876548"/>
                  <a:ext cx="159527" cy="199409"/>
                </a:xfrm>
                <a:custGeom>
                  <a:avLst/>
                  <a:gdLst>
                    <a:gd name="connsiteX0" fmla="*/ 49242 w 51495"/>
                    <a:gd name="connsiteY0" fmla="*/ 4828 h 64368"/>
                    <a:gd name="connsiteX1" fmla="*/ 4828 w 51495"/>
                    <a:gd name="connsiteY1" fmla="*/ 61472 h 64368"/>
                  </a:gdLst>
                  <a:ahLst/>
                  <a:cxnLst>
                    <a:cxn ang="0">
                      <a:pos x="connsiteX0" y="connsiteY0"/>
                    </a:cxn>
                    <a:cxn ang="0">
                      <a:pos x="connsiteX1" y="connsiteY1"/>
                    </a:cxn>
                  </a:cxnLst>
                  <a:rect l="l" t="t" r="r" b="b"/>
                  <a:pathLst>
                    <a:path w="51495" h="64368">
                      <a:moveTo>
                        <a:pt x="49242" y="4828"/>
                      </a:moveTo>
                      <a:lnTo>
                        <a:pt x="4828" y="61472"/>
                      </a:lnTo>
                    </a:path>
                  </a:pathLst>
                </a:custGeom>
                <a:ln w="25400" cap="flat">
                  <a:solidFill>
                    <a:schemeClr val="bg1"/>
                  </a:solidFill>
                  <a:prstDash val="solid"/>
                  <a:round/>
                </a:ln>
              </p:spPr>
              <p:txBody>
                <a:bodyPr rtlCol="0" anchor="ctr"/>
                <a:lstStyle/>
                <a:p>
                  <a:endParaRPr lang="en-US" sz="1125" dirty="0"/>
                </a:p>
              </p:txBody>
            </p:sp>
            <p:sp>
              <p:nvSpPr>
                <p:cNvPr id="52" name="Freeform: Shape 51">
                  <a:extLst>
                    <a:ext uri="{FF2B5EF4-FFF2-40B4-BE49-F238E27FC236}">
                      <a16:creationId xmlns:a16="http://schemas.microsoft.com/office/drawing/2014/main" id="{F1C36D9F-5958-4985-BA4A-564502F703BF}"/>
                    </a:ext>
                  </a:extLst>
                </p:cNvPr>
                <p:cNvSpPr/>
                <p:nvPr/>
              </p:nvSpPr>
              <p:spPr>
                <a:xfrm>
                  <a:off x="11717522" y="1868172"/>
                  <a:ext cx="179468" cy="189437"/>
                </a:xfrm>
                <a:custGeom>
                  <a:avLst/>
                  <a:gdLst>
                    <a:gd name="connsiteX0" fmla="*/ 9005 w 57932"/>
                    <a:gd name="connsiteY0" fmla="*/ 44545 h 61150"/>
                    <a:gd name="connsiteX1" fmla="*/ 25741 w 57932"/>
                    <a:gd name="connsiteY1" fmla="*/ 57740 h 61150"/>
                    <a:gd name="connsiteX2" fmla="*/ 55029 w 57932"/>
                    <a:gd name="connsiteY2" fmla="*/ 20406 h 61150"/>
                    <a:gd name="connsiteX3" fmla="*/ 38293 w 57932"/>
                    <a:gd name="connsiteY3" fmla="*/ 7211 h 61150"/>
                    <a:gd name="connsiteX4" fmla="*/ 22845 w 57932"/>
                    <a:gd name="connsiteY4" fmla="*/ 9142 h 61150"/>
                    <a:gd name="connsiteX5" fmla="*/ 7074 w 57932"/>
                    <a:gd name="connsiteY5" fmla="*/ 29096 h 61150"/>
                    <a:gd name="connsiteX6" fmla="*/ 9005 w 57932"/>
                    <a:gd name="connsiteY6" fmla="*/ 44545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32" h="61150">
                      <a:moveTo>
                        <a:pt x="9005" y="44545"/>
                      </a:moveTo>
                      <a:lnTo>
                        <a:pt x="25741" y="57740"/>
                      </a:lnTo>
                      <a:lnTo>
                        <a:pt x="55029" y="20406"/>
                      </a:lnTo>
                      <a:lnTo>
                        <a:pt x="38293" y="7211"/>
                      </a:lnTo>
                      <a:cubicBezTo>
                        <a:pt x="33466" y="3349"/>
                        <a:pt x="26707" y="4314"/>
                        <a:pt x="22845" y="9142"/>
                      </a:cubicBezTo>
                      <a:lnTo>
                        <a:pt x="7074" y="29096"/>
                      </a:lnTo>
                      <a:cubicBezTo>
                        <a:pt x="3534" y="33924"/>
                        <a:pt x="4178" y="40683"/>
                        <a:pt x="9005" y="44545"/>
                      </a:cubicBezTo>
                      <a:close/>
                    </a:path>
                  </a:pathLst>
                </a:custGeom>
                <a:noFill/>
                <a:ln w="25400" cap="flat">
                  <a:solidFill>
                    <a:schemeClr val="bg1"/>
                  </a:solidFill>
                  <a:prstDash val="solid"/>
                  <a:round/>
                </a:ln>
              </p:spPr>
              <p:txBody>
                <a:bodyPr rtlCol="0" anchor="ctr"/>
                <a:lstStyle/>
                <a:p>
                  <a:endParaRPr lang="en-US" sz="1125" dirty="0"/>
                </a:p>
              </p:txBody>
            </p:sp>
            <p:sp>
              <p:nvSpPr>
                <p:cNvPr id="53" name="Freeform: Shape 52">
                  <a:extLst>
                    <a:ext uri="{FF2B5EF4-FFF2-40B4-BE49-F238E27FC236}">
                      <a16:creationId xmlns:a16="http://schemas.microsoft.com/office/drawing/2014/main" id="{433CC4C4-2E8E-4618-884B-5B559069BCE1}"/>
                    </a:ext>
                  </a:extLst>
                </p:cNvPr>
                <p:cNvSpPr/>
                <p:nvPr/>
              </p:nvSpPr>
              <p:spPr>
                <a:xfrm>
                  <a:off x="11707535" y="1800774"/>
                  <a:ext cx="119644" cy="99703"/>
                </a:xfrm>
                <a:custGeom>
                  <a:avLst/>
                  <a:gdLst>
                    <a:gd name="connsiteX0" fmla="*/ 4828 w 38621"/>
                    <a:gd name="connsiteY0" fmla="*/ 4828 h 32184"/>
                    <a:gd name="connsiteX1" fmla="*/ 16414 w 38621"/>
                    <a:gd name="connsiteY1" fmla="*/ 21885 h 32184"/>
                    <a:gd name="connsiteX2" fmla="*/ 35725 w 38621"/>
                    <a:gd name="connsiteY2" fmla="*/ 29288 h 32184"/>
                  </a:gdLst>
                  <a:ahLst/>
                  <a:cxnLst>
                    <a:cxn ang="0">
                      <a:pos x="connsiteX0" y="connsiteY0"/>
                    </a:cxn>
                    <a:cxn ang="0">
                      <a:pos x="connsiteX1" y="connsiteY1"/>
                    </a:cxn>
                    <a:cxn ang="0">
                      <a:pos x="connsiteX2" y="connsiteY2"/>
                    </a:cxn>
                  </a:cxnLst>
                  <a:rect l="l" t="t" r="r" b="b"/>
                  <a:pathLst>
                    <a:path w="38621" h="32184">
                      <a:moveTo>
                        <a:pt x="4828" y="4828"/>
                      </a:moveTo>
                      <a:cubicBezTo>
                        <a:pt x="6437" y="10943"/>
                        <a:pt x="10621" y="17058"/>
                        <a:pt x="16414" y="21885"/>
                      </a:cubicBezTo>
                      <a:cubicBezTo>
                        <a:pt x="22529" y="26713"/>
                        <a:pt x="29288" y="28966"/>
                        <a:pt x="35725" y="29288"/>
                      </a:cubicBezTo>
                    </a:path>
                  </a:pathLst>
                </a:custGeom>
                <a:noFill/>
                <a:ln w="25400" cap="flat">
                  <a:solidFill>
                    <a:schemeClr val="bg1"/>
                  </a:solidFill>
                  <a:prstDash val="solid"/>
                  <a:round/>
                </a:ln>
              </p:spPr>
              <p:txBody>
                <a:bodyPr rtlCol="0" anchor="ctr"/>
                <a:lstStyle/>
                <a:p>
                  <a:endParaRPr lang="en-US" sz="1125" dirty="0"/>
                </a:p>
              </p:txBody>
            </p:sp>
            <p:sp>
              <p:nvSpPr>
                <p:cNvPr id="54" name="Freeform: Shape 53">
                  <a:extLst>
                    <a:ext uri="{FF2B5EF4-FFF2-40B4-BE49-F238E27FC236}">
                      <a16:creationId xmlns:a16="http://schemas.microsoft.com/office/drawing/2014/main" id="{D5E06003-E635-45F1-8BBE-FFD29C49A6E7}"/>
                    </a:ext>
                  </a:extLst>
                </p:cNvPr>
                <p:cNvSpPr/>
                <p:nvPr/>
              </p:nvSpPr>
              <p:spPr>
                <a:xfrm>
                  <a:off x="11628767" y="1902472"/>
                  <a:ext cx="129617" cy="109675"/>
                </a:xfrm>
                <a:custGeom>
                  <a:avLst/>
                  <a:gdLst>
                    <a:gd name="connsiteX0" fmla="*/ 37656 w 41839"/>
                    <a:gd name="connsiteY0" fmla="*/ 30575 h 35402"/>
                    <a:gd name="connsiteX1" fmla="*/ 25104 w 41839"/>
                    <a:gd name="connsiteY1" fmla="*/ 12874 h 35402"/>
                    <a:gd name="connsiteX2" fmla="*/ 4828 w 41839"/>
                    <a:gd name="connsiteY2" fmla="*/ 4828 h 35402"/>
                  </a:gdLst>
                  <a:ahLst/>
                  <a:cxnLst>
                    <a:cxn ang="0">
                      <a:pos x="connsiteX0" y="connsiteY0"/>
                    </a:cxn>
                    <a:cxn ang="0">
                      <a:pos x="connsiteX1" y="connsiteY1"/>
                    </a:cxn>
                    <a:cxn ang="0">
                      <a:pos x="connsiteX2" y="connsiteY2"/>
                    </a:cxn>
                  </a:cxnLst>
                  <a:rect l="l" t="t" r="r" b="b"/>
                  <a:pathLst>
                    <a:path w="41839" h="35402">
                      <a:moveTo>
                        <a:pt x="37656" y="30575"/>
                      </a:moveTo>
                      <a:cubicBezTo>
                        <a:pt x="35725" y="24138"/>
                        <a:pt x="31541" y="17701"/>
                        <a:pt x="25104" y="12874"/>
                      </a:cubicBezTo>
                      <a:cubicBezTo>
                        <a:pt x="18667" y="8046"/>
                        <a:pt x="11586" y="5150"/>
                        <a:pt x="4828" y="4828"/>
                      </a:cubicBezTo>
                    </a:path>
                  </a:pathLst>
                </a:custGeom>
                <a:noFill/>
                <a:ln w="25400" cap="flat">
                  <a:solidFill>
                    <a:schemeClr val="bg1"/>
                  </a:solidFill>
                  <a:prstDash val="solid"/>
                  <a:round/>
                </a:ln>
              </p:spPr>
              <p:txBody>
                <a:bodyPr rtlCol="0" anchor="ctr"/>
                <a:lstStyle/>
                <a:p>
                  <a:endParaRPr lang="en-US" sz="1125" dirty="0"/>
                </a:p>
              </p:txBody>
            </p:sp>
            <p:sp>
              <p:nvSpPr>
                <p:cNvPr id="55" name="Freeform: Shape 54">
                  <a:extLst>
                    <a:ext uri="{FF2B5EF4-FFF2-40B4-BE49-F238E27FC236}">
                      <a16:creationId xmlns:a16="http://schemas.microsoft.com/office/drawing/2014/main" id="{8B610A70-0535-4923-BDBF-3A7AD634CBDB}"/>
                    </a:ext>
                  </a:extLst>
                </p:cNvPr>
                <p:cNvSpPr/>
                <p:nvPr/>
              </p:nvSpPr>
              <p:spPr>
                <a:xfrm>
                  <a:off x="11192061" y="1642920"/>
                  <a:ext cx="548374" cy="338994"/>
                </a:xfrm>
                <a:custGeom>
                  <a:avLst/>
                  <a:gdLst>
                    <a:gd name="connsiteX0" fmla="*/ 145796 w 177014"/>
                    <a:gd name="connsiteY0" fmla="*/ 88611 h 109427"/>
                    <a:gd name="connsiteX1" fmla="*/ 115864 w 177014"/>
                    <a:gd name="connsiteY1" fmla="*/ 107278 h 109427"/>
                    <a:gd name="connsiteX2" fmla="*/ 81749 w 177014"/>
                    <a:gd name="connsiteY2" fmla="*/ 80243 h 109427"/>
                    <a:gd name="connsiteX3" fmla="*/ 93979 w 177014"/>
                    <a:gd name="connsiteY3" fmla="*/ 39691 h 109427"/>
                    <a:gd name="connsiteX4" fmla="*/ 8046 w 177014"/>
                    <a:gd name="connsiteY4" fmla="*/ 44197 h 109427"/>
                    <a:gd name="connsiteX5" fmla="*/ 4828 w 177014"/>
                    <a:gd name="connsiteY5" fmla="*/ 34863 h 109427"/>
                    <a:gd name="connsiteX6" fmla="*/ 127129 w 177014"/>
                    <a:gd name="connsiteY6" fmla="*/ 15231 h 109427"/>
                    <a:gd name="connsiteX7" fmla="*/ 174118 w 177014"/>
                    <a:gd name="connsiteY7" fmla="*/ 52243 h 109427"/>
                    <a:gd name="connsiteX8" fmla="*/ 145796 w 177014"/>
                    <a:gd name="connsiteY8" fmla="*/ 88611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14" h="109427">
                      <a:moveTo>
                        <a:pt x="145796" y="88611"/>
                      </a:moveTo>
                      <a:lnTo>
                        <a:pt x="115864" y="107278"/>
                      </a:lnTo>
                      <a:lnTo>
                        <a:pt x="81749" y="80243"/>
                      </a:lnTo>
                      <a:cubicBezTo>
                        <a:pt x="81749" y="80243"/>
                        <a:pt x="101703" y="50956"/>
                        <a:pt x="93979" y="39691"/>
                      </a:cubicBezTo>
                      <a:cubicBezTo>
                        <a:pt x="84001" y="25208"/>
                        <a:pt x="45702" y="29392"/>
                        <a:pt x="8046" y="44197"/>
                      </a:cubicBezTo>
                      <a:lnTo>
                        <a:pt x="4828" y="34863"/>
                      </a:lnTo>
                      <a:cubicBezTo>
                        <a:pt x="4828" y="34863"/>
                        <a:pt x="86898" y="-16632"/>
                        <a:pt x="127129" y="15231"/>
                      </a:cubicBezTo>
                      <a:lnTo>
                        <a:pt x="174118" y="52243"/>
                      </a:lnTo>
                      <a:lnTo>
                        <a:pt x="145796" y="88611"/>
                      </a:lnTo>
                    </a:path>
                  </a:pathLst>
                </a:custGeom>
                <a:noFill/>
                <a:ln w="25400" cap="flat">
                  <a:solidFill>
                    <a:schemeClr val="bg1"/>
                  </a:solidFill>
                  <a:prstDash val="solid"/>
                  <a:round/>
                </a:ln>
              </p:spPr>
              <p:txBody>
                <a:bodyPr rtlCol="0" anchor="ctr"/>
                <a:lstStyle/>
                <a:p>
                  <a:endParaRPr lang="en-US" sz="1125" dirty="0"/>
                </a:p>
              </p:txBody>
            </p:sp>
            <p:sp>
              <p:nvSpPr>
                <p:cNvPr id="56" name="Freeform: Shape 55">
                  <a:extLst>
                    <a:ext uri="{FF2B5EF4-FFF2-40B4-BE49-F238E27FC236}">
                      <a16:creationId xmlns:a16="http://schemas.microsoft.com/office/drawing/2014/main" id="{0C8152BE-40AF-4758-B28C-768BCAF8B804}"/>
                    </a:ext>
                  </a:extLst>
                </p:cNvPr>
                <p:cNvSpPr/>
                <p:nvPr/>
              </p:nvSpPr>
              <p:spPr>
                <a:xfrm>
                  <a:off x="11349593" y="1979244"/>
                  <a:ext cx="129617" cy="109675"/>
                </a:xfrm>
                <a:custGeom>
                  <a:avLst/>
                  <a:gdLst>
                    <a:gd name="connsiteX0" fmla="*/ 4828 w 41839"/>
                    <a:gd name="connsiteY0" fmla="*/ 4828 h 35402"/>
                    <a:gd name="connsiteX1" fmla="*/ 38943 w 41839"/>
                    <a:gd name="connsiteY1" fmla="*/ 31863 h 35402"/>
                  </a:gdLst>
                  <a:ahLst/>
                  <a:cxnLst>
                    <a:cxn ang="0">
                      <a:pos x="connsiteX0" y="connsiteY0"/>
                    </a:cxn>
                    <a:cxn ang="0">
                      <a:pos x="connsiteX1" y="connsiteY1"/>
                    </a:cxn>
                  </a:cxnLst>
                  <a:rect l="l" t="t" r="r" b="b"/>
                  <a:pathLst>
                    <a:path w="41839" h="35402">
                      <a:moveTo>
                        <a:pt x="4828" y="4828"/>
                      </a:moveTo>
                      <a:lnTo>
                        <a:pt x="38943" y="31863"/>
                      </a:lnTo>
                    </a:path>
                  </a:pathLst>
                </a:custGeom>
                <a:ln w="25400" cap="flat">
                  <a:solidFill>
                    <a:schemeClr val="bg1"/>
                  </a:solidFill>
                  <a:prstDash val="solid"/>
                  <a:round/>
                </a:ln>
              </p:spPr>
              <p:txBody>
                <a:bodyPr rtlCol="0" anchor="ctr"/>
                <a:lstStyle/>
                <a:p>
                  <a:endParaRPr lang="en-US" sz="1125" dirty="0"/>
                </a:p>
              </p:txBody>
            </p:sp>
            <p:sp>
              <p:nvSpPr>
                <p:cNvPr id="57" name="Freeform: Shape 56">
                  <a:extLst>
                    <a:ext uri="{FF2B5EF4-FFF2-40B4-BE49-F238E27FC236}">
                      <a16:creationId xmlns:a16="http://schemas.microsoft.com/office/drawing/2014/main" id="{BB9C355D-88EA-4D3A-8476-A00F4E52AC1E}"/>
                    </a:ext>
                  </a:extLst>
                </p:cNvPr>
                <p:cNvSpPr/>
                <p:nvPr/>
              </p:nvSpPr>
              <p:spPr>
                <a:xfrm>
                  <a:off x="10856055" y="2473777"/>
                  <a:ext cx="209378" cy="269202"/>
                </a:xfrm>
                <a:custGeom>
                  <a:avLst/>
                  <a:gdLst>
                    <a:gd name="connsiteX0" fmla="*/ 65334 w 67587"/>
                    <a:gd name="connsiteY0" fmla="*/ 4828 h 86898"/>
                    <a:gd name="connsiteX1" fmla="*/ 4828 w 67587"/>
                    <a:gd name="connsiteY1" fmla="*/ 82070 h 86898"/>
                  </a:gdLst>
                  <a:ahLst/>
                  <a:cxnLst>
                    <a:cxn ang="0">
                      <a:pos x="connsiteX0" y="connsiteY0"/>
                    </a:cxn>
                    <a:cxn ang="0">
                      <a:pos x="connsiteX1" y="connsiteY1"/>
                    </a:cxn>
                  </a:cxnLst>
                  <a:rect l="l" t="t" r="r" b="b"/>
                  <a:pathLst>
                    <a:path w="67587" h="86898">
                      <a:moveTo>
                        <a:pt x="65334" y="4828"/>
                      </a:moveTo>
                      <a:lnTo>
                        <a:pt x="4828" y="82070"/>
                      </a:lnTo>
                    </a:path>
                  </a:pathLst>
                </a:custGeom>
                <a:ln w="25400" cap="flat">
                  <a:solidFill>
                    <a:schemeClr val="bg1"/>
                  </a:solidFill>
                  <a:prstDash val="solid"/>
                  <a:round/>
                </a:ln>
              </p:spPr>
              <p:txBody>
                <a:bodyPr rtlCol="0" anchor="ctr"/>
                <a:lstStyle/>
                <a:p>
                  <a:endParaRPr lang="en-US" sz="1125" dirty="0"/>
                </a:p>
              </p:txBody>
            </p:sp>
            <p:sp>
              <p:nvSpPr>
                <p:cNvPr id="58" name="Freeform: Shape 57">
                  <a:extLst>
                    <a:ext uri="{FF2B5EF4-FFF2-40B4-BE49-F238E27FC236}">
                      <a16:creationId xmlns:a16="http://schemas.microsoft.com/office/drawing/2014/main" id="{ECE1E37A-966C-4282-A2B2-53A8961573AB}"/>
                    </a:ext>
                  </a:extLst>
                </p:cNvPr>
                <p:cNvSpPr/>
                <p:nvPr/>
              </p:nvSpPr>
              <p:spPr>
                <a:xfrm>
                  <a:off x="11065437" y="2371082"/>
                  <a:ext cx="79765" cy="99703"/>
                </a:xfrm>
                <a:custGeom>
                  <a:avLst/>
                  <a:gdLst>
                    <a:gd name="connsiteX0" fmla="*/ 23816 w 25747"/>
                    <a:gd name="connsiteY0" fmla="*/ 4828 h 32184"/>
                    <a:gd name="connsiteX1" fmla="*/ 4828 w 25747"/>
                    <a:gd name="connsiteY1" fmla="*/ 28966 h 32184"/>
                  </a:gdLst>
                  <a:ahLst/>
                  <a:cxnLst>
                    <a:cxn ang="0">
                      <a:pos x="connsiteX0" y="connsiteY0"/>
                    </a:cxn>
                    <a:cxn ang="0">
                      <a:pos x="connsiteX1" y="connsiteY1"/>
                    </a:cxn>
                  </a:cxnLst>
                  <a:rect l="l" t="t" r="r" b="b"/>
                  <a:pathLst>
                    <a:path w="25747" h="32184">
                      <a:moveTo>
                        <a:pt x="23816" y="4828"/>
                      </a:moveTo>
                      <a:lnTo>
                        <a:pt x="4828" y="28966"/>
                      </a:lnTo>
                    </a:path>
                  </a:pathLst>
                </a:custGeom>
                <a:ln w="25400" cap="flat">
                  <a:solidFill>
                    <a:schemeClr val="bg1"/>
                  </a:solidFill>
                  <a:prstDash val="solid"/>
                  <a:round/>
                </a:ln>
              </p:spPr>
              <p:txBody>
                <a:bodyPr rtlCol="0" anchor="ctr"/>
                <a:lstStyle/>
                <a:p>
                  <a:endParaRPr lang="en-US" sz="1125" dirty="0"/>
                </a:p>
              </p:txBody>
            </p:sp>
            <p:sp>
              <p:nvSpPr>
                <p:cNvPr id="59" name="Freeform: Shape 58">
                  <a:extLst>
                    <a:ext uri="{FF2B5EF4-FFF2-40B4-BE49-F238E27FC236}">
                      <a16:creationId xmlns:a16="http://schemas.microsoft.com/office/drawing/2014/main" id="{08796CB7-D292-46E7-9EB8-83E77793B94D}"/>
                    </a:ext>
                  </a:extLst>
                </p:cNvPr>
                <p:cNvSpPr/>
                <p:nvPr/>
              </p:nvSpPr>
              <p:spPr>
                <a:xfrm>
                  <a:off x="11154173" y="2247451"/>
                  <a:ext cx="89734" cy="109675"/>
                </a:xfrm>
                <a:custGeom>
                  <a:avLst/>
                  <a:gdLst>
                    <a:gd name="connsiteX0" fmla="*/ 26391 w 28966"/>
                    <a:gd name="connsiteY0" fmla="*/ 4828 h 35402"/>
                    <a:gd name="connsiteX1" fmla="*/ 4828 w 28966"/>
                    <a:gd name="connsiteY1" fmla="*/ 32506 h 35402"/>
                  </a:gdLst>
                  <a:ahLst/>
                  <a:cxnLst>
                    <a:cxn ang="0">
                      <a:pos x="connsiteX0" y="connsiteY0"/>
                    </a:cxn>
                    <a:cxn ang="0">
                      <a:pos x="connsiteX1" y="connsiteY1"/>
                    </a:cxn>
                  </a:cxnLst>
                  <a:rect l="l" t="t" r="r" b="b"/>
                  <a:pathLst>
                    <a:path w="28966" h="35402">
                      <a:moveTo>
                        <a:pt x="26391" y="4828"/>
                      </a:moveTo>
                      <a:lnTo>
                        <a:pt x="4828" y="32506"/>
                      </a:lnTo>
                    </a:path>
                  </a:pathLst>
                </a:custGeom>
                <a:ln w="25400" cap="flat">
                  <a:solidFill>
                    <a:schemeClr val="bg1"/>
                  </a:solidFill>
                  <a:prstDash val="solid"/>
                  <a:round/>
                </a:ln>
              </p:spPr>
              <p:txBody>
                <a:bodyPr rtlCol="0" anchor="ctr"/>
                <a:lstStyle/>
                <a:p>
                  <a:endParaRPr lang="en-US" sz="1125" dirty="0"/>
                </a:p>
              </p:txBody>
            </p:sp>
          </p:grpSp>
        </p:grpSp>
        <p:sp>
          <p:nvSpPr>
            <p:cNvPr id="103" name="Rectangle 102">
              <a:extLst>
                <a:ext uri="{FF2B5EF4-FFF2-40B4-BE49-F238E27FC236}">
                  <a16:creationId xmlns:a16="http://schemas.microsoft.com/office/drawing/2014/main" id="{B5F74853-8A60-4EE5-AC3D-4A590B77D332}"/>
                </a:ext>
              </a:extLst>
            </p:cNvPr>
            <p:cNvSpPr/>
            <p:nvPr/>
          </p:nvSpPr>
          <p:spPr>
            <a:xfrm>
              <a:off x="10272301" y="3558634"/>
              <a:ext cx="3258046" cy="812530"/>
            </a:xfrm>
            <a:prstGeom prst="rect">
              <a:avLst/>
            </a:prstGeom>
          </p:spPr>
          <p:txBody>
            <a:bodyPr wrap="square">
              <a:spAutoFit/>
            </a:bodyPr>
            <a:lstStyle/>
            <a:p>
              <a:pPr algn="ctr" latinLnBrk="1" hangingPunct="0">
                <a:lnSpc>
                  <a:spcPct val="80000"/>
                </a:lnSpc>
                <a:spcBef>
                  <a:spcPts val="750"/>
                </a:spcBef>
                <a:buClr>
                  <a:srgbClr val="595A5D"/>
                </a:buClr>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99.999% availability and</a:t>
              </a:r>
              <a:b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 annual failure rate of</a:t>
              </a:r>
              <a:b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between 0.1%–0.2%</a:t>
              </a:r>
            </a:p>
          </p:txBody>
        </p:sp>
      </p:grpSp>
      <p:grpSp>
        <p:nvGrpSpPr>
          <p:cNvPr id="17" name="Group 16">
            <a:extLst>
              <a:ext uri="{FF2B5EF4-FFF2-40B4-BE49-F238E27FC236}">
                <a16:creationId xmlns:a16="http://schemas.microsoft.com/office/drawing/2014/main" id="{1D2FD78E-D504-4D0D-BA56-2C277F90E196}"/>
              </a:ext>
            </a:extLst>
          </p:cNvPr>
          <p:cNvGrpSpPr/>
          <p:nvPr/>
        </p:nvGrpSpPr>
        <p:grpSpPr>
          <a:xfrm>
            <a:off x="528837" y="2959273"/>
            <a:ext cx="2442336" cy="1826280"/>
            <a:chOff x="846139" y="4734838"/>
            <a:chExt cx="3907738" cy="2922049"/>
          </a:xfrm>
        </p:grpSpPr>
        <p:sp>
          <p:nvSpPr>
            <p:cNvPr id="10" name="Rectangle 9"/>
            <p:cNvSpPr/>
            <p:nvPr/>
          </p:nvSpPr>
          <p:spPr>
            <a:xfrm>
              <a:off x="846139" y="6335539"/>
              <a:ext cx="3907738" cy="443198"/>
            </a:xfrm>
            <a:prstGeom prst="rect">
              <a:avLst/>
            </a:prstGeom>
          </p:spPr>
          <p:txBody>
            <a:bodyPr vert="horz"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spcBef>
                  <a:spcPct val="20000"/>
                </a:spcBef>
                <a:buClr>
                  <a:srgbClr val="595A5D"/>
                </a:buClr>
                <a:defRPr sz="1800">
                  <a:solidFill>
                    <a:srgbClr val="000000"/>
                  </a:solidFill>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Virtually unlimited scale</a:t>
              </a:r>
            </a:p>
          </p:txBody>
        </p:sp>
        <p:grpSp>
          <p:nvGrpSpPr>
            <p:cNvPr id="80" name="Group 79">
              <a:extLst>
                <a:ext uri="{FF2B5EF4-FFF2-40B4-BE49-F238E27FC236}">
                  <a16:creationId xmlns:a16="http://schemas.microsoft.com/office/drawing/2014/main" id="{7B638E8E-98BB-4091-89CC-AD7B0CCE4DD5}"/>
                </a:ext>
              </a:extLst>
            </p:cNvPr>
            <p:cNvGrpSpPr/>
            <p:nvPr/>
          </p:nvGrpSpPr>
          <p:grpSpPr>
            <a:xfrm>
              <a:off x="2581423" y="4734838"/>
              <a:ext cx="873824" cy="828965"/>
              <a:chOff x="2279303" y="4994261"/>
              <a:chExt cx="595672" cy="565093"/>
            </a:xfrm>
          </p:grpSpPr>
          <p:sp>
            <p:nvSpPr>
              <p:cNvPr id="61" name="Freeform: Shape 60">
                <a:extLst>
                  <a:ext uri="{FF2B5EF4-FFF2-40B4-BE49-F238E27FC236}">
                    <a16:creationId xmlns:a16="http://schemas.microsoft.com/office/drawing/2014/main" id="{F0FD6BF4-8B46-4C5B-909B-716B7376DA4E}"/>
                  </a:ext>
                </a:extLst>
              </p:cNvPr>
              <p:cNvSpPr/>
              <p:nvPr/>
            </p:nvSpPr>
            <p:spPr>
              <a:xfrm>
                <a:off x="2396174" y="5093040"/>
                <a:ext cx="359607" cy="365406"/>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accent2"/>
                </a:solidFill>
                <a:prstDash val="solid"/>
                <a:round/>
              </a:ln>
            </p:spPr>
            <p:txBody>
              <a:bodyPr rtlCol="0" anchor="ctr"/>
              <a:lstStyle/>
              <a:p>
                <a:endParaRPr lang="en-US" sz="1125" dirty="0"/>
              </a:p>
            </p:txBody>
          </p:sp>
          <p:sp>
            <p:nvSpPr>
              <p:cNvPr id="62" name="Freeform: Shape 61">
                <a:extLst>
                  <a:ext uri="{FF2B5EF4-FFF2-40B4-BE49-F238E27FC236}">
                    <a16:creationId xmlns:a16="http://schemas.microsoft.com/office/drawing/2014/main" id="{34CB4073-728B-405D-BFA5-0D2AA263D505}"/>
                  </a:ext>
                </a:extLst>
              </p:cNvPr>
              <p:cNvSpPr/>
              <p:nvPr/>
            </p:nvSpPr>
            <p:spPr>
              <a:xfrm>
                <a:off x="2500577" y="5199183"/>
                <a:ext cx="156603" cy="156603"/>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accent2"/>
                </a:solidFill>
                <a:prstDash val="solid"/>
                <a:round/>
              </a:ln>
            </p:spPr>
            <p:txBody>
              <a:bodyPr rtlCol="0" anchor="ctr"/>
              <a:lstStyle/>
              <a:p>
                <a:endParaRPr lang="en-US" sz="1125" dirty="0"/>
              </a:p>
            </p:txBody>
          </p:sp>
          <p:sp>
            <p:nvSpPr>
              <p:cNvPr id="63" name="Freeform: Shape 62">
                <a:extLst>
                  <a:ext uri="{FF2B5EF4-FFF2-40B4-BE49-F238E27FC236}">
                    <a16:creationId xmlns:a16="http://schemas.microsoft.com/office/drawing/2014/main" id="{7A3436AE-EE1F-43F1-847E-E04015BE16D1}"/>
                  </a:ext>
                </a:extLst>
              </p:cNvPr>
              <p:cNvSpPr/>
              <p:nvPr/>
            </p:nvSpPr>
            <p:spPr>
              <a:xfrm>
                <a:off x="2342219" y="4994261"/>
                <a:ext cx="516210" cy="353806"/>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chemeClr val="accent2"/>
                </a:solidFill>
                <a:prstDash val="solid"/>
                <a:round/>
              </a:ln>
            </p:spPr>
            <p:txBody>
              <a:bodyPr rtlCol="0" anchor="ctr"/>
              <a:lstStyle/>
              <a:p>
                <a:endParaRPr lang="en-US" sz="1125" dirty="0"/>
              </a:p>
            </p:txBody>
          </p:sp>
          <p:sp>
            <p:nvSpPr>
              <p:cNvPr id="64" name="Freeform: Shape 63">
                <a:extLst>
                  <a:ext uri="{FF2B5EF4-FFF2-40B4-BE49-F238E27FC236}">
                    <a16:creationId xmlns:a16="http://schemas.microsoft.com/office/drawing/2014/main" id="{9172A009-53FF-491F-BAC8-59782769A113}"/>
                  </a:ext>
                </a:extLst>
              </p:cNvPr>
              <p:cNvSpPr/>
              <p:nvPr/>
            </p:nvSpPr>
            <p:spPr>
              <a:xfrm>
                <a:off x="2828573" y="5317214"/>
                <a:ext cx="46402" cy="46402"/>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chemeClr val="accent2"/>
              </a:solidFill>
              <a:ln w="19050" cap="flat">
                <a:solidFill>
                  <a:schemeClr val="accent2"/>
                </a:solidFill>
                <a:prstDash val="solid"/>
                <a:miter/>
              </a:ln>
            </p:spPr>
            <p:txBody>
              <a:bodyPr rtlCol="0" anchor="ctr"/>
              <a:lstStyle/>
              <a:p>
                <a:endParaRPr lang="en-US" sz="1125" dirty="0"/>
              </a:p>
            </p:txBody>
          </p:sp>
          <p:sp>
            <p:nvSpPr>
              <p:cNvPr id="65" name="Freeform: Shape 64">
                <a:extLst>
                  <a:ext uri="{FF2B5EF4-FFF2-40B4-BE49-F238E27FC236}">
                    <a16:creationId xmlns:a16="http://schemas.microsoft.com/office/drawing/2014/main" id="{26E490AA-020B-4214-AC79-A65414377014}"/>
                  </a:ext>
                </a:extLst>
              </p:cNvPr>
              <p:cNvSpPr/>
              <p:nvPr/>
            </p:nvSpPr>
            <p:spPr>
              <a:xfrm>
                <a:off x="2559724" y="5420151"/>
                <a:ext cx="261004" cy="139203"/>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chemeClr val="accent2"/>
                </a:solidFill>
                <a:prstDash val="solid"/>
                <a:round/>
              </a:ln>
            </p:spPr>
            <p:txBody>
              <a:bodyPr rtlCol="0" anchor="ctr"/>
              <a:lstStyle/>
              <a:p>
                <a:endParaRPr lang="en-US" sz="1125" dirty="0"/>
              </a:p>
            </p:txBody>
          </p:sp>
          <p:sp>
            <p:nvSpPr>
              <p:cNvPr id="66" name="Freeform: Shape 65">
                <a:extLst>
                  <a:ext uri="{FF2B5EF4-FFF2-40B4-BE49-F238E27FC236}">
                    <a16:creationId xmlns:a16="http://schemas.microsoft.com/office/drawing/2014/main" id="{2EE8449E-AD17-4C39-A60B-376C7ED7AAC8}"/>
                  </a:ext>
                </a:extLst>
              </p:cNvPr>
              <p:cNvSpPr/>
              <p:nvPr/>
            </p:nvSpPr>
            <p:spPr>
              <a:xfrm>
                <a:off x="2296683" y="5206128"/>
                <a:ext cx="11600" cy="139203"/>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chemeClr val="accent2"/>
                </a:solidFill>
                <a:prstDash val="solid"/>
                <a:round/>
              </a:ln>
            </p:spPr>
            <p:txBody>
              <a:bodyPr rtlCol="0" anchor="ctr"/>
              <a:lstStyle/>
              <a:p>
                <a:endParaRPr lang="en-US" sz="1125" dirty="0"/>
              </a:p>
            </p:txBody>
          </p:sp>
          <p:sp>
            <p:nvSpPr>
              <p:cNvPr id="67" name="Freeform: Shape 66">
                <a:extLst>
                  <a:ext uri="{FF2B5EF4-FFF2-40B4-BE49-F238E27FC236}">
                    <a16:creationId xmlns:a16="http://schemas.microsoft.com/office/drawing/2014/main" id="{52AF395C-3754-4CDB-BA7A-CD2010B3569C}"/>
                  </a:ext>
                </a:extLst>
              </p:cNvPr>
              <p:cNvSpPr/>
              <p:nvPr/>
            </p:nvSpPr>
            <p:spPr>
              <a:xfrm>
                <a:off x="2279303" y="5191933"/>
                <a:ext cx="46402" cy="46402"/>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chemeClr val="accent2"/>
              </a:solidFill>
              <a:ln w="19050" cap="flat">
                <a:solidFill>
                  <a:schemeClr val="accent2"/>
                </a:solidFill>
                <a:prstDash val="solid"/>
                <a:miter/>
              </a:ln>
            </p:spPr>
            <p:txBody>
              <a:bodyPr rtlCol="0" anchor="ctr"/>
              <a:lstStyle/>
              <a:p>
                <a:endParaRPr lang="en-US" sz="1125" dirty="0"/>
              </a:p>
            </p:txBody>
          </p:sp>
        </p:grpSp>
        <p:grpSp>
          <p:nvGrpSpPr>
            <p:cNvPr id="79" name="Group 78">
              <a:extLst>
                <a:ext uri="{FF2B5EF4-FFF2-40B4-BE49-F238E27FC236}">
                  <a16:creationId xmlns:a16="http://schemas.microsoft.com/office/drawing/2014/main" id="{D8C1B00A-2153-4328-A278-C0DCDEC80958}"/>
                </a:ext>
              </a:extLst>
            </p:cNvPr>
            <p:cNvGrpSpPr/>
            <p:nvPr/>
          </p:nvGrpSpPr>
          <p:grpSpPr>
            <a:xfrm>
              <a:off x="2144769" y="5324295"/>
              <a:ext cx="823342" cy="833849"/>
              <a:chOff x="1981643" y="5396085"/>
              <a:chExt cx="561259" cy="568422"/>
            </a:xfrm>
          </p:grpSpPr>
          <p:sp>
            <p:nvSpPr>
              <p:cNvPr id="68" name="Freeform: Shape 67">
                <a:extLst>
                  <a:ext uri="{FF2B5EF4-FFF2-40B4-BE49-F238E27FC236}">
                    <a16:creationId xmlns:a16="http://schemas.microsoft.com/office/drawing/2014/main" id="{3F847E58-BD15-43AD-9FF6-0813B3877780}"/>
                  </a:ext>
                </a:extLst>
              </p:cNvPr>
              <p:cNvSpPr/>
              <p:nvPr/>
            </p:nvSpPr>
            <p:spPr>
              <a:xfrm>
                <a:off x="1981643" y="5396085"/>
                <a:ext cx="510409" cy="498808"/>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chemeClr val="bg1"/>
                </a:solidFill>
                <a:prstDash val="solid"/>
                <a:round/>
              </a:ln>
            </p:spPr>
            <p:txBody>
              <a:bodyPr rtlCol="0" anchor="ctr"/>
              <a:lstStyle/>
              <a:p>
                <a:endParaRPr lang="en-US" sz="1125" dirty="0"/>
              </a:p>
            </p:txBody>
          </p:sp>
          <p:sp>
            <p:nvSpPr>
              <p:cNvPr id="69" name="Freeform: Shape 68">
                <a:extLst>
                  <a:ext uri="{FF2B5EF4-FFF2-40B4-BE49-F238E27FC236}">
                    <a16:creationId xmlns:a16="http://schemas.microsoft.com/office/drawing/2014/main" id="{6DD36C93-D3B8-4C89-832A-43A84340D5E9}"/>
                  </a:ext>
                </a:extLst>
              </p:cNvPr>
              <p:cNvSpPr/>
              <p:nvPr/>
            </p:nvSpPr>
            <p:spPr>
              <a:xfrm>
                <a:off x="2457946" y="5481357"/>
                <a:ext cx="46402" cy="46402"/>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chemeClr val="bg1"/>
              </a:solidFill>
              <a:ln w="15875" cap="flat">
                <a:solidFill>
                  <a:schemeClr val="bg1"/>
                </a:solidFill>
                <a:prstDash val="solid"/>
                <a:miter/>
              </a:ln>
            </p:spPr>
            <p:txBody>
              <a:bodyPr rtlCol="0" anchor="ctr"/>
              <a:lstStyle/>
              <a:p>
                <a:endParaRPr lang="en-US" sz="1125" dirty="0"/>
              </a:p>
            </p:txBody>
          </p:sp>
          <p:sp>
            <p:nvSpPr>
              <p:cNvPr id="70" name="Freeform: Shape 69">
                <a:extLst>
                  <a:ext uri="{FF2B5EF4-FFF2-40B4-BE49-F238E27FC236}">
                    <a16:creationId xmlns:a16="http://schemas.microsoft.com/office/drawing/2014/main" id="{4859D3BB-CD46-4F7C-99C8-4ECA866D29F8}"/>
                  </a:ext>
                </a:extLst>
              </p:cNvPr>
              <p:cNvSpPr/>
              <p:nvPr/>
            </p:nvSpPr>
            <p:spPr>
              <a:xfrm>
                <a:off x="2148496" y="5595315"/>
                <a:ext cx="394406" cy="365406"/>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chemeClr val="bg1"/>
                </a:solidFill>
                <a:prstDash val="solid"/>
                <a:round/>
              </a:ln>
            </p:spPr>
            <p:txBody>
              <a:bodyPr rtlCol="0" anchor="ctr"/>
              <a:lstStyle/>
              <a:p>
                <a:endParaRPr lang="en-US" sz="1125" dirty="0"/>
              </a:p>
            </p:txBody>
          </p:sp>
          <p:sp>
            <p:nvSpPr>
              <p:cNvPr id="71" name="Freeform: Shape 70">
                <a:extLst>
                  <a:ext uri="{FF2B5EF4-FFF2-40B4-BE49-F238E27FC236}">
                    <a16:creationId xmlns:a16="http://schemas.microsoft.com/office/drawing/2014/main" id="{712940BF-B29E-4F79-BF44-85EACF24FFB7}"/>
                  </a:ext>
                </a:extLst>
              </p:cNvPr>
              <p:cNvSpPr/>
              <p:nvPr/>
            </p:nvSpPr>
            <p:spPr>
              <a:xfrm>
                <a:off x="2134881" y="5918105"/>
                <a:ext cx="46402" cy="46402"/>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chemeClr val="bg1"/>
              </a:solidFill>
              <a:ln w="15875" cap="flat">
                <a:solidFill>
                  <a:schemeClr val="bg1"/>
                </a:solidFill>
                <a:prstDash val="solid"/>
                <a:miter/>
              </a:ln>
            </p:spPr>
            <p:txBody>
              <a:bodyPr rtlCol="0" anchor="ctr"/>
              <a:lstStyle/>
              <a:p>
                <a:endParaRPr lang="en-US" sz="1125" dirty="0"/>
              </a:p>
            </p:txBody>
          </p:sp>
          <p:sp>
            <p:nvSpPr>
              <p:cNvPr id="72" name="Freeform: Shape 71">
                <a:extLst>
                  <a:ext uri="{FF2B5EF4-FFF2-40B4-BE49-F238E27FC236}">
                    <a16:creationId xmlns:a16="http://schemas.microsoft.com/office/drawing/2014/main" id="{3FDFD36F-FBF2-4DA4-93E5-2163C14FC1E5}"/>
                  </a:ext>
                </a:extLst>
              </p:cNvPr>
              <p:cNvSpPr/>
              <p:nvPr/>
            </p:nvSpPr>
            <p:spPr>
              <a:xfrm>
                <a:off x="2125876" y="5559354"/>
                <a:ext cx="255205" cy="255205"/>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5875" cap="flat">
                <a:solidFill>
                  <a:schemeClr val="bg1"/>
                </a:solidFill>
                <a:prstDash val="solid"/>
                <a:miter/>
              </a:ln>
            </p:spPr>
            <p:txBody>
              <a:bodyPr rtlCol="0" anchor="ctr"/>
              <a:lstStyle/>
              <a:p>
                <a:endParaRPr lang="en-US" sz="1125" dirty="0"/>
              </a:p>
            </p:txBody>
          </p:sp>
          <p:sp>
            <p:nvSpPr>
              <p:cNvPr id="73" name="Freeform: Shape 72">
                <a:extLst>
                  <a:ext uri="{FF2B5EF4-FFF2-40B4-BE49-F238E27FC236}">
                    <a16:creationId xmlns:a16="http://schemas.microsoft.com/office/drawing/2014/main" id="{7B1DBBC4-ED87-468B-BE72-54E18576D976}"/>
                  </a:ext>
                </a:extLst>
              </p:cNvPr>
              <p:cNvSpPr/>
              <p:nvPr/>
            </p:nvSpPr>
            <p:spPr>
              <a:xfrm>
                <a:off x="2115160" y="5549218"/>
                <a:ext cx="75402" cy="75402"/>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chemeClr val="bg1"/>
              </a:solidFill>
              <a:ln w="15875" cap="flat">
                <a:solidFill>
                  <a:schemeClr val="bg1"/>
                </a:solidFill>
                <a:prstDash val="solid"/>
                <a:miter/>
              </a:ln>
            </p:spPr>
            <p:txBody>
              <a:bodyPr rtlCol="0" anchor="ctr"/>
              <a:lstStyle/>
              <a:p>
                <a:endParaRPr lang="en-US" sz="1125" dirty="0"/>
              </a:p>
            </p:txBody>
          </p:sp>
          <p:sp>
            <p:nvSpPr>
              <p:cNvPr id="74" name="Freeform: Shape 73">
                <a:extLst>
                  <a:ext uri="{FF2B5EF4-FFF2-40B4-BE49-F238E27FC236}">
                    <a16:creationId xmlns:a16="http://schemas.microsoft.com/office/drawing/2014/main" id="{6047BA75-B995-4FC4-B19D-2F7295BECE98}"/>
                  </a:ext>
                </a:extLst>
              </p:cNvPr>
              <p:cNvSpPr/>
              <p:nvPr/>
            </p:nvSpPr>
            <p:spPr>
              <a:xfrm>
                <a:off x="2316423" y="5749901"/>
                <a:ext cx="75402" cy="75402"/>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chemeClr val="bg1"/>
              </a:solidFill>
              <a:ln w="15875" cap="flat">
                <a:solidFill>
                  <a:schemeClr val="bg1"/>
                </a:solidFill>
                <a:prstDash val="solid"/>
                <a:miter/>
              </a:ln>
            </p:spPr>
            <p:txBody>
              <a:bodyPr rtlCol="0" anchor="ctr"/>
              <a:lstStyle/>
              <a:p>
                <a:endParaRPr lang="en-US" sz="1125" dirty="0"/>
              </a:p>
            </p:txBody>
          </p:sp>
          <p:sp>
            <p:nvSpPr>
              <p:cNvPr id="75" name="Freeform: Shape 74">
                <a:extLst>
                  <a:ext uri="{FF2B5EF4-FFF2-40B4-BE49-F238E27FC236}">
                    <a16:creationId xmlns:a16="http://schemas.microsoft.com/office/drawing/2014/main" id="{26BCCF3F-43FD-46A1-B727-4A90D66C85E3}"/>
                  </a:ext>
                </a:extLst>
              </p:cNvPr>
              <p:cNvSpPr/>
              <p:nvPr/>
            </p:nvSpPr>
            <p:spPr>
              <a:xfrm>
                <a:off x="2125876" y="5559354"/>
                <a:ext cx="255205" cy="255205"/>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5875" cap="flat">
                <a:solidFill>
                  <a:schemeClr val="bg1"/>
                </a:solidFill>
                <a:prstDash val="solid"/>
                <a:miter/>
              </a:ln>
            </p:spPr>
            <p:txBody>
              <a:bodyPr rtlCol="0" anchor="ctr"/>
              <a:lstStyle/>
              <a:p>
                <a:endParaRPr lang="en-US" sz="1125" dirty="0"/>
              </a:p>
            </p:txBody>
          </p:sp>
          <p:sp>
            <p:nvSpPr>
              <p:cNvPr id="76" name="Freeform: Shape 75">
                <a:extLst>
                  <a:ext uri="{FF2B5EF4-FFF2-40B4-BE49-F238E27FC236}">
                    <a16:creationId xmlns:a16="http://schemas.microsoft.com/office/drawing/2014/main" id="{F8673341-26B2-4432-9D54-0AFA50334DAE}"/>
                  </a:ext>
                </a:extLst>
              </p:cNvPr>
              <p:cNvSpPr/>
              <p:nvPr/>
            </p:nvSpPr>
            <p:spPr>
              <a:xfrm>
                <a:off x="2115160" y="5749901"/>
                <a:ext cx="75402" cy="75402"/>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chemeClr val="bg1"/>
              </a:solidFill>
              <a:ln w="15875" cap="flat">
                <a:solidFill>
                  <a:schemeClr val="bg1"/>
                </a:solidFill>
                <a:prstDash val="solid"/>
                <a:miter/>
              </a:ln>
            </p:spPr>
            <p:txBody>
              <a:bodyPr rtlCol="0" anchor="ctr"/>
              <a:lstStyle/>
              <a:p>
                <a:endParaRPr lang="en-US" sz="1125" dirty="0"/>
              </a:p>
            </p:txBody>
          </p:sp>
          <p:sp>
            <p:nvSpPr>
              <p:cNvPr id="77" name="Freeform: Shape 76">
                <a:extLst>
                  <a:ext uri="{FF2B5EF4-FFF2-40B4-BE49-F238E27FC236}">
                    <a16:creationId xmlns:a16="http://schemas.microsoft.com/office/drawing/2014/main" id="{5DB26173-E20E-4A35-9178-5C9516981CA2}"/>
                  </a:ext>
                </a:extLst>
              </p:cNvPr>
              <p:cNvSpPr/>
              <p:nvPr/>
            </p:nvSpPr>
            <p:spPr>
              <a:xfrm>
                <a:off x="2316423" y="5549218"/>
                <a:ext cx="75402" cy="75402"/>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chemeClr val="bg1"/>
              </a:solidFill>
              <a:ln w="15875" cap="flat">
                <a:solidFill>
                  <a:schemeClr val="bg1"/>
                </a:solidFill>
                <a:prstDash val="solid"/>
                <a:miter/>
              </a:ln>
            </p:spPr>
            <p:txBody>
              <a:bodyPr rtlCol="0" anchor="ctr"/>
              <a:lstStyle/>
              <a:p>
                <a:endParaRPr lang="en-US" sz="1125" dirty="0"/>
              </a:p>
            </p:txBody>
          </p:sp>
        </p:grpSp>
        <p:sp>
          <p:nvSpPr>
            <p:cNvPr id="108" name="Rectangle 107">
              <a:extLst>
                <a:ext uri="{FF2B5EF4-FFF2-40B4-BE49-F238E27FC236}">
                  <a16:creationId xmlns:a16="http://schemas.microsoft.com/office/drawing/2014/main" id="{3D983C2D-1AE3-4BA1-981B-B8CA08B45F53}"/>
                </a:ext>
              </a:extLst>
            </p:cNvPr>
            <p:cNvSpPr/>
            <p:nvPr/>
          </p:nvSpPr>
          <p:spPr>
            <a:xfrm>
              <a:off x="1072465" y="6844357"/>
              <a:ext cx="3455085" cy="812530"/>
            </a:xfrm>
            <a:prstGeom prst="rect">
              <a:avLst/>
            </a:prstGeom>
          </p:spPr>
          <p:txBody>
            <a:bodyPr wrap="square">
              <a:spAutoFit/>
            </a:bodyPr>
            <a:lstStyle/>
            <a:p>
              <a:pPr algn="ctr" defTabSz="285750">
                <a:lnSpc>
                  <a:spcPct val="80000"/>
                </a:lnSpc>
                <a:buClr>
                  <a:srgbClr val="595A5D"/>
                </a:buClr>
                <a:defRPr sz="1800">
                  <a:solidFill>
                    <a:srgbClr val="000000"/>
                  </a:solidFill>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a single gigabyte or less, or scale up to petabytes of data</a:t>
              </a:r>
            </a:p>
          </p:txBody>
        </p:sp>
      </p:grpSp>
      <p:grpSp>
        <p:nvGrpSpPr>
          <p:cNvPr id="23" name="Group 22">
            <a:extLst>
              <a:ext uri="{FF2B5EF4-FFF2-40B4-BE49-F238E27FC236}">
                <a16:creationId xmlns:a16="http://schemas.microsoft.com/office/drawing/2014/main" id="{24220006-4516-4F5F-9265-CF2B5596D9B9}"/>
              </a:ext>
            </a:extLst>
          </p:cNvPr>
          <p:cNvGrpSpPr/>
          <p:nvPr/>
        </p:nvGrpSpPr>
        <p:grpSpPr>
          <a:xfrm>
            <a:off x="3689311" y="3029733"/>
            <a:ext cx="2159429" cy="1755820"/>
            <a:chOff x="5902897" y="4847573"/>
            <a:chExt cx="3455086" cy="2809312"/>
          </a:xfrm>
        </p:grpSpPr>
        <p:sp>
          <p:nvSpPr>
            <p:cNvPr id="9" name="Rectangle 8"/>
            <p:cNvSpPr/>
            <p:nvPr/>
          </p:nvSpPr>
          <p:spPr>
            <a:xfrm>
              <a:off x="5902897" y="6335539"/>
              <a:ext cx="3455086" cy="443198"/>
            </a:xfrm>
            <a:prstGeom prst="rect">
              <a:avLst/>
            </a:prstGeom>
          </p:spPr>
          <p:txBody>
            <a:bodyPr vert="horz"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spcBef>
                  <a:spcPct val="20000"/>
                </a:spcBef>
                <a:buClr>
                  <a:srgbClr val="595A5D"/>
                </a:buClr>
                <a:defRPr sz="1800">
                  <a:solidFill>
                    <a:srgbClr val="000000"/>
                  </a:solidFill>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Secure</a:t>
              </a:r>
            </a:p>
          </p:txBody>
        </p:sp>
        <p:grpSp>
          <p:nvGrpSpPr>
            <p:cNvPr id="18" name="Group 17">
              <a:extLst>
                <a:ext uri="{FF2B5EF4-FFF2-40B4-BE49-F238E27FC236}">
                  <a16:creationId xmlns:a16="http://schemas.microsoft.com/office/drawing/2014/main" id="{D30E8EC0-22AB-417F-AF71-01DD61E251C0}"/>
                </a:ext>
              </a:extLst>
            </p:cNvPr>
            <p:cNvGrpSpPr/>
            <p:nvPr/>
          </p:nvGrpSpPr>
          <p:grpSpPr>
            <a:xfrm>
              <a:off x="7051327" y="4847573"/>
              <a:ext cx="1158226" cy="1197836"/>
              <a:chOff x="7051327" y="4847573"/>
              <a:chExt cx="1158226" cy="1197836"/>
            </a:xfrm>
          </p:grpSpPr>
          <p:grpSp>
            <p:nvGrpSpPr>
              <p:cNvPr id="89" name="Group 88">
                <a:extLst>
                  <a:ext uri="{FF2B5EF4-FFF2-40B4-BE49-F238E27FC236}">
                    <a16:creationId xmlns:a16="http://schemas.microsoft.com/office/drawing/2014/main" id="{30DA2220-D944-4CB5-873D-F6D8C0559DF3}"/>
                  </a:ext>
                </a:extLst>
              </p:cNvPr>
              <p:cNvGrpSpPr/>
              <p:nvPr/>
            </p:nvGrpSpPr>
            <p:grpSpPr>
              <a:xfrm>
                <a:off x="7051327" y="4847573"/>
                <a:ext cx="886591" cy="1197836"/>
                <a:chOff x="6383953" y="4011532"/>
                <a:chExt cx="1715376" cy="2317572"/>
              </a:xfrm>
            </p:grpSpPr>
            <p:sp>
              <p:nvSpPr>
                <p:cNvPr id="83" name="Freeform: Shape 82">
                  <a:extLst>
                    <a:ext uri="{FF2B5EF4-FFF2-40B4-BE49-F238E27FC236}">
                      <a16:creationId xmlns:a16="http://schemas.microsoft.com/office/drawing/2014/main" id="{AD8E44C1-7D4F-4F11-BAB9-2BE0D88B92FB}"/>
                    </a:ext>
                  </a:extLst>
                </p:cNvPr>
                <p:cNvSpPr/>
                <p:nvPr/>
              </p:nvSpPr>
              <p:spPr>
                <a:xfrm>
                  <a:off x="6383953" y="4011532"/>
                  <a:ext cx="1715376" cy="2317572"/>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25400" cap="flat">
                  <a:solidFill>
                    <a:schemeClr val="bg1"/>
                  </a:solidFill>
                  <a:prstDash val="solid"/>
                  <a:round/>
                </a:ln>
              </p:spPr>
              <p:txBody>
                <a:bodyPr rtlCol="0" anchor="ctr"/>
                <a:lstStyle/>
                <a:p>
                  <a:endParaRPr lang="en-US" sz="1125" dirty="0"/>
                </a:p>
              </p:txBody>
            </p:sp>
            <p:sp>
              <p:nvSpPr>
                <p:cNvPr id="84" name="Freeform: Shape 83">
                  <a:extLst>
                    <a:ext uri="{FF2B5EF4-FFF2-40B4-BE49-F238E27FC236}">
                      <a16:creationId xmlns:a16="http://schemas.microsoft.com/office/drawing/2014/main" id="{E1F47DF5-F285-48F0-8438-6F1D14BD1DE6}"/>
                    </a:ext>
                  </a:extLst>
                </p:cNvPr>
                <p:cNvSpPr/>
                <p:nvPr/>
              </p:nvSpPr>
              <p:spPr>
                <a:xfrm>
                  <a:off x="6400379" y="5167815"/>
                  <a:ext cx="1094922" cy="383218"/>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25400" cap="flat">
                  <a:solidFill>
                    <a:schemeClr val="bg1"/>
                  </a:solidFill>
                  <a:prstDash val="solid"/>
                  <a:round/>
                </a:ln>
              </p:spPr>
              <p:txBody>
                <a:bodyPr rtlCol="0" anchor="ctr"/>
                <a:lstStyle/>
                <a:p>
                  <a:endParaRPr lang="en-US" sz="1125" dirty="0"/>
                </a:p>
              </p:txBody>
            </p:sp>
            <p:sp>
              <p:nvSpPr>
                <p:cNvPr id="85" name="Freeform: Shape 84">
                  <a:extLst>
                    <a:ext uri="{FF2B5EF4-FFF2-40B4-BE49-F238E27FC236}">
                      <a16:creationId xmlns:a16="http://schemas.microsoft.com/office/drawing/2014/main" id="{2C28C4A4-1BB9-4242-908B-31290AF18FAB}"/>
                    </a:ext>
                  </a:extLst>
                </p:cNvPr>
                <p:cNvSpPr/>
                <p:nvPr/>
              </p:nvSpPr>
              <p:spPr>
                <a:xfrm>
                  <a:off x="6396728" y="4551015"/>
                  <a:ext cx="1040172" cy="364972"/>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25400" cap="flat">
                  <a:solidFill>
                    <a:schemeClr val="bg1"/>
                  </a:solidFill>
                  <a:prstDash val="solid"/>
                  <a:round/>
                </a:ln>
              </p:spPr>
              <p:txBody>
                <a:bodyPr rtlCol="0" anchor="ctr"/>
                <a:lstStyle/>
                <a:p>
                  <a:endParaRPr lang="en-US" sz="1125" dirty="0"/>
                </a:p>
              </p:txBody>
            </p:sp>
          </p:grpSp>
          <p:grpSp>
            <p:nvGrpSpPr>
              <p:cNvPr id="90" name="Group 89">
                <a:extLst>
                  <a:ext uri="{FF2B5EF4-FFF2-40B4-BE49-F238E27FC236}">
                    <a16:creationId xmlns:a16="http://schemas.microsoft.com/office/drawing/2014/main" id="{64B8A858-A04E-44E3-8122-009EBB87FEA7}"/>
                  </a:ext>
                </a:extLst>
              </p:cNvPr>
              <p:cNvGrpSpPr/>
              <p:nvPr/>
            </p:nvGrpSpPr>
            <p:grpSpPr>
              <a:xfrm>
                <a:off x="7643643" y="5098108"/>
                <a:ext cx="565910" cy="565907"/>
                <a:chOff x="7529967" y="4496266"/>
                <a:chExt cx="1094922" cy="1094916"/>
              </a:xfrm>
            </p:grpSpPr>
            <p:sp>
              <p:nvSpPr>
                <p:cNvPr id="86" name="Freeform: Shape 85">
                  <a:extLst>
                    <a:ext uri="{FF2B5EF4-FFF2-40B4-BE49-F238E27FC236}">
                      <a16:creationId xmlns:a16="http://schemas.microsoft.com/office/drawing/2014/main" id="{352E487E-1DCA-4173-8AC8-D608DCA2DA45}"/>
                    </a:ext>
                  </a:extLst>
                </p:cNvPr>
                <p:cNvSpPr/>
                <p:nvPr/>
              </p:nvSpPr>
              <p:spPr>
                <a:xfrm>
                  <a:off x="7529967" y="4496266"/>
                  <a:ext cx="1094922" cy="1094916"/>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25400" cap="flat">
                  <a:solidFill>
                    <a:schemeClr val="accent2"/>
                  </a:solidFill>
                  <a:prstDash val="solid"/>
                  <a:round/>
                </a:ln>
              </p:spPr>
              <p:txBody>
                <a:bodyPr rtlCol="0" anchor="ctr"/>
                <a:lstStyle/>
                <a:p>
                  <a:endParaRPr lang="en-US" sz="1125" dirty="0"/>
                </a:p>
              </p:txBody>
            </p:sp>
            <p:sp>
              <p:nvSpPr>
                <p:cNvPr id="87" name="Freeform: Shape 86">
                  <a:extLst>
                    <a:ext uri="{FF2B5EF4-FFF2-40B4-BE49-F238E27FC236}">
                      <a16:creationId xmlns:a16="http://schemas.microsoft.com/office/drawing/2014/main" id="{AF4C320D-6C51-49F9-876B-86E4C3781E76}"/>
                    </a:ext>
                  </a:extLst>
                </p:cNvPr>
                <p:cNvSpPr/>
                <p:nvPr/>
              </p:nvSpPr>
              <p:spPr>
                <a:xfrm>
                  <a:off x="7772678" y="4833869"/>
                  <a:ext cx="583956" cy="437968"/>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25400" cap="flat">
                  <a:solidFill>
                    <a:schemeClr val="accent2"/>
                  </a:solidFill>
                  <a:prstDash val="solid"/>
                  <a:round/>
                </a:ln>
              </p:spPr>
              <p:txBody>
                <a:bodyPr rtlCol="0" anchor="ctr"/>
                <a:lstStyle/>
                <a:p>
                  <a:endParaRPr lang="en-US" sz="1125" dirty="0"/>
                </a:p>
              </p:txBody>
            </p:sp>
          </p:grpSp>
        </p:grpSp>
        <p:sp>
          <p:nvSpPr>
            <p:cNvPr id="109" name="Rectangle 108">
              <a:extLst>
                <a:ext uri="{FF2B5EF4-FFF2-40B4-BE49-F238E27FC236}">
                  <a16:creationId xmlns:a16="http://schemas.microsoft.com/office/drawing/2014/main" id="{AEFEFF7E-F5D2-4947-A3C9-88A627368724}"/>
                </a:ext>
              </a:extLst>
            </p:cNvPr>
            <p:cNvSpPr/>
            <p:nvPr/>
          </p:nvSpPr>
          <p:spPr>
            <a:xfrm>
              <a:off x="5902899" y="6844355"/>
              <a:ext cx="3455084" cy="812530"/>
            </a:xfrm>
            <a:prstGeom prst="rect">
              <a:avLst/>
            </a:prstGeom>
          </p:spPr>
          <p:txBody>
            <a:bodyPr wrap="square">
              <a:spAutoFit/>
            </a:bodyPr>
            <a:lstStyle/>
            <a:p>
              <a:pPr algn="ctr" defTabSz="285750">
                <a:lnSpc>
                  <a:spcPct val="80000"/>
                </a:lnSpc>
                <a:buClr>
                  <a:srgbClr val="595A5D"/>
                </a:buClr>
                <a:defRPr sz="1800">
                  <a:solidFill>
                    <a:srgbClr val="000000"/>
                  </a:solidFill>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Encrypt all new volumes and data for a region by default with a single setting</a:t>
              </a:r>
            </a:p>
          </p:txBody>
        </p:sp>
      </p:grpSp>
      <p:grpSp>
        <p:nvGrpSpPr>
          <p:cNvPr id="30" name="Group 29">
            <a:extLst>
              <a:ext uri="{FF2B5EF4-FFF2-40B4-BE49-F238E27FC236}">
                <a16:creationId xmlns:a16="http://schemas.microsoft.com/office/drawing/2014/main" id="{5473565F-4E24-42A9-ABE4-A5CEFB8E5DF6}"/>
              </a:ext>
            </a:extLst>
          </p:cNvPr>
          <p:cNvGrpSpPr/>
          <p:nvPr/>
        </p:nvGrpSpPr>
        <p:grpSpPr>
          <a:xfrm>
            <a:off x="6315773" y="3022616"/>
            <a:ext cx="2245109" cy="1901438"/>
            <a:chOff x="10105237" y="4836185"/>
            <a:chExt cx="3592174" cy="3042302"/>
          </a:xfrm>
        </p:grpSpPr>
        <p:grpSp>
          <p:nvGrpSpPr>
            <p:cNvPr id="106" name="Group 105">
              <a:extLst>
                <a:ext uri="{FF2B5EF4-FFF2-40B4-BE49-F238E27FC236}">
                  <a16:creationId xmlns:a16="http://schemas.microsoft.com/office/drawing/2014/main" id="{BCC385A4-AED2-47A3-827B-FFEB2D0CFF16}"/>
                </a:ext>
              </a:extLst>
            </p:cNvPr>
            <p:cNvGrpSpPr/>
            <p:nvPr/>
          </p:nvGrpSpPr>
          <p:grpSpPr>
            <a:xfrm>
              <a:off x="11632383" y="5007869"/>
              <a:ext cx="778391" cy="1048928"/>
              <a:chOff x="11063865" y="4662130"/>
              <a:chExt cx="1211689" cy="1632823"/>
            </a:xfrm>
          </p:grpSpPr>
          <p:sp>
            <p:nvSpPr>
              <p:cNvPr id="96" name="Freeform: Shape 95">
                <a:extLst>
                  <a:ext uri="{FF2B5EF4-FFF2-40B4-BE49-F238E27FC236}">
                    <a16:creationId xmlns:a16="http://schemas.microsoft.com/office/drawing/2014/main" id="{B613E629-416A-4B0C-A6EA-48FCD3F1A1E6}"/>
                  </a:ext>
                </a:extLst>
              </p:cNvPr>
              <p:cNvSpPr/>
              <p:nvPr/>
            </p:nvSpPr>
            <p:spPr>
              <a:xfrm>
                <a:off x="12103160" y="4662130"/>
                <a:ext cx="172394" cy="160082"/>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noFill/>
                <a:prstDash val="solid"/>
                <a:miter/>
              </a:ln>
            </p:spPr>
            <p:txBody>
              <a:bodyPr rtlCol="0" anchor="ctr"/>
              <a:lstStyle/>
              <a:p>
                <a:endParaRPr lang="en-US" sz="1125" dirty="0"/>
              </a:p>
            </p:txBody>
          </p:sp>
          <p:sp>
            <p:nvSpPr>
              <p:cNvPr id="100" name="Freeform: Shape 99">
                <a:extLst>
                  <a:ext uri="{FF2B5EF4-FFF2-40B4-BE49-F238E27FC236}">
                    <a16:creationId xmlns:a16="http://schemas.microsoft.com/office/drawing/2014/main" id="{1257F28E-7248-4C7F-BC00-00CD392EB626}"/>
                  </a:ext>
                </a:extLst>
              </p:cNvPr>
              <p:cNvSpPr/>
              <p:nvPr/>
            </p:nvSpPr>
            <p:spPr>
              <a:xfrm>
                <a:off x="11063865" y="6097931"/>
                <a:ext cx="160082" cy="197022"/>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noFill/>
                <a:prstDash val="solid"/>
                <a:miter/>
              </a:ln>
            </p:spPr>
            <p:txBody>
              <a:bodyPr rtlCol="0" anchor="ctr"/>
              <a:lstStyle/>
              <a:p>
                <a:endParaRPr lang="en-US" sz="1125" dirty="0"/>
              </a:p>
            </p:txBody>
          </p:sp>
        </p:grpSp>
        <p:grpSp>
          <p:nvGrpSpPr>
            <p:cNvPr id="25" name="Group 24">
              <a:extLst>
                <a:ext uri="{FF2B5EF4-FFF2-40B4-BE49-F238E27FC236}">
                  <a16:creationId xmlns:a16="http://schemas.microsoft.com/office/drawing/2014/main" id="{E4432DCF-7748-43D2-BFFA-C2DE1EE76CA2}"/>
                </a:ext>
              </a:extLst>
            </p:cNvPr>
            <p:cNvGrpSpPr/>
            <p:nvPr/>
          </p:nvGrpSpPr>
          <p:grpSpPr>
            <a:xfrm>
              <a:off x="10105237" y="4836185"/>
              <a:ext cx="3592174" cy="3042302"/>
              <a:chOff x="10105237" y="4836185"/>
              <a:chExt cx="3592174" cy="3042302"/>
            </a:xfrm>
          </p:grpSpPr>
          <p:sp>
            <p:nvSpPr>
              <p:cNvPr id="6" name="Rectangle 5"/>
              <p:cNvSpPr/>
              <p:nvPr/>
            </p:nvSpPr>
            <p:spPr>
              <a:xfrm>
                <a:off x="10113543" y="6335539"/>
                <a:ext cx="3575563" cy="443199"/>
              </a:xfrm>
              <a:prstGeom prst="rect">
                <a:avLst/>
              </a:prstGeom>
            </p:spPr>
            <p:txBody>
              <a:bodyPr vert="horz"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0000"/>
                  </a:lnSpc>
                  <a:spcBef>
                    <a:spcPct val="20000"/>
                  </a:spcBef>
                  <a:buClr>
                    <a:srgbClr val="595A5D"/>
                  </a:buClr>
                  <a:defRPr sz="1800">
                    <a:solidFill>
                      <a:srgbClr val="000000"/>
                    </a:solidFill>
                  </a:defRPr>
                </a:pP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Cost-effective</a:t>
                </a:r>
              </a:p>
            </p:txBody>
          </p:sp>
          <p:grpSp>
            <p:nvGrpSpPr>
              <p:cNvPr id="19" name="Group 18">
                <a:extLst>
                  <a:ext uri="{FF2B5EF4-FFF2-40B4-BE49-F238E27FC236}">
                    <a16:creationId xmlns:a16="http://schemas.microsoft.com/office/drawing/2014/main" id="{64EF2883-EF8D-4377-824F-FC5A3D83B4D0}"/>
                  </a:ext>
                </a:extLst>
              </p:cNvPr>
              <p:cNvGrpSpPr/>
              <p:nvPr/>
            </p:nvGrpSpPr>
            <p:grpSpPr>
              <a:xfrm>
                <a:off x="11306854" y="4836185"/>
                <a:ext cx="1188940" cy="1193303"/>
                <a:chOff x="11306854" y="4836185"/>
                <a:chExt cx="1188940" cy="1193303"/>
              </a:xfrm>
            </p:grpSpPr>
            <p:grpSp>
              <p:nvGrpSpPr>
                <p:cNvPr id="105" name="Group 104">
                  <a:extLst>
                    <a:ext uri="{FF2B5EF4-FFF2-40B4-BE49-F238E27FC236}">
                      <a16:creationId xmlns:a16="http://schemas.microsoft.com/office/drawing/2014/main" id="{569A9476-567D-4971-8430-F596DE3E73C0}"/>
                    </a:ext>
                  </a:extLst>
                </p:cNvPr>
                <p:cNvGrpSpPr/>
                <p:nvPr/>
              </p:nvGrpSpPr>
              <p:grpSpPr>
                <a:xfrm>
                  <a:off x="11306854" y="4836185"/>
                  <a:ext cx="1188940" cy="1193303"/>
                  <a:chOff x="10557127" y="4394877"/>
                  <a:chExt cx="1850774" cy="1857565"/>
                </a:xfrm>
              </p:grpSpPr>
              <p:sp>
                <p:nvSpPr>
                  <p:cNvPr id="93" name="Freeform: Shape 92">
                    <a:extLst>
                      <a:ext uri="{FF2B5EF4-FFF2-40B4-BE49-F238E27FC236}">
                        <a16:creationId xmlns:a16="http://schemas.microsoft.com/office/drawing/2014/main" id="{BECF365A-B99C-4180-A041-85E927E97E5F}"/>
                      </a:ext>
                    </a:extLst>
                  </p:cNvPr>
                  <p:cNvSpPr/>
                  <p:nvPr/>
                </p:nvSpPr>
                <p:spPr>
                  <a:xfrm>
                    <a:off x="10574356" y="5495133"/>
                    <a:ext cx="307848" cy="529498"/>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sz="1125" dirty="0"/>
                  </a:p>
                </p:txBody>
              </p:sp>
              <p:sp>
                <p:nvSpPr>
                  <p:cNvPr id="94" name="Freeform: Shape 93">
                    <a:extLst>
                      <a:ext uri="{FF2B5EF4-FFF2-40B4-BE49-F238E27FC236}">
                        <a16:creationId xmlns:a16="http://schemas.microsoft.com/office/drawing/2014/main" id="{F028ABB0-3865-4A65-A99C-FDFDA1040095}"/>
                      </a:ext>
                    </a:extLst>
                  </p:cNvPr>
                  <p:cNvSpPr/>
                  <p:nvPr/>
                </p:nvSpPr>
                <p:spPr>
                  <a:xfrm>
                    <a:off x="10557127" y="4501402"/>
                    <a:ext cx="504871" cy="886602"/>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sz="1125" dirty="0"/>
                  </a:p>
                </p:txBody>
              </p:sp>
              <p:sp>
                <p:nvSpPr>
                  <p:cNvPr id="95" name="Freeform: Shape 94">
                    <a:extLst>
                      <a:ext uri="{FF2B5EF4-FFF2-40B4-BE49-F238E27FC236}">
                        <a16:creationId xmlns:a16="http://schemas.microsoft.com/office/drawing/2014/main" id="{0B94CE1E-0EF3-410C-9AE8-717002A65C11}"/>
                      </a:ext>
                    </a:extLst>
                  </p:cNvPr>
                  <p:cNvSpPr/>
                  <p:nvPr/>
                </p:nvSpPr>
                <p:spPr>
                  <a:xfrm>
                    <a:off x="11166656" y="4394877"/>
                    <a:ext cx="1071315" cy="406361"/>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sz="1125" dirty="0"/>
                  </a:p>
                </p:txBody>
              </p:sp>
              <p:sp>
                <p:nvSpPr>
                  <p:cNvPr id="97" name="Freeform: Shape 96">
                    <a:extLst>
                      <a:ext uri="{FF2B5EF4-FFF2-40B4-BE49-F238E27FC236}">
                        <a16:creationId xmlns:a16="http://schemas.microsoft.com/office/drawing/2014/main" id="{E4C9AAFF-13FB-4462-9198-DAE70C9E2629}"/>
                      </a:ext>
                    </a:extLst>
                  </p:cNvPr>
                  <p:cNvSpPr/>
                  <p:nvPr/>
                </p:nvSpPr>
                <p:spPr>
                  <a:xfrm>
                    <a:off x="12358644" y="5050600"/>
                    <a:ext cx="49257" cy="332476"/>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sz="1125" dirty="0"/>
                  </a:p>
                </p:txBody>
              </p:sp>
              <p:sp>
                <p:nvSpPr>
                  <p:cNvPr id="98" name="Freeform: Shape 97">
                    <a:extLst>
                      <a:ext uri="{FF2B5EF4-FFF2-40B4-BE49-F238E27FC236}">
                        <a16:creationId xmlns:a16="http://schemas.microsoft.com/office/drawing/2014/main" id="{ACDB3802-37B9-4746-BD32-D5AB717764CC}"/>
                      </a:ext>
                    </a:extLst>
                  </p:cNvPr>
                  <p:cNvSpPr/>
                  <p:nvPr/>
                </p:nvSpPr>
                <p:spPr>
                  <a:xfrm>
                    <a:off x="12329092" y="5450805"/>
                    <a:ext cx="73885" cy="233963"/>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sz="1125" dirty="0"/>
                  </a:p>
                </p:txBody>
              </p:sp>
              <p:sp>
                <p:nvSpPr>
                  <p:cNvPr id="99" name="Freeform: Shape 98">
                    <a:extLst>
                      <a:ext uri="{FF2B5EF4-FFF2-40B4-BE49-F238E27FC236}">
                        <a16:creationId xmlns:a16="http://schemas.microsoft.com/office/drawing/2014/main" id="{D1E8D2F1-96B3-41E8-B067-FDDEF2B29F84}"/>
                      </a:ext>
                    </a:extLst>
                  </p:cNvPr>
                  <p:cNvSpPr/>
                  <p:nvPr/>
                </p:nvSpPr>
                <p:spPr>
                  <a:xfrm>
                    <a:off x="11091539" y="5759884"/>
                    <a:ext cx="1206769" cy="49255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sz="1125" dirty="0"/>
                  </a:p>
                </p:txBody>
              </p:sp>
            </p:grpSp>
            <p:grpSp>
              <p:nvGrpSpPr>
                <p:cNvPr id="104" name="Group 103">
                  <a:extLst>
                    <a:ext uri="{FF2B5EF4-FFF2-40B4-BE49-F238E27FC236}">
                      <a16:creationId xmlns:a16="http://schemas.microsoft.com/office/drawing/2014/main" id="{9B24BCB3-F37C-4097-AFBC-6607FD6E52C6}"/>
                    </a:ext>
                  </a:extLst>
                </p:cNvPr>
                <p:cNvGrpSpPr/>
                <p:nvPr/>
              </p:nvGrpSpPr>
              <p:grpSpPr>
                <a:xfrm>
                  <a:off x="11749855" y="5063638"/>
                  <a:ext cx="300599" cy="743586"/>
                  <a:chOff x="11246728" y="4748943"/>
                  <a:chExt cx="467930" cy="1157509"/>
                </a:xfrm>
              </p:grpSpPr>
              <p:sp>
                <p:nvSpPr>
                  <p:cNvPr id="101" name="Freeform: Shape 100">
                    <a:extLst>
                      <a:ext uri="{FF2B5EF4-FFF2-40B4-BE49-F238E27FC236}">
                        <a16:creationId xmlns:a16="http://schemas.microsoft.com/office/drawing/2014/main" id="{E33448D9-BE81-4ADB-B003-7E341DA01E6D}"/>
                      </a:ext>
                    </a:extLst>
                  </p:cNvPr>
                  <p:cNvSpPr/>
                  <p:nvPr/>
                </p:nvSpPr>
                <p:spPr>
                  <a:xfrm>
                    <a:off x="11246728" y="4848684"/>
                    <a:ext cx="467930" cy="911230"/>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accent2"/>
                    </a:solidFill>
                    <a:prstDash val="solid"/>
                    <a:round/>
                  </a:ln>
                </p:spPr>
                <p:txBody>
                  <a:bodyPr rtlCol="0" anchor="ctr"/>
                  <a:lstStyle/>
                  <a:p>
                    <a:endParaRPr lang="en-US" sz="1125" dirty="0"/>
                  </a:p>
                </p:txBody>
              </p:sp>
              <p:sp>
                <p:nvSpPr>
                  <p:cNvPr id="102" name="Freeform: Shape 101">
                    <a:extLst>
                      <a:ext uri="{FF2B5EF4-FFF2-40B4-BE49-F238E27FC236}">
                        <a16:creationId xmlns:a16="http://schemas.microsoft.com/office/drawing/2014/main" id="{FD335FE9-9322-4230-A065-D5D383FB8E8C}"/>
                      </a:ext>
                    </a:extLst>
                  </p:cNvPr>
                  <p:cNvSpPr/>
                  <p:nvPr/>
                </p:nvSpPr>
                <p:spPr>
                  <a:xfrm>
                    <a:off x="11486847" y="4748943"/>
                    <a:ext cx="36941" cy="1157509"/>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accent2"/>
                    </a:solidFill>
                    <a:prstDash val="solid"/>
                    <a:round/>
                  </a:ln>
                </p:spPr>
                <p:txBody>
                  <a:bodyPr rtlCol="0" anchor="ctr"/>
                  <a:lstStyle/>
                  <a:p>
                    <a:endParaRPr lang="en-US" sz="1125" dirty="0"/>
                  </a:p>
                </p:txBody>
              </p:sp>
            </p:grpSp>
          </p:grpSp>
          <p:sp>
            <p:nvSpPr>
              <p:cNvPr id="110" name="Rectangle 109">
                <a:extLst>
                  <a:ext uri="{FF2B5EF4-FFF2-40B4-BE49-F238E27FC236}">
                    <a16:creationId xmlns:a16="http://schemas.microsoft.com/office/drawing/2014/main" id="{F6593AEC-F79B-4A29-8CD2-94967A200590}"/>
                  </a:ext>
                </a:extLst>
              </p:cNvPr>
              <p:cNvSpPr/>
              <p:nvPr/>
            </p:nvSpPr>
            <p:spPr>
              <a:xfrm>
                <a:off x="10105237" y="6844357"/>
                <a:ext cx="3592174" cy="1034130"/>
              </a:xfrm>
              <a:prstGeom prst="rect">
                <a:avLst/>
              </a:prstGeom>
            </p:spPr>
            <p:txBody>
              <a:bodyPr wrap="square">
                <a:spAutoFit/>
              </a:bodyPr>
              <a:lstStyle/>
              <a:p>
                <a:pPr algn="ctr">
                  <a:lnSpc>
                    <a:spcPct val="80000"/>
                  </a:lnSpc>
                  <a:buClr>
                    <a:srgbClr val="595A5D"/>
                  </a:buClr>
                  <a:defRPr sz="1800">
                    <a:solidFill>
                      <a:srgbClr val="000000"/>
                    </a:solidFill>
                  </a:defRPr>
                </a:pP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Pay as low as $0.025/GB-month for highly cost-effective dollar per gigabyte block storage</a:t>
                </a:r>
              </a:p>
            </p:txBody>
          </p:sp>
        </p:grpSp>
      </p:grpSp>
    </p:spTree>
    <p:extLst>
      <p:ext uri="{BB962C8B-B14F-4D97-AF65-F5344CB8AC3E}">
        <p14:creationId xmlns:p14="http://schemas.microsoft.com/office/powerpoint/2010/main" val="7611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25428E-6 0.04494 L 2.25428E-6 2.41943E-6 " pathEditMode="relative" rAng="0" ptsTypes="AA">
                                      <p:cBhvr>
                                        <p:cTn id="9" dur="600" fill="hold"/>
                                        <p:tgtEl>
                                          <p:spTgt spid="4"/>
                                        </p:tgtEl>
                                        <p:attrNameLst>
                                          <p:attrName>ppt_x</p:attrName>
                                          <p:attrName>ppt_y</p:attrName>
                                        </p:attrNameLst>
                                      </p:cBhvr>
                                      <p:rCtr x="0" y="-2247"/>
                                    </p:animMotion>
                                  </p:childTnLst>
                                </p:cTn>
                              </p:par>
                              <p:par>
                                <p:cTn id="10" presetID="10" presetClass="entr" presetSubtype="0" fill="hold" nodeType="withEffect">
                                  <p:stCondLst>
                                    <p:cond delay="1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150"/>
                                  </p:stCondLst>
                                  <p:childTnLst>
                                    <p:animMotion origin="layout" path="M 2.25428E-6 0.04494 L 2.25428E-6 2.41943E-6 " pathEditMode="relative" rAng="0" ptsTypes="AA">
                                      <p:cBhvr>
                                        <p:cTn id="14" dur="600" fill="hold"/>
                                        <p:tgtEl>
                                          <p:spTgt spid="13"/>
                                        </p:tgtEl>
                                        <p:attrNameLst>
                                          <p:attrName>ppt_x</p:attrName>
                                          <p:attrName>ppt_y</p:attrName>
                                        </p:attrNameLst>
                                      </p:cBhvr>
                                      <p:rCtr x="0" y="-2247"/>
                                    </p:animMotion>
                                  </p:childTnLst>
                                </p:cTn>
                              </p:par>
                              <p:par>
                                <p:cTn id="15" presetID="10" presetClass="entr" presetSubtype="0" fill="hold" nodeType="withEffect">
                                  <p:stCondLst>
                                    <p:cond delay="1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nodeType="withEffect">
                                  <p:stCondLst>
                                    <p:cond delay="150"/>
                                  </p:stCondLst>
                                  <p:childTnLst>
                                    <p:animMotion origin="layout" path="M 2.25428E-6 0.04494 L 2.25428E-6 2.41943E-6 " pathEditMode="relative" rAng="0" ptsTypes="AA">
                                      <p:cBhvr>
                                        <p:cTn id="19" dur="600" fill="hold"/>
                                        <p:tgtEl>
                                          <p:spTgt spid="17"/>
                                        </p:tgtEl>
                                        <p:attrNameLst>
                                          <p:attrName>ppt_x</p:attrName>
                                          <p:attrName>ppt_y</p:attrName>
                                        </p:attrNameLst>
                                      </p:cBhvr>
                                      <p:rCtr x="0" y="-2247"/>
                                    </p:animMotion>
                                  </p:childTnLst>
                                </p:cTn>
                              </p:par>
                              <p:par>
                                <p:cTn id="20" presetID="10" presetClass="entr" presetSubtype="0" fill="hold" nodeType="withEffect">
                                  <p:stCondLst>
                                    <p:cond delay="3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300"/>
                                  </p:stCondLst>
                                  <p:childTnLst>
                                    <p:animMotion origin="layout" path="M 2.25428E-6 0.04494 L 2.25428E-6 2.41943E-6 " pathEditMode="relative" rAng="0" ptsTypes="AA">
                                      <p:cBhvr>
                                        <p:cTn id="24" dur="600" fill="hold"/>
                                        <p:tgtEl>
                                          <p:spTgt spid="15"/>
                                        </p:tgtEl>
                                        <p:attrNameLst>
                                          <p:attrName>ppt_x</p:attrName>
                                          <p:attrName>ppt_y</p:attrName>
                                        </p:attrNameLst>
                                      </p:cBhvr>
                                      <p:rCtr x="0" y="-2247"/>
                                    </p:animMotion>
                                  </p:childTnLst>
                                </p:cTn>
                              </p:par>
                              <p:par>
                                <p:cTn id="25" presetID="10" presetClass="entr" presetSubtype="0" fill="hold" nodeType="withEffect">
                                  <p:stCondLst>
                                    <p:cond delay="3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nodeType="withEffect">
                                  <p:stCondLst>
                                    <p:cond delay="300"/>
                                  </p:stCondLst>
                                  <p:childTnLst>
                                    <p:animMotion origin="layout" path="M 2.25428E-6 0.04494 L 2.25428E-6 2.41943E-6 " pathEditMode="relative" rAng="0" ptsTypes="AA">
                                      <p:cBhvr>
                                        <p:cTn id="29" dur="600" fill="hold"/>
                                        <p:tgtEl>
                                          <p:spTgt spid="23"/>
                                        </p:tgtEl>
                                        <p:attrNameLst>
                                          <p:attrName>ppt_x</p:attrName>
                                          <p:attrName>ppt_y</p:attrName>
                                        </p:attrNameLst>
                                      </p:cBhvr>
                                      <p:rCtr x="0" y="-2247"/>
                                    </p:animMotion>
                                  </p:childTnLst>
                                </p:cTn>
                              </p:par>
                              <p:par>
                                <p:cTn id="30" presetID="10" presetClass="entr" presetSubtype="0" fill="hold" nodeType="withEffect">
                                  <p:stCondLst>
                                    <p:cond delay="4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nodeType="withEffect">
                                  <p:stCondLst>
                                    <p:cond delay="450"/>
                                  </p:stCondLst>
                                  <p:childTnLst>
                                    <p:animMotion origin="layout" path="M 2.25428E-6 0.04494 L 2.25428E-6 2.41943E-6 " pathEditMode="relative" rAng="0" ptsTypes="AA">
                                      <p:cBhvr>
                                        <p:cTn id="34" dur="600" fill="hold"/>
                                        <p:tgtEl>
                                          <p:spTgt spid="30"/>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different volume types for optimal use</a:t>
            </a:r>
          </a:p>
        </p:txBody>
      </p:sp>
      <p:cxnSp>
        <p:nvCxnSpPr>
          <p:cNvPr id="34" name="Straight Connector 33">
            <a:extLst>
              <a:ext uri="{FF2B5EF4-FFF2-40B4-BE49-F238E27FC236}">
                <a16:creationId xmlns:a16="http://schemas.microsoft.com/office/drawing/2014/main" id="{3E528D0E-50F7-4689-92DD-E973C9698036}"/>
              </a:ext>
            </a:extLst>
          </p:cNvPr>
          <p:cNvCxnSpPr>
            <a:cxnSpLocks/>
          </p:cNvCxnSpPr>
          <p:nvPr/>
        </p:nvCxnSpPr>
        <p:spPr>
          <a:xfrm flipV="1">
            <a:off x="4572000" y="756199"/>
            <a:ext cx="0" cy="3820206"/>
          </a:xfrm>
          <a:prstGeom prst="line">
            <a:avLst/>
          </a:prstGeom>
          <a:ln w="19050">
            <a:solidFill>
              <a:srgbClr val="39445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539789F-0618-45D7-A6FF-426CDD994779}"/>
              </a:ext>
            </a:extLst>
          </p:cNvPr>
          <p:cNvGrpSpPr/>
          <p:nvPr/>
        </p:nvGrpSpPr>
        <p:grpSpPr>
          <a:xfrm>
            <a:off x="351097" y="788931"/>
            <a:ext cx="3877089" cy="3346029"/>
            <a:chOff x="561755" y="1262289"/>
            <a:chExt cx="6203342" cy="5353647"/>
          </a:xfrm>
        </p:grpSpPr>
        <p:sp>
          <p:nvSpPr>
            <p:cNvPr id="17" name="TextBox 16">
              <a:extLst>
                <a:ext uri="{FF2B5EF4-FFF2-40B4-BE49-F238E27FC236}">
                  <a16:creationId xmlns:a16="http://schemas.microsoft.com/office/drawing/2014/main" id="{A08D2B5F-2C9A-984F-8F6A-273D88B2126C}"/>
                </a:ext>
              </a:extLst>
            </p:cNvPr>
            <p:cNvSpPr txBox="1"/>
            <p:nvPr/>
          </p:nvSpPr>
          <p:spPr>
            <a:xfrm>
              <a:off x="3233515" y="2881092"/>
              <a:ext cx="857158" cy="517064"/>
            </a:xfrm>
            <a:prstGeom prst="rect">
              <a:avLst/>
            </a:prstGeom>
            <a:noFill/>
          </p:spPr>
          <p:txBody>
            <a:bodyPr wrap="none" rtlCol="0">
              <a:spAutoFit/>
            </a:bodyPr>
            <a:lstStyle/>
            <a:p>
              <a:pPr algn="ct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SSD</a:t>
              </a:r>
            </a:p>
          </p:txBody>
        </p:sp>
        <p:grpSp>
          <p:nvGrpSpPr>
            <p:cNvPr id="4" name="Group 3">
              <a:extLst>
                <a:ext uri="{FF2B5EF4-FFF2-40B4-BE49-F238E27FC236}">
                  <a16:creationId xmlns:a16="http://schemas.microsoft.com/office/drawing/2014/main" id="{1AC8F566-5191-42F6-9D12-C6B6115A2524}"/>
                </a:ext>
              </a:extLst>
            </p:cNvPr>
            <p:cNvGrpSpPr/>
            <p:nvPr/>
          </p:nvGrpSpPr>
          <p:grpSpPr>
            <a:xfrm>
              <a:off x="3090810" y="1262289"/>
              <a:ext cx="1142566" cy="1463040"/>
              <a:chOff x="3090810" y="1262289"/>
              <a:chExt cx="1142566" cy="1463040"/>
            </a:xfrm>
          </p:grpSpPr>
          <p:sp>
            <p:nvSpPr>
              <p:cNvPr id="27" name="Freeform: Shape 26">
                <a:extLst>
                  <a:ext uri="{FF2B5EF4-FFF2-40B4-BE49-F238E27FC236}">
                    <a16:creationId xmlns:a16="http://schemas.microsoft.com/office/drawing/2014/main" id="{F77EC23C-118F-4649-9F52-A62D8A144CC5}"/>
                  </a:ext>
                </a:extLst>
              </p:cNvPr>
              <p:cNvSpPr/>
              <p:nvPr/>
            </p:nvSpPr>
            <p:spPr>
              <a:xfrm>
                <a:off x="3223181" y="2648694"/>
                <a:ext cx="682753" cy="69669"/>
              </a:xfrm>
              <a:custGeom>
                <a:avLst/>
                <a:gdLst>
                  <a:gd name="connsiteX0" fmla="*/ 0 w 1515186"/>
                  <a:gd name="connsiteY0" fmla="*/ 0 h 154610"/>
                  <a:gd name="connsiteX1" fmla="*/ 1515186 w 1515186"/>
                  <a:gd name="connsiteY1" fmla="*/ 0 h 154610"/>
                  <a:gd name="connsiteX2" fmla="*/ 1515186 w 1515186"/>
                  <a:gd name="connsiteY2" fmla="*/ 170072 h 154610"/>
                  <a:gd name="connsiteX3" fmla="*/ 0 w 1515186"/>
                  <a:gd name="connsiteY3" fmla="*/ 170072 h 154610"/>
                </a:gdLst>
                <a:ahLst/>
                <a:cxnLst>
                  <a:cxn ang="0">
                    <a:pos x="connsiteX0" y="connsiteY0"/>
                  </a:cxn>
                  <a:cxn ang="0">
                    <a:pos x="connsiteX1" y="connsiteY1"/>
                  </a:cxn>
                  <a:cxn ang="0">
                    <a:pos x="connsiteX2" y="connsiteY2"/>
                  </a:cxn>
                  <a:cxn ang="0">
                    <a:pos x="connsiteX3" y="connsiteY3"/>
                  </a:cxn>
                </a:cxnLst>
                <a:rect l="l" t="t" r="r" b="b"/>
                <a:pathLst>
                  <a:path w="1515186" h="154610">
                    <a:moveTo>
                      <a:pt x="0" y="0"/>
                    </a:moveTo>
                    <a:lnTo>
                      <a:pt x="1515186" y="0"/>
                    </a:lnTo>
                    <a:lnTo>
                      <a:pt x="1515186" y="170072"/>
                    </a:lnTo>
                    <a:lnTo>
                      <a:pt x="0" y="170072"/>
                    </a:lnTo>
                    <a:close/>
                  </a:path>
                </a:pathLst>
              </a:custGeom>
              <a:noFill/>
              <a:ln w="30902" cap="flat">
                <a:solidFill>
                  <a:schemeClr val="accent2"/>
                </a:solidFill>
                <a:prstDash val="solid"/>
                <a:round/>
              </a:ln>
            </p:spPr>
            <p:txBody>
              <a:bodyPr rtlCol="0" anchor="ctr"/>
              <a:lstStyle/>
              <a:p>
                <a:endParaRPr lang="en-US" sz="1125" dirty="0"/>
              </a:p>
            </p:txBody>
          </p:sp>
          <p:sp>
            <p:nvSpPr>
              <p:cNvPr id="28" name="Freeform: Shape 27">
                <a:extLst>
                  <a:ext uri="{FF2B5EF4-FFF2-40B4-BE49-F238E27FC236}">
                    <a16:creationId xmlns:a16="http://schemas.microsoft.com/office/drawing/2014/main" id="{200B8B9D-0108-4F1C-8A93-B69E67AE7E88}"/>
                  </a:ext>
                </a:extLst>
              </p:cNvPr>
              <p:cNvSpPr/>
              <p:nvPr/>
            </p:nvSpPr>
            <p:spPr>
              <a:xfrm>
                <a:off x="3647184" y="2648694"/>
                <a:ext cx="13934" cy="69669"/>
              </a:xfrm>
              <a:custGeom>
                <a:avLst/>
                <a:gdLst>
                  <a:gd name="connsiteX0" fmla="*/ 0 w 0"/>
                  <a:gd name="connsiteY0" fmla="*/ 0 h 154610"/>
                  <a:gd name="connsiteX1" fmla="*/ 0 w 0"/>
                  <a:gd name="connsiteY1" fmla="*/ 170072 h 154610"/>
                </a:gdLst>
                <a:ahLst/>
                <a:cxnLst>
                  <a:cxn ang="0">
                    <a:pos x="connsiteX0" y="connsiteY0"/>
                  </a:cxn>
                  <a:cxn ang="0">
                    <a:pos x="connsiteX1" y="connsiteY1"/>
                  </a:cxn>
                </a:cxnLst>
                <a:rect l="l" t="t" r="r" b="b"/>
                <a:pathLst>
                  <a:path h="154610">
                    <a:moveTo>
                      <a:pt x="0" y="0"/>
                    </a:moveTo>
                    <a:lnTo>
                      <a:pt x="0" y="170072"/>
                    </a:lnTo>
                  </a:path>
                </a:pathLst>
              </a:custGeom>
              <a:ln w="30902" cap="flat">
                <a:solidFill>
                  <a:schemeClr val="accent2"/>
                </a:solidFill>
                <a:prstDash val="solid"/>
                <a:round/>
              </a:ln>
            </p:spPr>
            <p:txBody>
              <a:bodyPr rtlCol="0" anchor="ctr"/>
              <a:lstStyle/>
              <a:p>
                <a:endParaRPr lang="en-US" sz="1125" dirty="0"/>
              </a:p>
            </p:txBody>
          </p:sp>
          <p:sp>
            <p:nvSpPr>
              <p:cNvPr id="29" name="Freeform: Shape 28">
                <a:extLst>
                  <a:ext uri="{FF2B5EF4-FFF2-40B4-BE49-F238E27FC236}">
                    <a16:creationId xmlns:a16="http://schemas.microsoft.com/office/drawing/2014/main" id="{C33177A2-F841-4E03-9702-D700854483D1}"/>
                  </a:ext>
                </a:extLst>
              </p:cNvPr>
              <p:cNvSpPr/>
              <p:nvPr/>
            </p:nvSpPr>
            <p:spPr>
              <a:xfrm>
                <a:off x="3418253" y="1673334"/>
                <a:ext cx="487681" cy="487680"/>
              </a:xfrm>
              <a:custGeom>
                <a:avLst/>
                <a:gdLst>
                  <a:gd name="connsiteX0" fmla="*/ 0 w 1082275"/>
                  <a:gd name="connsiteY0" fmla="*/ 0 h 1082275"/>
                  <a:gd name="connsiteX1" fmla="*/ 1082276 w 1082275"/>
                  <a:gd name="connsiteY1" fmla="*/ 0 h 1082275"/>
                  <a:gd name="connsiteX2" fmla="*/ 1082276 w 1082275"/>
                  <a:gd name="connsiteY2" fmla="*/ 1082276 h 1082275"/>
                  <a:gd name="connsiteX3" fmla="*/ 0 w 1082275"/>
                  <a:gd name="connsiteY3" fmla="*/ 1082276 h 1082275"/>
                </a:gdLst>
                <a:ahLst/>
                <a:cxnLst>
                  <a:cxn ang="0">
                    <a:pos x="connsiteX0" y="connsiteY0"/>
                  </a:cxn>
                  <a:cxn ang="0">
                    <a:pos x="connsiteX1" y="connsiteY1"/>
                  </a:cxn>
                  <a:cxn ang="0">
                    <a:pos x="connsiteX2" y="connsiteY2"/>
                  </a:cxn>
                  <a:cxn ang="0">
                    <a:pos x="connsiteX3" y="connsiteY3"/>
                  </a:cxn>
                </a:cxnLst>
                <a:rect l="l" t="t" r="r" b="b"/>
                <a:pathLst>
                  <a:path w="1082275" h="1082275">
                    <a:moveTo>
                      <a:pt x="0" y="0"/>
                    </a:moveTo>
                    <a:lnTo>
                      <a:pt x="1082276" y="0"/>
                    </a:lnTo>
                    <a:lnTo>
                      <a:pt x="1082276" y="1082276"/>
                    </a:lnTo>
                    <a:lnTo>
                      <a:pt x="0" y="1082276"/>
                    </a:lnTo>
                    <a:close/>
                  </a:path>
                </a:pathLst>
              </a:custGeom>
              <a:noFill/>
              <a:ln w="30902" cap="flat">
                <a:solidFill>
                  <a:srgbClr val="FFFFFF"/>
                </a:solidFill>
                <a:prstDash val="solid"/>
                <a:miter/>
              </a:ln>
            </p:spPr>
            <p:txBody>
              <a:bodyPr rtlCol="0" anchor="ctr"/>
              <a:lstStyle/>
              <a:p>
                <a:endParaRPr lang="en-US" sz="1125" dirty="0"/>
              </a:p>
            </p:txBody>
          </p:sp>
          <p:grpSp>
            <p:nvGrpSpPr>
              <p:cNvPr id="3" name="Group 2">
                <a:extLst>
                  <a:ext uri="{FF2B5EF4-FFF2-40B4-BE49-F238E27FC236}">
                    <a16:creationId xmlns:a16="http://schemas.microsoft.com/office/drawing/2014/main" id="{890C4708-817C-4521-A819-7CE068E2A5DE}"/>
                  </a:ext>
                </a:extLst>
              </p:cNvPr>
              <p:cNvGrpSpPr/>
              <p:nvPr/>
            </p:nvGrpSpPr>
            <p:grpSpPr>
              <a:xfrm>
                <a:off x="3278915" y="1533996"/>
                <a:ext cx="766355" cy="766354"/>
                <a:chOff x="3278915" y="1533996"/>
                <a:chExt cx="766355" cy="766354"/>
              </a:xfrm>
              <a:solidFill>
                <a:schemeClr val="accent2"/>
              </a:solidFill>
            </p:grpSpPr>
            <p:sp>
              <p:nvSpPr>
                <p:cNvPr id="30" name="Freeform: Shape 29">
                  <a:extLst>
                    <a:ext uri="{FF2B5EF4-FFF2-40B4-BE49-F238E27FC236}">
                      <a16:creationId xmlns:a16="http://schemas.microsoft.com/office/drawing/2014/main" id="{099A670E-1CF1-466A-8D3E-D240FE8D5A8A}"/>
                    </a:ext>
                  </a:extLst>
                </p:cNvPr>
                <p:cNvSpPr/>
                <p:nvPr/>
              </p:nvSpPr>
              <p:spPr>
                <a:xfrm>
                  <a:off x="3766596" y="1533996"/>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49" name="Freeform: Shape 48">
                  <a:extLst>
                    <a:ext uri="{FF2B5EF4-FFF2-40B4-BE49-F238E27FC236}">
                      <a16:creationId xmlns:a16="http://schemas.microsoft.com/office/drawing/2014/main" id="{DB0DC3BD-6AE8-4671-A17F-59536E7FCD5B}"/>
                    </a:ext>
                  </a:extLst>
                </p:cNvPr>
                <p:cNvSpPr/>
                <p:nvPr/>
              </p:nvSpPr>
              <p:spPr>
                <a:xfrm>
                  <a:off x="3641193" y="1533996"/>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50" name="Freeform: Shape 49">
                  <a:extLst>
                    <a:ext uri="{FF2B5EF4-FFF2-40B4-BE49-F238E27FC236}">
                      <a16:creationId xmlns:a16="http://schemas.microsoft.com/office/drawing/2014/main" id="{B874A3C9-A849-4211-BDA4-1C01CCDB5C44}"/>
                    </a:ext>
                  </a:extLst>
                </p:cNvPr>
                <p:cNvSpPr/>
                <p:nvPr/>
              </p:nvSpPr>
              <p:spPr>
                <a:xfrm>
                  <a:off x="3515789" y="1533996"/>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75" name="Freeform: Shape 74">
                  <a:extLst>
                    <a:ext uri="{FF2B5EF4-FFF2-40B4-BE49-F238E27FC236}">
                      <a16:creationId xmlns:a16="http://schemas.microsoft.com/office/drawing/2014/main" id="{11E7E449-16C9-482F-BB49-239630483508}"/>
                    </a:ext>
                  </a:extLst>
                </p:cNvPr>
                <p:cNvSpPr/>
                <p:nvPr/>
              </p:nvSpPr>
              <p:spPr>
                <a:xfrm>
                  <a:off x="3766596" y="2202814"/>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76" name="Freeform: Shape 75">
                  <a:extLst>
                    <a:ext uri="{FF2B5EF4-FFF2-40B4-BE49-F238E27FC236}">
                      <a16:creationId xmlns:a16="http://schemas.microsoft.com/office/drawing/2014/main" id="{4BB11243-4DFE-49CA-A2AB-BB31DEA4CC1A}"/>
                    </a:ext>
                  </a:extLst>
                </p:cNvPr>
                <p:cNvSpPr/>
                <p:nvPr/>
              </p:nvSpPr>
              <p:spPr>
                <a:xfrm>
                  <a:off x="3641193" y="2202814"/>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77" name="Freeform: Shape 76">
                  <a:extLst>
                    <a:ext uri="{FF2B5EF4-FFF2-40B4-BE49-F238E27FC236}">
                      <a16:creationId xmlns:a16="http://schemas.microsoft.com/office/drawing/2014/main" id="{DCBFD06A-6077-4EE9-A998-3231A517FB27}"/>
                    </a:ext>
                  </a:extLst>
                </p:cNvPr>
                <p:cNvSpPr/>
                <p:nvPr/>
              </p:nvSpPr>
              <p:spPr>
                <a:xfrm>
                  <a:off x="3515789" y="2202814"/>
                  <a:ext cx="41801" cy="97536"/>
                </a:xfrm>
                <a:custGeom>
                  <a:avLst/>
                  <a:gdLst>
                    <a:gd name="connsiteX0" fmla="*/ 0 w 92766"/>
                    <a:gd name="connsiteY0" fmla="*/ 0 h 216455"/>
                    <a:gd name="connsiteX1" fmla="*/ 92767 w 92766"/>
                    <a:gd name="connsiteY1" fmla="*/ 0 h 216455"/>
                    <a:gd name="connsiteX2" fmla="*/ 92767 w 92766"/>
                    <a:gd name="connsiteY2" fmla="*/ 216455 h 216455"/>
                    <a:gd name="connsiteX3" fmla="*/ 0 w 92766"/>
                    <a:gd name="connsiteY3" fmla="*/ 216455 h 216455"/>
                  </a:gdLst>
                  <a:ahLst/>
                  <a:cxnLst>
                    <a:cxn ang="0">
                      <a:pos x="connsiteX0" y="connsiteY0"/>
                    </a:cxn>
                    <a:cxn ang="0">
                      <a:pos x="connsiteX1" y="connsiteY1"/>
                    </a:cxn>
                    <a:cxn ang="0">
                      <a:pos x="connsiteX2" y="connsiteY2"/>
                    </a:cxn>
                    <a:cxn ang="0">
                      <a:pos x="connsiteX3" y="connsiteY3"/>
                    </a:cxn>
                  </a:cxnLst>
                  <a:rect l="l" t="t" r="r" b="b"/>
                  <a:pathLst>
                    <a:path w="92766" h="216455">
                      <a:moveTo>
                        <a:pt x="0" y="0"/>
                      </a:moveTo>
                      <a:lnTo>
                        <a:pt x="92767" y="0"/>
                      </a:lnTo>
                      <a:lnTo>
                        <a:pt x="92767" y="216455"/>
                      </a:lnTo>
                      <a:lnTo>
                        <a:pt x="0" y="216455"/>
                      </a:lnTo>
                      <a:close/>
                    </a:path>
                  </a:pathLst>
                </a:custGeom>
                <a:grpFill/>
                <a:ln w="30902" cap="flat">
                  <a:noFill/>
                  <a:prstDash val="solid"/>
                  <a:miter/>
                </a:ln>
              </p:spPr>
              <p:txBody>
                <a:bodyPr rtlCol="0" anchor="ctr"/>
                <a:lstStyle/>
                <a:p>
                  <a:endParaRPr lang="en-US" sz="1125" dirty="0"/>
                </a:p>
              </p:txBody>
            </p:sp>
            <p:sp>
              <p:nvSpPr>
                <p:cNvPr id="78" name="Freeform: Shape 77">
                  <a:extLst>
                    <a:ext uri="{FF2B5EF4-FFF2-40B4-BE49-F238E27FC236}">
                      <a16:creationId xmlns:a16="http://schemas.microsoft.com/office/drawing/2014/main" id="{12D4BACF-3FED-4B6F-ADF1-375B59C8CA81}"/>
                    </a:ext>
                  </a:extLst>
                </p:cNvPr>
                <p:cNvSpPr/>
                <p:nvPr/>
              </p:nvSpPr>
              <p:spPr>
                <a:xfrm>
                  <a:off x="3947734" y="2021676"/>
                  <a:ext cx="97536" cy="41801"/>
                </a:xfrm>
                <a:custGeom>
                  <a:avLst/>
                  <a:gdLst>
                    <a:gd name="connsiteX0" fmla="*/ 216455 w 216455"/>
                    <a:gd name="connsiteY0" fmla="*/ 0 h 92766"/>
                    <a:gd name="connsiteX1" fmla="*/ 216455 w 216455"/>
                    <a:gd name="connsiteY1" fmla="*/ 92767 h 92766"/>
                    <a:gd name="connsiteX2" fmla="*/ 0 w 216455"/>
                    <a:gd name="connsiteY2" fmla="*/ 92767 h 92766"/>
                    <a:gd name="connsiteX3" fmla="*/ 0 w 216455"/>
                    <a:gd name="connsiteY3" fmla="*/ 0 h 92766"/>
                  </a:gdLst>
                  <a:ahLst/>
                  <a:cxnLst>
                    <a:cxn ang="0">
                      <a:pos x="connsiteX0" y="connsiteY0"/>
                    </a:cxn>
                    <a:cxn ang="0">
                      <a:pos x="connsiteX1" y="connsiteY1"/>
                    </a:cxn>
                    <a:cxn ang="0">
                      <a:pos x="connsiteX2" y="connsiteY2"/>
                    </a:cxn>
                    <a:cxn ang="0">
                      <a:pos x="connsiteX3" y="connsiteY3"/>
                    </a:cxn>
                  </a:cxnLst>
                  <a:rect l="l" t="t" r="r" b="b"/>
                  <a:pathLst>
                    <a:path w="216455" h="92766">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sp>
              <p:nvSpPr>
                <p:cNvPr id="79" name="Freeform: Shape 78">
                  <a:extLst>
                    <a:ext uri="{FF2B5EF4-FFF2-40B4-BE49-F238E27FC236}">
                      <a16:creationId xmlns:a16="http://schemas.microsoft.com/office/drawing/2014/main" id="{66908687-C43E-43D1-B220-C3671D78CAAD}"/>
                    </a:ext>
                  </a:extLst>
                </p:cNvPr>
                <p:cNvSpPr/>
                <p:nvPr/>
              </p:nvSpPr>
              <p:spPr>
                <a:xfrm>
                  <a:off x="3947734" y="1896273"/>
                  <a:ext cx="97536" cy="27867"/>
                </a:xfrm>
                <a:custGeom>
                  <a:avLst/>
                  <a:gdLst>
                    <a:gd name="connsiteX0" fmla="*/ 216455 w 216455"/>
                    <a:gd name="connsiteY0" fmla="*/ 0 h 61844"/>
                    <a:gd name="connsiteX1" fmla="*/ 216455 w 216455"/>
                    <a:gd name="connsiteY1" fmla="*/ 92767 h 61844"/>
                    <a:gd name="connsiteX2" fmla="*/ 0 w 216455"/>
                    <a:gd name="connsiteY2" fmla="*/ 92767 h 61844"/>
                    <a:gd name="connsiteX3" fmla="*/ 0 w 216455"/>
                    <a:gd name="connsiteY3" fmla="*/ 0 h 61844"/>
                  </a:gdLst>
                  <a:ahLst/>
                  <a:cxnLst>
                    <a:cxn ang="0">
                      <a:pos x="connsiteX0" y="connsiteY0"/>
                    </a:cxn>
                    <a:cxn ang="0">
                      <a:pos x="connsiteX1" y="connsiteY1"/>
                    </a:cxn>
                    <a:cxn ang="0">
                      <a:pos x="connsiteX2" y="connsiteY2"/>
                    </a:cxn>
                    <a:cxn ang="0">
                      <a:pos x="connsiteX3" y="connsiteY3"/>
                    </a:cxn>
                  </a:cxnLst>
                  <a:rect l="l" t="t" r="r" b="b"/>
                  <a:pathLst>
                    <a:path w="216455" h="61844">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sp>
              <p:nvSpPr>
                <p:cNvPr id="80" name="Freeform: Shape 79">
                  <a:extLst>
                    <a:ext uri="{FF2B5EF4-FFF2-40B4-BE49-F238E27FC236}">
                      <a16:creationId xmlns:a16="http://schemas.microsoft.com/office/drawing/2014/main" id="{D082C15D-3A97-4159-AC8A-AFFDC93F1EE5}"/>
                    </a:ext>
                  </a:extLst>
                </p:cNvPr>
                <p:cNvSpPr/>
                <p:nvPr/>
              </p:nvSpPr>
              <p:spPr>
                <a:xfrm>
                  <a:off x="3947734" y="1770869"/>
                  <a:ext cx="97536" cy="41801"/>
                </a:xfrm>
                <a:custGeom>
                  <a:avLst/>
                  <a:gdLst>
                    <a:gd name="connsiteX0" fmla="*/ 216455 w 216455"/>
                    <a:gd name="connsiteY0" fmla="*/ 0 h 92766"/>
                    <a:gd name="connsiteX1" fmla="*/ 216455 w 216455"/>
                    <a:gd name="connsiteY1" fmla="*/ 92767 h 92766"/>
                    <a:gd name="connsiteX2" fmla="*/ 0 w 216455"/>
                    <a:gd name="connsiteY2" fmla="*/ 92767 h 92766"/>
                    <a:gd name="connsiteX3" fmla="*/ 0 w 216455"/>
                    <a:gd name="connsiteY3" fmla="*/ 0 h 92766"/>
                  </a:gdLst>
                  <a:ahLst/>
                  <a:cxnLst>
                    <a:cxn ang="0">
                      <a:pos x="connsiteX0" y="connsiteY0"/>
                    </a:cxn>
                    <a:cxn ang="0">
                      <a:pos x="connsiteX1" y="connsiteY1"/>
                    </a:cxn>
                    <a:cxn ang="0">
                      <a:pos x="connsiteX2" y="connsiteY2"/>
                    </a:cxn>
                    <a:cxn ang="0">
                      <a:pos x="connsiteX3" y="connsiteY3"/>
                    </a:cxn>
                  </a:cxnLst>
                  <a:rect l="l" t="t" r="r" b="b"/>
                  <a:pathLst>
                    <a:path w="216455" h="92766">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sp>
              <p:nvSpPr>
                <p:cNvPr id="81" name="Freeform: Shape 80">
                  <a:extLst>
                    <a:ext uri="{FF2B5EF4-FFF2-40B4-BE49-F238E27FC236}">
                      <a16:creationId xmlns:a16="http://schemas.microsoft.com/office/drawing/2014/main" id="{2463E7FF-10A1-4FFF-AE8A-D9945D523F68}"/>
                    </a:ext>
                  </a:extLst>
                </p:cNvPr>
                <p:cNvSpPr/>
                <p:nvPr/>
              </p:nvSpPr>
              <p:spPr>
                <a:xfrm>
                  <a:off x="3278915" y="2021676"/>
                  <a:ext cx="97536" cy="41801"/>
                </a:xfrm>
                <a:custGeom>
                  <a:avLst/>
                  <a:gdLst>
                    <a:gd name="connsiteX0" fmla="*/ 216455 w 216455"/>
                    <a:gd name="connsiteY0" fmla="*/ 0 h 92766"/>
                    <a:gd name="connsiteX1" fmla="*/ 216455 w 216455"/>
                    <a:gd name="connsiteY1" fmla="*/ 92767 h 92766"/>
                    <a:gd name="connsiteX2" fmla="*/ 0 w 216455"/>
                    <a:gd name="connsiteY2" fmla="*/ 92767 h 92766"/>
                    <a:gd name="connsiteX3" fmla="*/ 0 w 216455"/>
                    <a:gd name="connsiteY3" fmla="*/ 0 h 92766"/>
                  </a:gdLst>
                  <a:ahLst/>
                  <a:cxnLst>
                    <a:cxn ang="0">
                      <a:pos x="connsiteX0" y="connsiteY0"/>
                    </a:cxn>
                    <a:cxn ang="0">
                      <a:pos x="connsiteX1" y="connsiteY1"/>
                    </a:cxn>
                    <a:cxn ang="0">
                      <a:pos x="connsiteX2" y="connsiteY2"/>
                    </a:cxn>
                    <a:cxn ang="0">
                      <a:pos x="connsiteX3" y="connsiteY3"/>
                    </a:cxn>
                  </a:cxnLst>
                  <a:rect l="l" t="t" r="r" b="b"/>
                  <a:pathLst>
                    <a:path w="216455" h="92766">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sp>
              <p:nvSpPr>
                <p:cNvPr id="82" name="Freeform: Shape 81">
                  <a:extLst>
                    <a:ext uri="{FF2B5EF4-FFF2-40B4-BE49-F238E27FC236}">
                      <a16:creationId xmlns:a16="http://schemas.microsoft.com/office/drawing/2014/main" id="{4D249764-19EF-47B5-9183-CC4A266AC710}"/>
                    </a:ext>
                  </a:extLst>
                </p:cNvPr>
                <p:cNvSpPr/>
                <p:nvPr/>
              </p:nvSpPr>
              <p:spPr>
                <a:xfrm>
                  <a:off x="3278915" y="1896273"/>
                  <a:ext cx="97536" cy="41801"/>
                </a:xfrm>
                <a:custGeom>
                  <a:avLst/>
                  <a:gdLst>
                    <a:gd name="connsiteX0" fmla="*/ 216455 w 216455"/>
                    <a:gd name="connsiteY0" fmla="*/ 0 h 92766"/>
                    <a:gd name="connsiteX1" fmla="*/ 216455 w 216455"/>
                    <a:gd name="connsiteY1" fmla="*/ 92767 h 92766"/>
                    <a:gd name="connsiteX2" fmla="*/ 0 w 216455"/>
                    <a:gd name="connsiteY2" fmla="*/ 92767 h 92766"/>
                    <a:gd name="connsiteX3" fmla="*/ 0 w 216455"/>
                    <a:gd name="connsiteY3" fmla="*/ 0 h 92766"/>
                  </a:gdLst>
                  <a:ahLst/>
                  <a:cxnLst>
                    <a:cxn ang="0">
                      <a:pos x="connsiteX0" y="connsiteY0"/>
                    </a:cxn>
                    <a:cxn ang="0">
                      <a:pos x="connsiteX1" y="connsiteY1"/>
                    </a:cxn>
                    <a:cxn ang="0">
                      <a:pos x="connsiteX2" y="connsiteY2"/>
                    </a:cxn>
                    <a:cxn ang="0">
                      <a:pos x="connsiteX3" y="connsiteY3"/>
                    </a:cxn>
                  </a:cxnLst>
                  <a:rect l="l" t="t" r="r" b="b"/>
                  <a:pathLst>
                    <a:path w="216455" h="92766">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sp>
              <p:nvSpPr>
                <p:cNvPr id="83" name="Freeform: Shape 82">
                  <a:extLst>
                    <a:ext uri="{FF2B5EF4-FFF2-40B4-BE49-F238E27FC236}">
                      <a16:creationId xmlns:a16="http://schemas.microsoft.com/office/drawing/2014/main" id="{AC3AED96-DBF0-447D-A4E2-1059F7018FF7}"/>
                    </a:ext>
                  </a:extLst>
                </p:cNvPr>
                <p:cNvSpPr/>
                <p:nvPr/>
              </p:nvSpPr>
              <p:spPr>
                <a:xfrm>
                  <a:off x="3278915" y="1770869"/>
                  <a:ext cx="97536" cy="41801"/>
                </a:xfrm>
                <a:custGeom>
                  <a:avLst/>
                  <a:gdLst>
                    <a:gd name="connsiteX0" fmla="*/ 216455 w 216455"/>
                    <a:gd name="connsiteY0" fmla="*/ 0 h 92766"/>
                    <a:gd name="connsiteX1" fmla="*/ 216455 w 216455"/>
                    <a:gd name="connsiteY1" fmla="*/ 92767 h 92766"/>
                    <a:gd name="connsiteX2" fmla="*/ 0 w 216455"/>
                    <a:gd name="connsiteY2" fmla="*/ 92767 h 92766"/>
                    <a:gd name="connsiteX3" fmla="*/ 0 w 216455"/>
                    <a:gd name="connsiteY3" fmla="*/ 0 h 92766"/>
                  </a:gdLst>
                  <a:ahLst/>
                  <a:cxnLst>
                    <a:cxn ang="0">
                      <a:pos x="connsiteX0" y="connsiteY0"/>
                    </a:cxn>
                    <a:cxn ang="0">
                      <a:pos x="connsiteX1" y="connsiteY1"/>
                    </a:cxn>
                    <a:cxn ang="0">
                      <a:pos x="connsiteX2" y="connsiteY2"/>
                    </a:cxn>
                    <a:cxn ang="0">
                      <a:pos x="connsiteX3" y="connsiteY3"/>
                    </a:cxn>
                  </a:cxnLst>
                  <a:rect l="l" t="t" r="r" b="b"/>
                  <a:pathLst>
                    <a:path w="216455" h="92766">
                      <a:moveTo>
                        <a:pt x="216455" y="0"/>
                      </a:moveTo>
                      <a:lnTo>
                        <a:pt x="216455" y="92767"/>
                      </a:lnTo>
                      <a:lnTo>
                        <a:pt x="0" y="92767"/>
                      </a:lnTo>
                      <a:lnTo>
                        <a:pt x="0" y="0"/>
                      </a:lnTo>
                      <a:close/>
                    </a:path>
                  </a:pathLst>
                </a:custGeom>
                <a:grpFill/>
                <a:ln w="30902" cap="flat">
                  <a:noFill/>
                  <a:prstDash val="solid"/>
                  <a:miter/>
                </a:ln>
              </p:spPr>
              <p:txBody>
                <a:bodyPr rtlCol="0" anchor="ctr"/>
                <a:lstStyle/>
                <a:p>
                  <a:endParaRPr lang="en-US" sz="1125" dirty="0"/>
                </a:p>
              </p:txBody>
            </p:sp>
          </p:grpSp>
          <p:sp>
            <p:nvSpPr>
              <p:cNvPr id="84" name="Freeform: Shape 83">
                <a:extLst>
                  <a:ext uri="{FF2B5EF4-FFF2-40B4-BE49-F238E27FC236}">
                    <a16:creationId xmlns:a16="http://schemas.microsoft.com/office/drawing/2014/main" id="{7D888025-5B8C-4C7C-84FD-00E1A6C8A4C8}"/>
                  </a:ext>
                </a:extLst>
              </p:cNvPr>
              <p:cNvSpPr/>
              <p:nvPr/>
            </p:nvSpPr>
            <p:spPr>
              <a:xfrm>
                <a:off x="3090810" y="2561189"/>
                <a:ext cx="1142566" cy="13934"/>
              </a:xfrm>
              <a:custGeom>
                <a:avLst/>
                <a:gdLst>
                  <a:gd name="connsiteX0" fmla="*/ 0 w 2535617"/>
                  <a:gd name="connsiteY0" fmla="*/ 0 h 0"/>
                  <a:gd name="connsiteX1" fmla="*/ 2535618 w 2535617"/>
                  <a:gd name="connsiteY1" fmla="*/ 0 h 0"/>
                </a:gdLst>
                <a:ahLst/>
                <a:cxnLst>
                  <a:cxn ang="0">
                    <a:pos x="connsiteX0" y="connsiteY0"/>
                  </a:cxn>
                  <a:cxn ang="0">
                    <a:pos x="connsiteX1" y="connsiteY1"/>
                  </a:cxn>
                </a:cxnLst>
                <a:rect l="l" t="t" r="r" b="b"/>
                <a:pathLst>
                  <a:path w="2535617">
                    <a:moveTo>
                      <a:pt x="0" y="0"/>
                    </a:moveTo>
                    <a:lnTo>
                      <a:pt x="2535618" y="0"/>
                    </a:lnTo>
                  </a:path>
                </a:pathLst>
              </a:custGeom>
              <a:ln w="30902" cap="flat">
                <a:solidFill>
                  <a:srgbClr val="FFFFFF"/>
                </a:solidFill>
                <a:prstDash val="solid"/>
                <a:miter/>
              </a:ln>
            </p:spPr>
            <p:txBody>
              <a:bodyPr rtlCol="0" anchor="ctr"/>
              <a:lstStyle/>
              <a:p>
                <a:endParaRPr lang="en-US" sz="1125" dirty="0"/>
              </a:p>
            </p:txBody>
          </p:sp>
          <p:sp>
            <p:nvSpPr>
              <p:cNvPr id="85" name="Freeform: Shape 84">
                <a:extLst>
                  <a:ext uri="{FF2B5EF4-FFF2-40B4-BE49-F238E27FC236}">
                    <a16:creationId xmlns:a16="http://schemas.microsoft.com/office/drawing/2014/main" id="{37CAEB80-2FF2-4461-897A-EF94CD0F4D3A}"/>
                  </a:ext>
                </a:extLst>
              </p:cNvPr>
              <p:cNvSpPr/>
              <p:nvPr/>
            </p:nvSpPr>
            <p:spPr>
              <a:xfrm>
                <a:off x="4156740" y="2483579"/>
                <a:ext cx="27867" cy="27867"/>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86" name="Freeform: Shape 85">
                <a:extLst>
                  <a:ext uri="{FF2B5EF4-FFF2-40B4-BE49-F238E27FC236}">
                    <a16:creationId xmlns:a16="http://schemas.microsoft.com/office/drawing/2014/main" id="{E89271F3-30A0-4B36-A7D8-7986097B4E28}"/>
                  </a:ext>
                </a:extLst>
              </p:cNvPr>
              <p:cNvSpPr/>
              <p:nvPr/>
            </p:nvSpPr>
            <p:spPr>
              <a:xfrm>
                <a:off x="3145291" y="2483579"/>
                <a:ext cx="27867" cy="27867"/>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87" name="Freeform: Shape 86">
                <a:extLst>
                  <a:ext uri="{FF2B5EF4-FFF2-40B4-BE49-F238E27FC236}">
                    <a16:creationId xmlns:a16="http://schemas.microsoft.com/office/drawing/2014/main" id="{B0D83CBE-80B9-48B0-A86F-8C866619A1BE}"/>
                  </a:ext>
                </a:extLst>
              </p:cNvPr>
              <p:cNvSpPr/>
              <p:nvPr/>
            </p:nvSpPr>
            <p:spPr>
              <a:xfrm>
                <a:off x="4156740" y="1313147"/>
                <a:ext cx="27867" cy="27867"/>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88" name="Freeform: Shape 87">
                <a:extLst>
                  <a:ext uri="{FF2B5EF4-FFF2-40B4-BE49-F238E27FC236}">
                    <a16:creationId xmlns:a16="http://schemas.microsoft.com/office/drawing/2014/main" id="{965E0FCE-7B0E-4D9F-A6F4-91A0C6871C26}"/>
                  </a:ext>
                </a:extLst>
              </p:cNvPr>
              <p:cNvSpPr/>
              <p:nvPr/>
            </p:nvSpPr>
            <p:spPr>
              <a:xfrm>
                <a:off x="3145291" y="1313147"/>
                <a:ext cx="27867" cy="27867"/>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89" name="Freeform: Shape 88">
                <a:extLst>
                  <a:ext uri="{FF2B5EF4-FFF2-40B4-BE49-F238E27FC236}">
                    <a16:creationId xmlns:a16="http://schemas.microsoft.com/office/drawing/2014/main" id="{0C069AE2-9B53-4C92-95FA-06E0E009AD16}"/>
                  </a:ext>
                </a:extLst>
              </p:cNvPr>
              <p:cNvSpPr/>
              <p:nvPr/>
            </p:nvSpPr>
            <p:spPr>
              <a:xfrm>
                <a:off x="3090810" y="1262289"/>
                <a:ext cx="1142566" cy="1463040"/>
              </a:xfrm>
              <a:custGeom>
                <a:avLst/>
                <a:gdLst>
                  <a:gd name="connsiteX0" fmla="*/ 0 w 2535617"/>
                  <a:gd name="connsiteY0" fmla="*/ 0 h 3246827"/>
                  <a:gd name="connsiteX1" fmla="*/ 2535618 w 2535617"/>
                  <a:gd name="connsiteY1" fmla="*/ 0 h 3246827"/>
                  <a:gd name="connsiteX2" fmla="*/ 2535618 w 2535617"/>
                  <a:gd name="connsiteY2" fmla="*/ 3246828 h 3246827"/>
                  <a:gd name="connsiteX3" fmla="*/ 0 w 2535617"/>
                  <a:gd name="connsiteY3" fmla="*/ 3246828 h 3246827"/>
                </a:gdLst>
                <a:ahLst/>
                <a:cxnLst>
                  <a:cxn ang="0">
                    <a:pos x="connsiteX0" y="connsiteY0"/>
                  </a:cxn>
                  <a:cxn ang="0">
                    <a:pos x="connsiteX1" y="connsiteY1"/>
                  </a:cxn>
                  <a:cxn ang="0">
                    <a:pos x="connsiteX2" y="connsiteY2"/>
                  </a:cxn>
                  <a:cxn ang="0">
                    <a:pos x="connsiteX3" y="connsiteY3"/>
                  </a:cxn>
                </a:cxnLst>
                <a:rect l="l" t="t" r="r" b="b"/>
                <a:pathLst>
                  <a:path w="2535617" h="3246827">
                    <a:moveTo>
                      <a:pt x="0" y="0"/>
                    </a:moveTo>
                    <a:lnTo>
                      <a:pt x="2535618" y="0"/>
                    </a:lnTo>
                    <a:lnTo>
                      <a:pt x="2535618" y="3246828"/>
                    </a:lnTo>
                    <a:lnTo>
                      <a:pt x="0" y="3246828"/>
                    </a:lnTo>
                    <a:close/>
                  </a:path>
                </a:pathLst>
              </a:custGeom>
              <a:noFill/>
              <a:ln w="30902" cap="flat">
                <a:solidFill>
                  <a:srgbClr val="FFFFFF"/>
                </a:solidFill>
                <a:prstDash val="solid"/>
                <a:miter/>
              </a:ln>
            </p:spPr>
            <p:txBody>
              <a:bodyPr rtlCol="0" anchor="ctr"/>
              <a:lstStyle/>
              <a:p>
                <a:endParaRPr lang="en-US" sz="1125" dirty="0"/>
              </a:p>
            </p:txBody>
          </p:sp>
        </p:grpSp>
        <p:grpSp>
          <p:nvGrpSpPr>
            <p:cNvPr id="42" name="Group 41">
              <a:extLst>
                <a:ext uri="{FF2B5EF4-FFF2-40B4-BE49-F238E27FC236}">
                  <a16:creationId xmlns:a16="http://schemas.microsoft.com/office/drawing/2014/main" id="{3138CD19-7A90-402D-94E8-31A8FE29E493}"/>
                </a:ext>
              </a:extLst>
            </p:cNvPr>
            <p:cNvGrpSpPr/>
            <p:nvPr/>
          </p:nvGrpSpPr>
          <p:grpSpPr>
            <a:xfrm>
              <a:off x="561755" y="3233815"/>
              <a:ext cx="2554002" cy="3368434"/>
              <a:chOff x="561755" y="3233815"/>
              <a:chExt cx="2554002" cy="3368434"/>
            </a:xfrm>
          </p:grpSpPr>
          <p:sp>
            <p:nvSpPr>
              <p:cNvPr id="5" name="Text Placeholder 19">
                <a:extLst>
                  <a:ext uri="{FF2B5EF4-FFF2-40B4-BE49-F238E27FC236}">
                    <a16:creationId xmlns:a16="http://schemas.microsoft.com/office/drawing/2014/main" id="{05214E10-EB1B-224B-ACE5-E55C905468C2}"/>
                  </a:ext>
                </a:extLst>
              </p:cNvPr>
              <p:cNvSpPr txBox="1">
                <a:spLocks/>
              </p:cNvSpPr>
              <p:nvPr/>
            </p:nvSpPr>
            <p:spPr>
              <a:xfrm>
                <a:off x="561755" y="6056745"/>
                <a:ext cx="2554002" cy="545504"/>
              </a:xfrm>
              <a:prstGeom prst="rect">
                <a:avLst/>
              </a:prstGeom>
            </p:spPr>
            <p:txBody>
              <a:bodyPr vert="horz" lIns="0" tIns="45720" rIns="91440" bIns="45720" rtlCol="0">
                <a:no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General Purpose</a:t>
                </a:r>
              </a:p>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SSD</a:t>
                </a:r>
              </a:p>
            </p:txBody>
          </p:sp>
          <p:sp>
            <p:nvSpPr>
              <p:cNvPr id="7" name="TextBox 6">
                <a:extLst>
                  <a:ext uri="{FF2B5EF4-FFF2-40B4-BE49-F238E27FC236}">
                    <a16:creationId xmlns:a16="http://schemas.microsoft.com/office/drawing/2014/main" id="{C762953B-C215-AD43-AC72-4B114B063C15}"/>
                  </a:ext>
                </a:extLst>
              </p:cNvPr>
              <p:cNvSpPr txBox="1"/>
              <p:nvPr/>
            </p:nvSpPr>
            <p:spPr>
              <a:xfrm>
                <a:off x="862593" y="5620346"/>
                <a:ext cx="1952330" cy="578619"/>
              </a:xfrm>
              <a:prstGeom prst="rect">
                <a:avLst/>
              </a:prstGeom>
              <a:noFill/>
            </p:spPr>
            <p:txBody>
              <a:bodyPr wrap="none" rtlCol="0">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gp2 – gp3</a:t>
                </a:r>
              </a:p>
            </p:txBody>
          </p:sp>
          <p:grpSp>
            <p:nvGrpSpPr>
              <p:cNvPr id="196" name="Group 195">
                <a:extLst>
                  <a:ext uri="{FF2B5EF4-FFF2-40B4-BE49-F238E27FC236}">
                    <a16:creationId xmlns:a16="http://schemas.microsoft.com/office/drawing/2014/main" id="{0A108414-D627-42AA-8C19-C70DFB40CC9C}"/>
                  </a:ext>
                </a:extLst>
              </p:cNvPr>
              <p:cNvGrpSpPr>
                <a:grpSpLocks noChangeAspect="1"/>
              </p:cNvGrpSpPr>
              <p:nvPr/>
            </p:nvGrpSpPr>
            <p:grpSpPr>
              <a:xfrm>
                <a:off x="984896" y="3233815"/>
                <a:ext cx="1707720" cy="2194560"/>
                <a:chOff x="4788550" y="-5789063"/>
                <a:chExt cx="1886252" cy="2423989"/>
              </a:xfrm>
            </p:grpSpPr>
            <p:sp>
              <p:nvSpPr>
                <p:cNvPr id="90" name="Freeform: Shape 89">
                  <a:extLst>
                    <a:ext uri="{FF2B5EF4-FFF2-40B4-BE49-F238E27FC236}">
                      <a16:creationId xmlns:a16="http://schemas.microsoft.com/office/drawing/2014/main" id="{7831D69C-C2C6-4F02-87CD-BECFBFD35996}"/>
                    </a:ext>
                  </a:extLst>
                </p:cNvPr>
                <p:cNvSpPr/>
                <p:nvPr/>
              </p:nvSpPr>
              <p:spPr>
                <a:xfrm>
                  <a:off x="5008097" y="-3488763"/>
                  <a:ext cx="1113198" cy="123689"/>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91" name="Freeform: Shape 90">
                  <a:extLst>
                    <a:ext uri="{FF2B5EF4-FFF2-40B4-BE49-F238E27FC236}">
                      <a16:creationId xmlns:a16="http://schemas.microsoft.com/office/drawing/2014/main" id="{C9F6E653-3A7A-47B2-BF82-8F3D6C1A1E6D}"/>
                    </a:ext>
                  </a:extLst>
                </p:cNvPr>
                <p:cNvSpPr/>
                <p:nvPr/>
              </p:nvSpPr>
              <p:spPr>
                <a:xfrm>
                  <a:off x="5711576" y="-3488763"/>
                  <a:ext cx="30922" cy="123689"/>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sp>
              <p:nvSpPr>
                <p:cNvPr id="92" name="Freeform: Shape 91">
                  <a:extLst>
                    <a:ext uri="{FF2B5EF4-FFF2-40B4-BE49-F238E27FC236}">
                      <a16:creationId xmlns:a16="http://schemas.microsoft.com/office/drawing/2014/main" id="{584F1EEE-FEFE-4CC5-B447-F016FCEA52D4}"/>
                    </a:ext>
                  </a:extLst>
                </p:cNvPr>
                <p:cNvSpPr/>
                <p:nvPr/>
              </p:nvSpPr>
              <p:spPr>
                <a:xfrm>
                  <a:off x="5331543" y="-5107229"/>
                  <a:ext cx="803976" cy="803976"/>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rgbClr val="FFFFFF"/>
                </a:solidFill>
                <a:ln w="30902" cap="flat">
                  <a:noFill/>
                  <a:prstDash val="solid"/>
                  <a:miter/>
                </a:ln>
              </p:spPr>
              <p:txBody>
                <a:bodyPr rtlCol="0" anchor="ctr"/>
                <a:lstStyle/>
                <a:p>
                  <a:endParaRPr lang="en-US" sz="1125" dirty="0"/>
                </a:p>
              </p:txBody>
            </p:sp>
            <p:sp>
              <p:nvSpPr>
                <p:cNvPr id="93" name="Freeform: Shape 92">
                  <a:extLst>
                    <a:ext uri="{FF2B5EF4-FFF2-40B4-BE49-F238E27FC236}">
                      <a16:creationId xmlns:a16="http://schemas.microsoft.com/office/drawing/2014/main" id="{6269B9B0-C1D8-45AF-9244-1CB0145E84CD}"/>
                    </a:ext>
                  </a:extLst>
                </p:cNvPr>
                <p:cNvSpPr/>
                <p:nvPr/>
              </p:nvSpPr>
              <p:spPr>
                <a:xfrm>
                  <a:off x="5909788" y="-5338218"/>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4" name="Freeform: Shape 93">
                  <a:extLst>
                    <a:ext uri="{FF2B5EF4-FFF2-40B4-BE49-F238E27FC236}">
                      <a16:creationId xmlns:a16="http://schemas.microsoft.com/office/drawing/2014/main" id="{09AE6C0C-9BC1-45EB-A935-B9D182CA21FC}"/>
                    </a:ext>
                  </a:extLst>
                </p:cNvPr>
                <p:cNvSpPr/>
                <p:nvPr/>
              </p:nvSpPr>
              <p:spPr>
                <a:xfrm>
                  <a:off x="5701681" y="-5338218"/>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5" name="Freeform: Shape 94">
                  <a:extLst>
                    <a:ext uri="{FF2B5EF4-FFF2-40B4-BE49-F238E27FC236}">
                      <a16:creationId xmlns:a16="http://schemas.microsoft.com/office/drawing/2014/main" id="{E9C1FE31-8955-4C28-A5B2-D5C1FECFBE8E}"/>
                    </a:ext>
                  </a:extLst>
                </p:cNvPr>
                <p:cNvSpPr/>
                <p:nvPr/>
              </p:nvSpPr>
              <p:spPr>
                <a:xfrm>
                  <a:off x="5493575" y="-5338218"/>
                  <a:ext cx="61844" cy="154611"/>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6" name="Freeform: Shape 95">
                  <a:extLst>
                    <a:ext uri="{FF2B5EF4-FFF2-40B4-BE49-F238E27FC236}">
                      <a16:creationId xmlns:a16="http://schemas.microsoft.com/office/drawing/2014/main" id="{611C6C2B-B112-4FA8-BD5D-06DF1FD994C2}"/>
                    </a:ext>
                  </a:extLst>
                </p:cNvPr>
                <p:cNvSpPr/>
                <p:nvPr/>
              </p:nvSpPr>
              <p:spPr>
                <a:xfrm>
                  <a:off x="5909788" y="-4228730"/>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7" name="Freeform: Shape 96">
                  <a:extLst>
                    <a:ext uri="{FF2B5EF4-FFF2-40B4-BE49-F238E27FC236}">
                      <a16:creationId xmlns:a16="http://schemas.microsoft.com/office/drawing/2014/main" id="{940156DA-CF90-4B5C-B8A5-1388C7DF9DDC}"/>
                    </a:ext>
                  </a:extLst>
                </p:cNvPr>
                <p:cNvSpPr/>
                <p:nvPr/>
              </p:nvSpPr>
              <p:spPr>
                <a:xfrm>
                  <a:off x="5701681" y="-4228730"/>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8" name="Freeform: Shape 97">
                  <a:extLst>
                    <a:ext uri="{FF2B5EF4-FFF2-40B4-BE49-F238E27FC236}">
                      <a16:creationId xmlns:a16="http://schemas.microsoft.com/office/drawing/2014/main" id="{0247EDBA-0D79-4C35-9817-D19AD22E6EEB}"/>
                    </a:ext>
                  </a:extLst>
                </p:cNvPr>
                <p:cNvSpPr/>
                <p:nvPr/>
              </p:nvSpPr>
              <p:spPr>
                <a:xfrm>
                  <a:off x="5493575" y="-4228730"/>
                  <a:ext cx="61844" cy="154611"/>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99" name="Freeform: Shape 98">
                  <a:extLst>
                    <a:ext uri="{FF2B5EF4-FFF2-40B4-BE49-F238E27FC236}">
                      <a16:creationId xmlns:a16="http://schemas.microsoft.com/office/drawing/2014/main" id="{EF044368-6ED5-42D4-8236-91ABA980FFF1}"/>
                    </a:ext>
                  </a:extLst>
                </p:cNvPr>
                <p:cNvSpPr/>
                <p:nvPr/>
              </p:nvSpPr>
              <p:spPr>
                <a:xfrm>
                  <a:off x="6210289" y="-4529118"/>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0" name="Freeform: Shape 99">
                  <a:extLst>
                    <a:ext uri="{FF2B5EF4-FFF2-40B4-BE49-F238E27FC236}">
                      <a16:creationId xmlns:a16="http://schemas.microsoft.com/office/drawing/2014/main" id="{AAAB83E4-EBBE-4DA8-A95F-BEA2CC84A6FC}"/>
                    </a:ext>
                  </a:extLst>
                </p:cNvPr>
                <p:cNvSpPr/>
                <p:nvPr/>
              </p:nvSpPr>
              <p:spPr>
                <a:xfrm>
                  <a:off x="6210320" y="-4737184"/>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1" name="Freeform: Shape 100">
                  <a:extLst>
                    <a:ext uri="{FF2B5EF4-FFF2-40B4-BE49-F238E27FC236}">
                      <a16:creationId xmlns:a16="http://schemas.microsoft.com/office/drawing/2014/main" id="{EED6E412-F1A7-44FA-AC43-F21620FDCB78}"/>
                    </a:ext>
                  </a:extLst>
                </p:cNvPr>
                <p:cNvSpPr/>
                <p:nvPr/>
              </p:nvSpPr>
              <p:spPr>
                <a:xfrm>
                  <a:off x="6210382" y="-4945259"/>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2" name="Freeform: Shape 101">
                  <a:extLst>
                    <a:ext uri="{FF2B5EF4-FFF2-40B4-BE49-F238E27FC236}">
                      <a16:creationId xmlns:a16="http://schemas.microsoft.com/office/drawing/2014/main" id="{3FD84D77-0F74-4DEB-B325-ECFAA37BED0E}"/>
                    </a:ext>
                  </a:extLst>
                </p:cNvPr>
                <p:cNvSpPr/>
                <p:nvPr/>
              </p:nvSpPr>
              <p:spPr>
                <a:xfrm>
                  <a:off x="5100616" y="-4529251"/>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3" name="Freeform: Shape 102">
                  <a:extLst>
                    <a:ext uri="{FF2B5EF4-FFF2-40B4-BE49-F238E27FC236}">
                      <a16:creationId xmlns:a16="http://schemas.microsoft.com/office/drawing/2014/main" id="{1D56F741-50F5-491B-BA81-4A245249060C}"/>
                    </a:ext>
                  </a:extLst>
                </p:cNvPr>
                <p:cNvSpPr/>
                <p:nvPr/>
              </p:nvSpPr>
              <p:spPr>
                <a:xfrm>
                  <a:off x="5100647" y="-4737313"/>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4" name="Freeform: Shape 103">
                  <a:extLst>
                    <a:ext uri="{FF2B5EF4-FFF2-40B4-BE49-F238E27FC236}">
                      <a16:creationId xmlns:a16="http://schemas.microsoft.com/office/drawing/2014/main" id="{16E09A43-BEF7-429F-AC24-1A100DEB3181}"/>
                    </a:ext>
                  </a:extLst>
                </p:cNvPr>
                <p:cNvSpPr/>
                <p:nvPr/>
              </p:nvSpPr>
              <p:spPr>
                <a:xfrm>
                  <a:off x="5100709" y="-4945373"/>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105" name="Freeform: Shape 104">
                  <a:extLst>
                    <a:ext uri="{FF2B5EF4-FFF2-40B4-BE49-F238E27FC236}">
                      <a16:creationId xmlns:a16="http://schemas.microsoft.com/office/drawing/2014/main" id="{3C51ECBC-E27A-4B0E-8131-DD1B4BC2B7D9}"/>
                    </a:ext>
                  </a:extLst>
                </p:cNvPr>
                <p:cNvSpPr/>
                <p:nvPr/>
              </p:nvSpPr>
              <p:spPr>
                <a:xfrm>
                  <a:off x="4788550" y="-3634097"/>
                  <a:ext cx="1886252" cy="30922"/>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106" name="Freeform: Shape 105">
                  <a:extLst>
                    <a:ext uri="{FF2B5EF4-FFF2-40B4-BE49-F238E27FC236}">
                      <a16:creationId xmlns:a16="http://schemas.microsoft.com/office/drawing/2014/main" id="{35A770CF-D646-40E4-A8F1-4AF5E3BAE1F7}"/>
                    </a:ext>
                  </a:extLst>
                </p:cNvPr>
                <p:cNvSpPr/>
                <p:nvPr/>
              </p:nvSpPr>
              <p:spPr>
                <a:xfrm>
                  <a:off x="6556679" y="-3763043"/>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07" name="Freeform: Shape 106">
                  <a:extLst>
                    <a:ext uri="{FF2B5EF4-FFF2-40B4-BE49-F238E27FC236}">
                      <a16:creationId xmlns:a16="http://schemas.microsoft.com/office/drawing/2014/main" id="{9DE6E689-AC20-4AFB-A479-F20C1EB7843F}"/>
                    </a:ext>
                  </a:extLst>
                </p:cNvPr>
                <p:cNvSpPr/>
                <p:nvPr/>
              </p:nvSpPr>
              <p:spPr>
                <a:xfrm>
                  <a:off x="4878842" y="-3763043"/>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08" name="Freeform: Shape 107">
                  <a:extLst>
                    <a:ext uri="{FF2B5EF4-FFF2-40B4-BE49-F238E27FC236}">
                      <a16:creationId xmlns:a16="http://schemas.microsoft.com/office/drawing/2014/main" id="{412E6D48-D79E-4CFA-8221-57092BC9ECAB}"/>
                    </a:ext>
                  </a:extLst>
                </p:cNvPr>
                <p:cNvSpPr/>
                <p:nvPr/>
              </p:nvSpPr>
              <p:spPr>
                <a:xfrm>
                  <a:off x="6556679" y="-5704645"/>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09" name="Freeform: Shape 108">
                  <a:extLst>
                    <a:ext uri="{FF2B5EF4-FFF2-40B4-BE49-F238E27FC236}">
                      <a16:creationId xmlns:a16="http://schemas.microsoft.com/office/drawing/2014/main" id="{7C1F762F-7D65-4BCB-8828-447CC9A07EC5}"/>
                    </a:ext>
                  </a:extLst>
                </p:cNvPr>
                <p:cNvSpPr/>
                <p:nvPr/>
              </p:nvSpPr>
              <p:spPr>
                <a:xfrm>
                  <a:off x="4878842" y="-5704645"/>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10" name="Freeform: Shape 109">
                  <a:extLst>
                    <a:ext uri="{FF2B5EF4-FFF2-40B4-BE49-F238E27FC236}">
                      <a16:creationId xmlns:a16="http://schemas.microsoft.com/office/drawing/2014/main" id="{1392C4BE-CDBA-492E-90B1-18D9A8E2BEDC}"/>
                    </a:ext>
                  </a:extLst>
                </p:cNvPr>
                <p:cNvSpPr/>
                <p:nvPr/>
              </p:nvSpPr>
              <p:spPr>
                <a:xfrm>
                  <a:off x="4788550" y="-5789063"/>
                  <a:ext cx="1886252" cy="2411929"/>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grpSp>
        </p:grpSp>
        <p:grpSp>
          <p:nvGrpSpPr>
            <p:cNvPr id="41" name="Group 40">
              <a:extLst>
                <a:ext uri="{FF2B5EF4-FFF2-40B4-BE49-F238E27FC236}">
                  <a16:creationId xmlns:a16="http://schemas.microsoft.com/office/drawing/2014/main" id="{254F4063-33A8-41C5-AFE0-462DAB6A511B}"/>
                </a:ext>
              </a:extLst>
            </p:cNvPr>
            <p:cNvGrpSpPr/>
            <p:nvPr/>
          </p:nvGrpSpPr>
          <p:grpSpPr>
            <a:xfrm>
              <a:off x="4205764" y="3233815"/>
              <a:ext cx="2559333" cy="3382121"/>
              <a:chOff x="4205764" y="3233815"/>
              <a:chExt cx="2559333" cy="3382121"/>
            </a:xfrm>
          </p:grpSpPr>
          <p:sp>
            <p:nvSpPr>
              <p:cNvPr id="9" name="Text Placeholder 19">
                <a:extLst>
                  <a:ext uri="{FF2B5EF4-FFF2-40B4-BE49-F238E27FC236}">
                    <a16:creationId xmlns:a16="http://schemas.microsoft.com/office/drawing/2014/main" id="{AAAE8F0C-6A37-964F-B579-29074A86AD39}"/>
                  </a:ext>
                </a:extLst>
              </p:cNvPr>
              <p:cNvSpPr txBox="1">
                <a:spLocks/>
              </p:cNvSpPr>
              <p:nvPr/>
            </p:nvSpPr>
            <p:spPr>
              <a:xfrm>
                <a:off x="4205764" y="6070432"/>
                <a:ext cx="2559333" cy="545504"/>
              </a:xfrm>
              <a:prstGeom prst="rect">
                <a:avLst/>
              </a:prstGeom>
            </p:spPr>
            <p:txBody>
              <a:bodyPr vert="horz" lIns="0" tIns="45720" rIns="91440" bIns="45720" rtlCol="0">
                <a:no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Provisioned IOPS</a:t>
                </a:r>
              </a:p>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SSD</a:t>
                </a:r>
              </a:p>
            </p:txBody>
          </p:sp>
          <p:sp>
            <p:nvSpPr>
              <p:cNvPr id="10" name="TextBox 9">
                <a:extLst>
                  <a:ext uri="{FF2B5EF4-FFF2-40B4-BE49-F238E27FC236}">
                    <a16:creationId xmlns:a16="http://schemas.microsoft.com/office/drawing/2014/main" id="{5D04D7EC-2A72-BD4E-82C7-CEFE6694617C}"/>
                  </a:ext>
                </a:extLst>
              </p:cNvPr>
              <p:cNvSpPr txBox="1"/>
              <p:nvPr/>
            </p:nvSpPr>
            <p:spPr>
              <a:xfrm>
                <a:off x="4624684" y="5620345"/>
                <a:ext cx="1721499" cy="578619"/>
              </a:xfrm>
              <a:prstGeom prst="rect">
                <a:avLst/>
              </a:prstGeom>
              <a:noFill/>
            </p:spPr>
            <p:txBody>
              <a:bodyPr wrap="none" rtlCol="0">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io1 – io2</a:t>
                </a:r>
              </a:p>
            </p:txBody>
          </p:sp>
          <p:grpSp>
            <p:nvGrpSpPr>
              <p:cNvPr id="198" name="Group 197">
                <a:extLst>
                  <a:ext uri="{FF2B5EF4-FFF2-40B4-BE49-F238E27FC236}">
                    <a16:creationId xmlns:a16="http://schemas.microsoft.com/office/drawing/2014/main" id="{87F471AE-4284-4178-A35C-5355D62A126E}"/>
                  </a:ext>
                </a:extLst>
              </p:cNvPr>
              <p:cNvGrpSpPr>
                <a:grpSpLocks noChangeAspect="1"/>
              </p:cNvGrpSpPr>
              <p:nvPr/>
            </p:nvGrpSpPr>
            <p:grpSpPr>
              <a:xfrm>
                <a:off x="4631570" y="3233815"/>
                <a:ext cx="1707720" cy="2194560"/>
                <a:chOff x="4788550" y="-3065748"/>
                <a:chExt cx="1886252" cy="2423989"/>
              </a:xfrm>
            </p:grpSpPr>
            <p:sp>
              <p:nvSpPr>
                <p:cNvPr id="142" name="Freeform: Shape 141">
                  <a:extLst>
                    <a:ext uri="{FF2B5EF4-FFF2-40B4-BE49-F238E27FC236}">
                      <a16:creationId xmlns:a16="http://schemas.microsoft.com/office/drawing/2014/main" id="{94421E33-CCDE-4C63-BD8C-2A0E8537507D}"/>
                    </a:ext>
                  </a:extLst>
                </p:cNvPr>
                <p:cNvSpPr/>
                <p:nvPr/>
              </p:nvSpPr>
              <p:spPr>
                <a:xfrm>
                  <a:off x="5331543" y="-2383605"/>
                  <a:ext cx="803976" cy="803976"/>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chemeClr val="accent2"/>
                </a:solidFill>
                <a:ln w="30902" cap="flat">
                  <a:noFill/>
                  <a:prstDash val="solid"/>
                  <a:miter/>
                </a:ln>
              </p:spPr>
              <p:txBody>
                <a:bodyPr rtlCol="0" anchor="ctr"/>
                <a:lstStyle/>
                <a:p>
                  <a:endParaRPr lang="en-US" sz="1125" dirty="0"/>
                </a:p>
              </p:txBody>
            </p:sp>
            <p:sp>
              <p:nvSpPr>
                <p:cNvPr id="143" name="Freeform: Shape 142">
                  <a:extLst>
                    <a:ext uri="{FF2B5EF4-FFF2-40B4-BE49-F238E27FC236}">
                      <a16:creationId xmlns:a16="http://schemas.microsoft.com/office/drawing/2014/main" id="{AB2B3057-8B76-4B24-8458-38CBEDFEF27D}"/>
                    </a:ext>
                  </a:extLst>
                </p:cNvPr>
                <p:cNvSpPr/>
                <p:nvPr/>
              </p:nvSpPr>
              <p:spPr>
                <a:xfrm>
                  <a:off x="5404829" y="-2180755"/>
                  <a:ext cx="247377" cy="247377"/>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solidFill>
                  <a:srgbClr val="FFFFFF">
                    <a:alpha val="50000"/>
                  </a:srgbClr>
                </a:solidFill>
                <a:ln w="23102" cap="flat">
                  <a:solidFill>
                    <a:srgbClr val="232F3E">
                      <a:alpha val="50000"/>
                    </a:srgbClr>
                  </a:solidFill>
                  <a:prstDash val="solid"/>
                  <a:miter/>
                </a:ln>
              </p:spPr>
              <p:txBody>
                <a:bodyPr rtlCol="0" anchor="ctr"/>
                <a:lstStyle/>
                <a:p>
                  <a:endParaRPr lang="en-US" sz="1125" dirty="0"/>
                </a:p>
              </p:txBody>
            </p:sp>
            <p:sp>
              <p:nvSpPr>
                <p:cNvPr id="144" name="Freeform: Shape 143">
                  <a:extLst>
                    <a:ext uri="{FF2B5EF4-FFF2-40B4-BE49-F238E27FC236}">
                      <a16:creationId xmlns:a16="http://schemas.microsoft.com/office/drawing/2014/main" id="{5BD31496-1B77-495C-9443-08D2E8A23D21}"/>
                    </a:ext>
                  </a:extLst>
                </p:cNvPr>
                <p:cNvSpPr/>
                <p:nvPr/>
              </p:nvSpPr>
              <p:spPr>
                <a:xfrm>
                  <a:off x="5510892" y="-2257133"/>
                  <a:ext cx="556599" cy="340144"/>
                </a:xfrm>
                <a:custGeom>
                  <a:avLst/>
                  <a:gdLst>
                    <a:gd name="connsiteX0" fmla="*/ 225423 w 556599"/>
                    <a:gd name="connsiteY0" fmla="*/ 0 h 340143"/>
                    <a:gd name="connsiteX1" fmla="*/ 0 w 556599"/>
                    <a:gd name="connsiteY1" fmla="*/ 76378 h 340143"/>
                    <a:gd name="connsiteX2" fmla="*/ 152137 w 556599"/>
                    <a:gd name="connsiteY2" fmla="*/ 287576 h 340143"/>
                    <a:gd name="connsiteX3" fmla="*/ 225423 w 556599"/>
                    <a:gd name="connsiteY3" fmla="*/ 269023 h 340143"/>
                    <a:gd name="connsiteX4" fmla="*/ 367355 w 556599"/>
                    <a:gd name="connsiteY4" fmla="*/ 349730 h 340143"/>
                    <a:gd name="connsiteX5" fmla="*/ 556908 w 556599"/>
                    <a:gd name="connsiteY5" fmla="*/ 203468 h 340143"/>
                    <a:gd name="connsiteX6" fmla="*/ 225423 w 556599"/>
                    <a:gd name="connsiteY6" fmla="*/ 0 h 34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599" h="340143">
                      <a:moveTo>
                        <a:pt x="225423" y="0"/>
                      </a:moveTo>
                      <a:cubicBezTo>
                        <a:pt x="140696" y="0"/>
                        <a:pt x="62463" y="28448"/>
                        <a:pt x="0" y="76378"/>
                      </a:cubicBezTo>
                      <a:lnTo>
                        <a:pt x="152137" y="287576"/>
                      </a:lnTo>
                      <a:cubicBezTo>
                        <a:pt x="172855" y="276444"/>
                        <a:pt x="197283" y="269023"/>
                        <a:pt x="225423" y="269023"/>
                      </a:cubicBezTo>
                      <a:cubicBezTo>
                        <a:pt x="297471" y="269023"/>
                        <a:pt x="352513" y="323446"/>
                        <a:pt x="367355" y="349730"/>
                      </a:cubicBezTo>
                      <a:lnTo>
                        <a:pt x="556908" y="203468"/>
                      </a:lnTo>
                      <a:cubicBezTo>
                        <a:pt x="495373" y="82871"/>
                        <a:pt x="370138" y="0"/>
                        <a:pt x="225423" y="0"/>
                      </a:cubicBezTo>
                      <a:close/>
                    </a:path>
                  </a:pathLst>
                </a:custGeom>
                <a:solidFill>
                  <a:srgbClr val="FFFFFF"/>
                </a:solidFill>
                <a:ln w="23176" cap="flat">
                  <a:solidFill>
                    <a:srgbClr val="232F3E"/>
                  </a:solidFill>
                  <a:prstDash val="solid"/>
                  <a:miter/>
                </a:ln>
              </p:spPr>
              <p:txBody>
                <a:bodyPr rtlCol="0" anchor="ctr"/>
                <a:lstStyle/>
                <a:p>
                  <a:endParaRPr lang="en-US" sz="1125" dirty="0"/>
                </a:p>
              </p:txBody>
            </p:sp>
            <p:sp>
              <p:nvSpPr>
                <p:cNvPr id="145" name="Freeform: Shape 144">
                  <a:extLst>
                    <a:ext uri="{FF2B5EF4-FFF2-40B4-BE49-F238E27FC236}">
                      <a16:creationId xmlns:a16="http://schemas.microsoft.com/office/drawing/2014/main" id="{7BBE0353-9FC9-4EC9-B254-2BEDDD1C4ACF}"/>
                    </a:ext>
                  </a:extLst>
                </p:cNvPr>
                <p:cNvSpPr/>
                <p:nvPr/>
              </p:nvSpPr>
              <p:spPr>
                <a:xfrm>
                  <a:off x="5008097" y="-765448"/>
                  <a:ext cx="1113198" cy="123689"/>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46" name="Freeform: Shape 145">
                  <a:extLst>
                    <a:ext uri="{FF2B5EF4-FFF2-40B4-BE49-F238E27FC236}">
                      <a16:creationId xmlns:a16="http://schemas.microsoft.com/office/drawing/2014/main" id="{66895B58-A8A7-4FF3-A44E-6AC1E95A32A2}"/>
                    </a:ext>
                  </a:extLst>
                </p:cNvPr>
                <p:cNvSpPr/>
                <p:nvPr/>
              </p:nvSpPr>
              <p:spPr>
                <a:xfrm>
                  <a:off x="5711576" y="-765448"/>
                  <a:ext cx="30922" cy="123689"/>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sp>
              <p:nvSpPr>
                <p:cNvPr id="147" name="Freeform: Shape 146">
                  <a:extLst>
                    <a:ext uri="{FF2B5EF4-FFF2-40B4-BE49-F238E27FC236}">
                      <a16:creationId xmlns:a16="http://schemas.microsoft.com/office/drawing/2014/main" id="{82002E36-6259-4D63-A717-12CC3C14276B}"/>
                    </a:ext>
                  </a:extLst>
                </p:cNvPr>
                <p:cNvSpPr/>
                <p:nvPr/>
              </p:nvSpPr>
              <p:spPr>
                <a:xfrm>
                  <a:off x="5909788" y="-2614903"/>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48" name="Freeform: Shape 147">
                  <a:extLst>
                    <a:ext uri="{FF2B5EF4-FFF2-40B4-BE49-F238E27FC236}">
                      <a16:creationId xmlns:a16="http://schemas.microsoft.com/office/drawing/2014/main" id="{8883BAC2-9BF2-4499-8428-D7E654FD2D19}"/>
                    </a:ext>
                  </a:extLst>
                </p:cNvPr>
                <p:cNvSpPr/>
                <p:nvPr/>
              </p:nvSpPr>
              <p:spPr>
                <a:xfrm>
                  <a:off x="5701681" y="-2614903"/>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49" name="Freeform: Shape 148">
                  <a:extLst>
                    <a:ext uri="{FF2B5EF4-FFF2-40B4-BE49-F238E27FC236}">
                      <a16:creationId xmlns:a16="http://schemas.microsoft.com/office/drawing/2014/main" id="{BCDD71BB-E37F-409A-991A-0CE7A1CD91C1}"/>
                    </a:ext>
                  </a:extLst>
                </p:cNvPr>
                <p:cNvSpPr/>
                <p:nvPr/>
              </p:nvSpPr>
              <p:spPr>
                <a:xfrm>
                  <a:off x="5493575" y="-2614903"/>
                  <a:ext cx="61844" cy="154611"/>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50" name="Freeform: Shape 149">
                  <a:extLst>
                    <a:ext uri="{FF2B5EF4-FFF2-40B4-BE49-F238E27FC236}">
                      <a16:creationId xmlns:a16="http://schemas.microsoft.com/office/drawing/2014/main" id="{6DB6EB23-EE6B-4CAF-A103-338E88972D4A}"/>
                    </a:ext>
                  </a:extLst>
                </p:cNvPr>
                <p:cNvSpPr/>
                <p:nvPr/>
              </p:nvSpPr>
              <p:spPr>
                <a:xfrm>
                  <a:off x="5909788" y="-1505106"/>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51" name="Freeform: Shape 150">
                  <a:extLst>
                    <a:ext uri="{FF2B5EF4-FFF2-40B4-BE49-F238E27FC236}">
                      <a16:creationId xmlns:a16="http://schemas.microsoft.com/office/drawing/2014/main" id="{4A5B81B0-1222-42C3-8DB9-3D85D6F8FAAB}"/>
                    </a:ext>
                  </a:extLst>
                </p:cNvPr>
                <p:cNvSpPr/>
                <p:nvPr/>
              </p:nvSpPr>
              <p:spPr>
                <a:xfrm>
                  <a:off x="5701681" y="-1505106"/>
                  <a:ext cx="61844" cy="154611"/>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52" name="Freeform: Shape 151">
                  <a:extLst>
                    <a:ext uri="{FF2B5EF4-FFF2-40B4-BE49-F238E27FC236}">
                      <a16:creationId xmlns:a16="http://schemas.microsoft.com/office/drawing/2014/main" id="{F42386CB-0B85-420D-855B-42CC9ED42F23}"/>
                    </a:ext>
                  </a:extLst>
                </p:cNvPr>
                <p:cNvSpPr/>
                <p:nvPr/>
              </p:nvSpPr>
              <p:spPr>
                <a:xfrm>
                  <a:off x="5493575" y="-1505106"/>
                  <a:ext cx="61844" cy="154611"/>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53" name="Freeform: Shape 152">
                  <a:extLst>
                    <a:ext uri="{FF2B5EF4-FFF2-40B4-BE49-F238E27FC236}">
                      <a16:creationId xmlns:a16="http://schemas.microsoft.com/office/drawing/2014/main" id="{0768B024-8ADE-49D4-9BA8-AED212083EAA}"/>
                    </a:ext>
                  </a:extLst>
                </p:cNvPr>
                <p:cNvSpPr/>
                <p:nvPr/>
              </p:nvSpPr>
              <p:spPr>
                <a:xfrm>
                  <a:off x="6210351" y="-1805716"/>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4" name="Freeform: Shape 153">
                  <a:extLst>
                    <a:ext uri="{FF2B5EF4-FFF2-40B4-BE49-F238E27FC236}">
                      <a16:creationId xmlns:a16="http://schemas.microsoft.com/office/drawing/2014/main" id="{49501B50-5A64-4A59-A80D-EC73288B4F58}"/>
                    </a:ext>
                  </a:extLst>
                </p:cNvPr>
                <p:cNvSpPr/>
                <p:nvPr/>
              </p:nvSpPr>
              <p:spPr>
                <a:xfrm>
                  <a:off x="6210413" y="-2013776"/>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5" name="Freeform: Shape 154">
                  <a:extLst>
                    <a:ext uri="{FF2B5EF4-FFF2-40B4-BE49-F238E27FC236}">
                      <a16:creationId xmlns:a16="http://schemas.microsoft.com/office/drawing/2014/main" id="{0F8BA62C-A6E4-4A5C-8688-40F2B3354E6B}"/>
                    </a:ext>
                  </a:extLst>
                </p:cNvPr>
                <p:cNvSpPr/>
                <p:nvPr/>
              </p:nvSpPr>
              <p:spPr>
                <a:xfrm>
                  <a:off x="6210135" y="-2221838"/>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6" name="Freeform: Shape 155">
                  <a:extLst>
                    <a:ext uri="{FF2B5EF4-FFF2-40B4-BE49-F238E27FC236}">
                      <a16:creationId xmlns:a16="http://schemas.microsoft.com/office/drawing/2014/main" id="{9FA34D35-F86C-409E-9352-55E8A35666B8}"/>
                    </a:ext>
                  </a:extLst>
                </p:cNvPr>
                <p:cNvSpPr/>
                <p:nvPr/>
              </p:nvSpPr>
              <p:spPr>
                <a:xfrm>
                  <a:off x="5100709" y="-1805849"/>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7" name="Freeform: Shape 156">
                  <a:extLst>
                    <a:ext uri="{FF2B5EF4-FFF2-40B4-BE49-F238E27FC236}">
                      <a16:creationId xmlns:a16="http://schemas.microsoft.com/office/drawing/2014/main" id="{CEA335B8-351D-4D0C-A0DE-A948655698B7}"/>
                    </a:ext>
                  </a:extLst>
                </p:cNvPr>
                <p:cNvSpPr/>
                <p:nvPr/>
              </p:nvSpPr>
              <p:spPr>
                <a:xfrm>
                  <a:off x="5100740" y="-2013909"/>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8" name="Freeform: Shape 157">
                  <a:extLst>
                    <a:ext uri="{FF2B5EF4-FFF2-40B4-BE49-F238E27FC236}">
                      <a16:creationId xmlns:a16="http://schemas.microsoft.com/office/drawing/2014/main" id="{C224785B-EF38-4B27-8CEC-F50648D131D5}"/>
                    </a:ext>
                  </a:extLst>
                </p:cNvPr>
                <p:cNvSpPr/>
                <p:nvPr/>
              </p:nvSpPr>
              <p:spPr>
                <a:xfrm>
                  <a:off x="5100493" y="-2221971"/>
                  <a:ext cx="154611" cy="61844"/>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159" name="Freeform: Shape 158">
                  <a:extLst>
                    <a:ext uri="{FF2B5EF4-FFF2-40B4-BE49-F238E27FC236}">
                      <a16:creationId xmlns:a16="http://schemas.microsoft.com/office/drawing/2014/main" id="{C0ACF3F5-B8BB-49A4-B580-6296BCCA61A5}"/>
                    </a:ext>
                  </a:extLst>
                </p:cNvPr>
                <p:cNvSpPr/>
                <p:nvPr/>
              </p:nvSpPr>
              <p:spPr>
                <a:xfrm>
                  <a:off x="4788550" y="-910782"/>
                  <a:ext cx="1886252" cy="30922"/>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160" name="Freeform: Shape 159">
                  <a:extLst>
                    <a:ext uri="{FF2B5EF4-FFF2-40B4-BE49-F238E27FC236}">
                      <a16:creationId xmlns:a16="http://schemas.microsoft.com/office/drawing/2014/main" id="{407808A8-157B-4766-894E-A3C920545B1C}"/>
                    </a:ext>
                  </a:extLst>
                </p:cNvPr>
                <p:cNvSpPr/>
                <p:nvPr/>
              </p:nvSpPr>
              <p:spPr>
                <a:xfrm>
                  <a:off x="6556679" y="-1039418"/>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61" name="Freeform: Shape 160">
                  <a:extLst>
                    <a:ext uri="{FF2B5EF4-FFF2-40B4-BE49-F238E27FC236}">
                      <a16:creationId xmlns:a16="http://schemas.microsoft.com/office/drawing/2014/main" id="{8F0A0B1F-A1B1-423F-BDCC-6EECD039D9EF}"/>
                    </a:ext>
                  </a:extLst>
                </p:cNvPr>
                <p:cNvSpPr/>
                <p:nvPr/>
              </p:nvSpPr>
              <p:spPr>
                <a:xfrm>
                  <a:off x="4878842" y="-1039418"/>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62" name="Freeform: Shape 161">
                  <a:extLst>
                    <a:ext uri="{FF2B5EF4-FFF2-40B4-BE49-F238E27FC236}">
                      <a16:creationId xmlns:a16="http://schemas.microsoft.com/office/drawing/2014/main" id="{0A304C1B-0A9C-4EE8-A94B-EFF54E37A8EE}"/>
                    </a:ext>
                  </a:extLst>
                </p:cNvPr>
                <p:cNvSpPr/>
                <p:nvPr/>
              </p:nvSpPr>
              <p:spPr>
                <a:xfrm>
                  <a:off x="6556679" y="-2981330"/>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63" name="Freeform: Shape 162">
                  <a:extLst>
                    <a:ext uri="{FF2B5EF4-FFF2-40B4-BE49-F238E27FC236}">
                      <a16:creationId xmlns:a16="http://schemas.microsoft.com/office/drawing/2014/main" id="{A3938E9F-63EF-48A9-B8A4-7224C51CFBB5}"/>
                    </a:ext>
                  </a:extLst>
                </p:cNvPr>
                <p:cNvSpPr/>
                <p:nvPr/>
              </p:nvSpPr>
              <p:spPr>
                <a:xfrm>
                  <a:off x="4878842" y="-2981330"/>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64" name="Freeform: Shape 163">
                  <a:extLst>
                    <a:ext uri="{FF2B5EF4-FFF2-40B4-BE49-F238E27FC236}">
                      <a16:creationId xmlns:a16="http://schemas.microsoft.com/office/drawing/2014/main" id="{C2545AB0-7301-4539-BFC5-BC74A62C6CB1}"/>
                    </a:ext>
                  </a:extLst>
                </p:cNvPr>
                <p:cNvSpPr/>
                <p:nvPr/>
              </p:nvSpPr>
              <p:spPr>
                <a:xfrm>
                  <a:off x="4788550" y="-3065748"/>
                  <a:ext cx="1886252" cy="2411929"/>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sp>
              <p:nvSpPr>
                <p:cNvPr id="165" name="Freeform: Shape 164">
                  <a:extLst>
                    <a:ext uri="{FF2B5EF4-FFF2-40B4-BE49-F238E27FC236}">
                      <a16:creationId xmlns:a16="http://schemas.microsoft.com/office/drawing/2014/main" id="{E1B3F4DB-3648-4234-9343-426EEAB9B673}"/>
                    </a:ext>
                  </a:extLst>
                </p:cNvPr>
                <p:cNvSpPr/>
                <p:nvPr/>
              </p:nvSpPr>
              <p:spPr>
                <a:xfrm>
                  <a:off x="5736314" y="-2144267"/>
                  <a:ext cx="154611" cy="278300"/>
                </a:xfrm>
                <a:custGeom>
                  <a:avLst/>
                  <a:gdLst>
                    <a:gd name="connsiteX0" fmla="*/ 0 w 154610"/>
                    <a:gd name="connsiteY0" fmla="*/ 295925 h 278299"/>
                    <a:gd name="connsiteX1" fmla="*/ 179658 w 154610"/>
                    <a:gd name="connsiteY1" fmla="*/ 0 h 278299"/>
                  </a:gdLst>
                  <a:ahLst/>
                  <a:cxnLst>
                    <a:cxn ang="0">
                      <a:pos x="connsiteX0" y="connsiteY0"/>
                    </a:cxn>
                    <a:cxn ang="0">
                      <a:pos x="connsiteX1" y="connsiteY1"/>
                    </a:cxn>
                  </a:cxnLst>
                  <a:rect l="l" t="t" r="r" b="b"/>
                  <a:pathLst>
                    <a:path w="154610" h="278299">
                      <a:moveTo>
                        <a:pt x="0" y="295925"/>
                      </a:moveTo>
                      <a:lnTo>
                        <a:pt x="179658" y="0"/>
                      </a:lnTo>
                    </a:path>
                  </a:pathLst>
                </a:custGeom>
                <a:ln w="23176" cap="rnd">
                  <a:solidFill>
                    <a:srgbClr val="232F3E"/>
                  </a:solidFill>
                  <a:prstDash val="solid"/>
                  <a:miter/>
                </a:ln>
              </p:spPr>
              <p:txBody>
                <a:bodyPr rtlCol="0" anchor="ctr"/>
                <a:lstStyle/>
                <a:p>
                  <a:endParaRPr lang="en-US" sz="1125" dirty="0"/>
                </a:p>
              </p:txBody>
            </p:sp>
            <p:sp>
              <p:nvSpPr>
                <p:cNvPr id="166" name="Freeform: Shape 165">
                  <a:extLst>
                    <a:ext uri="{FF2B5EF4-FFF2-40B4-BE49-F238E27FC236}">
                      <a16:creationId xmlns:a16="http://schemas.microsoft.com/office/drawing/2014/main" id="{B9595D37-75A6-43D6-AE2A-9BE42012D5C1}"/>
                    </a:ext>
                  </a:extLst>
                </p:cNvPr>
                <p:cNvSpPr/>
                <p:nvPr/>
              </p:nvSpPr>
              <p:spPr>
                <a:xfrm>
                  <a:off x="5693642" y="-1891015"/>
                  <a:ext cx="61844" cy="61844"/>
                </a:xfrm>
                <a:custGeom>
                  <a:avLst/>
                  <a:gdLst>
                    <a:gd name="connsiteX0" fmla="*/ 85345 w 61844"/>
                    <a:gd name="connsiteY0" fmla="*/ 42673 h 61844"/>
                    <a:gd name="connsiteX1" fmla="*/ 42673 w 61844"/>
                    <a:gd name="connsiteY1" fmla="*/ 85345 h 61844"/>
                    <a:gd name="connsiteX2" fmla="*/ 0 w 61844"/>
                    <a:gd name="connsiteY2" fmla="*/ 42673 h 61844"/>
                    <a:gd name="connsiteX3" fmla="*/ 42673 w 61844"/>
                    <a:gd name="connsiteY3" fmla="*/ 0 h 61844"/>
                    <a:gd name="connsiteX4" fmla="*/ 85345 w 61844"/>
                    <a:gd name="connsiteY4" fmla="*/ 42673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85345" y="42673"/>
                      </a:moveTo>
                      <a:cubicBezTo>
                        <a:pt x="85345" y="66240"/>
                        <a:pt x="66240" y="85345"/>
                        <a:pt x="42673" y="85345"/>
                      </a:cubicBezTo>
                      <a:cubicBezTo>
                        <a:pt x="19105" y="85345"/>
                        <a:pt x="0" y="66240"/>
                        <a:pt x="0" y="42673"/>
                      </a:cubicBezTo>
                      <a:cubicBezTo>
                        <a:pt x="0" y="19105"/>
                        <a:pt x="19105" y="0"/>
                        <a:pt x="42673" y="0"/>
                      </a:cubicBezTo>
                      <a:cubicBezTo>
                        <a:pt x="66240" y="0"/>
                        <a:pt x="85345" y="19105"/>
                        <a:pt x="85345" y="42673"/>
                      </a:cubicBezTo>
                      <a:close/>
                    </a:path>
                  </a:pathLst>
                </a:custGeom>
                <a:solidFill>
                  <a:srgbClr val="232F3E"/>
                </a:solidFill>
                <a:ln w="30902" cap="flat">
                  <a:noFill/>
                  <a:prstDash val="solid"/>
                  <a:miter/>
                </a:ln>
              </p:spPr>
              <p:txBody>
                <a:bodyPr rtlCol="0" anchor="ctr"/>
                <a:lstStyle/>
                <a:p>
                  <a:endParaRPr lang="en-US" sz="1125" dirty="0"/>
                </a:p>
              </p:txBody>
            </p:sp>
            <p:sp>
              <p:nvSpPr>
                <p:cNvPr id="167" name="Freeform: Shape 166">
                  <a:extLst>
                    <a:ext uri="{FF2B5EF4-FFF2-40B4-BE49-F238E27FC236}">
                      <a16:creationId xmlns:a16="http://schemas.microsoft.com/office/drawing/2014/main" id="{6E078F2B-4D68-4C0B-890D-A1A5C2F7D47F}"/>
                    </a:ext>
                  </a:extLst>
                </p:cNvPr>
                <p:cNvSpPr/>
                <p:nvPr/>
              </p:nvSpPr>
              <p:spPr>
                <a:xfrm>
                  <a:off x="5404829" y="-2180755"/>
                  <a:ext cx="247377" cy="247377"/>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noFill/>
                <a:ln w="23176" cap="flat">
                  <a:solidFill>
                    <a:srgbClr val="232F3E"/>
                  </a:solidFill>
                  <a:prstDash val="solid"/>
                  <a:miter/>
                </a:ln>
              </p:spPr>
              <p:txBody>
                <a:bodyPr rtlCol="0" anchor="ctr"/>
                <a:lstStyle/>
                <a:p>
                  <a:endParaRPr lang="en-US" sz="1125" dirty="0"/>
                </a:p>
              </p:txBody>
            </p:sp>
          </p:grpSp>
        </p:grpSp>
      </p:grpSp>
      <p:grpSp>
        <p:nvGrpSpPr>
          <p:cNvPr id="44" name="Group 43">
            <a:extLst>
              <a:ext uri="{FF2B5EF4-FFF2-40B4-BE49-F238E27FC236}">
                <a16:creationId xmlns:a16="http://schemas.microsoft.com/office/drawing/2014/main" id="{8BB9EC00-71A9-4B12-A790-0E0654B0EA5F}"/>
              </a:ext>
            </a:extLst>
          </p:cNvPr>
          <p:cNvGrpSpPr/>
          <p:nvPr/>
        </p:nvGrpSpPr>
        <p:grpSpPr>
          <a:xfrm>
            <a:off x="4769063" y="788931"/>
            <a:ext cx="3773031" cy="3608619"/>
            <a:chOff x="7630500" y="1262289"/>
            <a:chExt cx="6036849" cy="5773790"/>
          </a:xfrm>
        </p:grpSpPr>
        <p:grpSp>
          <p:nvGrpSpPr>
            <p:cNvPr id="37" name="Group 36">
              <a:extLst>
                <a:ext uri="{FF2B5EF4-FFF2-40B4-BE49-F238E27FC236}">
                  <a16:creationId xmlns:a16="http://schemas.microsoft.com/office/drawing/2014/main" id="{05C20C0A-EB94-4348-BD7B-6F0202FCF3D6}"/>
                </a:ext>
              </a:extLst>
            </p:cNvPr>
            <p:cNvGrpSpPr/>
            <p:nvPr/>
          </p:nvGrpSpPr>
          <p:grpSpPr>
            <a:xfrm>
              <a:off x="10434098" y="1262289"/>
              <a:ext cx="1128632" cy="2057927"/>
              <a:chOff x="10434098" y="1262289"/>
              <a:chExt cx="1128632" cy="2057927"/>
            </a:xfrm>
          </p:grpSpPr>
          <p:sp>
            <p:nvSpPr>
              <p:cNvPr id="18" name="TextBox 17">
                <a:extLst>
                  <a:ext uri="{FF2B5EF4-FFF2-40B4-BE49-F238E27FC236}">
                    <a16:creationId xmlns:a16="http://schemas.microsoft.com/office/drawing/2014/main" id="{50DD3BB8-50A7-5F41-B5A2-4E2AF0F6F1D0}"/>
                  </a:ext>
                </a:extLst>
              </p:cNvPr>
              <p:cNvSpPr txBox="1"/>
              <p:nvPr/>
            </p:nvSpPr>
            <p:spPr>
              <a:xfrm>
                <a:off x="10527516" y="2803152"/>
                <a:ext cx="941797" cy="517064"/>
              </a:xfrm>
              <a:prstGeom prst="rect">
                <a:avLst/>
              </a:prstGeom>
              <a:noFill/>
            </p:spPr>
            <p:txBody>
              <a:bodyPr wrap="none" rtlCol="0">
                <a:spAutoFit/>
              </a:bodyPr>
              <a:lstStyle/>
              <a:p>
                <a:pPr algn="ct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HDD</a:t>
                </a:r>
              </a:p>
            </p:txBody>
          </p:sp>
          <p:grpSp>
            <p:nvGrpSpPr>
              <p:cNvPr id="199" name="Group 198">
                <a:extLst>
                  <a:ext uri="{FF2B5EF4-FFF2-40B4-BE49-F238E27FC236}">
                    <a16:creationId xmlns:a16="http://schemas.microsoft.com/office/drawing/2014/main" id="{EAAFBB0F-8AE0-4C4B-8F18-B09554136387}"/>
                  </a:ext>
                </a:extLst>
              </p:cNvPr>
              <p:cNvGrpSpPr>
                <a:grpSpLocks noChangeAspect="1"/>
              </p:cNvGrpSpPr>
              <p:nvPr/>
            </p:nvGrpSpPr>
            <p:grpSpPr>
              <a:xfrm>
                <a:off x="10434098" y="1262289"/>
                <a:ext cx="1128632" cy="1463040"/>
                <a:chOff x="7946012" y="-5745153"/>
                <a:chExt cx="2504696" cy="3246828"/>
              </a:xfrm>
            </p:grpSpPr>
            <p:sp>
              <p:nvSpPr>
                <p:cNvPr id="111" name="Freeform: Shape 110">
                  <a:extLst>
                    <a:ext uri="{FF2B5EF4-FFF2-40B4-BE49-F238E27FC236}">
                      <a16:creationId xmlns:a16="http://schemas.microsoft.com/office/drawing/2014/main" id="{D1FD24F7-F772-495C-BA04-8F05304E483B}"/>
                    </a:ext>
                  </a:extLst>
                </p:cNvPr>
                <p:cNvSpPr/>
                <p:nvPr/>
              </p:nvSpPr>
              <p:spPr>
                <a:xfrm>
                  <a:off x="8239773" y="-2668398"/>
                  <a:ext cx="1515186" cy="154611"/>
                </a:xfrm>
                <a:custGeom>
                  <a:avLst/>
                  <a:gdLst>
                    <a:gd name="connsiteX0" fmla="*/ 0 w 1515186"/>
                    <a:gd name="connsiteY0" fmla="*/ 0 h 154610"/>
                    <a:gd name="connsiteX1" fmla="*/ 1515186 w 1515186"/>
                    <a:gd name="connsiteY1" fmla="*/ 0 h 154610"/>
                    <a:gd name="connsiteX2" fmla="*/ 1515186 w 1515186"/>
                    <a:gd name="connsiteY2" fmla="*/ 170072 h 154610"/>
                    <a:gd name="connsiteX3" fmla="*/ 0 w 1515186"/>
                    <a:gd name="connsiteY3" fmla="*/ 170072 h 154610"/>
                  </a:gdLst>
                  <a:ahLst/>
                  <a:cxnLst>
                    <a:cxn ang="0">
                      <a:pos x="connsiteX0" y="connsiteY0"/>
                    </a:cxn>
                    <a:cxn ang="0">
                      <a:pos x="connsiteX1" y="connsiteY1"/>
                    </a:cxn>
                    <a:cxn ang="0">
                      <a:pos x="connsiteX2" y="connsiteY2"/>
                    </a:cxn>
                    <a:cxn ang="0">
                      <a:pos x="connsiteX3" y="connsiteY3"/>
                    </a:cxn>
                  </a:cxnLst>
                  <a:rect l="l" t="t" r="r" b="b"/>
                  <a:pathLst>
                    <a:path w="1515186" h="154610">
                      <a:moveTo>
                        <a:pt x="0" y="0"/>
                      </a:moveTo>
                      <a:lnTo>
                        <a:pt x="1515186" y="0"/>
                      </a:lnTo>
                      <a:lnTo>
                        <a:pt x="1515186" y="170072"/>
                      </a:lnTo>
                      <a:lnTo>
                        <a:pt x="0" y="170072"/>
                      </a:lnTo>
                      <a:close/>
                    </a:path>
                  </a:pathLst>
                </a:custGeom>
                <a:noFill/>
                <a:ln w="30902" cap="flat">
                  <a:solidFill>
                    <a:schemeClr val="accent2"/>
                  </a:solidFill>
                  <a:prstDash val="solid"/>
                  <a:round/>
                </a:ln>
              </p:spPr>
              <p:txBody>
                <a:bodyPr rtlCol="0" anchor="ctr"/>
                <a:lstStyle/>
                <a:p>
                  <a:endParaRPr lang="en-US" sz="1125" dirty="0"/>
                </a:p>
              </p:txBody>
            </p:sp>
            <p:sp>
              <p:nvSpPr>
                <p:cNvPr id="112" name="Freeform: Shape 111">
                  <a:extLst>
                    <a:ext uri="{FF2B5EF4-FFF2-40B4-BE49-F238E27FC236}">
                      <a16:creationId xmlns:a16="http://schemas.microsoft.com/office/drawing/2014/main" id="{AB66B425-252D-4179-9C8A-FA9F675F7CFF}"/>
                    </a:ext>
                  </a:extLst>
                </p:cNvPr>
                <p:cNvSpPr/>
                <p:nvPr/>
              </p:nvSpPr>
              <p:spPr>
                <a:xfrm>
                  <a:off x="9181044" y="-2668398"/>
                  <a:ext cx="30922" cy="154611"/>
                </a:xfrm>
                <a:custGeom>
                  <a:avLst/>
                  <a:gdLst>
                    <a:gd name="connsiteX0" fmla="*/ 0 w 0"/>
                    <a:gd name="connsiteY0" fmla="*/ 0 h 154610"/>
                    <a:gd name="connsiteX1" fmla="*/ 0 w 0"/>
                    <a:gd name="connsiteY1" fmla="*/ 170072 h 154610"/>
                  </a:gdLst>
                  <a:ahLst/>
                  <a:cxnLst>
                    <a:cxn ang="0">
                      <a:pos x="connsiteX0" y="connsiteY0"/>
                    </a:cxn>
                    <a:cxn ang="0">
                      <a:pos x="connsiteX1" y="connsiteY1"/>
                    </a:cxn>
                  </a:cxnLst>
                  <a:rect l="l" t="t" r="r" b="b"/>
                  <a:pathLst>
                    <a:path h="154610">
                      <a:moveTo>
                        <a:pt x="0" y="0"/>
                      </a:moveTo>
                      <a:lnTo>
                        <a:pt x="0" y="170072"/>
                      </a:lnTo>
                    </a:path>
                  </a:pathLst>
                </a:custGeom>
                <a:ln w="30902" cap="flat">
                  <a:solidFill>
                    <a:schemeClr val="accent2"/>
                  </a:solidFill>
                  <a:prstDash val="solid"/>
                  <a:round/>
                </a:ln>
              </p:spPr>
              <p:txBody>
                <a:bodyPr rtlCol="0" anchor="ctr"/>
                <a:lstStyle/>
                <a:p>
                  <a:endParaRPr lang="en-US" sz="1125" dirty="0"/>
                </a:p>
              </p:txBody>
            </p:sp>
            <p:sp>
              <p:nvSpPr>
                <p:cNvPr id="113" name="Freeform: Shape 112">
                  <a:extLst>
                    <a:ext uri="{FF2B5EF4-FFF2-40B4-BE49-F238E27FC236}">
                      <a16:creationId xmlns:a16="http://schemas.microsoft.com/office/drawing/2014/main" id="{18AAB9F6-957E-454C-B76E-2827DBC426DC}"/>
                    </a:ext>
                  </a:extLst>
                </p:cNvPr>
                <p:cNvSpPr/>
                <p:nvPr/>
              </p:nvSpPr>
              <p:spPr>
                <a:xfrm>
                  <a:off x="7946012" y="-2862589"/>
                  <a:ext cx="2504696" cy="30922"/>
                </a:xfrm>
                <a:custGeom>
                  <a:avLst/>
                  <a:gdLst>
                    <a:gd name="connsiteX0" fmla="*/ 0 w 2504695"/>
                    <a:gd name="connsiteY0" fmla="*/ 0 h 0"/>
                    <a:gd name="connsiteX1" fmla="*/ 2535618 w 2504695"/>
                    <a:gd name="connsiteY1" fmla="*/ 0 h 0"/>
                  </a:gdLst>
                  <a:ahLst/>
                  <a:cxnLst>
                    <a:cxn ang="0">
                      <a:pos x="connsiteX0" y="connsiteY0"/>
                    </a:cxn>
                    <a:cxn ang="0">
                      <a:pos x="connsiteX1" y="connsiteY1"/>
                    </a:cxn>
                  </a:cxnLst>
                  <a:rect l="l" t="t" r="r" b="b"/>
                  <a:pathLst>
                    <a:path w="2504695">
                      <a:moveTo>
                        <a:pt x="0" y="0"/>
                      </a:moveTo>
                      <a:lnTo>
                        <a:pt x="2535618" y="0"/>
                      </a:lnTo>
                    </a:path>
                  </a:pathLst>
                </a:custGeom>
                <a:ln w="30902" cap="flat">
                  <a:solidFill>
                    <a:srgbClr val="FFFFFF"/>
                  </a:solidFill>
                  <a:prstDash val="solid"/>
                  <a:miter/>
                </a:ln>
              </p:spPr>
              <p:txBody>
                <a:bodyPr rtlCol="0" anchor="ctr"/>
                <a:lstStyle/>
                <a:p>
                  <a:endParaRPr lang="en-US" sz="1125" dirty="0"/>
                </a:p>
              </p:txBody>
            </p:sp>
            <p:sp>
              <p:nvSpPr>
                <p:cNvPr id="114" name="Freeform: Shape 113">
                  <a:extLst>
                    <a:ext uri="{FF2B5EF4-FFF2-40B4-BE49-F238E27FC236}">
                      <a16:creationId xmlns:a16="http://schemas.microsoft.com/office/drawing/2014/main" id="{AC566E65-3984-4BD6-86BA-E039AEA45DBF}"/>
                    </a:ext>
                  </a:extLst>
                </p:cNvPr>
                <p:cNvSpPr/>
                <p:nvPr/>
              </p:nvSpPr>
              <p:spPr>
                <a:xfrm>
                  <a:off x="10311558" y="-3034826"/>
                  <a:ext cx="61844" cy="61844"/>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115" name="Freeform: Shape 114">
                  <a:extLst>
                    <a:ext uri="{FF2B5EF4-FFF2-40B4-BE49-F238E27FC236}">
                      <a16:creationId xmlns:a16="http://schemas.microsoft.com/office/drawing/2014/main" id="{C8961A13-2C67-47CB-B22E-23C26A013AB6}"/>
                    </a:ext>
                  </a:extLst>
                </p:cNvPr>
                <p:cNvSpPr/>
                <p:nvPr/>
              </p:nvSpPr>
              <p:spPr>
                <a:xfrm>
                  <a:off x="8066918" y="-3034826"/>
                  <a:ext cx="61844" cy="61844"/>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116" name="Freeform: Shape 115">
                  <a:extLst>
                    <a:ext uri="{FF2B5EF4-FFF2-40B4-BE49-F238E27FC236}">
                      <a16:creationId xmlns:a16="http://schemas.microsoft.com/office/drawing/2014/main" id="{253E2BFA-BEF6-4D5F-9AEF-E972BDA8A212}"/>
                    </a:ext>
                  </a:extLst>
                </p:cNvPr>
                <p:cNvSpPr/>
                <p:nvPr/>
              </p:nvSpPr>
              <p:spPr>
                <a:xfrm>
                  <a:off x="10311558" y="-5632288"/>
                  <a:ext cx="61844" cy="61844"/>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117" name="Freeform: Shape 116">
                  <a:extLst>
                    <a:ext uri="{FF2B5EF4-FFF2-40B4-BE49-F238E27FC236}">
                      <a16:creationId xmlns:a16="http://schemas.microsoft.com/office/drawing/2014/main" id="{14EB040E-7281-4C26-8503-F2454288D593}"/>
                    </a:ext>
                  </a:extLst>
                </p:cNvPr>
                <p:cNvSpPr/>
                <p:nvPr/>
              </p:nvSpPr>
              <p:spPr>
                <a:xfrm>
                  <a:off x="8066918" y="-5632288"/>
                  <a:ext cx="61844" cy="61844"/>
                </a:xfrm>
                <a:custGeom>
                  <a:avLst/>
                  <a:gdLst>
                    <a:gd name="connsiteX0" fmla="*/ 61844 w 61844"/>
                    <a:gd name="connsiteY0" fmla="*/ 30922 h 61844"/>
                    <a:gd name="connsiteX1" fmla="*/ 30922 w 61844"/>
                    <a:gd name="connsiteY1" fmla="*/ 61844 h 61844"/>
                    <a:gd name="connsiteX2" fmla="*/ 0 w 61844"/>
                    <a:gd name="connsiteY2" fmla="*/ 30922 h 61844"/>
                    <a:gd name="connsiteX3" fmla="*/ 30922 w 61844"/>
                    <a:gd name="connsiteY3" fmla="*/ 0 h 61844"/>
                    <a:gd name="connsiteX4" fmla="*/ 61844 w 61844"/>
                    <a:gd name="connsiteY4" fmla="*/ 30922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61844" y="30922"/>
                      </a:moveTo>
                      <a:cubicBezTo>
                        <a:pt x="61844" y="48000"/>
                        <a:pt x="48000" y="61844"/>
                        <a:pt x="30922" y="61844"/>
                      </a:cubicBezTo>
                      <a:cubicBezTo>
                        <a:pt x="13844" y="61844"/>
                        <a:pt x="0" y="48000"/>
                        <a:pt x="0" y="30922"/>
                      </a:cubicBezTo>
                      <a:cubicBezTo>
                        <a:pt x="0" y="13844"/>
                        <a:pt x="13844" y="0"/>
                        <a:pt x="30922" y="0"/>
                      </a:cubicBezTo>
                      <a:cubicBezTo>
                        <a:pt x="48000" y="0"/>
                        <a:pt x="61844" y="13844"/>
                        <a:pt x="61844" y="30922"/>
                      </a:cubicBezTo>
                      <a:close/>
                    </a:path>
                  </a:pathLst>
                </a:custGeom>
                <a:noFill/>
                <a:ln w="30902" cap="flat">
                  <a:solidFill>
                    <a:srgbClr val="FFFFFF"/>
                  </a:solidFill>
                  <a:prstDash val="solid"/>
                  <a:miter/>
                </a:ln>
              </p:spPr>
              <p:txBody>
                <a:bodyPr rtlCol="0" anchor="ctr"/>
                <a:lstStyle/>
                <a:p>
                  <a:endParaRPr lang="en-US" sz="1125" dirty="0"/>
                </a:p>
              </p:txBody>
            </p:sp>
            <p:sp>
              <p:nvSpPr>
                <p:cNvPr id="118" name="Freeform: Shape 117">
                  <a:extLst>
                    <a:ext uri="{FF2B5EF4-FFF2-40B4-BE49-F238E27FC236}">
                      <a16:creationId xmlns:a16="http://schemas.microsoft.com/office/drawing/2014/main" id="{ED649235-B299-48D8-8178-417DB479C79A}"/>
                    </a:ext>
                  </a:extLst>
                </p:cNvPr>
                <p:cNvSpPr/>
                <p:nvPr/>
              </p:nvSpPr>
              <p:spPr>
                <a:xfrm>
                  <a:off x="7946012" y="-5745153"/>
                  <a:ext cx="2504696" cy="3246828"/>
                </a:xfrm>
                <a:custGeom>
                  <a:avLst/>
                  <a:gdLst>
                    <a:gd name="connsiteX0" fmla="*/ 0 w 2504695"/>
                    <a:gd name="connsiteY0" fmla="*/ 0 h 3246827"/>
                    <a:gd name="connsiteX1" fmla="*/ 2535618 w 2504695"/>
                    <a:gd name="connsiteY1" fmla="*/ 0 h 3246827"/>
                    <a:gd name="connsiteX2" fmla="*/ 2535618 w 2504695"/>
                    <a:gd name="connsiteY2" fmla="*/ 3246828 h 3246827"/>
                    <a:gd name="connsiteX3" fmla="*/ 0 w 2504695"/>
                    <a:gd name="connsiteY3" fmla="*/ 3246828 h 3246827"/>
                  </a:gdLst>
                  <a:ahLst/>
                  <a:cxnLst>
                    <a:cxn ang="0">
                      <a:pos x="connsiteX0" y="connsiteY0"/>
                    </a:cxn>
                    <a:cxn ang="0">
                      <a:pos x="connsiteX1" y="connsiteY1"/>
                    </a:cxn>
                    <a:cxn ang="0">
                      <a:pos x="connsiteX2" y="connsiteY2"/>
                    </a:cxn>
                    <a:cxn ang="0">
                      <a:pos x="connsiteX3" y="connsiteY3"/>
                    </a:cxn>
                  </a:cxnLst>
                  <a:rect l="l" t="t" r="r" b="b"/>
                  <a:pathLst>
                    <a:path w="2504695" h="3246827">
                      <a:moveTo>
                        <a:pt x="0" y="0"/>
                      </a:moveTo>
                      <a:lnTo>
                        <a:pt x="2535618" y="0"/>
                      </a:lnTo>
                      <a:lnTo>
                        <a:pt x="2535618" y="3246828"/>
                      </a:lnTo>
                      <a:lnTo>
                        <a:pt x="0" y="3246828"/>
                      </a:lnTo>
                      <a:close/>
                    </a:path>
                  </a:pathLst>
                </a:custGeom>
                <a:noFill/>
                <a:ln w="30902" cap="flat">
                  <a:solidFill>
                    <a:srgbClr val="FFFFFF"/>
                  </a:solidFill>
                  <a:prstDash val="solid"/>
                  <a:miter/>
                </a:ln>
              </p:spPr>
              <p:txBody>
                <a:bodyPr rtlCol="0" anchor="ctr"/>
                <a:lstStyle/>
                <a:p>
                  <a:endParaRPr lang="en-US" sz="1125" dirty="0"/>
                </a:p>
              </p:txBody>
            </p:sp>
            <p:sp>
              <p:nvSpPr>
                <p:cNvPr id="119" name="Freeform: Shape 118">
                  <a:extLst>
                    <a:ext uri="{FF2B5EF4-FFF2-40B4-BE49-F238E27FC236}">
                      <a16:creationId xmlns:a16="http://schemas.microsoft.com/office/drawing/2014/main" id="{4C6F32BC-C136-4CE1-946A-FF48667D7BA9}"/>
                    </a:ext>
                  </a:extLst>
                </p:cNvPr>
                <p:cNvSpPr/>
                <p:nvPr/>
              </p:nvSpPr>
              <p:spPr>
                <a:xfrm>
                  <a:off x="8240082" y="-5370995"/>
                  <a:ext cx="1917174" cy="1917174"/>
                </a:xfrm>
                <a:custGeom>
                  <a:avLst/>
                  <a:gdLst>
                    <a:gd name="connsiteX0" fmla="*/ 973739 w 1917174"/>
                    <a:gd name="connsiteY0" fmla="*/ 0 h 1917174"/>
                    <a:gd name="connsiteX1" fmla="*/ 0 w 1917174"/>
                    <a:gd name="connsiteY1" fmla="*/ 973739 h 1917174"/>
                    <a:gd name="connsiteX2" fmla="*/ 973739 w 1917174"/>
                    <a:gd name="connsiteY2" fmla="*/ 1947478 h 1917174"/>
                    <a:gd name="connsiteX3" fmla="*/ 1947478 w 1917174"/>
                    <a:gd name="connsiteY3" fmla="*/ 973739 h 1917174"/>
                    <a:gd name="connsiteX4" fmla="*/ 973739 w 1917174"/>
                    <a:gd name="connsiteY4" fmla="*/ 0 h 1917174"/>
                    <a:gd name="connsiteX5" fmla="*/ 973739 w 1917174"/>
                    <a:gd name="connsiteY5" fmla="*/ 1338930 h 1917174"/>
                    <a:gd name="connsiteX6" fmla="*/ 608858 w 1917174"/>
                    <a:gd name="connsiteY6" fmla="*/ 974048 h 1917174"/>
                    <a:gd name="connsiteX7" fmla="*/ 973739 w 1917174"/>
                    <a:gd name="connsiteY7" fmla="*/ 609167 h 1917174"/>
                    <a:gd name="connsiteX8" fmla="*/ 1338620 w 1917174"/>
                    <a:gd name="connsiteY8" fmla="*/ 974048 h 1917174"/>
                    <a:gd name="connsiteX9" fmla="*/ 973739 w 1917174"/>
                    <a:gd name="connsiteY9" fmla="*/ 1338930 h 191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7174" h="1917174">
                      <a:moveTo>
                        <a:pt x="973739" y="0"/>
                      </a:moveTo>
                      <a:cubicBezTo>
                        <a:pt x="436002" y="0"/>
                        <a:pt x="0" y="436003"/>
                        <a:pt x="0" y="973739"/>
                      </a:cubicBezTo>
                      <a:cubicBezTo>
                        <a:pt x="0" y="1511476"/>
                        <a:pt x="436002" y="1947478"/>
                        <a:pt x="973739" y="1947478"/>
                      </a:cubicBezTo>
                      <a:cubicBezTo>
                        <a:pt x="1511475" y="1947478"/>
                        <a:pt x="1947478" y="1511476"/>
                        <a:pt x="1947478" y="973739"/>
                      </a:cubicBezTo>
                      <a:cubicBezTo>
                        <a:pt x="1947478" y="436003"/>
                        <a:pt x="1511475" y="0"/>
                        <a:pt x="973739" y="0"/>
                      </a:cubicBezTo>
                      <a:close/>
                      <a:moveTo>
                        <a:pt x="973739" y="1338930"/>
                      </a:moveTo>
                      <a:cubicBezTo>
                        <a:pt x="772127" y="1338930"/>
                        <a:pt x="608858" y="1175661"/>
                        <a:pt x="608858" y="974048"/>
                      </a:cubicBezTo>
                      <a:cubicBezTo>
                        <a:pt x="608858" y="772436"/>
                        <a:pt x="772127" y="609167"/>
                        <a:pt x="973739" y="609167"/>
                      </a:cubicBezTo>
                      <a:cubicBezTo>
                        <a:pt x="1175351" y="609167"/>
                        <a:pt x="1338620" y="772436"/>
                        <a:pt x="1338620" y="974048"/>
                      </a:cubicBezTo>
                      <a:cubicBezTo>
                        <a:pt x="1338620" y="1175661"/>
                        <a:pt x="1175351" y="1338930"/>
                        <a:pt x="973739" y="1338930"/>
                      </a:cubicBezTo>
                      <a:close/>
                    </a:path>
                  </a:pathLst>
                </a:custGeom>
                <a:solidFill>
                  <a:schemeClr val="accent2"/>
                </a:solidFill>
                <a:ln w="30902" cap="flat">
                  <a:noFill/>
                  <a:prstDash val="solid"/>
                  <a:miter/>
                </a:ln>
              </p:spPr>
              <p:txBody>
                <a:bodyPr rtlCol="0" anchor="ctr"/>
                <a:lstStyle/>
                <a:p>
                  <a:endParaRPr lang="en-US" sz="1125" dirty="0"/>
                </a:p>
              </p:txBody>
            </p:sp>
            <p:sp>
              <p:nvSpPr>
                <p:cNvPr id="120" name="Freeform: Shape 119">
                  <a:extLst>
                    <a:ext uri="{FF2B5EF4-FFF2-40B4-BE49-F238E27FC236}">
                      <a16:creationId xmlns:a16="http://schemas.microsoft.com/office/drawing/2014/main" id="{262BA6FE-6FD8-4B30-ADE1-45E1A7638759}"/>
                    </a:ext>
                  </a:extLst>
                </p:cNvPr>
                <p:cNvSpPr/>
                <p:nvPr/>
              </p:nvSpPr>
              <p:spPr>
                <a:xfrm>
                  <a:off x="9146720" y="-4317168"/>
                  <a:ext cx="123689" cy="123689"/>
                </a:xfrm>
                <a:custGeom>
                  <a:avLst/>
                  <a:gdLst>
                    <a:gd name="connsiteX0" fmla="*/ 134202 w 123688"/>
                    <a:gd name="connsiteY0" fmla="*/ 67101 h 123688"/>
                    <a:gd name="connsiteX1" fmla="*/ 67101 w 123688"/>
                    <a:gd name="connsiteY1" fmla="*/ 134202 h 123688"/>
                    <a:gd name="connsiteX2" fmla="*/ 0 w 123688"/>
                    <a:gd name="connsiteY2" fmla="*/ 67101 h 123688"/>
                    <a:gd name="connsiteX3" fmla="*/ 67101 w 123688"/>
                    <a:gd name="connsiteY3" fmla="*/ 0 h 123688"/>
                    <a:gd name="connsiteX4" fmla="*/ 134202 w 123688"/>
                    <a:gd name="connsiteY4" fmla="*/ 67101 h 123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88" h="123688">
                      <a:moveTo>
                        <a:pt x="134202" y="67101"/>
                      </a:moveTo>
                      <a:cubicBezTo>
                        <a:pt x="134202" y="104160"/>
                        <a:pt x="104160" y="134202"/>
                        <a:pt x="67101" y="134202"/>
                      </a:cubicBezTo>
                      <a:cubicBezTo>
                        <a:pt x="30043" y="134202"/>
                        <a:pt x="0" y="104160"/>
                        <a:pt x="0" y="67101"/>
                      </a:cubicBezTo>
                      <a:cubicBezTo>
                        <a:pt x="0" y="30042"/>
                        <a:pt x="30043" y="0"/>
                        <a:pt x="67101" y="0"/>
                      </a:cubicBezTo>
                      <a:cubicBezTo>
                        <a:pt x="104160" y="0"/>
                        <a:pt x="134202" y="30042"/>
                        <a:pt x="134202" y="67101"/>
                      </a:cubicBezTo>
                      <a:close/>
                    </a:path>
                  </a:pathLst>
                </a:custGeom>
                <a:noFill/>
                <a:ln w="30902" cap="flat">
                  <a:solidFill>
                    <a:srgbClr val="FFFFFF"/>
                  </a:solidFill>
                  <a:prstDash val="solid"/>
                  <a:miter/>
                </a:ln>
              </p:spPr>
              <p:txBody>
                <a:bodyPr rtlCol="0" anchor="ctr"/>
                <a:lstStyle/>
                <a:p>
                  <a:endParaRPr lang="en-US" sz="1125" dirty="0"/>
                </a:p>
              </p:txBody>
            </p:sp>
            <p:sp>
              <p:nvSpPr>
                <p:cNvPr id="121" name="Freeform: Shape 120">
                  <a:extLst>
                    <a:ext uri="{FF2B5EF4-FFF2-40B4-BE49-F238E27FC236}">
                      <a16:creationId xmlns:a16="http://schemas.microsoft.com/office/drawing/2014/main" id="{64E4EDCA-D9D6-45EE-9C67-60AF5A655AA8}"/>
                    </a:ext>
                  </a:extLst>
                </p:cNvPr>
                <p:cNvSpPr/>
                <p:nvPr/>
              </p:nvSpPr>
              <p:spPr>
                <a:xfrm>
                  <a:off x="9298548" y="-4464048"/>
                  <a:ext cx="123689" cy="123689"/>
                </a:xfrm>
                <a:custGeom>
                  <a:avLst/>
                  <a:gdLst>
                    <a:gd name="connsiteX0" fmla="*/ 134202 w 123688"/>
                    <a:gd name="connsiteY0" fmla="*/ 67101 h 123688"/>
                    <a:gd name="connsiteX1" fmla="*/ 67101 w 123688"/>
                    <a:gd name="connsiteY1" fmla="*/ 134202 h 123688"/>
                    <a:gd name="connsiteX2" fmla="*/ 0 w 123688"/>
                    <a:gd name="connsiteY2" fmla="*/ 67101 h 123688"/>
                    <a:gd name="connsiteX3" fmla="*/ 67101 w 123688"/>
                    <a:gd name="connsiteY3" fmla="*/ 0 h 123688"/>
                    <a:gd name="connsiteX4" fmla="*/ 134202 w 123688"/>
                    <a:gd name="connsiteY4" fmla="*/ 67101 h 123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88" h="123688">
                      <a:moveTo>
                        <a:pt x="134202" y="67101"/>
                      </a:moveTo>
                      <a:cubicBezTo>
                        <a:pt x="134202" y="104160"/>
                        <a:pt x="104160" y="134202"/>
                        <a:pt x="67101" y="134202"/>
                      </a:cubicBezTo>
                      <a:cubicBezTo>
                        <a:pt x="30042" y="134202"/>
                        <a:pt x="0" y="104160"/>
                        <a:pt x="0" y="67101"/>
                      </a:cubicBezTo>
                      <a:cubicBezTo>
                        <a:pt x="0" y="30042"/>
                        <a:pt x="30042" y="0"/>
                        <a:pt x="67101" y="0"/>
                      </a:cubicBezTo>
                      <a:cubicBezTo>
                        <a:pt x="104160" y="0"/>
                        <a:pt x="134202" y="30042"/>
                        <a:pt x="134202" y="67101"/>
                      </a:cubicBezTo>
                      <a:close/>
                    </a:path>
                  </a:pathLst>
                </a:custGeom>
                <a:noFill/>
                <a:ln w="30902" cap="flat">
                  <a:solidFill>
                    <a:srgbClr val="FFFFFF"/>
                  </a:solidFill>
                  <a:prstDash val="solid"/>
                  <a:miter/>
                </a:ln>
              </p:spPr>
              <p:txBody>
                <a:bodyPr rtlCol="0" anchor="ctr"/>
                <a:lstStyle/>
                <a:p>
                  <a:endParaRPr lang="en-US" sz="1125" dirty="0"/>
                </a:p>
              </p:txBody>
            </p:sp>
            <p:sp>
              <p:nvSpPr>
                <p:cNvPr id="122" name="Freeform: Shape 121">
                  <a:extLst>
                    <a:ext uri="{FF2B5EF4-FFF2-40B4-BE49-F238E27FC236}">
                      <a16:creationId xmlns:a16="http://schemas.microsoft.com/office/drawing/2014/main" id="{7907CE52-A2B6-44C6-8EF3-D77D27745599}"/>
                    </a:ext>
                  </a:extLst>
                </p:cNvPr>
                <p:cNvSpPr/>
                <p:nvPr/>
              </p:nvSpPr>
              <p:spPr>
                <a:xfrm>
                  <a:off x="8995201" y="-4464048"/>
                  <a:ext cx="123689" cy="123689"/>
                </a:xfrm>
                <a:custGeom>
                  <a:avLst/>
                  <a:gdLst>
                    <a:gd name="connsiteX0" fmla="*/ 134202 w 123688"/>
                    <a:gd name="connsiteY0" fmla="*/ 67101 h 123688"/>
                    <a:gd name="connsiteX1" fmla="*/ 67101 w 123688"/>
                    <a:gd name="connsiteY1" fmla="*/ 134202 h 123688"/>
                    <a:gd name="connsiteX2" fmla="*/ 0 w 123688"/>
                    <a:gd name="connsiteY2" fmla="*/ 67101 h 123688"/>
                    <a:gd name="connsiteX3" fmla="*/ 67101 w 123688"/>
                    <a:gd name="connsiteY3" fmla="*/ 0 h 123688"/>
                    <a:gd name="connsiteX4" fmla="*/ 134202 w 123688"/>
                    <a:gd name="connsiteY4" fmla="*/ 67101 h 123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88" h="123688">
                      <a:moveTo>
                        <a:pt x="134202" y="67101"/>
                      </a:moveTo>
                      <a:cubicBezTo>
                        <a:pt x="134202" y="104160"/>
                        <a:pt x="104160" y="134202"/>
                        <a:pt x="67101" y="134202"/>
                      </a:cubicBezTo>
                      <a:cubicBezTo>
                        <a:pt x="30042" y="134202"/>
                        <a:pt x="0" y="104160"/>
                        <a:pt x="0" y="67101"/>
                      </a:cubicBezTo>
                      <a:cubicBezTo>
                        <a:pt x="0" y="30042"/>
                        <a:pt x="30042" y="0"/>
                        <a:pt x="67101" y="0"/>
                      </a:cubicBezTo>
                      <a:cubicBezTo>
                        <a:pt x="104160" y="0"/>
                        <a:pt x="134202" y="30042"/>
                        <a:pt x="134202" y="67101"/>
                      </a:cubicBezTo>
                      <a:close/>
                    </a:path>
                  </a:pathLst>
                </a:custGeom>
                <a:noFill/>
                <a:ln w="30902" cap="flat">
                  <a:solidFill>
                    <a:srgbClr val="FFFFFF"/>
                  </a:solidFill>
                  <a:prstDash val="solid"/>
                  <a:miter/>
                </a:ln>
              </p:spPr>
              <p:txBody>
                <a:bodyPr rtlCol="0" anchor="ctr"/>
                <a:lstStyle/>
                <a:p>
                  <a:endParaRPr lang="en-US" sz="1125" dirty="0"/>
                </a:p>
              </p:txBody>
            </p:sp>
            <p:sp>
              <p:nvSpPr>
                <p:cNvPr id="123" name="Freeform: Shape 122">
                  <a:extLst>
                    <a:ext uri="{FF2B5EF4-FFF2-40B4-BE49-F238E27FC236}">
                      <a16:creationId xmlns:a16="http://schemas.microsoft.com/office/drawing/2014/main" id="{73331841-F076-4B6E-B6B3-DCD47288CDA7}"/>
                    </a:ext>
                  </a:extLst>
                </p:cNvPr>
                <p:cNvSpPr/>
                <p:nvPr/>
              </p:nvSpPr>
              <p:spPr>
                <a:xfrm>
                  <a:off x="9146720" y="-4610928"/>
                  <a:ext cx="123689" cy="123689"/>
                </a:xfrm>
                <a:custGeom>
                  <a:avLst/>
                  <a:gdLst>
                    <a:gd name="connsiteX0" fmla="*/ 134202 w 123688"/>
                    <a:gd name="connsiteY0" fmla="*/ 67101 h 123688"/>
                    <a:gd name="connsiteX1" fmla="*/ 67101 w 123688"/>
                    <a:gd name="connsiteY1" fmla="*/ 134202 h 123688"/>
                    <a:gd name="connsiteX2" fmla="*/ 0 w 123688"/>
                    <a:gd name="connsiteY2" fmla="*/ 67101 h 123688"/>
                    <a:gd name="connsiteX3" fmla="*/ 67101 w 123688"/>
                    <a:gd name="connsiteY3" fmla="*/ 0 h 123688"/>
                    <a:gd name="connsiteX4" fmla="*/ 134202 w 123688"/>
                    <a:gd name="connsiteY4" fmla="*/ 67101 h 123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88" h="123688">
                      <a:moveTo>
                        <a:pt x="134202" y="67101"/>
                      </a:moveTo>
                      <a:cubicBezTo>
                        <a:pt x="134202" y="104160"/>
                        <a:pt x="104160" y="134202"/>
                        <a:pt x="67101" y="134202"/>
                      </a:cubicBezTo>
                      <a:cubicBezTo>
                        <a:pt x="30043" y="134202"/>
                        <a:pt x="0" y="104160"/>
                        <a:pt x="0" y="67101"/>
                      </a:cubicBezTo>
                      <a:cubicBezTo>
                        <a:pt x="0" y="30042"/>
                        <a:pt x="30043" y="0"/>
                        <a:pt x="67101" y="0"/>
                      </a:cubicBezTo>
                      <a:cubicBezTo>
                        <a:pt x="104160" y="0"/>
                        <a:pt x="134202" y="30042"/>
                        <a:pt x="134202" y="67101"/>
                      </a:cubicBezTo>
                      <a:close/>
                    </a:path>
                  </a:pathLst>
                </a:custGeom>
                <a:noFill/>
                <a:ln w="30902" cap="flat">
                  <a:solidFill>
                    <a:srgbClr val="FFFFFF"/>
                  </a:solidFill>
                  <a:prstDash val="solid"/>
                  <a:miter/>
                </a:ln>
              </p:spPr>
              <p:txBody>
                <a:bodyPr rtlCol="0" anchor="ctr"/>
                <a:lstStyle/>
                <a:p>
                  <a:endParaRPr lang="en-US" sz="1125" dirty="0"/>
                </a:p>
              </p:txBody>
            </p:sp>
            <p:sp>
              <p:nvSpPr>
                <p:cNvPr id="124" name="Freeform: Shape 123">
                  <a:extLst>
                    <a:ext uri="{FF2B5EF4-FFF2-40B4-BE49-F238E27FC236}">
                      <a16:creationId xmlns:a16="http://schemas.microsoft.com/office/drawing/2014/main" id="{E50C60E8-9400-4315-919E-9A4F4DCF1055}"/>
                    </a:ext>
                  </a:extLst>
                </p:cNvPr>
                <p:cNvSpPr/>
                <p:nvPr/>
              </p:nvSpPr>
              <p:spPr>
                <a:xfrm>
                  <a:off x="8511888" y="-3937753"/>
                  <a:ext cx="803976" cy="742132"/>
                </a:xfrm>
                <a:custGeom>
                  <a:avLst/>
                  <a:gdLst>
                    <a:gd name="connsiteX0" fmla="*/ 810779 w 803976"/>
                    <a:gd name="connsiteY0" fmla="*/ 65555 h 742132"/>
                    <a:gd name="connsiteX1" fmla="*/ 819128 w 803976"/>
                    <a:gd name="connsiteY1" fmla="*/ 40817 h 742132"/>
                    <a:gd name="connsiteX2" fmla="*/ 778311 w 803976"/>
                    <a:gd name="connsiteY2" fmla="*/ 0 h 742132"/>
                    <a:gd name="connsiteX3" fmla="*/ 750790 w 803976"/>
                    <a:gd name="connsiteY3" fmla="*/ 10823 h 742132"/>
                    <a:gd name="connsiteX4" fmla="*/ 750790 w 803976"/>
                    <a:gd name="connsiteY4" fmla="*/ 10823 h 742132"/>
                    <a:gd name="connsiteX5" fmla="*/ 61844 w 803976"/>
                    <a:gd name="connsiteY5" fmla="*/ 500012 h 742132"/>
                    <a:gd name="connsiteX6" fmla="*/ 62154 w 803976"/>
                    <a:gd name="connsiteY6" fmla="*/ 500321 h 742132"/>
                    <a:gd name="connsiteX7" fmla="*/ 0 w 803976"/>
                    <a:gd name="connsiteY7" fmla="*/ 619989 h 742132"/>
                    <a:gd name="connsiteX8" fmla="*/ 146880 w 803976"/>
                    <a:gd name="connsiteY8" fmla="*/ 766870 h 742132"/>
                    <a:gd name="connsiteX9" fmla="*/ 260983 w 803976"/>
                    <a:gd name="connsiteY9" fmla="*/ 711519 h 742132"/>
                    <a:gd name="connsiteX10" fmla="*/ 261292 w 803976"/>
                    <a:gd name="connsiteY10" fmla="*/ 712138 h 742132"/>
                    <a:gd name="connsiteX11" fmla="*/ 806759 w 803976"/>
                    <a:gd name="connsiteY11" fmla="*/ 70193 h 742132"/>
                    <a:gd name="connsiteX12" fmla="*/ 810779 w 803976"/>
                    <a:gd name="connsiteY12" fmla="*/ 65555 h 742132"/>
                    <a:gd name="connsiteX13" fmla="*/ 810779 w 803976"/>
                    <a:gd name="connsiteY13" fmla="*/ 65555 h 742132"/>
                    <a:gd name="connsiteX14" fmla="*/ 810779 w 803976"/>
                    <a:gd name="connsiteY14" fmla="*/ 65555 h 7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3976" h="742132">
                      <a:moveTo>
                        <a:pt x="810779" y="65555"/>
                      </a:moveTo>
                      <a:cubicBezTo>
                        <a:pt x="816036" y="58752"/>
                        <a:pt x="819128" y="50094"/>
                        <a:pt x="819128" y="40817"/>
                      </a:cubicBezTo>
                      <a:cubicBezTo>
                        <a:pt x="819128" y="18244"/>
                        <a:pt x="800884" y="0"/>
                        <a:pt x="778311" y="0"/>
                      </a:cubicBezTo>
                      <a:cubicBezTo>
                        <a:pt x="767797" y="0"/>
                        <a:pt x="758212" y="4020"/>
                        <a:pt x="750790" y="10823"/>
                      </a:cubicBezTo>
                      <a:lnTo>
                        <a:pt x="750790" y="10823"/>
                      </a:lnTo>
                      <a:lnTo>
                        <a:pt x="61844" y="500012"/>
                      </a:lnTo>
                      <a:lnTo>
                        <a:pt x="62154" y="500321"/>
                      </a:lnTo>
                      <a:cubicBezTo>
                        <a:pt x="24738" y="526914"/>
                        <a:pt x="0" y="570514"/>
                        <a:pt x="0" y="619989"/>
                      </a:cubicBezTo>
                      <a:cubicBezTo>
                        <a:pt x="0" y="701315"/>
                        <a:pt x="65864" y="766870"/>
                        <a:pt x="146880" y="766870"/>
                      </a:cubicBezTo>
                      <a:cubicBezTo>
                        <a:pt x="193264" y="766870"/>
                        <a:pt x="234081" y="744915"/>
                        <a:pt x="260983" y="711519"/>
                      </a:cubicBezTo>
                      <a:lnTo>
                        <a:pt x="261292" y="712138"/>
                      </a:lnTo>
                      <a:lnTo>
                        <a:pt x="806759" y="70193"/>
                      </a:lnTo>
                      <a:cubicBezTo>
                        <a:pt x="808305" y="68956"/>
                        <a:pt x="809543" y="67410"/>
                        <a:pt x="810779" y="65555"/>
                      </a:cubicBezTo>
                      <a:lnTo>
                        <a:pt x="810779" y="65555"/>
                      </a:lnTo>
                      <a:lnTo>
                        <a:pt x="810779" y="65555"/>
                      </a:lnTo>
                      <a:close/>
                    </a:path>
                  </a:pathLst>
                </a:custGeom>
                <a:solidFill>
                  <a:srgbClr val="232F3E"/>
                </a:solidFill>
                <a:ln w="30902" cap="flat">
                  <a:solidFill>
                    <a:srgbClr val="FFFFFF"/>
                  </a:solidFill>
                  <a:prstDash val="solid"/>
                  <a:miter/>
                </a:ln>
              </p:spPr>
              <p:txBody>
                <a:bodyPr rtlCol="0" anchor="ctr"/>
                <a:lstStyle/>
                <a:p>
                  <a:endParaRPr lang="en-US" sz="1125" dirty="0"/>
                </a:p>
              </p:txBody>
            </p:sp>
            <p:sp>
              <p:nvSpPr>
                <p:cNvPr id="125" name="Freeform: Shape 124">
                  <a:extLst>
                    <a:ext uri="{FF2B5EF4-FFF2-40B4-BE49-F238E27FC236}">
                      <a16:creationId xmlns:a16="http://schemas.microsoft.com/office/drawing/2014/main" id="{08537465-F914-481A-94D6-3159EB0DAA4C}"/>
                    </a:ext>
                  </a:extLst>
                </p:cNvPr>
                <p:cNvSpPr/>
                <p:nvPr/>
              </p:nvSpPr>
              <p:spPr>
                <a:xfrm>
                  <a:off x="8578061" y="-3398470"/>
                  <a:ext cx="154611" cy="154611"/>
                </a:xfrm>
                <a:custGeom>
                  <a:avLst/>
                  <a:gdLst>
                    <a:gd name="connsiteX0" fmla="*/ 161414 w 154610"/>
                    <a:gd name="connsiteY0" fmla="*/ 80707 h 154610"/>
                    <a:gd name="connsiteX1" fmla="*/ 80707 w 154610"/>
                    <a:gd name="connsiteY1" fmla="*/ 161414 h 154610"/>
                    <a:gd name="connsiteX2" fmla="*/ 0 w 154610"/>
                    <a:gd name="connsiteY2" fmla="*/ 80707 h 154610"/>
                    <a:gd name="connsiteX3" fmla="*/ 80707 w 154610"/>
                    <a:gd name="connsiteY3" fmla="*/ 0 h 154610"/>
                    <a:gd name="connsiteX4" fmla="*/ 161414 w 154610"/>
                    <a:gd name="connsiteY4" fmla="*/ 80707 h 154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610" h="154610">
                      <a:moveTo>
                        <a:pt x="161414" y="80707"/>
                      </a:moveTo>
                      <a:cubicBezTo>
                        <a:pt x="161414" y="125280"/>
                        <a:pt x="125280" y="161414"/>
                        <a:pt x="80707" y="161414"/>
                      </a:cubicBezTo>
                      <a:cubicBezTo>
                        <a:pt x="36133" y="161414"/>
                        <a:pt x="0" y="125280"/>
                        <a:pt x="0" y="80707"/>
                      </a:cubicBezTo>
                      <a:cubicBezTo>
                        <a:pt x="0" y="36134"/>
                        <a:pt x="36133" y="0"/>
                        <a:pt x="80707" y="0"/>
                      </a:cubicBezTo>
                      <a:cubicBezTo>
                        <a:pt x="125280" y="0"/>
                        <a:pt x="161414" y="36134"/>
                        <a:pt x="161414" y="80707"/>
                      </a:cubicBezTo>
                      <a:close/>
                    </a:path>
                  </a:pathLst>
                </a:custGeom>
                <a:solidFill>
                  <a:srgbClr val="232F3E"/>
                </a:solidFill>
                <a:ln w="30902" cap="flat">
                  <a:solidFill>
                    <a:srgbClr val="FFFFFF"/>
                  </a:solidFill>
                  <a:prstDash val="solid"/>
                  <a:miter/>
                </a:ln>
              </p:spPr>
              <p:txBody>
                <a:bodyPr rtlCol="0" anchor="ctr"/>
                <a:lstStyle/>
                <a:p>
                  <a:endParaRPr lang="en-US" sz="1125" dirty="0"/>
                </a:p>
              </p:txBody>
            </p:sp>
          </p:grpSp>
        </p:grpSp>
        <p:grpSp>
          <p:nvGrpSpPr>
            <p:cNvPr id="39" name="Group 38">
              <a:extLst>
                <a:ext uri="{FF2B5EF4-FFF2-40B4-BE49-F238E27FC236}">
                  <a16:creationId xmlns:a16="http://schemas.microsoft.com/office/drawing/2014/main" id="{144EC0BE-D50B-4D35-8BE8-01B9CAA0752F}"/>
                </a:ext>
              </a:extLst>
            </p:cNvPr>
            <p:cNvGrpSpPr/>
            <p:nvPr/>
          </p:nvGrpSpPr>
          <p:grpSpPr>
            <a:xfrm>
              <a:off x="7630500" y="3233815"/>
              <a:ext cx="3098526" cy="3802264"/>
              <a:chOff x="7630500" y="3233815"/>
              <a:chExt cx="3098526" cy="3802264"/>
            </a:xfrm>
          </p:grpSpPr>
          <p:sp>
            <p:nvSpPr>
              <p:cNvPr id="12" name="Text Placeholder 19">
                <a:extLst>
                  <a:ext uri="{FF2B5EF4-FFF2-40B4-BE49-F238E27FC236}">
                    <a16:creationId xmlns:a16="http://schemas.microsoft.com/office/drawing/2014/main" id="{F2BE2502-F0E7-334C-BA00-65A047F33ED9}"/>
                  </a:ext>
                </a:extLst>
              </p:cNvPr>
              <p:cNvSpPr txBox="1">
                <a:spLocks/>
              </p:cNvSpPr>
              <p:nvPr/>
            </p:nvSpPr>
            <p:spPr>
              <a:xfrm>
                <a:off x="7630500" y="6056746"/>
                <a:ext cx="3098526" cy="979333"/>
              </a:xfrm>
              <a:prstGeom prst="rect">
                <a:avLst/>
              </a:prstGeom>
            </p:spPr>
            <p:txBody>
              <a:bodyPr vert="horz" lIns="0" tIns="45720" rIns="91440" bIns="45720" rtlCol="0">
                <a:no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Throughput Optimized HDD</a:t>
                </a:r>
              </a:p>
            </p:txBody>
          </p:sp>
          <p:sp>
            <p:nvSpPr>
              <p:cNvPr id="13" name="TextBox 12">
                <a:extLst>
                  <a:ext uri="{FF2B5EF4-FFF2-40B4-BE49-F238E27FC236}">
                    <a16:creationId xmlns:a16="http://schemas.microsoft.com/office/drawing/2014/main" id="{F062E153-6988-A84D-8282-62A9150C46AC}"/>
                  </a:ext>
                </a:extLst>
              </p:cNvPr>
              <p:cNvSpPr txBox="1"/>
              <p:nvPr/>
            </p:nvSpPr>
            <p:spPr>
              <a:xfrm>
                <a:off x="8776831" y="5620345"/>
                <a:ext cx="805862" cy="578619"/>
              </a:xfrm>
              <a:prstGeom prst="rect">
                <a:avLst/>
              </a:prstGeom>
              <a:noFill/>
            </p:spPr>
            <p:txBody>
              <a:bodyPr wrap="none" rtlCol="0">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st1</a:t>
                </a:r>
              </a:p>
            </p:txBody>
          </p:sp>
          <p:grpSp>
            <p:nvGrpSpPr>
              <p:cNvPr id="201" name="Group 200">
                <a:extLst>
                  <a:ext uri="{FF2B5EF4-FFF2-40B4-BE49-F238E27FC236}">
                    <a16:creationId xmlns:a16="http://schemas.microsoft.com/office/drawing/2014/main" id="{90ABBE03-B6D5-4654-8B19-2BCFD3657B4E}"/>
                  </a:ext>
                </a:extLst>
              </p:cNvPr>
              <p:cNvGrpSpPr>
                <a:grpSpLocks noChangeAspect="1"/>
              </p:cNvGrpSpPr>
              <p:nvPr/>
            </p:nvGrpSpPr>
            <p:grpSpPr>
              <a:xfrm>
                <a:off x="8329479" y="3233815"/>
                <a:ext cx="1700568" cy="2194560"/>
                <a:chOff x="10792088" y="-5789063"/>
                <a:chExt cx="1886252" cy="2434193"/>
              </a:xfrm>
            </p:grpSpPr>
            <p:sp>
              <p:nvSpPr>
                <p:cNvPr id="168" name="Freeform: Shape 167">
                  <a:extLst>
                    <a:ext uri="{FF2B5EF4-FFF2-40B4-BE49-F238E27FC236}">
                      <a16:creationId xmlns:a16="http://schemas.microsoft.com/office/drawing/2014/main" id="{B6892E43-6448-4AA3-BF5A-72D53953D82E}"/>
                    </a:ext>
                  </a:extLst>
                </p:cNvPr>
                <p:cNvSpPr/>
                <p:nvPr/>
              </p:nvSpPr>
              <p:spPr>
                <a:xfrm>
                  <a:off x="11012872" y="-5507980"/>
                  <a:ext cx="1453342" cy="1453342"/>
                </a:xfrm>
                <a:custGeom>
                  <a:avLst/>
                  <a:gdLst>
                    <a:gd name="connsiteX0" fmla="*/ 731310 w 1453341"/>
                    <a:gd name="connsiteY0" fmla="*/ 0 h 1453341"/>
                    <a:gd name="connsiteX1" fmla="*/ 0 w 1453341"/>
                    <a:gd name="connsiteY1" fmla="*/ 731309 h 1453341"/>
                    <a:gd name="connsiteX2" fmla="*/ 731310 w 1453341"/>
                    <a:gd name="connsiteY2" fmla="*/ 1462619 h 1453341"/>
                    <a:gd name="connsiteX3" fmla="*/ 1462619 w 1453341"/>
                    <a:gd name="connsiteY3" fmla="*/ 731309 h 1453341"/>
                    <a:gd name="connsiteX4" fmla="*/ 731310 w 1453341"/>
                    <a:gd name="connsiteY4" fmla="*/ 0 h 1453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341" h="1453341">
                      <a:moveTo>
                        <a:pt x="731310" y="0"/>
                      </a:moveTo>
                      <a:cubicBezTo>
                        <a:pt x="327467" y="0"/>
                        <a:pt x="0" y="327466"/>
                        <a:pt x="0" y="731309"/>
                      </a:cubicBezTo>
                      <a:cubicBezTo>
                        <a:pt x="0" y="1135153"/>
                        <a:pt x="327467" y="1462619"/>
                        <a:pt x="731310" y="1462619"/>
                      </a:cubicBezTo>
                      <a:cubicBezTo>
                        <a:pt x="1135153" y="1462619"/>
                        <a:pt x="1462619" y="1135153"/>
                        <a:pt x="1462619" y="731309"/>
                      </a:cubicBezTo>
                      <a:cubicBezTo>
                        <a:pt x="1462619" y="327466"/>
                        <a:pt x="1135153" y="0"/>
                        <a:pt x="731310" y="0"/>
                      </a:cubicBezTo>
                      <a:close/>
                    </a:path>
                  </a:pathLst>
                </a:custGeom>
                <a:solidFill>
                  <a:schemeClr val="accent2"/>
                </a:solidFill>
                <a:ln w="30902" cap="flat">
                  <a:noFill/>
                  <a:prstDash val="solid"/>
                  <a:miter/>
                </a:ln>
              </p:spPr>
              <p:txBody>
                <a:bodyPr rtlCol="0" anchor="ctr"/>
                <a:lstStyle/>
                <a:p>
                  <a:endParaRPr lang="en-US" sz="1125" dirty="0"/>
                </a:p>
              </p:txBody>
            </p:sp>
            <p:sp>
              <p:nvSpPr>
                <p:cNvPr id="169" name="Freeform: Shape 168">
                  <a:extLst>
                    <a:ext uri="{FF2B5EF4-FFF2-40B4-BE49-F238E27FC236}">
                      <a16:creationId xmlns:a16="http://schemas.microsoft.com/office/drawing/2014/main" id="{D4E25E4F-745C-4F59-863E-B5200AC49A72}"/>
                    </a:ext>
                  </a:extLst>
                </p:cNvPr>
                <p:cNvSpPr/>
                <p:nvPr/>
              </p:nvSpPr>
              <p:spPr>
                <a:xfrm>
                  <a:off x="11765827" y="-5143408"/>
                  <a:ext cx="30922" cy="30922"/>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0" name="Freeform: Shape 169">
                  <a:extLst>
                    <a:ext uri="{FF2B5EF4-FFF2-40B4-BE49-F238E27FC236}">
                      <a16:creationId xmlns:a16="http://schemas.microsoft.com/office/drawing/2014/main" id="{57E0F107-8286-4210-9E2B-EBFD63A5724C}"/>
                    </a:ext>
                  </a:extLst>
                </p:cNvPr>
                <p:cNvSpPr/>
                <p:nvPr/>
              </p:nvSpPr>
              <p:spPr>
                <a:xfrm>
                  <a:off x="11856429" y="-5117743"/>
                  <a:ext cx="30922" cy="30922"/>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1" name="Freeform: Shape 170">
                  <a:extLst>
                    <a:ext uri="{FF2B5EF4-FFF2-40B4-BE49-F238E27FC236}">
                      <a16:creationId xmlns:a16="http://schemas.microsoft.com/office/drawing/2014/main" id="{225E0AE7-45F7-4DC1-A87F-3C4FA675417F}"/>
                    </a:ext>
                  </a:extLst>
                </p:cNvPr>
                <p:cNvSpPr/>
                <p:nvPr/>
              </p:nvSpPr>
              <p:spPr>
                <a:xfrm>
                  <a:off x="11947031" y="-5068267"/>
                  <a:ext cx="30922" cy="30922"/>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72" name="Freeform: Shape 171">
                  <a:extLst>
                    <a:ext uri="{FF2B5EF4-FFF2-40B4-BE49-F238E27FC236}">
                      <a16:creationId xmlns:a16="http://schemas.microsoft.com/office/drawing/2014/main" id="{F05ADAE4-575D-4FB9-87A0-1562245A1D32}"/>
                    </a:ext>
                  </a:extLst>
                </p:cNvPr>
                <p:cNvSpPr/>
                <p:nvPr/>
              </p:nvSpPr>
              <p:spPr>
                <a:xfrm>
                  <a:off x="11679555" y="-5143408"/>
                  <a:ext cx="30922" cy="30922"/>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3" name="Freeform: Shape 172">
                  <a:extLst>
                    <a:ext uri="{FF2B5EF4-FFF2-40B4-BE49-F238E27FC236}">
                      <a16:creationId xmlns:a16="http://schemas.microsoft.com/office/drawing/2014/main" id="{EE9A0338-9D08-491D-B74F-EB811F193EA2}"/>
                    </a:ext>
                  </a:extLst>
                </p:cNvPr>
                <p:cNvSpPr/>
                <p:nvPr/>
              </p:nvSpPr>
              <p:spPr>
                <a:xfrm>
                  <a:off x="11585860" y="-5117743"/>
                  <a:ext cx="30922" cy="30922"/>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4" name="Freeform: Shape 173">
                  <a:extLst>
                    <a:ext uri="{FF2B5EF4-FFF2-40B4-BE49-F238E27FC236}">
                      <a16:creationId xmlns:a16="http://schemas.microsoft.com/office/drawing/2014/main" id="{36989A5F-C0A1-40E9-B9BC-5E7FA8BD79B7}"/>
                    </a:ext>
                  </a:extLst>
                </p:cNvPr>
                <p:cNvSpPr/>
                <p:nvPr/>
              </p:nvSpPr>
              <p:spPr>
                <a:xfrm>
                  <a:off x="11506700" y="-5068267"/>
                  <a:ext cx="30922" cy="30922"/>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5" name="Freeform: Shape 174">
                  <a:extLst>
                    <a:ext uri="{FF2B5EF4-FFF2-40B4-BE49-F238E27FC236}">
                      <a16:creationId xmlns:a16="http://schemas.microsoft.com/office/drawing/2014/main" id="{191322E8-855E-48C8-BA0C-F714FA69DB5E}"/>
                    </a:ext>
                  </a:extLst>
                </p:cNvPr>
                <p:cNvSpPr/>
                <p:nvPr/>
              </p:nvSpPr>
              <p:spPr>
                <a:xfrm>
                  <a:off x="11444855" y="-5001475"/>
                  <a:ext cx="30922" cy="30922"/>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6" name="Freeform: Shape 175">
                  <a:extLst>
                    <a:ext uri="{FF2B5EF4-FFF2-40B4-BE49-F238E27FC236}">
                      <a16:creationId xmlns:a16="http://schemas.microsoft.com/office/drawing/2014/main" id="{0FB8ED92-1A84-438C-B2BD-86A89F4C969F}"/>
                    </a:ext>
                  </a:extLst>
                </p:cNvPr>
                <p:cNvSpPr/>
                <p:nvPr/>
              </p:nvSpPr>
              <p:spPr>
                <a:xfrm>
                  <a:off x="12009803" y="-5001475"/>
                  <a:ext cx="30922" cy="30922"/>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77" name="Freeform: Shape 176">
                  <a:extLst>
                    <a:ext uri="{FF2B5EF4-FFF2-40B4-BE49-F238E27FC236}">
                      <a16:creationId xmlns:a16="http://schemas.microsoft.com/office/drawing/2014/main" id="{FA082B17-E7F4-464B-86FD-31A25F23442D}"/>
                    </a:ext>
                  </a:extLst>
                </p:cNvPr>
                <p:cNvSpPr/>
                <p:nvPr/>
              </p:nvSpPr>
              <p:spPr>
                <a:xfrm>
                  <a:off x="11398472" y="-4917058"/>
                  <a:ext cx="30922" cy="30922"/>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8" name="Freeform: Shape 177">
                  <a:extLst>
                    <a:ext uri="{FF2B5EF4-FFF2-40B4-BE49-F238E27FC236}">
                      <a16:creationId xmlns:a16="http://schemas.microsoft.com/office/drawing/2014/main" id="{BAFAF479-E90C-4ABB-9D1A-6EE666BA65B7}"/>
                    </a:ext>
                  </a:extLst>
                </p:cNvPr>
                <p:cNvSpPr/>
                <p:nvPr/>
              </p:nvSpPr>
              <p:spPr>
                <a:xfrm>
                  <a:off x="12057114" y="-4917058"/>
                  <a:ext cx="30922" cy="30922"/>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79" name="Freeform: Shape 178">
                  <a:extLst>
                    <a:ext uri="{FF2B5EF4-FFF2-40B4-BE49-F238E27FC236}">
                      <a16:creationId xmlns:a16="http://schemas.microsoft.com/office/drawing/2014/main" id="{E764BA23-2616-4DB3-9BFC-11615B271B8D}"/>
                    </a:ext>
                  </a:extLst>
                </p:cNvPr>
                <p:cNvSpPr/>
                <p:nvPr/>
              </p:nvSpPr>
              <p:spPr>
                <a:xfrm>
                  <a:off x="11373734" y="-4824291"/>
                  <a:ext cx="30922" cy="30922"/>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5" y="34014"/>
                        <a:pt x="1" y="26400"/>
                        <a:pt x="1" y="17007"/>
                      </a:cubicBezTo>
                      <a:cubicBezTo>
                        <a:pt x="1" y="7614"/>
                        <a:pt x="7615"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80" name="Freeform: Shape 179">
                  <a:extLst>
                    <a:ext uri="{FF2B5EF4-FFF2-40B4-BE49-F238E27FC236}">
                      <a16:creationId xmlns:a16="http://schemas.microsoft.com/office/drawing/2014/main" id="{D57A2DD7-409E-4AA5-BF21-359F9EC3148C}"/>
                    </a:ext>
                  </a:extLst>
                </p:cNvPr>
                <p:cNvSpPr/>
                <p:nvPr/>
              </p:nvSpPr>
              <p:spPr>
                <a:xfrm>
                  <a:off x="12081852" y="-4824291"/>
                  <a:ext cx="30922" cy="30922"/>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alpha val="50000"/>
                  </a:srgbClr>
                </a:solidFill>
                <a:ln w="30902" cap="flat">
                  <a:noFill/>
                  <a:prstDash val="solid"/>
                  <a:miter/>
                </a:ln>
              </p:spPr>
              <p:txBody>
                <a:bodyPr rtlCol="0" anchor="ctr"/>
                <a:lstStyle/>
                <a:p>
                  <a:endParaRPr lang="en-US" sz="1125" dirty="0"/>
                </a:p>
              </p:txBody>
            </p:sp>
            <p:sp>
              <p:nvSpPr>
                <p:cNvPr id="181" name="Freeform: Shape 180">
                  <a:extLst>
                    <a:ext uri="{FF2B5EF4-FFF2-40B4-BE49-F238E27FC236}">
                      <a16:creationId xmlns:a16="http://schemas.microsoft.com/office/drawing/2014/main" id="{FB041D6D-0CD3-4FBB-8B07-F15ED293FD92}"/>
                    </a:ext>
                  </a:extLst>
                </p:cNvPr>
                <p:cNvSpPr/>
                <p:nvPr/>
              </p:nvSpPr>
              <p:spPr>
                <a:xfrm>
                  <a:off x="11381465" y="-4725650"/>
                  <a:ext cx="30922" cy="30922"/>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5" y="34014"/>
                        <a:pt x="1" y="26400"/>
                        <a:pt x="1" y="17007"/>
                      </a:cubicBezTo>
                      <a:cubicBezTo>
                        <a:pt x="1" y="7614"/>
                        <a:pt x="7615"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82" name="Freeform: Shape 181">
                  <a:extLst>
                    <a:ext uri="{FF2B5EF4-FFF2-40B4-BE49-F238E27FC236}">
                      <a16:creationId xmlns:a16="http://schemas.microsoft.com/office/drawing/2014/main" id="{CCB6882C-7D64-4B82-9634-51AB1F156F37}"/>
                    </a:ext>
                  </a:extLst>
                </p:cNvPr>
                <p:cNvSpPr/>
                <p:nvPr/>
              </p:nvSpPr>
              <p:spPr>
                <a:xfrm>
                  <a:off x="12074121" y="-4725650"/>
                  <a:ext cx="30922" cy="30922"/>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alpha val="50000"/>
                  </a:srgbClr>
                </a:solidFill>
                <a:ln w="30902" cap="flat">
                  <a:noFill/>
                  <a:prstDash val="solid"/>
                  <a:miter/>
                </a:ln>
              </p:spPr>
              <p:txBody>
                <a:bodyPr rtlCol="0" anchor="ctr"/>
                <a:lstStyle/>
                <a:p>
                  <a:endParaRPr lang="en-US" sz="1125" dirty="0"/>
                </a:p>
              </p:txBody>
            </p:sp>
            <p:sp>
              <p:nvSpPr>
                <p:cNvPr id="183" name="Freeform: Shape 182">
                  <a:extLst>
                    <a:ext uri="{FF2B5EF4-FFF2-40B4-BE49-F238E27FC236}">
                      <a16:creationId xmlns:a16="http://schemas.microsoft.com/office/drawing/2014/main" id="{52FDF302-92D8-4510-B956-D2D0E73E2A7F}"/>
                    </a:ext>
                  </a:extLst>
                </p:cNvPr>
                <p:cNvSpPr/>
                <p:nvPr/>
              </p:nvSpPr>
              <p:spPr>
                <a:xfrm>
                  <a:off x="11012873" y="-3478559"/>
                  <a:ext cx="1113198" cy="123689"/>
                </a:xfrm>
                <a:custGeom>
                  <a:avLst/>
                  <a:gdLst>
                    <a:gd name="connsiteX0" fmla="*/ 0 w 1113198"/>
                    <a:gd name="connsiteY0" fmla="*/ 0 h 123688"/>
                    <a:gd name="connsiteX1" fmla="*/ 1137626 w 1113198"/>
                    <a:gd name="connsiteY1" fmla="*/ 0 h 123688"/>
                    <a:gd name="connsiteX2" fmla="*/ 1137626 w 1113198"/>
                    <a:gd name="connsiteY2" fmla="*/ 127709 h 123688"/>
                    <a:gd name="connsiteX3" fmla="*/ 0 w 1113198"/>
                    <a:gd name="connsiteY3" fmla="*/ 127709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7626" y="0"/>
                      </a:lnTo>
                      <a:lnTo>
                        <a:pt x="1137626" y="127709"/>
                      </a:lnTo>
                      <a:lnTo>
                        <a:pt x="0" y="127709"/>
                      </a:lnTo>
                      <a:close/>
                    </a:path>
                  </a:pathLst>
                </a:custGeom>
                <a:noFill/>
                <a:ln w="23176" cap="flat">
                  <a:solidFill>
                    <a:schemeClr val="accent2"/>
                  </a:solidFill>
                  <a:prstDash val="solid"/>
                  <a:round/>
                </a:ln>
              </p:spPr>
              <p:txBody>
                <a:bodyPr rtlCol="0" anchor="ctr"/>
                <a:lstStyle/>
                <a:p>
                  <a:endParaRPr lang="en-US" sz="1125" dirty="0"/>
                </a:p>
              </p:txBody>
            </p:sp>
            <p:sp>
              <p:nvSpPr>
                <p:cNvPr id="184" name="Freeform: Shape 183">
                  <a:extLst>
                    <a:ext uri="{FF2B5EF4-FFF2-40B4-BE49-F238E27FC236}">
                      <a16:creationId xmlns:a16="http://schemas.microsoft.com/office/drawing/2014/main" id="{DBB41EA8-A980-4C98-969B-20B092DAD5C3}"/>
                    </a:ext>
                  </a:extLst>
                </p:cNvPr>
                <p:cNvSpPr/>
                <p:nvPr/>
              </p:nvSpPr>
              <p:spPr>
                <a:xfrm>
                  <a:off x="11719444" y="-3478559"/>
                  <a:ext cx="30922" cy="123689"/>
                </a:xfrm>
                <a:custGeom>
                  <a:avLst/>
                  <a:gdLst>
                    <a:gd name="connsiteX0" fmla="*/ 0 w 0"/>
                    <a:gd name="connsiteY0" fmla="*/ 0 h 123688"/>
                    <a:gd name="connsiteX1" fmla="*/ 0 w 0"/>
                    <a:gd name="connsiteY1" fmla="*/ 127709 h 123688"/>
                  </a:gdLst>
                  <a:ahLst/>
                  <a:cxnLst>
                    <a:cxn ang="0">
                      <a:pos x="connsiteX0" y="connsiteY0"/>
                    </a:cxn>
                    <a:cxn ang="0">
                      <a:pos x="connsiteX1" y="connsiteY1"/>
                    </a:cxn>
                  </a:cxnLst>
                  <a:rect l="l" t="t" r="r" b="b"/>
                  <a:pathLst>
                    <a:path h="123688">
                      <a:moveTo>
                        <a:pt x="0" y="0"/>
                      </a:moveTo>
                      <a:lnTo>
                        <a:pt x="0" y="127709"/>
                      </a:lnTo>
                    </a:path>
                  </a:pathLst>
                </a:custGeom>
                <a:ln w="23176" cap="flat">
                  <a:solidFill>
                    <a:schemeClr val="accent2"/>
                  </a:solidFill>
                  <a:prstDash val="solid"/>
                  <a:round/>
                </a:ln>
              </p:spPr>
              <p:txBody>
                <a:bodyPr rtlCol="0" anchor="ctr"/>
                <a:lstStyle/>
                <a:p>
                  <a:endParaRPr lang="en-US" sz="1125" dirty="0"/>
                </a:p>
              </p:txBody>
            </p:sp>
            <p:sp>
              <p:nvSpPr>
                <p:cNvPr id="185" name="Freeform: Shape 184">
                  <a:extLst>
                    <a:ext uri="{FF2B5EF4-FFF2-40B4-BE49-F238E27FC236}">
                      <a16:creationId xmlns:a16="http://schemas.microsoft.com/office/drawing/2014/main" id="{07A6148C-DC36-413A-BFCA-0AE122A073B0}"/>
                    </a:ext>
                  </a:extLst>
                </p:cNvPr>
                <p:cNvSpPr/>
                <p:nvPr/>
              </p:nvSpPr>
              <p:spPr>
                <a:xfrm>
                  <a:off x="10792088" y="-3624511"/>
                  <a:ext cx="1886252" cy="30922"/>
                </a:xfrm>
                <a:custGeom>
                  <a:avLst/>
                  <a:gdLst>
                    <a:gd name="connsiteX0" fmla="*/ 0 w 1886252"/>
                    <a:gd name="connsiteY0" fmla="*/ 0 h 0"/>
                    <a:gd name="connsiteX1" fmla="*/ 1904187 w 1886252"/>
                    <a:gd name="connsiteY1" fmla="*/ 0 h 0"/>
                  </a:gdLst>
                  <a:ahLst/>
                  <a:cxnLst>
                    <a:cxn ang="0">
                      <a:pos x="connsiteX0" y="connsiteY0"/>
                    </a:cxn>
                    <a:cxn ang="0">
                      <a:pos x="connsiteX1" y="connsiteY1"/>
                    </a:cxn>
                  </a:cxnLst>
                  <a:rect l="l" t="t" r="r" b="b"/>
                  <a:pathLst>
                    <a:path w="1886252">
                      <a:moveTo>
                        <a:pt x="0" y="0"/>
                      </a:moveTo>
                      <a:lnTo>
                        <a:pt x="1904187" y="0"/>
                      </a:lnTo>
                    </a:path>
                  </a:pathLst>
                </a:custGeom>
                <a:ln w="23176" cap="flat">
                  <a:solidFill>
                    <a:srgbClr val="FFFFFF"/>
                  </a:solidFill>
                  <a:prstDash val="solid"/>
                  <a:miter/>
                </a:ln>
              </p:spPr>
              <p:txBody>
                <a:bodyPr rtlCol="0" anchor="ctr"/>
                <a:lstStyle/>
                <a:p>
                  <a:endParaRPr lang="en-US" sz="1125" dirty="0"/>
                </a:p>
              </p:txBody>
            </p:sp>
            <p:sp>
              <p:nvSpPr>
                <p:cNvPr id="186" name="Freeform: Shape 185">
                  <a:extLst>
                    <a:ext uri="{FF2B5EF4-FFF2-40B4-BE49-F238E27FC236}">
                      <a16:creationId xmlns:a16="http://schemas.microsoft.com/office/drawing/2014/main" id="{5BA9BC02-7101-48F3-8403-918D406DD99B}"/>
                    </a:ext>
                  </a:extLst>
                </p:cNvPr>
                <p:cNvSpPr/>
                <p:nvPr/>
              </p:nvSpPr>
              <p:spPr>
                <a:xfrm>
                  <a:off x="12568567" y="-3753766"/>
                  <a:ext cx="30922" cy="30922"/>
                </a:xfrm>
                <a:custGeom>
                  <a:avLst/>
                  <a:gdLst>
                    <a:gd name="connsiteX0" fmla="*/ 46384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4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4" y="23192"/>
                      </a:moveTo>
                      <a:cubicBezTo>
                        <a:pt x="46384" y="36000"/>
                        <a:pt x="36001" y="46383"/>
                        <a:pt x="23192" y="46383"/>
                      </a:cubicBezTo>
                      <a:cubicBezTo>
                        <a:pt x="10384" y="46383"/>
                        <a:pt x="0" y="36000"/>
                        <a:pt x="0" y="23192"/>
                      </a:cubicBezTo>
                      <a:cubicBezTo>
                        <a:pt x="0" y="10383"/>
                        <a:pt x="10384" y="0"/>
                        <a:pt x="23192" y="0"/>
                      </a:cubicBezTo>
                      <a:cubicBezTo>
                        <a:pt x="36001" y="0"/>
                        <a:pt x="46384" y="10383"/>
                        <a:pt x="46384" y="23192"/>
                      </a:cubicBezTo>
                      <a:close/>
                    </a:path>
                  </a:pathLst>
                </a:custGeom>
                <a:noFill/>
                <a:ln w="23176" cap="flat">
                  <a:solidFill>
                    <a:srgbClr val="FFFFFF"/>
                  </a:solidFill>
                  <a:prstDash val="solid"/>
                  <a:miter/>
                </a:ln>
              </p:spPr>
              <p:txBody>
                <a:bodyPr rtlCol="0" anchor="ctr"/>
                <a:lstStyle/>
                <a:p>
                  <a:endParaRPr lang="en-US" sz="1125" dirty="0"/>
                </a:p>
              </p:txBody>
            </p:sp>
            <p:sp>
              <p:nvSpPr>
                <p:cNvPr id="187" name="Freeform: Shape 186">
                  <a:extLst>
                    <a:ext uri="{FF2B5EF4-FFF2-40B4-BE49-F238E27FC236}">
                      <a16:creationId xmlns:a16="http://schemas.microsoft.com/office/drawing/2014/main" id="{D3036798-6CCC-41C3-BB9A-21502995145B}"/>
                    </a:ext>
                  </a:extLst>
                </p:cNvPr>
                <p:cNvSpPr/>
                <p:nvPr/>
              </p:nvSpPr>
              <p:spPr>
                <a:xfrm>
                  <a:off x="10883000" y="-3753766"/>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88" name="Freeform: Shape 187">
                  <a:extLst>
                    <a:ext uri="{FF2B5EF4-FFF2-40B4-BE49-F238E27FC236}">
                      <a16:creationId xmlns:a16="http://schemas.microsoft.com/office/drawing/2014/main" id="{A74DC782-B695-4769-983D-8A27790F03C6}"/>
                    </a:ext>
                  </a:extLst>
                </p:cNvPr>
                <p:cNvSpPr/>
                <p:nvPr/>
              </p:nvSpPr>
              <p:spPr>
                <a:xfrm>
                  <a:off x="12568567" y="-5704336"/>
                  <a:ext cx="30922" cy="30922"/>
                </a:xfrm>
                <a:custGeom>
                  <a:avLst/>
                  <a:gdLst>
                    <a:gd name="connsiteX0" fmla="*/ 46384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4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4" y="23192"/>
                      </a:moveTo>
                      <a:cubicBezTo>
                        <a:pt x="46384" y="36000"/>
                        <a:pt x="36001" y="46383"/>
                        <a:pt x="23192" y="46383"/>
                      </a:cubicBezTo>
                      <a:cubicBezTo>
                        <a:pt x="10384" y="46383"/>
                        <a:pt x="0" y="36000"/>
                        <a:pt x="0" y="23192"/>
                      </a:cubicBezTo>
                      <a:cubicBezTo>
                        <a:pt x="0" y="10383"/>
                        <a:pt x="10384" y="0"/>
                        <a:pt x="23192" y="0"/>
                      </a:cubicBezTo>
                      <a:cubicBezTo>
                        <a:pt x="36001" y="0"/>
                        <a:pt x="46384" y="10383"/>
                        <a:pt x="46384" y="23192"/>
                      </a:cubicBezTo>
                      <a:close/>
                    </a:path>
                  </a:pathLst>
                </a:custGeom>
                <a:noFill/>
                <a:ln w="23176" cap="flat">
                  <a:solidFill>
                    <a:srgbClr val="FFFFFF"/>
                  </a:solidFill>
                  <a:prstDash val="solid"/>
                  <a:miter/>
                </a:ln>
              </p:spPr>
              <p:txBody>
                <a:bodyPr rtlCol="0" anchor="ctr"/>
                <a:lstStyle/>
                <a:p>
                  <a:endParaRPr lang="en-US" sz="1125" dirty="0"/>
                </a:p>
              </p:txBody>
            </p:sp>
            <p:sp>
              <p:nvSpPr>
                <p:cNvPr id="189" name="Freeform: Shape 188">
                  <a:extLst>
                    <a:ext uri="{FF2B5EF4-FFF2-40B4-BE49-F238E27FC236}">
                      <a16:creationId xmlns:a16="http://schemas.microsoft.com/office/drawing/2014/main" id="{97334DA3-BDAB-41E6-8D5C-585D3CFDEBDF}"/>
                    </a:ext>
                  </a:extLst>
                </p:cNvPr>
                <p:cNvSpPr/>
                <p:nvPr/>
              </p:nvSpPr>
              <p:spPr>
                <a:xfrm>
                  <a:off x="10883000" y="-5704336"/>
                  <a:ext cx="30922" cy="30922"/>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190" name="Freeform: Shape 189">
                  <a:extLst>
                    <a:ext uri="{FF2B5EF4-FFF2-40B4-BE49-F238E27FC236}">
                      <a16:creationId xmlns:a16="http://schemas.microsoft.com/office/drawing/2014/main" id="{BE54ACF5-1369-4E1C-8C86-08761D827FAF}"/>
                    </a:ext>
                  </a:extLst>
                </p:cNvPr>
                <p:cNvSpPr/>
                <p:nvPr/>
              </p:nvSpPr>
              <p:spPr>
                <a:xfrm>
                  <a:off x="10792088" y="-5789063"/>
                  <a:ext cx="1886252" cy="2411929"/>
                </a:xfrm>
                <a:custGeom>
                  <a:avLst/>
                  <a:gdLst>
                    <a:gd name="connsiteX0" fmla="*/ 0 w 1886252"/>
                    <a:gd name="connsiteY0" fmla="*/ 0 h 2411929"/>
                    <a:gd name="connsiteX1" fmla="*/ 1903878 w 1886252"/>
                    <a:gd name="connsiteY1" fmla="*/ 0 h 2411929"/>
                    <a:gd name="connsiteX2" fmla="*/ 1903878 w 1886252"/>
                    <a:gd name="connsiteY2" fmla="*/ 2438213 h 2411929"/>
                    <a:gd name="connsiteX3" fmla="*/ 0 w 1886252"/>
                    <a:gd name="connsiteY3" fmla="*/ 2438213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903878" y="0"/>
                      </a:lnTo>
                      <a:lnTo>
                        <a:pt x="1903878" y="2438213"/>
                      </a:lnTo>
                      <a:lnTo>
                        <a:pt x="0" y="2438213"/>
                      </a:lnTo>
                      <a:close/>
                    </a:path>
                  </a:pathLst>
                </a:custGeom>
                <a:noFill/>
                <a:ln w="23176" cap="flat">
                  <a:solidFill>
                    <a:srgbClr val="FFFFFF"/>
                  </a:solidFill>
                  <a:prstDash val="solid"/>
                  <a:miter/>
                </a:ln>
              </p:spPr>
              <p:txBody>
                <a:bodyPr rtlCol="0" anchor="ctr"/>
                <a:lstStyle/>
                <a:p>
                  <a:endParaRPr lang="en-US" sz="1125" dirty="0"/>
                </a:p>
              </p:txBody>
            </p:sp>
            <p:sp>
              <p:nvSpPr>
                <p:cNvPr id="191" name="Freeform: Shape 190">
                  <a:extLst>
                    <a:ext uri="{FF2B5EF4-FFF2-40B4-BE49-F238E27FC236}">
                      <a16:creationId xmlns:a16="http://schemas.microsoft.com/office/drawing/2014/main" id="{888D3CB0-FF27-4A04-9EB4-09062CBDE144}"/>
                    </a:ext>
                  </a:extLst>
                </p:cNvPr>
                <p:cNvSpPr/>
                <p:nvPr/>
              </p:nvSpPr>
              <p:spPr>
                <a:xfrm>
                  <a:off x="11216650" y="-4431889"/>
                  <a:ext cx="587521" cy="556599"/>
                </a:xfrm>
                <a:custGeom>
                  <a:avLst/>
                  <a:gdLst>
                    <a:gd name="connsiteX0" fmla="*/ 609166 w 587521"/>
                    <a:gd name="connsiteY0" fmla="*/ 49166 h 556599"/>
                    <a:gd name="connsiteX1" fmla="*/ 615351 w 587521"/>
                    <a:gd name="connsiteY1" fmla="*/ 30613 h 556599"/>
                    <a:gd name="connsiteX2" fmla="*/ 584737 w 587521"/>
                    <a:gd name="connsiteY2" fmla="*/ 0 h 556599"/>
                    <a:gd name="connsiteX3" fmla="*/ 564020 w 587521"/>
                    <a:gd name="connsiteY3" fmla="*/ 8040 h 556599"/>
                    <a:gd name="connsiteX4" fmla="*/ 564020 w 587521"/>
                    <a:gd name="connsiteY4" fmla="*/ 8040 h 556599"/>
                    <a:gd name="connsiteX5" fmla="*/ 46692 w 587521"/>
                    <a:gd name="connsiteY5" fmla="*/ 375395 h 556599"/>
                    <a:gd name="connsiteX6" fmla="*/ 46692 w 587521"/>
                    <a:gd name="connsiteY6" fmla="*/ 375704 h 556599"/>
                    <a:gd name="connsiteX7" fmla="*/ 0 w 587521"/>
                    <a:gd name="connsiteY7" fmla="*/ 465688 h 556599"/>
                    <a:gd name="connsiteX8" fmla="*/ 110391 w 587521"/>
                    <a:gd name="connsiteY8" fmla="*/ 576080 h 556599"/>
                    <a:gd name="connsiteX9" fmla="*/ 196046 w 587521"/>
                    <a:gd name="connsiteY9" fmla="*/ 534335 h 556599"/>
                    <a:gd name="connsiteX10" fmla="*/ 196355 w 587521"/>
                    <a:gd name="connsiteY10" fmla="*/ 534644 h 556599"/>
                    <a:gd name="connsiteX11" fmla="*/ 606074 w 587521"/>
                    <a:gd name="connsiteY11" fmla="*/ 52568 h 556599"/>
                    <a:gd name="connsiteX12" fmla="*/ 609166 w 587521"/>
                    <a:gd name="connsiteY12" fmla="*/ 49166 h 556599"/>
                    <a:gd name="connsiteX13" fmla="*/ 609166 w 587521"/>
                    <a:gd name="connsiteY13" fmla="*/ 49166 h 556599"/>
                    <a:gd name="connsiteX14" fmla="*/ 609166 w 587521"/>
                    <a:gd name="connsiteY14" fmla="*/ 49166 h 55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7521" h="556599">
                      <a:moveTo>
                        <a:pt x="609166" y="49166"/>
                      </a:moveTo>
                      <a:cubicBezTo>
                        <a:pt x="613186" y="43910"/>
                        <a:pt x="615351" y="37725"/>
                        <a:pt x="615351" y="30613"/>
                      </a:cubicBezTo>
                      <a:cubicBezTo>
                        <a:pt x="615351" y="13606"/>
                        <a:pt x="601745" y="0"/>
                        <a:pt x="584737" y="0"/>
                      </a:cubicBezTo>
                      <a:cubicBezTo>
                        <a:pt x="576698" y="0"/>
                        <a:pt x="569586" y="3092"/>
                        <a:pt x="564020" y="8040"/>
                      </a:cubicBezTo>
                      <a:lnTo>
                        <a:pt x="564020" y="8040"/>
                      </a:lnTo>
                      <a:lnTo>
                        <a:pt x="46692" y="375395"/>
                      </a:lnTo>
                      <a:lnTo>
                        <a:pt x="46692" y="375704"/>
                      </a:lnTo>
                      <a:cubicBezTo>
                        <a:pt x="18553" y="395804"/>
                        <a:pt x="0" y="428272"/>
                        <a:pt x="0" y="465688"/>
                      </a:cubicBezTo>
                      <a:cubicBezTo>
                        <a:pt x="0" y="526604"/>
                        <a:pt x="49475" y="576080"/>
                        <a:pt x="110391" y="576080"/>
                      </a:cubicBezTo>
                      <a:cubicBezTo>
                        <a:pt x="145334" y="576080"/>
                        <a:pt x="175946" y="559691"/>
                        <a:pt x="196046" y="534335"/>
                      </a:cubicBezTo>
                      <a:lnTo>
                        <a:pt x="196355" y="534644"/>
                      </a:lnTo>
                      <a:lnTo>
                        <a:pt x="606074" y="52568"/>
                      </a:lnTo>
                      <a:cubicBezTo>
                        <a:pt x="607311" y="51640"/>
                        <a:pt x="608239" y="50403"/>
                        <a:pt x="609166" y="49166"/>
                      </a:cubicBezTo>
                      <a:lnTo>
                        <a:pt x="609166" y="49166"/>
                      </a:lnTo>
                      <a:lnTo>
                        <a:pt x="609166" y="49166"/>
                      </a:lnTo>
                      <a:close/>
                    </a:path>
                  </a:pathLst>
                </a:custGeom>
                <a:solidFill>
                  <a:srgbClr val="232F3E"/>
                </a:solidFill>
                <a:ln w="23176" cap="flat">
                  <a:solidFill>
                    <a:srgbClr val="FFFFFF"/>
                  </a:solidFill>
                  <a:prstDash val="solid"/>
                  <a:miter/>
                </a:ln>
              </p:spPr>
              <p:txBody>
                <a:bodyPr rtlCol="0" anchor="ctr"/>
                <a:lstStyle/>
                <a:p>
                  <a:endParaRPr lang="en-US" sz="1125" dirty="0"/>
                </a:p>
              </p:txBody>
            </p:sp>
            <p:sp>
              <p:nvSpPr>
                <p:cNvPr id="192" name="Freeform: Shape 191">
                  <a:extLst>
                    <a:ext uri="{FF2B5EF4-FFF2-40B4-BE49-F238E27FC236}">
                      <a16:creationId xmlns:a16="http://schemas.microsoft.com/office/drawing/2014/main" id="{5E6397AF-47E4-4F2D-AEE5-BCB3EC059D65}"/>
                    </a:ext>
                  </a:extLst>
                </p:cNvPr>
                <p:cNvSpPr/>
                <p:nvPr/>
              </p:nvSpPr>
              <p:spPr>
                <a:xfrm>
                  <a:off x="11266744" y="-4027118"/>
                  <a:ext cx="92767" cy="92767"/>
                </a:xfrm>
                <a:custGeom>
                  <a:avLst/>
                  <a:gdLst>
                    <a:gd name="connsiteX0" fmla="*/ 121215 w 92766"/>
                    <a:gd name="connsiteY0" fmla="*/ 60607 h 92766"/>
                    <a:gd name="connsiteX1" fmla="*/ 60607 w 92766"/>
                    <a:gd name="connsiteY1" fmla="*/ 121215 h 92766"/>
                    <a:gd name="connsiteX2" fmla="*/ 0 w 92766"/>
                    <a:gd name="connsiteY2" fmla="*/ 60607 h 92766"/>
                    <a:gd name="connsiteX3" fmla="*/ 60607 w 92766"/>
                    <a:gd name="connsiteY3" fmla="*/ 0 h 92766"/>
                    <a:gd name="connsiteX4" fmla="*/ 121215 w 92766"/>
                    <a:gd name="connsiteY4" fmla="*/ 60607 h 9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66" h="92766">
                      <a:moveTo>
                        <a:pt x="121215" y="60607"/>
                      </a:moveTo>
                      <a:cubicBezTo>
                        <a:pt x="121215" y="94080"/>
                        <a:pt x="94079" y="121215"/>
                        <a:pt x="60607" y="121215"/>
                      </a:cubicBezTo>
                      <a:cubicBezTo>
                        <a:pt x="27135" y="121215"/>
                        <a:pt x="0" y="94080"/>
                        <a:pt x="0" y="60607"/>
                      </a:cubicBezTo>
                      <a:cubicBezTo>
                        <a:pt x="0" y="27135"/>
                        <a:pt x="27135" y="0"/>
                        <a:pt x="60607" y="0"/>
                      </a:cubicBezTo>
                      <a:cubicBezTo>
                        <a:pt x="94080" y="0"/>
                        <a:pt x="121215" y="27135"/>
                        <a:pt x="121215" y="60607"/>
                      </a:cubicBezTo>
                      <a:close/>
                    </a:path>
                  </a:pathLst>
                </a:custGeom>
                <a:solidFill>
                  <a:srgbClr val="232F3E"/>
                </a:solidFill>
                <a:ln w="23176" cap="flat">
                  <a:solidFill>
                    <a:srgbClr val="FFFFFF"/>
                  </a:solidFill>
                  <a:prstDash val="solid"/>
                  <a:miter/>
                </a:ln>
              </p:spPr>
              <p:txBody>
                <a:bodyPr rtlCol="0" anchor="ctr"/>
                <a:lstStyle/>
                <a:p>
                  <a:endParaRPr lang="en-US" sz="1125" dirty="0"/>
                </a:p>
              </p:txBody>
            </p:sp>
            <p:sp>
              <p:nvSpPr>
                <p:cNvPr id="193" name="Freeform: Shape 192">
                  <a:extLst>
                    <a:ext uri="{FF2B5EF4-FFF2-40B4-BE49-F238E27FC236}">
                      <a16:creationId xmlns:a16="http://schemas.microsoft.com/office/drawing/2014/main" id="{149A999D-8A6B-4AAB-AE46-1C361123916F}"/>
                    </a:ext>
                  </a:extLst>
                </p:cNvPr>
                <p:cNvSpPr/>
                <p:nvPr/>
              </p:nvSpPr>
              <p:spPr>
                <a:xfrm>
                  <a:off x="11452586" y="-5068267"/>
                  <a:ext cx="556599" cy="556599"/>
                </a:xfrm>
                <a:custGeom>
                  <a:avLst/>
                  <a:gdLst>
                    <a:gd name="connsiteX0" fmla="*/ 583192 w 556599"/>
                    <a:gd name="connsiteY0" fmla="*/ 291596 h 556599"/>
                    <a:gd name="connsiteX1" fmla="*/ 291596 w 556599"/>
                    <a:gd name="connsiteY1" fmla="*/ 583192 h 556599"/>
                    <a:gd name="connsiteX2" fmla="*/ 1 w 556599"/>
                    <a:gd name="connsiteY2" fmla="*/ 291596 h 556599"/>
                    <a:gd name="connsiteX3" fmla="*/ 291596 w 556599"/>
                    <a:gd name="connsiteY3" fmla="*/ 0 h 556599"/>
                    <a:gd name="connsiteX4" fmla="*/ 583192 w 556599"/>
                    <a:gd name="connsiteY4" fmla="*/ 291596 h 5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99" h="556599">
                      <a:moveTo>
                        <a:pt x="583192" y="291596"/>
                      </a:moveTo>
                      <a:cubicBezTo>
                        <a:pt x="583192" y="452640"/>
                        <a:pt x="452640" y="583192"/>
                        <a:pt x="291596" y="583192"/>
                      </a:cubicBezTo>
                      <a:cubicBezTo>
                        <a:pt x="130553" y="583192"/>
                        <a:pt x="1" y="452640"/>
                        <a:pt x="1" y="291596"/>
                      </a:cubicBezTo>
                      <a:cubicBezTo>
                        <a:pt x="1" y="130552"/>
                        <a:pt x="130553" y="0"/>
                        <a:pt x="291596" y="0"/>
                      </a:cubicBezTo>
                      <a:cubicBezTo>
                        <a:pt x="452640" y="0"/>
                        <a:pt x="583192" y="130552"/>
                        <a:pt x="583192" y="291596"/>
                      </a:cubicBezTo>
                      <a:close/>
                    </a:path>
                  </a:pathLst>
                </a:custGeom>
                <a:solidFill>
                  <a:srgbClr val="FFFFFF"/>
                </a:solidFill>
                <a:ln w="23204" cap="flat">
                  <a:solidFill>
                    <a:srgbClr val="232F3E"/>
                  </a:solidFill>
                  <a:prstDash val="solid"/>
                  <a:miter/>
                </a:ln>
              </p:spPr>
              <p:txBody>
                <a:bodyPr rtlCol="0" anchor="ctr"/>
                <a:lstStyle/>
                <a:p>
                  <a:endParaRPr lang="en-US" sz="1125" dirty="0"/>
                </a:p>
              </p:txBody>
            </p:sp>
            <p:sp>
              <p:nvSpPr>
                <p:cNvPr id="194" name="Freeform: Shape 193">
                  <a:extLst>
                    <a:ext uri="{FF2B5EF4-FFF2-40B4-BE49-F238E27FC236}">
                      <a16:creationId xmlns:a16="http://schemas.microsoft.com/office/drawing/2014/main" id="{2EE8C1DA-944C-48B8-A649-C1F5941FB260}"/>
                    </a:ext>
                  </a:extLst>
                </p:cNvPr>
                <p:cNvSpPr/>
                <p:nvPr/>
              </p:nvSpPr>
              <p:spPr>
                <a:xfrm>
                  <a:off x="11541333" y="-4979521"/>
                  <a:ext cx="401988" cy="401988"/>
                </a:xfrm>
                <a:custGeom>
                  <a:avLst/>
                  <a:gdLst>
                    <a:gd name="connsiteX0" fmla="*/ 405699 w 401988"/>
                    <a:gd name="connsiteY0" fmla="*/ 202849 h 401988"/>
                    <a:gd name="connsiteX1" fmla="*/ 202850 w 401988"/>
                    <a:gd name="connsiteY1" fmla="*/ 405699 h 401988"/>
                    <a:gd name="connsiteX2" fmla="*/ 0 w 401988"/>
                    <a:gd name="connsiteY2" fmla="*/ 202849 h 401988"/>
                    <a:gd name="connsiteX3" fmla="*/ 202850 w 401988"/>
                    <a:gd name="connsiteY3" fmla="*/ 0 h 401988"/>
                    <a:gd name="connsiteX4" fmla="*/ 405699 w 401988"/>
                    <a:gd name="connsiteY4" fmla="*/ 202849 h 4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88" h="401988">
                      <a:moveTo>
                        <a:pt x="405699" y="202849"/>
                      </a:moveTo>
                      <a:cubicBezTo>
                        <a:pt x="405699" y="314880"/>
                        <a:pt x="314880" y="405699"/>
                        <a:pt x="202850" y="405699"/>
                      </a:cubicBezTo>
                      <a:cubicBezTo>
                        <a:pt x="90819" y="405699"/>
                        <a:pt x="0" y="314880"/>
                        <a:pt x="0" y="202849"/>
                      </a:cubicBezTo>
                      <a:cubicBezTo>
                        <a:pt x="0" y="90819"/>
                        <a:pt x="90819" y="0"/>
                        <a:pt x="202850" y="0"/>
                      </a:cubicBezTo>
                      <a:cubicBezTo>
                        <a:pt x="314880" y="0"/>
                        <a:pt x="405699" y="90819"/>
                        <a:pt x="405699" y="202849"/>
                      </a:cubicBezTo>
                      <a:close/>
                    </a:path>
                  </a:pathLst>
                </a:custGeom>
                <a:solidFill>
                  <a:srgbClr val="232F3E"/>
                </a:solidFill>
                <a:ln w="30902" cap="flat">
                  <a:noFill/>
                  <a:prstDash val="solid"/>
                  <a:miter/>
                </a:ln>
              </p:spPr>
              <p:txBody>
                <a:bodyPr rtlCol="0" anchor="ctr"/>
                <a:lstStyle/>
                <a:p>
                  <a:endParaRPr lang="en-US" sz="1125" dirty="0"/>
                </a:p>
              </p:txBody>
            </p:sp>
            <p:sp>
              <p:nvSpPr>
                <p:cNvPr id="195" name="Freeform: Shape 194">
                  <a:extLst>
                    <a:ext uri="{FF2B5EF4-FFF2-40B4-BE49-F238E27FC236}">
                      <a16:creationId xmlns:a16="http://schemas.microsoft.com/office/drawing/2014/main" id="{4F8D5B81-B7AD-4AA5-A716-97D75EA14AAB}"/>
                    </a:ext>
                  </a:extLst>
                </p:cNvPr>
                <p:cNvSpPr/>
                <p:nvPr/>
              </p:nvSpPr>
              <p:spPr>
                <a:xfrm>
                  <a:off x="11744182" y="-4827384"/>
                  <a:ext cx="123689" cy="30922"/>
                </a:xfrm>
                <a:custGeom>
                  <a:avLst/>
                  <a:gdLst>
                    <a:gd name="connsiteX0" fmla="*/ 0 w 123688"/>
                    <a:gd name="connsiteY0" fmla="*/ 50712 h 30922"/>
                    <a:gd name="connsiteX1" fmla="*/ 135439 w 123688"/>
                    <a:gd name="connsiteY1" fmla="*/ 0 h 30922"/>
                  </a:gdLst>
                  <a:ahLst/>
                  <a:cxnLst>
                    <a:cxn ang="0">
                      <a:pos x="connsiteX0" y="connsiteY0"/>
                    </a:cxn>
                    <a:cxn ang="0">
                      <a:pos x="connsiteX1" y="connsiteY1"/>
                    </a:cxn>
                  </a:cxnLst>
                  <a:rect l="l" t="t" r="r" b="b"/>
                  <a:pathLst>
                    <a:path w="123688" h="30922">
                      <a:moveTo>
                        <a:pt x="0" y="50712"/>
                      </a:moveTo>
                      <a:lnTo>
                        <a:pt x="135439" y="0"/>
                      </a:lnTo>
                    </a:path>
                  </a:pathLst>
                </a:custGeom>
                <a:ln w="23176" cap="rnd">
                  <a:solidFill>
                    <a:srgbClr val="FFFFFF"/>
                  </a:solidFill>
                  <a:prstDash val="solid"/>
                  <a:miter/>
                </a:ln>
              </p:spPr>
              <p:txBody>
                <a:bodyPr rtlCol="0" anchor="ctr"/>
                <a:lstStyle/>
                <a:p>
                  <a:endParaRPr lang="en-US" sz="1125" dirty="0"/>
                </a:p>
              </p:txBody>
            </p:sp>
          </p:grpSp>
        </p:grpSp>
        <p:grpSp>
          <p:nvGrpSpPr>
            <p:cNvPr id="40" name="Group 39">
              <a:extLst>
                <a:ext uri="{FF2B5EF4-FFF2-40B4-BE49-F238E27FC236}">
                  <a16:creationId xmlns:a16="http://schemas.microsoft.com/office/drawing/2014/main" id="{04466675-488E-4BD4-BDCC-A4804F2FD80E}"/>
                </a:ext>
              </a:extLst>
            </p:cNvPr>
            <p:cNvGrpSpPr/>
            <p:nvPr/>
          </p:nvGrpSpPr>
          <p:grpSpPr>
            <a:xfrm>
              <a:off x="11966565" y="3233815"/>
              <a:ext cx="1700784" cy="3382119"/>
              <a:chOff x="11966565" y="3233815"/>
              <a:chExt cx="1700784" cy="3382119"/>
            </a:xfrm>
          </p:grpSpPr>
          <p:sp>
            <p:nvSpPr>
              <p:cNvPr id="15" name="TextBox 14">
                <a:extLst>
                  <a:ext uri="{FF2B5EF4-FFF2-40B4-BE49-F238E27FC236}">
                    <a16:creationId xmlns:a16="http://schemas.microsoft.com/office/drawing/2014/main" id="{1CBB7BC5-37F6-734E-9CDA-37E63D9E4127}"/>
                  </a:ext>
                </a:extLst>
              </p:cNvPr>
              <p:cNvSpPr txBox="1"/>
              <p:nvPr/>
            </p:nvSpPr>
            <p:spPr>
              <a:xfrm>
                <a:off x="12399919" y="5606659"/>
                <a:ext cx="834075" cy="578619"/>
              </a:xfrm>
              <a:prstGeom prst="rect">
                <a:avLst/>
              </a:prstGeom>
              <a:noFill/>
            </p:spPr>
            <p:txBody>
              <a:bodyPr wrap="none" rtlCol="0">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sc1</a:t>
                </a:r>
              </a:p>
            </p:txBody>
          </p:sp>
          <p:sp>
            <p:nvSpPr>
              <p:cNvPr id="14" name="Text Placeholder 19">
                <a:extLst>
                  <a:ext uri="{FF2B5EF4-FFF2-40B4-BE49-F238E27FC236}">
                    <a16:creationId xmlns:a16="http://schemas.microsoft.com/office/drawing/2014/main" id="{F6C6E83C-D2B1-F148-8B37-411412CD2ED9}"/>
                  </a:ext>
                </a:extLst>
              </p:cNvPr>
              <p:cNvSpPr txBox="1">
                <a:spLocks/>
              </p:cNvSpPr>
              <p:nvPr/>
            </p:nvSpPr>
            <p:spPr>
              <a:xfrm>
                <a:off x="12185076" y="6070430"/>
                <a:ext cx="1263763" cy="545504"/>
              </a:xfrm>
              <a:prstGeom prst="rect">
                <a:avLst/>
              </a:prstGeom>
            </p:spPr>
            <p:txBody>
              <a:bodyPr vert="horz" lIns="0" tIns="45720" rIns="91440" bIns="45720" rtlCol="0">
                <a:no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Cold</a:t>
                </a:r>
              </a:p>
              <a:p>
                <a:pPr algn="ctr">
                  <a:spcBef>
                    <a:spcPts val="0"/>
                  </a:spcBef>
                </a:pP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HDD</a:t>
                </a:r>
              </a:p>
            </p:txBody>
          </p:sp>
          <p:grpSp>
            <p:nvGrpSpPr>
              <p:cNvPr id="203" name="Graphic 201">
                <a:extLst>
                  <a:ext uri="{FF2B5EF4-FFF2-40B4-BE49-F238E27FC236}">
                    <a16:creationId xmlns:a16="http://schemas.microsoft.com/office/drawing/2014/main" id="{D8744A05-7185-4B41-B88A-6F36E13F62DA}"/>
                  </a:ext>
                </a:extLst>
              </p:cNvPr>
              <p:cNvGrpSpPr>
                <a:grpSpLocks noChangeAspect="1"/>
              </p:cNvGrpSpPr>
              <p:nvPr/>
            </p:nvGrpSpPr>
            <p:grpSpPr>
              <a:xfrm>
                <a:off x="11966565" y="3233815"/>
                <a:ext cx="1700784" cy="2194560"/>
                <a:chOff x="10792088" y="-3112343"/>
                <a:chExt cx="1914702" cy="2470584"/>
              </a:xfrm>
            </p:grpSpPr>
            <p:sp>
              <p:nvSpPr>
                <p:cNvPr id="204" name="Freeform: Shape 203">
                  <a:extLst>
                    <a:ext uri="{FF2B5EF4-FFF2-40B4-BE49-F238E27FC236}">
                      <a16:creationId xmlns:a16="http://schemas.microsoft.com/office/drawing/2014/main" id="{550C32CA-37D0-4372-8A82-DEC3C5E02982}"/>
                    </a:ext>
                  </a:extLst>
                </p:cNvPr>
                <p:cNvSpPr/>
                <p:nvPr/>
              </p:nvSpPr>
              <p:spPr>
                <a:xfrm>
                  <a:off x="11024014" y="-2820196"/>
                  <a:ext cx="1451468" cy="1451468"/>
                </a:xfrm>
                <a:custGeom>
                  <a:avLst/>
                  <a:gdLst>
                    <a:gd name="connsiteX0" fmla="*/ 730366 w 1451467"/>
                    <a:gd name="connsiteY0" fmla="*/ 0 h 1451468"/>
                    <a:gd name="connsiteX1" fmla="*/ 0 w 1451467"/>
                    <a:gd name="connsiteY1" fmla="*/ 730366 h 1451468"/>
                    <a:gd name="connsiteX2" fmla="*/ 730366 w 1451467"/>
                    <a:gd name="connsiteY2" fmla="*/ 1460733 h 1451468"/>
                    <a:gd name="connsiteX3" fmla="*/ 1460732 w 1451467"/>
                    <a:gd name="connsiteY3" fmla="*/ 730366 h 1451468"/>
                    <a:gd name="connsiteX4" fmla="*/ 730366 w 1451467"/>
                    <a:gd name="connsiteY4" fmla="*/ 0 h 1451468"/>
                    <a:gd name="connsiteX5" fmla="*/ 730366 w 1451467"/>
                    <a:gd name="connsiteY5" fmla="*/ 1003984 h 1451468"/>
                    <a:gd name="connsiteX6" fmla="*/ 456749 w 1451467"/>
                    <a:gd name="connsiteY6" fmla="*/ 730366 h 1451468"/>
                    <a:gd name="connsiteX7" fmla="*/ 730366 w 1451467"/>
                    <a:gd name="connsiteY7" fmla="*/ 456749 h 1451468"/>
                    <a:gd name="connsiteX8" fmla="*/ 1003983 w 1451467"/>
                    <a:gd name="connsiteY8" fmla="*/ 730366 h 1451468"/>
                    <a:gd name="connsiteX9" fmla="*/ 730366 w 1451467"/>
                    <a:gd name="connsiteY9" fmla="*/ 1003984 h 14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1467" h="1451468">
                      <a:moveTo>
                        <a:pt x="730366" y="0"/>
                      </a:moveTo>
                      <a:cubicBezTo>
                        <a:pt x="327043" y="0"/>
                        <a:pt x="0" y="327044"/>
                        <a:pt x="0" y="730366"/>
                      </a:cubicBezTo>
                      <a:cubicBezTo>
                        <a:pt x="0" y="1133689"/>
                        <a:pt x="327043" y="1460733"/>
                        <a:pt x="730366" y="1460733"/>
                      </a:cubicBezTo>
                      <a:cubicBezTo>
                        <a:pt x="1133689" y="1460733"/>
                        <a:pt x="1460732" y="1133689"/>
                        <a:pt x="1460732" y="730366"/>
                      </a:cubicBezTo>
                      <a:cubicBezTo>
                        <a:pt x="1460732" y="327044"/>
                        <a:pt x="1133689" y="0"/>
                        <a:pt x="730366" y="0"/>
                      </a:cubicBezTo>
                      <a:close/>
                      <a:moveTo>
                        <a:pt x="730366" y="1003984"/>
                      </a:moveTo>
                      <a:cubicBezTo>
                        <a:pt x="579352" y="1003984"/>
                        <a:pt x="456749" y="881381"/>
                        <a:pt x="456749" y="730366"/>
                      </a:cubicBezTo>
                      <a:cubicBezTo>
                        <a:pt x="456749" y="579352"/>
                        <a:pt x="579352" y="456749"/>
                        <a:pt x="730366" y="456749"/>
                      </a:cubicBezTo>
                      <a:cubicBezTo>
                        <a:pt x="881381" y="456749"/>
                        <a:pt x="1003983" y="579352"/>
                        <a:pt x="1003983" y="730366"/>
                      </a:cubicBezTo>
                      <a:cubicBezTo>
                        <a:pt x="1003983" y="881381"/>
                        <a:pt x="881689" y="1003984"/>
                        <a:pt x="730366" y="1003984"/>
                      </a:cubicBezTo>
                      <a:close/>
                    </a:path>
                  </a:pathLst>
                </a:custGeom>
                <a:solidFill>
                  <a:schemeClr val="accent2"/>
                </a:solidFill>
                <a:ln w="30879" cap="flat">
                  <a:noFill/>
                  <a:prstDash val="solid"/>
                  <a:miter/>
                </a:ln>
              </p:spPr>
              <p:txBody>
                <a:bodyPr rtlCol="0" anchor="ctr"/>
                <a:lstStyle/>
                <a:p>
                  <a:endParaRPr lang="en-US" sz="1125" dirty="0"/>
                </a:p>
              </p:txBody>
            </p:sp>
            <p:sp>
              <p:nvSpPr>
                <p:cNvPr id="205" name="Freeform: Shape 204">
                  <a:extLst>
                    <a:ext uri="{FF2B5EF4-FFF2-40B4-BE49-F238E27FC236}">
                      <a16:creationId xmlns:a16="http://schemas.microsoft.com/office/drawing/2014/main" id="{FE45A325-D4A8-41B4-B2FF-1C2C23A2AF54}"/>
                    </a:ext>
                  </a:extLst>
                </p:cNvPr>
                <p:cNvSpPr/>
                <p:nvPr/>
              </p:nvSpPr>
              <p:spPr>
                <a:xfrm>
                  <a:off x="11473351" y="-2374565"/>
                  <a:ext cx="555881" cy="555881"/>
                </a:xfrm>
                <a:custGeom>
                  <a:avLst/>
                  <a:gdLst>
                    <a:gd name="connsiteX0" fmla="*/ 562675 w 555881"/>
                    <a:gd name="connsiteY0" fmla="*/ 281338 h 555881"/>
                    <a:gd name="connsiteX1" fmla="*/ 281338 w 555881"/>
                    <a:gd name="connsiteY1" fmla="*/ 562676 h 555881"/>
                    <a:gd name="connsiteX2" fmla="*/ 0 w 555881"/>
                    <a:gd name="connsiteY2" fmla="*/ 281338 h 555881"/>
                    <a:gd name="connsiteX3" fmla="*/ 281338 w 555881"/>
                    <a:gd name="connsiteY3" fmla="*/ 0 h 555881"/>
                    <a:gd name="connsiteX4" fmla="*/ 562675 w 555881"/>
                    <a:gd name="connsiteY4" fmla="*/ 281338 h 55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81" h="555881">
                      <a:moveTo>
                        <a:pt x="562675" y="281338"/>
                      </a:moveTo>
                      <a:cubicBezTo>
                        <a:pt x="562675" y="436716"/>
                        <a:pt x="436716" y="562676"/>
                        <a:pt x="281338" y="562676"/>
                      </a:cubicBezTo>
                      <a:cubicBezTo>
                        <a:pt x="125959" y="562676"/>
                        <a:pt x="0" y="436716"/>
                        <a:pt x="0" y="281338"/>
                      </a:cubicBezTo>
                      <a:cubicBezTo>
                        <a:pt x="0" y="125959"/>
                        <a:pt x="125959" y="0"/>
                        <a:pt x="281338" y="0"/>
                      </a:cubicBezTo>
                      <a:cubicBezTo>
                        <a:pt x="436716" y="0"/>
                        <a:pt x="562675" y="125959"/>
                        <a:pt x="562675" y="281338"/>
                      </a:cubicBezTo>
                      <a:close/>
                    </a:path>
                  </a:pathLst>
                </a:custGeom>
                <a:solidFill>
                  <a:srgbClr val="FFFFFF"/>
                </a:solidFill>
                <a:ln w="30879" cap="flat">
                  <a:noFill/>
                  <a:prstDash val="solid"/>
                  <a:miter/>
                </a:ln>
              </p:spPr>
              <p:txBody>
                <a:bodyPr rtlCol="0" anchor="ctr"/>
                <a:lstStyle/>
                <a:p>
                  <a:endParaRPr lang="en-US" sz="1125" dirty="0"/>
                </a:p>
              </p:txBody>
            </p:sp>
            <p:sp>
              <p:nvSpPr>
                <p:cNvPr id="206" name="Freeform: Shape 205">
                  <a:extLst>
                    <a:ext uri="{FF2B5EF4-FFF2-40B4-BE49-F238E27FC236}">
                      <a16:creationId xmlns:a16="http://schemas.microsoft.com/office/drawing/2014/main" id="{94779796-C913-4A12-8348-D91F7B12B45A}"/>
                    </a:ext>
                  </a:extLst>
                </p:cNvPr>
                <p:cNvSpPr/>
                <p:nvPr/>
              </p:nvSpPr>
              <p:spPr>
                <a:xfrm>
                  <a:off x="11024014" y="-793391"/>
                  <a:ext cx="1111762" cy="123529"/>
                </a:xfrm>
                <a:custGeom>
                  <a:avLst/>
                  <a:gdLst>
                    <a:gd name="connsiteX0" fmla="*/ 0 w 1111762"/>
                    <a:gd name="connsiteY0" fmla="*/ 0 h 123529"/>
                    <a:gd name="connsiteX1" fmla="*/ 1136159 w 1111762"/>
                    <a:gd name="connsiteY1" fmla="*/ 0 h 123529"/>
                    <a:gd name="connsiteX2" fmla="*/ 1136159 w 1111762"/>
                    <a:gd name="connsiteY2" fmla="*/ 127544 h 123529"/>
                    <a:gd name="connsiteX3" fmla="*/ 0 w 1111762"/>
                    <a:gd name="connsiteY3" fmla="*/ 127544 h 123529"/>
                  </a:gdLst>
                  <a:ahLst/>
                  <a:cxnLst>
                    <a:cxn ang="0">
                      <a:pos x="connsiteX0" y="connsiteY0"/>
                    </a:cxn>
                    <a:cxn ang="0">
                      <a:pos x="connsiteX1" y="connsiteY1"/>
                    </a:cxn>
                    <a:cxn ang="0">
                      <a:pos x="connsiteX2" y="connsiteY2"/>
                    </a:cxn>
                    <a:cxn ang="0">
                      <a:pos x="connsiteX3" y="connsiteY3"/>
                    </a:cxn>
                  </a:cxnLst>
                  <a:rect l="l" t="t" r="r" b="b"/>
                  <a:pathLst>
                    <a:path w="1111762" h="123529">
                      <a:moveTo>
                        <a:pt x="0" y="0"/>
                      </a:moveTo>
                      <a:lnTo>
                        <a:pt x="1136159" y="0"/>
                      </a:lnTo>
                      <a:lnTo>
                        <a:pt x="1136159" y="127544"/>
                      </a:lnTo>
                      <a:lnTo>
                        <a:pt x="0" y="127544"/>
                      </a:lnTo>
                      <a:close/>
                    </a:path>
                  </a:pathLst>
                </a:custGeom>
                <a:noFill/>
                <a:ln w="23160" cap="flat">
                  <a:solidFill>
                    <a:schemeClr val="accent2"/>
                  </a:solidFill>
                  <a:prstDash val="solid"/>
                  <a:round/>
                </a:ln>
              </p:spPr>
              <p:txBody>
                <a:bodyPr rtlCol="0" anchor="ctr"/>
                <a:lstStyle/>
                <a:p>
                  <a:endParaRPr lang="en-US" sz="1125" dirty="0"/>
                </a:p>
              </p:txBody>
            </p:sp>
            <p:sp>
              <p:nvSpPr>
                <p:cNvPr id="207" name="Freeform: Shape 206">
                  <a:extLst>
                    <a:ext uri="{FF2B5EF4-FFF2-40B4-BE49-F238E27FC236}">
                      <a16:creationId xmlns:a16="http://schemas.microsoft.com/office/drawing/2014/main" id="{FEF1E636-D711-4C2C-BFB8-CE69A39BB043}"/>
                    </a:ext>
                  </a:extLst>
                </p:cNvPr>
                <p:cNvSpPr/>
                <p:nvPr/>
              </p:nvSpPr>
              <p:spPr>
                <a:xfrm>
                  <a:off x="11729674" y="-793391"/>
                  <a:ext cx="30882" cy="123529"/>
                </a:xfrm>
                <a:custGeom>
                  <a:avLst/>
                  <a:gdLst>
                    <a:gd name="connsiteX0" fmla="*/ 0 w 0"/>
                    <a:gd name="connsiteY0" fmla="*/ 0 h 123529"/>
                    <a:gd name="connsiteX1" fmla="*/ 0 w 0"/>
                    <a:gd name="connsiteY1" fmla="*/ 127544 h 123529"/>
                  </a:gdLst>
                  <a:ahLst/>
                  <a:cxnLst>
                    <a:cxn ang="0">
                      <a:pos x="connsiteX0" y="connsiteY0"/>
                    </a:cxn>
                    <a:cxn ang="0">
                      <a:pos x="connsiteX1" y="connsiteY1"/>
                    </a:cxn>
                  </a:cxnLst>
                  <a:rect l="l" t="t" r="r" b="b"/>
                  <a:pathLst>
                    <a:path h="123529">
                      <a:moveTo>
                        <a:pt x="0" y="0"/>
                      </a:moveTo>
                      <a:lnTo>
                        <a:pt x="0" y="127544"/>
                      </a:lnTo>
                    </a:path>
                  </a:pathLst>
                </a:custGeom>
                <a:ln w="23160" cap="flat">
                  <a:solidFill>
                    <a:schemeClr val="accent2"/>
                  </a:solidFill>
                  <a:prstDash val="solid"/>
                  <a:round/>
                </a:ln>
              </p:spPr>
              <p:txBody>
                <a:bodyPr rtlCol="0" anchor="ctr"/>
                <a:lstStyle/>
                <a:p>
                  <a:endParaRPr lang="en-US" sz="1125" dirty="0"/>
                </a:p>
              </p:txBody>
            </p:sp>
            <p:sp>
              <p:nvSpPr>
                <p:cNvPr id="208" name="Freeform: Shape 207">
                  <a:extLst>
                    <a:ext uri="{FF2B5EF4-FFF2-40B4-BE49-F238E27FC236}">
                      <a16:creationId xmlns:a16="http://schemas.microsoft.com/office/drawing/2014/main" id="{0BBC87FE-3645-4F24-A9E4-982E1C4D106D}"/>
                    </a:ext>
                  </a:extLst>
                </p:cNvPr>
                <p:cNvSpPr/>
                <p:nvPr/>
              </p:nvSpPr>
              <p:spPr>
                <a:xfrm>
                  <a:off x="10803823" y="-939156"/>
                  <a:ext cx="1883820" cy="30882"/>
                </a:xfrm>
                <a:custGeom>
                  <a:avLst/>
                  <a:gdLst>
                    <a:gd name="connsiteX0" fmla="*/ 0 w 1883819"/>
                    <a:gd name="connsiteY0" fmla="*/ 0 h 0"/>
                    <a:gd name="connsiteX1" fmla="*/ 1901423 w 1883819"/>
                    <a:gd name="connsiteY1" fmla="*/ 0 h 0"/>
                  </a:gdLst>
                  <a:ahLst/>
                  <a:cxnLst>
                    <a:cxn ang="0">
                      <a:pos x="connsiteX0" y="connsiteY0"/>
                    </a:cxn>
                    <a:cxn ang="0">
                      <a:pos x="connsiteX1" y="connsiteY1"/>
                    </a:cxn>
                  </a:cxnLst>
                  <a:rect l="l" t="t" r="r" b="b"/>
                  <a:pathLst>
                    <a:path w="1883819">
                      <a:moveTo>
                        <a:pt x="0" y="0"/>
                      </a:moveTo>
                      <a:lnTo>
                        <a:pt x="1901423" y="0"/>
                      </a:lnTo>
                    </a:path>
                  </a:pathLst>
                </a:custGeom>
                <a:ln w="23160" cap="flat">
                  <a:solidFill>
                    <a:srgbClr val="FFFFFF"/>
                  </a:solidFill>
                  <a:prstDash val="solid"/>
                  <a:miter/>
                </a:ln>
              </p:spPr>
              <p:txBody>
                <a:bodyPr rtlCol="0" anchor="ctr"/>
                <a:lstStyle/>
                <a:p>
                  <a:endParaRPr lang="en-US" sz="1125" dirty="0"/>
                </a:p>
              </p:txBody>
            </p:sp>
            <p:sp>
              <p:nvSpPr>
                <p:cNvPr id="209" name="Freeform: Shape 208">
                  <a:extLst>
                    <a:ext uri="{FF2B5EF4-FFF2-40B4-BE49-F238E27FC236}">
                      <a16:creationId xmlns:a16="http://schemas.microsoft.com/office/drawing/2014/main" id="{D4FC12A7-C0FF-4049-8E7F-FDD762FE0614}"/>
                    </a:ext>
                  </a:extLst>
                </p:cNvPr>
                <p:cNvSpPr/>
                <p:nvPr/>
              </p:nvSpPr>
              <p:spPr>
                <a:xfrm>
                  <a:off x="12577702" y="-1068244"/>
                  <a:ext cx="30882" cy="30882"/>
                </a:xfrm>
                <a:custGeom>
                  <a:avLst/>
                  <a:gdLst>
                    <a:gd name="connsiteX0" fmla="*/ 46323 w 30882"/>
                    <a:gd name="connsiteY0" fmla="*/ 23162 h 30882"/>
                    <a:gd name="connsiteX1" fmla="*/ 23162 w 30882"/>
                    <a:gd name="connsiteY1" fmla="*/ 46324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4"/>
                        <a:pt x="23162" y="46324"/>
                      </a:cubicBezTo>
                      <a:cubicBezTo>
                        <a:pt x="10370" y="46324"/>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10" name="Freeform: Shape 209">
                  <a:extLst>
                    <a:ext uri="{FF2B5EF4-FFF2-40B4-BE49-F238E27FC236}">
                      <a16:creationId xmlns:a16="http://schemas.microsoft.com/office/drawing/2014/main" id="{42A1BEAE-DE52-4CBD-BA41-DF1FF3DC0119}"/>
                    </a:ext>
                  </a:extLst>
                </p:cNvPr>
                <p:cNvSpPr/>
                <p:nvPr/>
              </p:nvSpPr>
              <p:spPr>
                <a:xfrm>
                  <a:off x="10894308" y="-1068244"/>
                  <a:ext cx="30882" cy="30882"/>
                </a:xfrm>
                <a:custGeom>
                  <a:avLst/>
                  <a:gdLst>
                    <a:gd name="connsiteX0" fmla="*/ 46323 w 30882"/>
                    <a:gd name="connsiteY0" fmla="*/ 23162 h 30882"/>
                    <a:gd name="connsiteX1" fmla="*/ 23162 w 30882"/>
                    <a:gd name="connsiteY1" fmla="*/ 46324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4"/>
                        <a:pt x="23162" y="46324"/>
                      </a:cubicBezTo>
                      <a:cubicBezTo>
                        <a:pt x="10370" y="46324"/>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11" name="Freeform: Shape 210">
                  <a:extLst>
                    <a:ext uri="{FF2B5EF4-FFF2-40B4-BE49-F238E27FC236}">
                      <a16:creationId xmlns:a16="http://schemas.microsoft.com/office/drawing/2014/main" id="{80977C7F-6C08-4E08-9DB0-6C20CFAFFFF3}"/>
                    </a:ext>
                  </a:extLst>
                </p:cNvPr>
                <p:cNvSpPr/>
                <p:nvPr/>
              </p:nvSpPr>
              <p:spPr>
                <a:xfrm>
                  <a:off x="12577702" y="-3015990"/>
                  <a:ext cx="30882" cy="30882"/>
                </a:xfrm>
                <a:custGeom>
                  <a:avLst/>
                  <a:gdLst>
                    <a:gd name="connsiteX0" fmla="*/ 46323 w 30882"/>
                    <a:gd name="connsiteY0" fmla="*/ 23162 h 30882"/>
                    <a:gd name="connsiteX1" fmla="*/ 23162 w 30882"/>
                    <a:gd name="connsiteY1" fmla="*/ 46323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3"/>
                        <a:pt x="23162" y="46323"/>
                      </a:cubicBezTo>
                      <a:cubicBezTo>
                        <a:pt x="10370" y="46323"/>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12" name="Freeform: Shape 211">
                  <a:extLst>
                    <a:ext uri="{FF2B5EF4-FFF2-40B4-BE49-F238E27FC236}">
                      <a16:creationId xmlns:a16="http://schemas.microsoft.com/office/drawing/2014/main" id="{3940812E-B69C-4A9F-9ED6-363D11624D44}"/>
                    </a:ext>
                  </a:extLst>
                </p:cNvPr>
                <p:cNvSpPr/>
                <p:nvPr/>
              </p:nvSpPr>
              <p:spPr>
                <a:xfrm>
                  <a:off x="10894308" y="-3015990"/>
                  <a:ext cx="30882" cy="30882"/>
                </a:xfrm>
                <a:custGeom>
                  <a:avLst/>
                  <a:gdLst>
                    <a:gd name="connsiteX0" fmla="*/ 46323 w 30882"/>
                    <a:gd name="connsiteY0" fmla="*/ 23162 h 30882"/>
                    <a:gd name="connsiteX1" fmla="*/ 23162 w 30882"/>
                    <a:gd name="connsiteY1" fmla="*/ 46323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3"/>
                        <a:pt x="23162" y="46323"/>
                      </a:cubicBezTo>
                      <a:cubicBezTo>
                        <a:pt x="10370" y="46323"/>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13" name="Freeform: Shape 212">
                  <a:extLst>
                    <a:ext uri="{FF2B5EF4-FFF2-40B4-BE49-F238E27FC236}">
                      <a16:creationId xmlns:a16="http://schemas.microsoft.com/office/drawing/2014/main" id="{041F46A6-5E8E-4EA5-AA9B-0126712041CE}"/>
                    </a:ext>
                  </a:extLst>
                </p:cNvPr>
                <p:cNvSpPr/>
                <p:nvPr/>
              </p:nvSpPr>
              <p:spPr>
                <a:xfrm>
                  <a:off x="10803823" y="-3100608"/>
                  <a:ext cx="1883820" cy="2408819"/>
                </a:xfrm>
                <a:custGeom>
                  <a:avLst/>
                  <a:gdLst>
                    <a:gd name="connsiteX0" fmla="*/ 0 w 1883819"/>
                    <a:gd name="connsiteY0" fmla="*/ 0 h 2408819"/>
                    <a:gd name="connsiteX1" fmla="*/ 1901423 w 1883819"/>
                    <a:gd name="connsiteY1" fmla="*/ 0 h 2408819"/>
                    <a:gd name="connsiteX2" fmla="*/ 1901423 w 1883819"/>
                    <a:gd name="connsiteY2" fmla="*/ 2435070 h 2408819"/>
                    <a:gd name="connsiteX3" fmla="*/ 0 w 1883819"/>
                    <a:gd name="connsiteY3" fmla="*/ 2435070 h 2408819"/>
                  </a:gdLst>
                  <a:ahLst/>
                  <a:cxnLst>
                    <a:cxn ang="0">
                      <a:pos x="connsiteX0" y="connsiteY0"/>
                    </a:cxn>
                    <a:cxn ang="0">
                      <a:pos x="connsiteX1" y="connsiteY1"/>
                    </a:cxn>
                    <a:cxn ang="0">
                      <a:pos x="connsiteX2" y="connsiteY2"/>
                    </a:cxn>
                    <a:cxn ang="0">
                      <a:pos x="connsiteX3" y="connsiteY3"/>
                    </a:cxn>
                  </a:cxnLst>
                  <a:rect l="l" t="t" r="r" b="b"/>
                  <a:pathLst>
                    <a:path w="1883819" h="2408819">
                      <a:moveTo>
                        <a:pt x="0" y="0"/>
                      </a:moveTo>
                      <a:lnTo>
                        <a:pt x="1901423" y="0"/>
                      </a:lnTo>
                      <a:lnTo>
                        <a:pt x="1901423" y="2435070"/>
                      </a:lnTo>
                      <a:lnTo>
                        <a:pt x="0" y="2435070"/>
                      </a:lnTo>
                      <a:close/>
                    </a:path>
                  </a:pathLst>
                </a:custGeom>
                <a:noFill/>
                <a:ln w="23160" cap="flat">
                  <a:solidFill>
                    <a:srgbClr val="FFFFFF"/>
                  </a:solidFill>
                  <a:prstDash val="solid"/>
                  <a:miter/>
                </a:ln>
              </p:spPr>
              <p:txBody>
                <a:bodyPr rtlCol="0" anchor="ctr"/>
                <a:lstStyle/>
                <a:p>
                  <a:endParaRPr lang="en-US" sz="1125" dirty="0"/>
                </a:p>
              </p:txBody>
            </p:sp>
            <p:sp>
              <p:nvSpPr>
                <p:cNvPr id="214" name="Freeform: Shape 213">
                  <a:extLst>
                    <a:ext uri="{FF2B5EF4-FFF2-40B4-BE49-F238E27FC236}">
                      <a16:creationId xmlns:a16="http://schemas.microsoft.com/office/drawing/2014/main" id="{BDF38553-3929-48FD-BB95-4D94A570FA66}"/>
                    </a:ext>
                  </a:extLst>
                </p:cNvPr>
                <p:cNvSpPr/>
                <p:nvPr/>
              </p:nvSpPr>
              <p:spPr>
                <a:xfrm>
                  <a:off x="11227837" y="-1745184"/>
                  <a:ext cx="586764" cy="555881"/>
                </a:xfrm>
                <a:custGeom>
                  <a:avLst/>
                  <a:gdLst>
                    <a:gd name="connsiteX0" fmla="*/ 608072 w 586763"/>
                    <a:gd name="connsiteY0" fmla="*/ 49103 h 555881"/>
                    <a:gd name="connsiteX1" fmla="*/ 614249 w 586763"/>
                    <a:gd name="connsiteY1" fmla="*/ 30573 h 555881"/>
                    <a:gd name="connsiteX2" fmla="*/ 583675 w 586763"/>
                    <a:gd name="connsiteY2" fmla="*/ 0 h 555881"/>
                    <a:gd name="connsiteX3" fmla="*/ 562984 w 586763"/>
                    <a:gd name="connsiteY3" fmla="*/ 8029 h 555881"/>
                    <a:gd name="connsiteX4" fmla="*/ 562984 w 586763"/>
                    <a:gd name="connsiteY4" fmla="*/ 8029 h 555881"/>
                    <a:gd name="connsiteX5" fmla="*/ 46632 w 586763"/>
                    <a:gd name="connsiteY5" fmla="*/ 374911 h 555881"/>
                    <a:gd name="connsiteX6" fmla="*/ 46632 w 586763"/>
                    <a:gd name="connsiteY6" fmla="*/ 375220 h 555881"/>
                    <a:gd name="connsiteX7" fmla="*/ 0 w 586763"/>
                    <a:gd name="connsiteY7" fmla="*/ 465087 h 555881"/>
                    <a:gd name="connsiteX8" fmla="*/ 110250 w 586763"/>
                    <a:gd name="connsiteY8" fmla="*/ 575337 h 555881"/>
                    <a:gd name="connsiteX9" fmla="*/ 195794 w 586763"/>
                    <a:gd name="connsiteY9" fmla="*/ 533646 h 555881"/>
                    <a:gd name="connsiteX10" fmla="*/ 196103 w 586763"/>
                    <a:gd name="connsiteY10" fmla="*/ 533955 h 555881"/>
                    <a:gd name="connsiteX11" fmla="*/ 605293 w 586763"/>
                    <a:gd name="connsiteY11" fmla="*/ 52500 h 555881"/>
                    <a:gd name="connsiteX12" fmla="*/ 608072 w 586763"/>
                    <a:gd name="connsiteY12" fmla="*/ 49103 h 555881"/>
                    <a:gd name="connsiteX13" fmla="*/ 608072 w 586763"/>
                    <a:gd name="connsiteY13" fmla="*/ 49103 h 555881"/>
                    <a:gd name="connsiteX14" fmla="*/ 608072 w 586763"/>
                    <a:gd name="connsiteY14" fmla="*/ 49103 h 55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6763" h="555881">
                      <a:moveTo>
                        <a:pt x="608072" y="49103"/>
                      </a:moveTo>
                      <a:cubicBezTo>
                        <a:pt x="612087" y="43853"/>
                        <a:pt x="614249" y="37676"/>
                        <a:pt x="614249" y="30573"/>
                      </a:cubicBezTo>
                      <a:cubicBezTo>
                        <a:pt x="614249" y="13588"/>
                        <a:pt x="600661" y="0"/>
                        <a:pt x="583675" y="0"/>
                      </a:cubicBezTo>
                      <a:cubicBezTo>
                        <a:pt x="575646" y="0"/>
                        <a:pt x="568543" y="3088"/>
                        <a:pt x="562984" y="8029"/>
                      </a:cubicBezTo>
                      <a:lnTo>
                        <a:pt x="562984" y="8029"/>
                      </a:lnTo>
                      <a:lnTo>
                        <a:pt x="46632" y="374911"/>
                      </a:lnTo>
                      <a:lnTo>
                        <a:pt x="46632" y="375220"/>
                      </a:lnTo>
                      <a:cubicBezTo>
                        <a:pt x="18529" y="395293"/>
                        <a:pt x="0" y="427720"/>
                        <a:pt x="0" y="465087"/>
                      </a:cubicBezTo>
                      <a:cubicBezTo>
                        <a:pt x="0" y="525926"/>
                        <a:pt x="49412" y="575337"/>
                        <a:pt x="110250" y="575337"/>
                      </a:cubicBezTo>
                      <a:cubicBezTo>
                        <a:pt x="145147" y="575337"/>
                        <a:pt x="175720" y="558970"/>
                        <a:pt x="195794" y="533646"/>
                      </a:cubicBezTo>
                      <a:lnTo>
                        <a:pt x="196103" y="533955"/>
                      </a:lnTo>
                      <a:lnTo>
                        <a:pt x="605293" y="52500"/>
                      </a:lnTo>
                      <a:cubicBezTo>
                        <a:pt x="606219" y="51573"/>
                        <a:pt x="607146" y="50338"/>
                        <a:pt x="608072" y="49103"/>
                      </a:cubicBezTo>
                      <a:lnTo>
                        <a:pt x="608072" y="49103"/>
                      </a:lnTo>
                      <a:lnTo>
                        <a:pt x="608072" y="49103"/>
                      </a:lnTo>
                      <a:close/>
                    </a:path>
                  </a:pathLst>
                </a:custGeom>
                <a:solidFill>
                  <a:srgbClr val="232F3E"/>
                </a:solidFill>
                <a:ln w="23160" cap="flat">
                  <a:solidFill>
                    <a:srgbClr val="FFFFFF"/>
                  </a:solidFill>
                  <a:prstDash val="solid"/>
                  <a:miter/>
                </a:ln>
              </p:spPr>
              <p:txBody>
                <a:bodyPr rtlCol="0" anchor="ctr"/>
                <a:lstStyle/>
                <a:p>
                  <a:endParaRPr lang="en-US" sz="1125" dirty="0"/>
                </a:p>
              </p:txBody>
            </p:sp>
            <p:sp>
              <p:nvSpPr>
                <p:cNvPr id="215" name="Freeform: Shape 214">
                  <a:extLst>
                    <a:ext uri="{FF2B5EF4-FFF2-40B4-BE49-F238E27FC236}">
                      <a16:creationId xmlns:a16="http://schemas.microsoft.com/office/drawing/2014/main" id="{E9234A01-9EBA-48F6-B3F8-53E5C79E9A22}"/>
                    </a:ext>
                  </a:extLst>
                </p:cNvPr>
                <p:cNvSpPr/>
                <p:nvPr/>
              </p:nvSpPr>
              <p:spPr>
                <a:xfrm>
                  <a:off x="11277558" y="-1340934"/>
                  <a:ext cx="92647" cy="92647"/>
                </a:xfrm>
                <a:custGeom>
                  <a:avLst/>
                  <a:gdLst>
                    <a:gd name="connsiteX0" fmla="*/ 121059 w 92646"/>
                    <a:gd name="connsiteY0" fmla="*/ 60529 h 92646"/>
                    <a:gd name="connsiteX1" fmla="*/ 60529 w 92646"/>
                    <a:gd name="connsiteY1" fmla="*/ 121059 h 92646"/>
                    <a:gd name="connsiteX2" fmla="*/ 0 w 92646"/>
                    <a:gd name="connsiteY2" fmla="*/ 60529 h 92646"/>
                    <a:gd name="connsiteX3" fmla="*/ 60529 w 92646"/>
                    <a:gd name="connsiteY3" fmla="*/ 0 h 92646"/>
                    <a:gd name="connsiteX4" fmla="*/ 121059 w 92646"/>
                    <a:gd name="connsiteY4" fmla="*/ 60529 h 9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46" h="92646">
                      <a:moveTo>
                        <a:pt x="121059" y="60529"/>
                      </a:moveTo>
                      <a:cubicBezTo>
                        <a:pt x="121059" y="93959"/>
                        <a:pt x="93959" y="121059"/>
                        <a:pt x="60529" y="121059"/>
                      </a:cubicBezTo>
                      <a:cubicBezTo>
                        <a:pt x="27100" y="121059"/>
                        <a:pt x="0" y="93959"/>
                        <a:pt x="0" y="60529"/>
                      </a:cubicBezTo>
                      <a:cubicBezTo>
                        <a:pt x="0" y="27100"/>
                        <a:pt x="27100" y="0"/>
                        <a:pt x="60529" y="0"/>
                      </a:cubicBezTo>
                      <a:cubicBezTo>
                        <a:pt x="93959" y="0"/>
                        <a:pt x="121059" y="27100"/>
                        <a:pt x="121059" y="60529"/>
                      </a:cubicBezTo>
                      <a:close/>
                    </a:path>
                  </a:pathLst>
                </a:custGeom>
                <a:solidFill>
                  <a:srgbClr val="232F3E"/>
                </a:solidFill>
                <a:ln w="23160" cap="flat">
                  <a:solidFill>
                    <a:srgbClr val="FFFFFF"/>
                  </a:solidFill>
                  <a:prstDash val="solid"/>
                  <a:miter/>
                </a:ln>
              </p:spPr>
              <p:txBody>
                <a:bodyPr rtlCol="0" anchor="ctr"/>
                <a:lstStyle/>
                <a:p>
                  <a:endParaRPr lang="en-US" sz="1125" dirty="0"/>
                </a:p>
              </p:txBody>
            </p:sp>
            <p:sp>
              <p:nvSpPr>
                <p:cNvPr id="216" name="Freeform: Shape 215">
                  <a:extLst>
                    <a:ext uri="{FF2B5EF4-FFF2-40B4-BE49-F238E27FC236}">
                      <a16:creationId xmlns:a16="http://schemas.microsoft.com/office/drawing/2014/main" id="{C87DA13A-9B40-438F-9E90-31135A8359C9}"/>
                    </a:ext>
                  </a:extLst>
                </p:cNvPr>
                <p:cNvSpPr/>
                <p:nvPr/>
              </p:nvSpPr>
              <p:spPr>
                <a:xfrm>
                  <a:off x="11263043" y="-2769241"/>
                  <a:ext cx="802940" cy="432352"/>
                </a:xfrm>
                <a:custGeom>
                  <a:avLst/>
                  <a:gdLst>
                    <a:gd name="connsiteX0" fmla="*/ 491337 w 802939"/>
                    <a:gd name="connsiteY0" fmla="*/ 0 h 432352"/>
                    <a:gd name="connsiteX1" fmla="*/ 0 w 802939"/>
                    <a:gd name="connsiteY1" fmla="*/ 210617 h 432352"/>
                    <a:gd name="connsiteX2" fmla="*/ 242735 w 802939"/>
                    <a:gd name="connsiteY2" fmla="*/ 459220 h 432352"/>
                    <a:gd name="connsiteX3" fmla="*/ 491337 w 802939"/>
                    <a:gd name="connsiteY3" fmla="*/ 346808 h 432352"/>
                    <a:gd name="connsiteX4" fmla="*/ 646984 w 802939"/>
                    <a:gd name="connsiteY4" fmla="*/ 386029 h 432352"/>
                    <a:gd name="connsiteX5" fmla="*/ 826101 w 802939"/>
                    <a:gd name="connsiteY5" fmla="*/ 88323 h 432352"/>
                    <a:gd name="connsiteX6" fmla="*/ 491337 w 802939"/>
                    <a:gd name="connsiteY6" fmla="*/ 0 h 43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939" h="432352">
                      <a:moveTo>
                        <a:pt x="491337" y="0"/>
                      </a:moveTo>
                      <a:cubicBezTo>
                        <a:pt x="298014" y="0"/>
                        <a:pt x="123529" y="80912"/>
                        <a:pt x="0" y="210617"/>
                      </a:cubicBezTo>
                      <a:lnTo>
                        <a:pt x="242735" y="459220"/>
                      </a:lnTo>
                      <a:cubicBezTo>
                        <a:pt x="303573" y="390352"/>
                        <a:pt x="392205" y="346808"/>
                        <a:pt x="491337" y="346808"/>
                      </a:cubicBezTo>
                      <a:cubicBezTo>
                        <a:pt x="547852" y="346808"/>
                        <a:pt x="600661" y="361323"/>
                        <a:pt x="646984" y="386029"/>
                      </a:cubicBezTo>
                      <a:lnTo>
                        <a:pt x="826101" y="88323"/>
                      </a:lnTo>
                      <a:cubicBezTo>
                        <a:pt x="727587" y="32426"/>
                        <a:pt x="613322" y="0"/>
                        <a:pt x="491337" y="0"/>
                      </a:cubicBezTo>
                      <a:close/>
                    </a:path>
                  </a:pathLst>
                </a:custGeom>
                <a:solidFill>
                  <a:srgbClr val="FFFFFF"/>
                </a:solidFill>
                <a:ln w="23160" cap="flat">
                  <a:solidFill>
                    <a:srgbClr val="232F3E"/>
                  </a:solidFill>
                  <a:prstDash val="solid"/>
                  <a:miter/>
                </a:ln>
              </p:spPr>
              <p:txBody>
                <a:bodyPr rtlCol="0" anchor="ctr"/>
                <a:lstStyle/>
                <a:p>
                  <a:endParaRPr lang="en-US" sz="1125" dirty="0"/>
                </a:p>
              </p:txBody>
            </p:sp>
            <p:sp>
              <p:nvSpPr>
                <p:cNvPr id="217" name="Freeform: Shape 216">
                  <a:extLst>
                    <a:ext uri="{FF2B5EF4-FFF2-40B4-BE49-F238E27FC236}">
                      <a16:creationId xmlns:a16="http://schemas.microsoft.com/office/drawing/2014/main" id="{70C0398F-3B5D-4500-B78D-8AB8B06053CC}"/>
                    </a:ext>
                  </a:extLst>
                </p:cNvPr>
                <p:cNvSpPr/>
                <p:nvPr/>
              </p:nvSpPr>
              <p:spPr>
                <a:xfrm>
                  <a:off x="11910336" y="-2680608"/>
                  <a:ext cx="339705" cy="370588"/>
                </a:xfrm>
                <a:custGeom>
                  <a:avLst/>
                  <a:gdLst>
                    <a:gd name="connsiteX0" fmla="*/ 179117 w 339705"/>
                    <a:gd name="connsiteY0" fmla="*/ 0 h 370587"/>
                    <a:gd name="connsiteX1" fmla="*/ 0 w 339705"/>
                    <a:gd name="connsiteY1" fmla="*/ 297705 h 370587"/>
                    <a:gd name="connsiteX2" fmla="*/ 107162 w 339705"/>
                    <a:gd name="connsiteY2" fmla="*/ 387882 h 370587"/>
                    <a:gd name="connsiteX3" fmla="*/ 350823 w 339705"/>
                    <a:gd name="connsiteY3" fmla="*/ 138353 h 370587"/>
                    <a:gd name="connsiteX4" fmla="*/ 179117 w 339705"/>
                    <a:gd name="connsiteY4" fmla="*/ 0 h 37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70587">
                      <a:moveTo>
                        <a:pt x="179117" y="0"/>
                      </a:moveTo>
                      <a:lnTo>
                        <a:pt x="0" y="297705"/>
                      </a:lnTo>
                      <a:cubicBezTo>
                        <a:pt x="41691" y="319941"/>
                        <a:pt x="78441" y="350823"/>
                        <a:pt x="107162" y="387882"/>
                      </a:cubicBezTo>
                      <a:lnTo>
                        <a:pt x="350823" y="138353"/>
                      </a:lnTo>
                      <a:cubicBezTo>
                        <a:pt x="301720" y="83382"/>
                        <a:pt x="243661" y="36750"/>
                        <a:pt x="179117" y="0"/>
                      </a:cubicBezTo>
                      <a:close/>
                    </a:path>
                  </a:pathLst>
                </a:custGeom>
                <a:solidFill>
                  <a:srgbClr val="FFFFFF">
                    <a:alpha val="50000"/>
                  </a:srgbClr>
                </a:solidFill>
                <a:ln w="23160" cap="flat">
                  <a:solidFill>
                    <a:srgbClr val="232F3E">
                      <a:alpha val="50000"/>
                    </a:srgbClr>
                  </a:solidFill>
                  <a:prstDash val="solid"/>
                  <a:miter/>
                </a:ln>
              </p:spPr>
              <p:txBody>
                <a:bodyPr rtlCol="0" anchor="ctr"/>
                <a:lstStyle/>
                <a:p>
                  <a:endParaRPr lang="en-US" sz="1125" dirty="0"/>
                </a:p>
              </p:txBody>
            </p:sp>
            <p:sp>
              <p:nvSpPr>
                <p:cNvPr id="218" name="Freeform: Shape 217">
                  <a:extLst>
                    <a:ext uri="{FF2B5EF4-FFF2-40B4-BE49-F238E27FC236}">
                      <a16:creationId xmlns:a16="http://schemas.microsoft.com/office/drawing/2014/main" id="{A7D887B4-4233-4D17-96C5-24D8EFF9BCA1}"/>
                    </a:ext>
                  </a:extLst>
                </p:cNvPr>
                <p:cNvSpPr/>
                <p:nvPr/>
              </p:nvSpPr>
              <p:spPr>
                <a:xfrm>
                  <a:off x="11503925" y="-2556770"/>
                  <a:ext cx="247058" cy="463235"/>
                </a:xfrm>
                <a:custGeom>
                  <a:avLst/>
                  <a:gdLst>
                    <a:gd name="connsiteX0" fmla="*/ 250455 w 247058"/>
                    <a:gd name="connsiteY0" fmla="*/ 466940 h 463234"/>
                    <a:gd name="connsiteX1" fmla="*/ 0 w 247058"/>
                    <a:gd name="connsiteY1" fmla="*/ 0 h 463234"/>
                  </a:gdLst>
                  <a:ahLst/>
                  <a:cxnLst>
                    <a:cxn ang="0">
                      <a:pos x="connsiteX0" y="connsiteY0"/>
                    </a:cxn>
                    <a:cxn ang="0">
                      <a:pos x="connsiteX1" y="connsiteY1"/>
                    </a:cxn>
                  </a:cxnLst>
                  <a:rect l="l" t="t" r="r" b="b"/>
                  <a:pathLst>
                    <a:path w="247058" h="463234">
                      <a:moveTo>
                        <a:pt x="250455" y="466940"/>
                      </a:moveTo>
                      <a:lnTo>
                        <a:pt x="0" y="0"/>
                      </a:lnTo>
                    </a:path>
                  </a:pathLst>
                </a:custGeom>
                <a:ln w="23160" cap="rnd">
                  <a:solidFill>
                    <a:srgbClr val="232F3E"/>
                  </a:solidFill>
                  <a:prstDash val="solid"/>
                  <a:miter/>
                </a:ln>
              </p:spPr>
              <p:txBody>
                <a:bodyPr rtlCol="0" anchor="ctr"/>
                <a:lstStyle/>
                <a:p>
                  <a:endParaRPr lang="en-US" sz="1125" dirty="0"/>
                </a:p>
              </p:txBody>
            </p:sp>
            <p:sp>
              <p:nvSpPr>
                <p:cNvPr id="219" name="Freeform: Shape 218">
                  <a:extLst>
                    <a:ext uri="{FF2B5EF4-FFF2-40B4-BE49-F238E27FC236}">
                      <a16:creationId xmlns:a16="http://schemas.microsoft.com/office/drawing/2014/main" id="{CBA06AB7-6CA4-4716-AFD4-9CB7CDF8ED56}"/>
                    </a:ext>
                  </a:extLst>
                </p:cNvPr>
                <p:cNvSpPr/>
                <p:nvPr/>
              </p:nvSpPr>
              <p:spPr>
                <a:xfrm>
                  <a:off x="11691998" y="-2152212"/>
                  <a:ext cx="123529" cy="123529"/>
                </a:xfrm>
                <a:custGeom>
                  <a:avLst/>
                  <a:gdLst>
                    <a:gd name="connsiteX0" fmla="*/ 124764 w 123529"/>
                    <a:gd name="connsiteY0" fmla="*/ 62382 h 123529"/>
                    <a:gd name="connsiteX1" fmla="*/ 62382 w 123529"/>
                    <a:gd name="connsiteY1" fmla="*/ 124765 h 123529"/>
                    <a:gd name="connsiteX2" fmla="*/ 0 w 123529"/>
                    <a:gd name="connsiteY2" fmla="*/ 62382 h 123529"/>
                    <a:gd name="connsiteX3" fmla="*/ 62382 w 123529"/>
                    <a:gd name="connsiteY3" fmla="*/ 0 h 123529"/>
                    <a:gd name="connsiteX4" fmla="*/ 124764 w 123529"/>
                    <a:gd name="connsiteY4" fmla="*/ 62382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29" h="123529">
                      <a:moveTo>
                        <a:pt x="124764" y="62382"/>
                      </a:moveTo>
                      <a:cubicBezTo>
                        <a:pt x="124764" y="96835"/>
                        <a:pt x="96835" y="124765"/>
                        <a:pt x="62382" y="124765"/>
                      </a:cubicBezTo>
                      <a:cubicBezTo>
                        <a:pt x="27929" y="124765"/>
                        <a:pt x="0" y="96835"/>
                        <a:pt x="0" y="62382"/>
                      </a:cubicBezTo>
                      <a:cubicBezTo>
                        <a:pt x="0" y="27929"/>
                        <a:pt x="27929" y="0"/>
                        <a:pt x="62382" y="0"/>
                      </a:cubicBezTo>
                      <a:cubicBezTo>
                        <a:pt x="96835" y="0"/>
                        <a:pt x="124764" y="27929"/>
                        <a:pt x="124764" y="62382"/>
                      </a:cubicBezTo>
                      <a:close/>
                    </a:path>
                  </a:pathLst>
                </a:custGeom>
                <a:solidFill>
                  <a:srgbClr val="232F3E"/>
                </a:solidFill>
                <a:ln w="30879" cap="flat">
                  <a:noFill/>
                  <a:prstDash val="solid"/>
                  <a:miter/>
                </a:ln>
              </p:spPr>
              <p:txBody>
                <a:bodyPr rtlCol="0" anchor="ctr"/>
                <a:lstStyle/>
                <a:p>
                  <a:endParaRPr lang="en-US" sz="1125" dirty="0"/>
                </a:p>
              </p:txBody>
            </p:sp>
            <p:sp>
              <p:nvSpPr>
                <p:cNvPr id="220" name="Freeform: Shape 219">
                  <a:extLst>
                    <a:ext uri="{FF2B5EF4-FFF2-40B4-BE49-F238E27FC236}">
                      <a16:creationId xmlns:a16="http://schemas.microsoft.com/office/drawing/2014/main" id="{4F9D9986-E3A6-4B6C-8CE5-914E9AFC49CB}"/>
                    </a:ext>
                  </a:extLst>
                </p:cNvPr>
                <p:cNvSpPr/>
                <p:nvPr/>
              </p:nvSpPr>
              <p:spPr>
                <a:xfrm>
                  <a:off x="11910336" y="-2680608"/>
                  <a:ext cx="339705" cy="370588"/>
                </a:xfrm>
                <a:custGeom>
                  <a:avLst/>
                  <a:gdLst>
                    <a:gd name="connsiteX0" fmla="*/ 179117 w 339705"/>
                    <a:gd name="connsiteY0" fmla="*/ 0 h 370587"/>
                    <a:gd name="connsiteX1" fmla="*/ 0 w 339705"/>
                    <a:gd name="connsiteY1" fmla="*/ 297705 h 370587"/>
                    <a:gd name="connsiteX2" fmla="*/ 107162 w 339705"/>
                    <a:gd name="connsiteY2" fmla="*/ 387882 h 370587"/>
                    <a:gd name="connsiteX3" fmla="*/ 350823 w 339705"/>
                    <a:gd name="connsiteY3" fmla="*/ 138353 h 370587"/>
                    <a:gd name="connsiteX4" fmla="*/ 179117 w 339705"/>
                    <a:gd name="connsiteY4" fmla="*/ 0 h 37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70587">
                      <a:moveTo>
                        <a:pt x="179117" y="0"/>
                      </a:moveTo>
                      <a:lnTo>
                        <a:pt x="0" y="297705"/>
                      </a:lnTo>
                      <a:cubicBezTo>
                        <a:pt x="41691" y="319941"/>
                        <a:pt x="78441" y="350823"/>
                        <a:pt x="107162" y="387882"/>
                      </a:cubicBezTo>
                      <a:lnTo>
                        <a:pt x="350823" y="138353"/>
                      </a:lnTo>
                      <a:cubicBezTo>
                        <a:pt x="301720" y="83382"/>
                        <a:pt x="243661" y="36750"/>
                        <a:pt x="179117" y="0"/>
                      </a:cubicBezTo>
                      <a:close/>
                    </a:path>
                  </a:pathLst>
                </a:custGeom>
                <a:noFill/>
                <a:ln w="23085" cap="flat">
                  <a:solidFill>
                    <a:srgbClr val="232F3E"/>
                  </a:solidFill>
                  <a:prstDash val="solid"/>
                  <a:miter/>
                </a:ln>
              </p:spPr>
              <p:txBody>
                <a:bodyPr rtlCol="0" anchor="ctr"/>
                <a:lstStyle/>
                <a:p>
                  <a:endParaRPr lang="en-US" sz="1125" dirty="0"/>
                </a:p>
              </p:txBody>
            </p:sp>
          </p:grpSp>
        </p:grpSp>
      </p:grpSp>
    </p:spTree>
    <p:extLst>
      <p:ext uri="{BB962C8B-B14F-4D97-AF65-F5344CB8AC3E}">
        <p14:creationId xmlns:p14="http://schemas.microsoft.com/office/powerpoint/2010/main" val="9478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Horizontal)">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42" presetClass="path" presetSubtype="0" decel="100000" fill="hold" nodeType="withEffect">
                                  <p:stCondLst>
                                    <p:cond delay="0"/>
                                  </p:stCondLst>
                                  <p:childTnLst>
                                    <p:animMotion origin="layout" path="M 2.25428E-6 0.04494 L 2.25428E-6 2.41943E-6 " pathEditMode="relative" rAng="0" ptsTypes="AA">
                                      <p:cBhvr>
                                        <p:cTn id="12" dur="600" fill="hold"/>
                                        <p:tgtEl>
                                          <p:spTgt spid="44"/>
                                        </p:tgtEl>
                                        <p:attrNameLst>
                                          <p:attrName>ppt_x</p:attrName>
                                          <p:attrName>ppt_y</p:attrName>
                                        </p:attrNameLst>
                                      </p:cBhvr>
                                      <p:rCtr x="0" y="-2247"/>
                                    </p:animMotion>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42" presetClass="path" presetSubtype="0" decel="100000" fill="hold" nodeType="withEffect">
                                  <p:stCondLst>
                                    <p:cond delay="0"/>
                                  </p:stCondLst>
                                  <p:childTnLst>
                                    <p:animMotion origin="layout" path="M 2.25428E-6 0.04494 L 2.25428E-6 2.41943E-6 " pathEditMode="relative" rAng="0" ptsTypes="AA">
                                      <p:cBhvr>
                                        <p:cTn id="17" dur="600" fill="hold"/>
                                        <p:tgtEl>
                                          <p:spTgt spid="6"/>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27283" y="1176595"/>
            <a:ext cx="4644201" cy="3265509"/>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Most workloads, relational and non-relational database workloads, boot volumes, development and test environments, virtual desktops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1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400" dirty="0">
                <a:latin typeface="Amazon Ember" panose="020B0603020204020204" pitchFamily="34" charset="0"/>
                <a:ea typeface="Amazon Ember" panose="020B0603020204020204" pitchFamily="34" charset="0"/>
                <a:cs typeface="Amazon Ember" panose="020B0603020204020204" pitchFamily="34" charset="0"/>
              </a:rPr>
              <a:t>99.8% - 99.9%</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100 - 16,000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250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$0.10 per GB-month of provisioned storage</a:t>
            </a:r>
          </a:p>
        </p:txBody>
      </p:sp>
      <p:sp>
        <p:nvSpPr>
          <p:cNvPr id="8" name="Text Placeholder 2"/>
          <p:cNvSpPr txBox="1">
            <a:spLocks/>
          </p:cNvSpPr>
          <p:nvPr/>
        </p:nvSpPr>
        <p:spPr>
          <a:xfrm>
            <a:off x="430960" y="4475504"/>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305" name="Group 304">
            <a:extLst>
              <a:ext uri="{FF2B5EF4-FFF2-40B4-BE49-F238E27FC236}">
                <a16:creationId xmlns:a16="http://schemas.microsoft.com/office/drawing/2014/main" id="{8A465B99-1033-4F4E-9204-E69A7CF54111}"/>
              </a:ext>
            </a:extLst>
          </p:cNvPr>
          <p:cNvGrpSpPr/>
          <p:nvPr/>
        </p:nvGrpSpPr>
        <p:grpSpPr>
          <a:xfrm>
            <a:off x="1082804" y="1504374"/>
            <a:ext cx="2082848" cy="2049027"/>
            <a:chOff x="1732486" y="2406998"/>
            <a:chExt cx="3332557" cy="3278443"/>
          </a:xfrm>
        </p:grpSpPr>
        <p:sp>
          <p:nvSpPr>
            <p:cNvPr id="5" name="Text Placeholder 19">
              <a:extLst>
                <a:ext uri="{FF2B5EF4-FFF2-40B4-BE49-F238E27FC236}">
                  <a16:creationId xmlns:a16="http://schemas.microsoft.com/office/drawing/2014/main" id="{05214E10-EB1B-224B-ACE5-E55C905468C2}"/>
                </a:ext>
              </a:extLst>
            </p:cNvPr>
            <p:cNvSpPr txBox="1">
              <a:spLocks/>
            </p:cNvSpPr>
            <p:nvPr/>
          </p:nvSpPr>
          <p:spPr>
            <a:xfrm>
              <a:off x="1732486" y="5316110"/>
              <a:ext cx="3332557" cy="369331"/>
            </a:xfrm>
            <a:prstGeom prst="rect">
              <a:avLst/>
            </a:prstGeom>
          </p:spPr>
          <p:txBody>
            <a:bodyPr vert="horz" lIns="0" tIns="0" rIns="0" bIns="0" rtlCol="0">
              <a:sp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General Purpose SSD</a:t>
              </a:r>
            </a:p>
          </p:txBody>
        </p:sp>
        <p:sp>
          <p:nvSpPr>
            <p:cNvPr id="6" name="TextBox 5">
              <a:extLst>
                <a:ext uri="{FF2B5EF4-FFF2-40B4-BE49-F238E27FC236}">
                  <a16:creationId xmlns:a16="http://schemas.microsoft.com/office/drawing/2014/main" id="{C762953B-C215-AD43-AC72-4B114B063C15}"/>
                </a:ext>
              </a:extLst>
            </p:cNvPr>
            <p:cNvSpPr txBox="1"/>
            <p:nvPr/>
          </p:nvSpPr>
          <p:spPr>
            <a:xfrm>
              <a:off x="2974030" y="4796388"/>
              <a:ext cx="849466"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gp2</a:t>
              </a:r>
            </a:p>
          </p:txBody>
        </p:sp>
        <p:grpSp>
          <p:nvGrpSpPr>
            <p:cNvPr id="31" name="Group 30">
              <a:extLst>
                <a:ext uri="{FF2B5EF4-FFF2-40B4-BE49-F238E27FC236}">
                  <a16:creationId xmlns:a16="http://schemas.microsoft.com/office/drawing/2014/main" id="{D4024E79-58C2-420B-A0CE-40ECE938D194}"/>
                </a:ext>
              </a:extLst>
            </p:cNvPr>
            <p:cNvGrpSpPr/>
            <p:nvPr/>
          </p:nvGrpSpPr>
          <p:grpSpPr>
            <a:xfrm>
              <a:off x="2544904" y="2406998"/>
              <a:ext cx="1707720" cy="2194560"/>
              <a:chOff x="2544904" y="2260651"/>
              <a:chExt cx="1707720" cy="2194560"/>
            </a:xfrm>
          </p:grpSpPr>
          <p:grpSp>
            <p:nvGrpSpPr>
              <p:cNvPr id="7" name="Group 6">
                <a:extLst>
                  <a:ext uri="{FF2B5EF4-FFF2-40B4-BE49-F238E27FC236}">
                    <a16:creationId xmlns:a16="http://schemas.microsoft.com/office/drawing/2014/main" id="{B8F5B183-5833-49AF-8651-09450978971D}"/>
                  </a:ext>
                </a:extLst>
              </p:cNvPr>
              <p:cNvGrpSpPr/>
              <p:nvPr/>
            </p:nvGrpSpPr>
            <p:grpSpPr>
              <a:xfrm>
                <a:off x="2743671" y="4343229"/>
                <a:ext cx="1007835" cy="111982"/>
                <a:chOff x="2743671" y="4343229"/>
                <a:chExt cx="1007835" cy="111982"/>
              </a:xfrm>
            </p:grpSpPr>
            <p:sp>
              <p:nvSpPr>
                <p:cNvPr id="10" name="Freeform: Shape 9">
                  <a:extLst>
                    <a:ext uri="{FF2B5EF4-FFF2-40B4-BE49-F238E27FC236}">
                      <a16:creationId xmlns:a16="http://schemas.microsoft.com/office/drawing/2014/main" id="{0C024EDB-B65E-4C07-8EC1-ACBB15C01EBA}"/>
                    </a:ext>
                  </a:extLst>
                </p:cNvPr>
                <p:cNvSpPr/>
                <p:nvPr/>
              </p:nvSpPr>
              <p:spPr>
                <a:xfrm>
                  <a:off x="2743671" y="4343229"/>
                  <a:ext cx="1007835" cy="111982"/>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1" name="Freeform: Shape 10">
                  <a:extLst>
                    <a:ext uri="{FF2B5EF4-FFF2-40B4-BE49-F238E27FC236}">
                      <a16:creationId xmlns:a16="http://schemas.microsoft.com/office/drawing/2014/main" id="{F2BC6284-3460-4A87-ACBD-55EEC8E99CE9}"/>
                    </a:ext>
                  </a:extLst>
                </p:cNvPr>
                <p:cNvSpPr/>
                <p:nvPr/>
              </p:nvSpPr>
              <p:spPr>
                <a:xfrm>
                  <a:off x="3380566" y="4343229"/>
                  <a:ext cx="27995" cy="111982"/>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grpSp>
          <p:sp>
            <p:nvSpPr>
              <p:cNvPr id="12" name="Freeform: Shape 11">
                <a:extLst>
                  <a:ext uri="{FF2B5EF4-FFF2-40B4-BE49-F238E27FC236}">
                    <a16:creationId xmlns:a16="http://schemas.microsoft.com/office/drawing/2014/main" id="{1636A8F8-2E45-40C3-B4AA-218EEF4663F5}"/>
                  </a:ext>
                </a:extLst>
              </p:cNvPr>
              <p:cNvSpPr/>
              <p:nvPr/>
            </p:nvSpPr>
            <p:spPr>
              <a:xfrm>
                <a:off x="3036503" y="2877950"/>
                <a:ext cx="727880" cy="727880"/>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rgbClr val="FFFFFF"/>
              </a:solidFill>
              <a:ln w="30902" cap="flat">
                <a:noFill/>
                <a:prstDash val="solid"/>
                <a:miter/>
              </a:ln>
            </p:spPr>
            <p:txBody>
              <a:bodyPr rtlCol="0" anchor="ctr"/>
              <a:lstStyle/>
              <a:p>
                <a:endParaRPr lang="en-US" sz="1125" dirty="0"/>
              </a:p>
            </p:txBody>
          </p:sp>
          <p:grpSp>
            <p:nvGrpSpPr>
              <p:cNvPr id="4" name="Group 3">
                <a:extLst>
                  <a:ext uri="{FF2B5EF4-FFF2-40B4-BE49-F238E27FC236}">
                    <a16:creationId xmlns:a16="http://schemas.microsoft.com/office/drawing/2014/main" id="{74978A08-CEF2-4C17-8CF4-A80373903DB1}"/>
                  </a:ext>
                </a:extLst>
              </p:cNvPr>
              <p:cNvGrpSpPr/>
              <p:nvPr/>
            </p:nvGrpSpPr>
            <p:grpSpPr>
              <a:xfrm>
                <a:off x="2827433" y="2668824"/>
                <a:ext cx="1144705" cy="1144452"/>
                <a:chOff x="2827433" y="2668824"/>
                <a:chExt cx="1144705" cy="1144452"/>
              </a:xfrm>
            </p:grpSpPr>
            <p:sp>
              <p:nvSpPr>
                <p:cNvPr id="13" name="Freeform: Shape 12">
                  <a:extLst>
                    <a:ext uri="{FF2B5EF4-FFF2-40B4-BE49-F238E27FC236}">
                      <a16:creationId xmlns:a16="http://schemas.microsoft.com/office/drawing/2014/main" id="{23D77858-185F-4591-AFBD-29DFD7BF7D13}"/>
                    </a:ext>
                  </a:extLst>
                </p:cNvPr>
                <p:cNvSpPr/>
                <p:nvPr/>
              </p:nvSpPr>
              <p:spPr>
                <a:xfrm>
                  <a:off x="3560018" y="2668824"/>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6926AD7E-C7BA-4A99-91BB-7FB3EA98DA4F}"/>
                    </a:ext>
                  </a:extLst>
                </p:cNvPr>
                <p:cNvSpPr/>
                <p:nvPr/>
              </p:nvSpPr>
              <p:spPr>
                <a:xfrm>
                  <a:off x="3371608" y="2668824"/>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5" name="Freeform: Shape 14">
                  <a:extLst>
                    <a:ext uri="{FF2B5EF4-FFF2-40B4-BE49-F238E27FC236}">
                      <a16:creationId xmlns:a16="http://schemas.microsoft.com/office/drawing/2014/main" id="{287D29E2-EBD1-4F82-902C-9E8E494B9ED4}"/>
                    </a:ext>
                  </a:extLst>
                </p:cNvPr>
                <p:cNvSpPr/>
                <p:nvPr/>
              </p:nvSpPr>
              <p:spPr>
                <a:xfrm>
                  <a:off x="3183199" y="2668824"/>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6" name="Freeform: Shape 15">
                  <a:extLst>
                    <a:ext uri="{FF2B5EF4-FFF2-40B4-BE49-F238E27FC236}">
                      <a16:creationId xmlns:a16="http://schemas.microsoft.com/office/drawing/2014/main" id="{19AB5E7F-36B0-47B6-B373-4D79E353800C}"/>
                    </a:ext>
                  </a:extLst>
                </p:cNvPr>
                <p:cNvSpPr/>
                <p:nvPr/>
              </p:nvSpPr>
              <p:spPr>
                <a:xfrm>
                  <a:off x="3560018" y="3673299"/>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7" name="Freeform: Shape 16">
                  <a:extLst>
                    <a:ext uri="{FF2B5EF4-FFF2-40B4-BE49-F238E27FC236}">
                      <a16:creationId xmlns:a16="http://schemas.microsoft.com/office/drawing/2014/main" id="{17967A70-B252-470F-97BE-365E3C13AC54}"/>
                    </a:ext>
                  </a:extLst>
                </p:cNvPr>
                <p:cNvSpPr/>
                <p:nvPr/>
              </p:nvSpPr>
              <p:spPr>
                <a:xfrm>
                  <a:off x="3371608" y="3673299"/>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DB2DCACA-1FC4-4395-A5CE-2E579E8DDFC1}"/>
                    </a:ext>
                  </a:extLst>
                </p:cNvPr>
                <p:cNvSpPr/>
                <p:nvPr/>
              </p:nvSpPr>
              <p:spPr>
                <a:xfrm>
                  <a:off x="3183199" y="3673299"/>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4F8BFFF3-4F05-4EB5-B802-0B9AFC05704F}"/>
                    </a:ext>
                  </a:extLst>
                </p:cNvPr>
                <p:cNvSpPr/>
                <p:nvPr/>
              </p:nvSpPr>
              <p:spPr>
                <a:xfrm>
                  <a:off x="3832077" y="3401343"/>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9B75FD09-4550-4FC8-9647-B0B13CBA3FC8}"/>
                    </a:ext>
                  </a:extLst>
                </p:cNvPr>
                <p:cNvSpPr/>
                <p:nvPr/>
              </p:nvSpPr>
              <p:spPr>
                <a:xfrm>
                  <a:off x="3832105" y="3212970"/>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ECCA1C12-5D98-487E-A87B-D5CED55A03F1}"/>
                    </a:ext>
                  </a:extLst>
                </p:cNvPr>
                <p:cNvSpPr/>
                <p:nvPr/>
              </p:nvSpPr>
              <p:spPr>
                <a:xfrm>
                  <a:off x="3832161" y="3024589"/>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42EAD3B1-2A76-4ED1-818A-EA09FDB46E9C}"/>
                    </a:ext>
                  </a:extLst>
                </p:cNvPr>
                <p:cNvSpPr/>
                <p:nvPr/>
              </p:nvSpPr>
              <p:spPr>
                <a:xfrm>
                  <a:off x="2827433" y="3401223"/>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69BBABED-C040-4B8B-9F71-4506BC614856}"/>
                    </a:ext>
                  </a:extLst>
                </p:cNvPr>
                <p:cNvSpPr/>
                <p:nvPr/>
              </p:nvSpPr>
              <p:spPr>
                <a:xfrm>
                  <a:off x="2827461" y="3212854"/>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AF21B292-D48F-4575-B113-06B52AECCD42}"/>
                    </a:ext>
                  </a:extLst>
                </p:cNvPr>
                <p:cNvSpPr/>
                <p:nvPr/>
              </p:nvSpPr>
              <p:spPr>
                <a:xfrm>
                  <a:off x="2827517" y="3024486"/>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grpSp>
          <p:sp>
            <p:nvSpPr>
              <p:cNvPr id="25" name="Freeform: Shape 24">
                <a:extLst>
                  <a:ext uri="{FF2B5EF4-FFF2-40B4-BE49-F238E27FC236}">
                    <a16:creationId xmlns:a16="http://schemas.microsoft.com/office/drawing/2014/main" id="{0701A9EE-656B-4F79-A32A-9B58A2F19F29}"/>
                  </a:ext>
                </a:extLst>
              </p:cNvPr>
              <p:cNvSpPr/>
              <p:nvPr/>
            </p:nvSpPr>
            <p:spPr>
              <a:xfrm>
                <a:off x="2544904" y="4211651"/>
                <a:ext cx="1707720" cy="27995"/>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FCD65547-B5F2-4DD9-A9EF-7C7D1EAF9A47}"/>
                  </a:ext>
                </a:extLst>
              </p:cNvPr>
              <p:cNvSpPr/>
              <p:nvPr/>
            </p:nvSpPr>
            <p:spPr>
              <a:xfrm>
                <a:off x="4145681" y="4094910"/>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51835B7D-2FB3-44B6-ABB8-3F2581AC3928}"/>
                  </a:ext>
                </a:extLst>
              </p:cNvPr>
              <p:cNvSpPr/>
              <p:nvPr/>
            </p:nvSpPr>
            <p:spPr>
              <a:xfrm>
                <a:off x="2626650" y="4094910"/>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9E7C0FED-8B7C-42EB-9ADF-DB509E2E9621}"/>
                  </a:ext>
                </a:extLst>
              </p:cNvPr>
              <p:cNvSpPr/>
              <p:nvPr/>
            </p:nvSpPr>
            <p:spPr>
              <a:xfrm>
                <a:off x="4145681" y="2337079"/>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CAABACD7-6AE5-409E-9C8B-1F7C5A6B4CA6}"/>
                  </a:ext>
                </a:extLst>
              </p:cNvPr>
              <p:cNvSpPr/>
              <p:nvPr/>
            </p:nvSpPr>
            <p:spPr>
              <a:xfrm>
                <a:off x="2626650" y="2337079"/>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F29515C6-D608-466B-BEDF-4B9388B18A3E}"/>
                  </a:ext>
                </a:extLst>
              </p:cNvPr>
              <p:cNvSpPr/>
              <p:nvPr/>
            </p:nvSpPr>
            <p:spPr>
              <a:xfrm>
                <a:off x="2544904" y="2260651"/>
                <a:ext cx="1707720" cy="2183641"/>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grpSp>
      </p:grpSp>
      <p:sp>
        <p:nvSpPr>
          <p:cNvPr id="9" name="Title 8"/>
          <p:cNvSpPr>
            <a:spLocks noGrp="1"/>
          </p:cNvSpPr>
          <p:nvPr>
            <p:ph type="title"/>
          </p:nvPr>
        </p:nvSpPr>
        <p:spPr>
          <a:xfrm>
            <a:off x="336789" y="114936"/>
            <a:ext cx="8409920" cy="620870"/>
          </a:xfrm>
        </p:spPr>
        <p:txBody>
          <a:bodyPr/>
          <a:lstStyle/>
          <a:p>
            <a:r>
              <a:rPr lang="en-US" dirty="0"/>
              <a:t>General Purpose SSD - gp2</a:t>
            </a:r>
          </a:p>
        </p:txBody>
      </p:sp>
    </p:spTree>
    <p:extLst>
      <p:ext uri="{BB962C8B-B14F-4D97-AF65-F5344CB8AC3E}">
        <p14:creationId xmlns:p14="http://schemas.microsoft.com/office/powerpoint/2010/main" val="89288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305"/>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2552 2.34568E-6 L -8.33333E-7 2.34568E-6 " pathEditMode="relative" rAng="0" ptsTypes="AA">
                                      <p:cBhvr>
                                        <p:cTn id="14" dur="600" fill="hold"/>
                                        <p:tgtEl>
                                          <p:spTgt spid="3"/>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27283" y="1176595"/>
            <a:ext cx="4644201" cy="3842590"/>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Latest generation general-purpose SSD-based EBS volumes. Provision performance independent of storage capacity, while providing up to 20% lower pricing per GB than existing gp2 volumes.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1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6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400" dirty="0">
                <a:latin typeface="Amazon Ember" panose="020B0603020204020204" pitchFamily="34" charset="0"/>
                <a:ea typeface="Amazon Ember" panose="020B0603020204020204" pitchFamily="34" charset="0"/>
                <a:cs typeface="Amazon Ember" panose="020B0603020204020204" pitchFamily="34" charset="0"/>
              </a:rPr>
              <a:t>99.8% - 99.9%</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3,000 - 16,000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1,000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$0.08 per GB-month of provisioned storage, 3,000 IOPS free and $0.005/provisioned IOPS-month over 3,000</a:t>
            </a:r>
          </a:p>
        </p:txBody>
      </p:sp>
      <p:sp>
        <p:nvSpPr>
          <p:cNvPr id="8" name="Text Placeholder 2"/>
          <p:cNvSpPr txBox="1">
            <a:spLocks/>
          </p:cNvSpPr>
          <p:nvPr/>
        </p:nvSpPr>
        <p:spPr>
          <a:xfrm>
            <a:off x="468798" y="4475504"/>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305" name="Group 304">
            <a:extLst>
              <a:ext uri="{FF2B5EF4-FFF2-40B4-BE49-F238E27FC236}">
                <a16:creationId xmlns:a16="http://schemas.microsoft.com/office/drawing/2014/main" id="{8A465B99-1033-4F4E-9204-E69A7CF54111}"/>
              </a:ext>
            </a:extLst>
          </p:cNvPr>
          <p:cNvGrpSpPr/>
          <p:nvPr/>
        </p:nvGrpSpPr>
        <p:grpSpPr>
          <a:xfrm>
            <a:off x="1082804" y="1504374"/>
            <a:ext cx="2082848" cy="2049027"/>
            <a:chOff x="1732486" y="2406998"/>
            <a:chExt cx="3332557" cy="3278443"/>
          </a:xfrm>
        </p:grpSpPr>
        <p:sp>
          <p:nvSpPr>
            <p:cNvPr id="5" name="Text Placeholder 19">
              <a:extLst>
                <a:ext uri="{FF2B5EF4-FFF2-40B4-BE49-F238E27FC236}">
                  <a16:creationId xmlns:a16="http://schemas.microsoft.com/office/drawing/2014/main" id="{05214E10-EB1B-224B-ACE5-E55C905468C2}"/>
                </a:ext>
              </a:extLst>
            </p:cNvPr>
            <p:cNvSpPr txBox="1">
              <a:spLocks/>
            </p:cNvSpPr>
            <p:nvPr/>
          </p:nvSpPr>
          <p:spPr>
            <a:xfrm>
              <a:off x="1732486" y="5316110"/>
              <a:ext cx="3332557" cy="369331"/>
            </a:xfrm>
            <a:prstGeom prst="rect">
              <a:avLst/>
            </a:prstGeom>
          </p:spPr>
          <p:txBody>
            <a:bodyPr vert="horz" lIns="0" tIns="0" rIns="0" bIns="0" rtlCol="0">
              <a:spAutoFit/>
            </a:bodyPr>
            <a:lstStyle>
              <a:lvl1pPr marL="0" indent="0" algn="l" defTabSz="457200" rtl="0" eaLnBrk="1" latinLnBrk="0" hangingPunct="1">
                <a:spcBef>
                  <a:spcPct val="20000"/>
                </a:spcBef>
                <a:buFontTx/>
                <a:buNone/>
                <a:defRPr sz="1800" b="0" i="0" kern="120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General Purpose SSD</a:t>
              </a:r>
            </a:p>
          </p:txBody>
        </p:sp>
        <p:sp>
          <p:nvSpPr>
            <p:cNvPr id="6" name="TextBox 5">
              <a:extLst>
                <a:ext uri="{FF2B5EF4-FFF2-40B4-BE49-F238E27FC236}">
                  <a16:creationId xmlns:a16="http://schemas.microsoft.com/office/drawing/2014/main" id="{C762953B-C215-AD43-AC72-4B114B063C15}"/>
                </a:ext>
              </a:extLst>
            </p:cNvPr>
            <p:cNvSpPr txBox="1"/>
            <p:nvPr/>
          </p:nvSpPr>
          <p:spPr>
            <a:xfrm>
              <a:off x="2974032" y="4796388"/>
              <a:ext cx="849464"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gp3</a:t>
              </a:r>
            </a:p>
          </p:txBody>
        </p:sp>
        <p:grpSp>
          <p:nvGrpSpPr>
            <p:cNvPr id="31" name="Group 30">
              <a:extLst>
                <a:ext uri="{FF2B5EF4-FFF2-40B4-BE49-F238E27FC236}">
                  <a16:creationId xmlns:a16="http://schemas.microsoft.com/office/drawing/2014/main" id="{D4024E79-58C2-420B-A0CE-40ECE938D194}"/>
                </a:ext>
              </a:extLst>
            </p:cNvPr>
            <p:cNvGrpSpPr/>
            <p:nvPr/>
          </p:nvGrpSpPr>
          <p:grpSpPr>
            <a:xfrm>
              <a:off x="2544904" y="2406998"/>
              <a:ext cx="1707720" cy="2194560"/>
              <a:chOff x="2544904" y="2260651"/>
              <a:chExt cx="1707720" cy="2194560"/>
            </a:xfrm>
          </p:grpSpPr>
          <p:grpSp>
            <p:nvGrpSpPr>
              <p:cNvPr id="7" name="Group 6">
                <a:extLst>
                  <a:ext uri="{FF2B5EF4-FFF2-40B4-BE49-F238E27FC236}">
                    <a16:creationId xmlns:a16="http://schemas.microsoft.com/office/drawing/2014/main" id="{B8F5B183-5833-49AF-8651-09450978971D}"/>
                  </a:ext>
                </a:extLst>
              </p:cNvPr>
              <p:cNvGrpSpPr/>
              <p:nvPr/>
            </p:nvGrpSpPr>
            <p:grpSpPr>
              <a:xfrm>
                <a:off x="2743671" y="4343229"/>
                <a:ext cx="1007835" cy="111982"/>
                <a:chOff x="2743671" y="4343229"/>
                <a:chExt cx="1007835" cy="111982"/>
              </a:xfrm>
            </p:grpSpPr>
            <p:sp>
              <p:nvSpPr>
                <p:cNvPr id="10" name="Freeform: Shape 9">
                  <a:extLst>
                    <a:ext uri="{FF2B5EF4-FFF2-40B4-BE49-F238E27FC236}">
                      <a16:creationId xmlns:a16="http://schemas.microsoft.com/office/drawing/2014/main" id="{0C024EDB-B65E-4C07-8EC1-ACBB15C01EBA}"/>
                    </a:ext>
                  </a:extLst>
                </p:cNvPr>
                <p:cNvSpPr/>
                <p:nvPr/>
              </p:nvSpPr>
              <p:spPr>
                <a:xfrm>
                  <a:off x="2743671" y="4343229"/>
                  <a:ext cx="1007835" cy="111982"/>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1" name="Freeform: Shape 10">
                  <a:extLst>
                    <a:ext uri="{FF2B5EF4-FFF2-40B4-BE49-F238E27FC236}">
                      <a16:creationId xmlns:a16="http://schemas.microsoft.com/office/drawing/2014/main" id="{F2BC6284-3460-4A87-ACBD-55EEC8E99CE9}"/>
                    </a:ext>
                  </a:extLst>
                </p:cNvPr>
                <p:cNvSpPr/>
                <p:nvPr/>
              </p:nvSpPr>
              <p:spPr>
                <a:xfrm>
                  <a:off x="3380566" y="4343229"/>
                  <a:ext cx="27995" cy="111982"/>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grpSp>
          <p:sp>
            <p:nvSpPr>
              <p:cNvPr id="12" name="Freeform: Shape 11">
                <a:extLst>
                  <a:ext uri="{FF2B5EF4-FFF2-40B4-BE49-F238E27FC236}">
                    <a16:creationId xmlns:a16="http://schemas.microsoft.com/office/drawing/2014/main" id="{1636A8F8-2E45-40C3-B4AA-218EEF4663F5}"/>
                  </a:ext>
                </a:extLst>
              </p:cNvPr>
              <p:cNvSpPr/>
              <p:nvPr/>
            </p:nvSpPr>
            <p:spPr>
              <a:xfrm>
                <a:off x="3036503" y="2877950"/>
                <a:ext cx="727880" cy="727880"/>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rgbClr val="FFFFFF"/>
              </a:solidFill>
              <a:ln w="30902" cap="flat">
                <a:noFill/>
                <a:prstDash val="solid"/>
                <a:miter/>
              </a:ln>
            </p:spPr>
            <p:txBody>
              <a:bodyPr rtlCol="0" anchor="ctr"/>
              <a:lstStyle/>
              <a:p>
                <a:endParaRPr lang="en-US" sz="1125" dirty="0"/>
              </a:p>
            </p:txBody>
          </p:sp>
          <p:grpSp>
            <p:nvGrpSpPr>
              <p:cNvPr id="4" name="Group 3">
                <a:extLst>
                  <a:ext uri="{FF2B5EF4-FFF2-40B4-BE49-F238E27FC236}">
                    <a16:creationId xmlns:a16="http://schemas.microsoft.com/office/drawing/2014/main" id="{74978A08-CEF2-4C17-8CF4-A80373903DB1}"/>
                  </a:ext>
                </a:extLst>
              </p:cNvPr>
              <p:cNvGrpSpPr/>
              <p:nvPr/>
            </p:nvGrpSpPr>
            <p:grpSpPr>
              <a:xfrm>
                <a:off x="2827433" y="2668824"/>
                <a:ext cx="1144705" cy="1144452"/>
                <a:chOff x="2827433" y="2668824"/>
                <a:chExt cx="1144705" cy="1144452"/>
              </a:xfrm>
            </p:grpSpPr>
            <p:sp>
              <p:nvSpPr>
                <p:cNvPr id="13" name="Freeform: Shape 12">
                  <a:extLst>
                    <a:ext uri="{FF2B5EF4-FFF2-40B4-BE49-F238E27FC236}">
                      <a16:creationId xmlns:a16="http://schemas.microsoft.com/office/drawing/2014/main" id="{23D77858-185F-4591-AFBD-29DFD7BF7D13}"/>
                    </a:ext>
                  </a:extLst>
                </p:cNvPr>
                <p:cNvSpPr/>
                <p:nvPr/>
              </p:nvSpPr>
              <p:spPr>
                <a:xfrm>
                  <a:off x="3560018" y="2668824"/>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6926AD7E-C7BA-4A99-91BB-7FB3EA98DA4F}"/>
                    </a:ext>
                  </a:extLst>
                </p:cNvPr>
                <p:cNvSpPr/>
                <p:nvPr/>
              </p:nvSpPr>
              <p:spPr>
                <a:xfrm>
                  <a:off x="3371608" y="2668824"/>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5" name="Freeform: Shape 14">
                  <a:extLst>
                    <a:ext uri="{FF2B5EF4-FFF2-40B4-BE49-F238E27FC236}">
                      <a16:creationId xmlns:a16="http://schemas.microsoft.com/office/drawing/2014/main" id="{287D29E2-EBD1-4F82-902C-9E8E494B9ED4}"/>
                    </a:ext>
                  </a:extLst>
                </p:cNvPr>
                <p:cNvSpPr/>
                <p:nvPr/>
              </p:nvSpPr>
              <p:spPr>
                <a:xfrm>
                  <a:off x="3183199" y="2668824"/>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6" name="Freeform: Shape 15">
                  <a:extLst>
                    <a:ext uri="{FF2B5EF4-FFF2-40B4-BE49-F238E27FC236}">
                      <a16:creationId xmlns:a16="http://schemas.microsoft.com/office/drawing/2014/main" id="{19AB5E7F-36B0-47B6-B373-4D79E353800C}"/>
                    </a:ext>
                  </a:extLst>
                </p:cNvPr>
                <p:cNvSpPr/>
                <p:nvPr/>
              </p:nvSpPr>
              <p:spPr>
                <a:xfrm>
                  <a:off x="3560018" y="3673299"/>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7" name="Freeform: Shape 16">
                  <a:extLst>
                    <a:ext uri="{FF2B5EF4-FFF2-40B4-BE49-F238E27FC236}">
                      <a16:creationId xmlns:a16="http://schemas.microsoft.com/office/drawing/2014/main" id="{17967A70-B252-470F-97BE-365E3C13AC54}"/>
                    </a:ext>
                  </a:extLst>
                </p:cNvPr>
                <p:cNvSpPr/>
                <p:nvPr/>
              </p:nvSpPr>
              <p:spPr>
                <a:xfrm>
                  <a:off x="3371608" y="3673299"/>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DB2DCACA-1FC4-4395-A5CE-2E579E8DDFC1}"/>
                    </a:ext>
                  </a:extLst>
                </p:cNvPr>
                <p:cNvSpPr/>
                <p:nvPr/>
              </p:nvSpPr>
              <p:spPr>
                <a:xfrm>
                  <a:off x="3183199" y="3673299"/>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chemeClr val="accent2"/>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4F8BFFF3-4F05-4EB5-B802-0B9AFC05704F}"/>
                    </a:ext>
                  </a:extLst>
                </p:cNvPr>
                <p:cNvSpPr/>
                <p:nvPr/>
              </p:nvSpPr>
              <p:spPr>
                <a:xfrm>
                  <a:off x="3832077" y="3401343"/>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9B75FD09-4550-4FC8-9647-B0B13CBA3FC8}"/>
                    </a:ext>
                  </a:extLst>
                </p:cNvPr>
                <p:cNvSpPr/>
                <p:nvPr/>
              </p:nvSpPr>
              <p:spPr>
                <a:xfrm>
                  <a:off x="3832105" y="3212970"/>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ECCA1C12-5D98-487E-A87B-D5CED55A03F1}"/>
                    </a:ext>
                  </a:extLst>
                </p:cNvPr>
                <p:cNvSpPr/>
                <p:nvPr/>
              </p:nvSpPr>
              <p:spPr>
                <a:xfrm>
                  <a:off x="3832161" y="3024589"/>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42EAD3B1-2A76-4ED1-818A-EA09FDB46E9C}"/>
                    </a:ext>
                  </a:extLst>
                </p:cNvPr>
                <p:cNvSpPr/>
                <p:nvPr/>
              </p:nvSpPr>
              <p:spPr>
                <a:xfrm>
                  <a:off x="2827433" y="3401223"/>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69BBABED-C040-4B8B-9F71-4506BC614856}"/>
                    </a:ext>
                  </a:extLst>
                </p:cNvPr>
                <p:cNvSpPr/>
                <p:nvPr/>
              </p:nvSpPr>
              <p:spPr>
                <a:xfrm>
                  <a:off x="2827461" y="3212854"/>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AF21B292-D48F-4575-B113-06B52AECCD42}"/>
                    </a:ext>
                  </a:extLst>
                </p:cNvPr>
                <p:cNvSpPr/>
                <p:nvPr/>
              </p:nvSpPr>
              <p:spPr>
                <a:xfrm>
                  <a:off x="2827517" y="3024486"/>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chemeClr val="accent2"/>
                </a:solidFill>
                <a:ln w="30902" cap="flat">
                  <a:noFill/>
                  <a:prstDash val="solid"/>
                  <a:miter/>
                </a:ln>
              </p:spPr>
              <p:txBody>
                <a:bodyPr rtlCol="0" anchor="ctr"/>
                <a:lstStyle/>
                <a:p>
                  <a:endParaRPr lang="en-US" sz="1125" dirty="0"/>
                </a:p>
              </p:txBody>
            </p:sp>
          </p:grpSp>
          <p:sp>
            <p:nvSpPr>
              <p:cNvPr id="25" name="Freeform: Shape 24">
                <a:extLst>
                  <a:ext uri="{FF2B5EF4-FFF2-40B4-BE49-F238E27FC236}">
                    <a16:creationId xmlns:a16="http://schemas.microsoft.com/office/drawing/2014/main" id="{0701A9EE-656B-4F79-A32A-9B58A2F19F29}"/>
                  </a:ext>
                </a:extLst>
              </p:cNvPr>
              <p:cNvSpPr/>
              <p:nvPr/>
            </p:nvSpPr>
            <p:spPr>
              <a:xfrm>
                <a:off x="2544904" y="4211651"/>
                <a:ext cx="1707720" cy="27995"/>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FCD65547-B5F2-4DD9-A9EF-7C7D1EAF9A47}"/>
                  </a:ext>
                </a:extLst>
              </p:cNvPr>
              <p:cNvSpPr/>
              <p:nvPr/>
            </p:nvSpPr>
            <p:spPr>
              <a:xfrm>
                <a:off x="4145681" y="4094910"/>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51835B7D-2FB3-44B6-ABB8-3F2581AC3928}"/>
                  </a:ext>
                </a:extLst>
              </p:cNvPr>
              <p:cNvSpPr/>
              <p:nvPr/>
            </p:nvSpPr>
            <p:spPr>
              <a:xfrm>
                <a:off x="2626650" y="4094910"/>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9E7C0FED-8B7C-42EB-9ADF-DB509E2E9621}"/>
                  </a:ext>
                </a:extLst>
              </p:cNvPr>
              <p:cNvSpPr/>
              <p:nvPr/>
            </p:nvSpPr>
            <p:spPr>
              <a:xfrm>
                <a:off x="4145681" y="2337079"/>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CAABACD7-6AE5-409E-9C8B-1F7C5A6B4CA6}"/>
                  </a:ext>
                </a:extLst>
              </p:cNvPr>
              <p:cNvSpPr/>
              <p:nvPr/>
            </p:nvSpPr>
            <p:spPr>
              <a:xfrm>
                <a:off x="2626650" y="2337079"/>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F29515C6-D608-466B-BEDF-4B9388B18A3E}"/>
                  </a:ext>
                </a:extLst>
              </p:cNvPr>
              <p:cNvSpPr/>
              <p:nvPr/>
            </p:nvSpPr>
            <p:spPr>
              <a:xfrm>
                <a:off x="2544904" y="2260651"/>
                <a:ext cx="1707720" cy="2183641"/>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grpSp>
      </p:grpSp>
      <p:sp>
        <p:nvSpPr>
          <p:cNvPr id="9" name="Title 8"/>
          <p:cNvSpPr>
            <a:spLocks noGrp="1"/>
          </p:cNvSpPr>
          <p:nvPr>
            <p:ph type="title"/>
          </p:nvPr>
        </p:nvSpPr>
        <p:spPr>
          <a:xfrm>
            <a:off x="336788" y="114936"/>
            <a:ext cx="8378389" cy="620870"/>
          </a:xfrm>
        </p:spPr>
        <p:txBody>
          <a:bodyPr/>
          <a:lstStyle/>
          <a:p>
            <a:r>
              <a:rPr lang="en-US" dirty="0"/>
              <a:t>General Purpose SSD gp3</a:t>
            </a:r>
          </a:p>
        </p:txBody>
      </p:sp>
    </p:spTree>
    <p:extLst>
      <p:ext uri="{BB962C8B-B14F-4D97-AF65-F5344CB8AC3E}">
        <p14:creationId xmlns:p14="http://schemas.microsoft.com/office/powerpoint/2010/main" val="303764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305"/>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2552 -4.93827E-7 L -8.33333E-7 -4.93827E-7 " pathEditMode="relative" rAng="0" ptsTypes="AA">
                                      <p:cBhvr>
                                        <p:cTn id="14" dur="600" fill="hold"/>
                                        <p:tgtEl>
                                          <p:spTgt spid="3"/>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Provisioned IOPS SSD io1</a:t>
            </a:r>
          </a:p>
        </p:txBody>
      </p:sp>
      <p:sp>
        <p:nvSpPr>
          <p:cNvPr id="17" name="Text Placeholder 2"/>
          <p:cNvSpPr>
            <a:spLocks noGrp="1"/>
          </p:cNvSpPr>
          <p:nvPr>
            <p:ph type="body" sz="quarter" idx="10"/>
          </p:nvPr>
        </p:nvSpPr>
        <p:spPr>
          <a:xfrm>
            <a:off x="3627283" y="1176595"/>
            <a:ext cx="4644201" cy="3420936"/>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Large database workloads, mission-critical business applications requiring sustained high performance – Supports Multi-Attach</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4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200" dirty="0">
                <a:latin typeface="Amazon Ember" panose="020B0603020204020204" pitchFamily="34" charset="0"/>
                <a:ea typeface="Amazon Ember" panose="020B0603020204020204" pitchFamily="34" charset="0"/>
                <a:cs typeface="Amazon Ember" panose="020B0603020204020204" pitchFamily="34" charset="0"/>
              </a:rPr>
              <a:t>99.8% - 99.9%</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64,000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1,000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marL="892969" indent="-892969"/>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$0.125 per GB-month of provisioned storage</a:t>
            </a:r>
            <a:br>
              <a:rPr lang="en-US" sz="1250" dirty="0">
                <a:latin typeface="Amazon Ember" panose="020B0603020204020204" pitchFamily="34" charset="0"/>
                <a:ea typeface="Amazon Ember" panose="020B0603020204020204" pitchFamily="34" charset="0"/>
                <a:cs typeface="Amazon Ember" panose="020B0603020204020204" pitchFamily="34" charset="0"/>
              </a:rPr>
            </a:br>
            <a:r>
              <a:rPr lang="en-US" sz="1250" dirty="0">
                <a:latin typeface="Amazon Ember" panose="020B0603020204020204" pitchFamily="34" charset="0"/>
                <a:ea typeface="Amazon Ember" panose="020B0603020204020204" pitchFamily="34" charset="0"/>
                <a:cs typeface="Amazon Ember" panose="020B0603020204020204" pitchFamily="34" charset="0"/>
              </a:rPr>
              <a:t>$0.065 per provisioned IOPS-month</a:t>
            </a:r>
          </a:p>
        </p:txBody>
      </p:sp>
      <p:sp>
        <p:nvSpPr>
          <p:cNvPr id="9" name="Text Placeholder 2"/>
          <p:cNvSpPr txBox="1">
            <a:spLocks/>
          </p:cNvSpPr>
          <p:nvPr/>
        </p:nvSpPr>
        <p:spPr>
          <a:xfrm>
            <a:off x="449880" y="4460462"/>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8" name="Group 7">
            <a:extLst>
              <a:ext uri="{FF2B5EF4-FFF2-40B4-BE49-F238E27FC236}">
                <a16:creationId xmlns:a16="http://schemas.microsoft.com/office/drawing/2014/main" id="{38B0FE75-5272-4036-A42C-58E537989F6A}"/>
              </a:ext>
            </a:extLst>
          </p:cNvPr>
          <p:cNvGrpSpPr/>
          <p:nvPr/>
        </p:nvGrpSpPr>
        <p:grpSpPr>
          <a:xfrm>
            <a:off x="1082804" y="1504374"/>
            <a:ext cx="2082848" cy="2049027"/>
            <a:chOff x="1732486" y="2406998"/>
            <a:chExt cx="3332557" cy="3278443"/>
          </a:xfrm>
        </p:grpSpPr>
        <p:sp>
          <p:nvSpPr>
            <p:cNvPr id="6" name="Text Placeholder 19">
              <a:extLst>
                <a:ext uri="{FF2B5EF4-FFF2-40B4-BE49-F238E27FC236}">
                  <a16:creationId xmlns:a16="http://schemas.microsoft.com/office/drawing/2014/main" id="{05214E10-EB1B-224B-ACE5-E55C905468C2}"/>
                </a:ext>
              </a:extLst>
            </p:cNvPr>
            <p:cNvSpPr txBox="1">
              <a:spLocks/>
            </p:cNvSpPr>
            <p:nvPr/>
          </p:nvSpPr>
          <p:spPr>
            <a:xfrm>
              <a:off x="1732486" y="5316110"/>
              <a:ext cx="3332557" cy="369331"/>
            </a:xfrm>
            <a:prstGeom prst="rect">
              <a:avLst/>
            </a:prstGeom>
          </p:spPr>
          <p:txBody>
            <a:bodyPr vert="horz" lIns="0" tIns="0" rIns="0" bIns="0" rtlCol="0">
              <a:spAutoFit/>
            </a:bodyPr>
            <a:lstStyle>
              <a:defPPr>
                <a:defRPr lang="en-US"/>
              </a:defPPr>
              <a:lvl1pPr indent="0" algn="ctr" defTabSz="457200">
                <a:spcBef>
                  <a:spcPct val="20000"/>
                </a:spcBef>
                <a:buFontTx/>
                <a:buNone/>
                <a:defRPr sz="24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dirty="0"/>
                <a:t>Provisioned IOPS SSD</a:t>
              </a:r>
            </a:p>
          </p:txBody>
        </p:sp>
        <p:sp>
          <p:nvSpPr>
            <p:cNvPr id="7" name="TextBox 6">
              <a:extLst>
                <a:ext uri="{FF2B5EF4-FFF2-40B4-BE49-F238E27FC236}">
                  <a16:creationId xmlns:a16="http://schemas.microsoft.com/office/drawing/2014/main" id="{C762953B-C215-AD43-AC72-4B114B063C15}"/>
                </a:ext>
              </a:extLst>
            </p:cNvPr>
            <p:cNvSpPr txBox="1"/>
            <p:nvPr/>
          </p:nvSpPr>
          <p:spPr>
            <a:xfrm>
              <a:off x="3025329" y="4796388"/>
              <a:ext cx="746870"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io1</a:t>
              </a:r>
            </a:p>
          </p:txBody>
        </p:sp>
        <p:grpSp>
          <p:nvGrpSpPr>
            <p:cNvPr id="4" name="Group 3">
              <a:extLst>
                <a:ext uri="{FF2B5EF4-FFF2-40B4-BE49-F238E27FC236}">
                  <a16:creationId xmlns:a16="http://schemas.microsoft.com/office/drawing/2014/main" id="{82727BFC-0232-4186-B6C7-EE53B5E1BC50}"/>
                </a:ext>
              </a:extLst>
            </p:cNvPr>
            <p:cNvGrpSpPr/>
            <p:nvPr/>
          </p:nvGrpSpPr>
          <p:grpSpPr>
            <a:xfrm>
              <a:off x="2544904" y="2406998"/>
              <a:ext cx="1707720" cy="2194560"/>
              <a:chOff x="2544904" y="2406998"/>
              <a:chExt cx="1707720" cy="2194560"/>
            </a:xfrm>
          </p:grpSpPr>
          <p:sp>
            <p:nvSpPr>
              <p:cNvPr id="11" name="Freeform: Shape 10">
                <a:extLst>
                  <a:ext uri="{FF2B5EF4-FFF2-40B4-BE49-F238E27FC236}">
                    <a16:creationId xmlns:a16="http://schemas.microsoft.com/office/drawing/2014/main" id="{DB8D196A-4F40-45A6-BEFF-52D4F7231CBC}"/>
                  </a:ext>
                </a:extLst>
              </p:cNvPr>
              <p:cNvSpPr/>
              <p:nvPr/>
            </p:nvSpPr>
            <p:spPr>
              <a:xfrm>
                <a:off x="3036503" y="3024577"/>
                <a:ext cx="727880" cy="727880"/>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chemeClr val="accent2"/>
              </a:solidFill>
              <a:ln w="30902" cap="flat">
                <a:noFill/>
                <a:prstDash val="solid"/>
                <a:miter/>
              </a:ln>
            </p:spPr>
            <p:txBody>
              <a:bodyPr rtlCol="0" anchor="ctr"/>
              <a:lstStyle/>
              <a:p>
                <a:endParaRPr lang="en-US" sz="1125" dirty="0"/>
              </a:p>
            </p:txBody>
          </p:sp>
          <p:sp>
            <p:nvSpPr>
              <p:cNvPr id="12" name="Freeform: Shape 11">
                <a:extLst>
                  <a:ext uri="{FF2B5EF4-FFF2-40B4-BE49-F238E27FC236}">
                    <a16:creationId xmlns:a16="http://schemas.microsoft.com/office/drawing/2014/main" id="{7B869F35-C26A-4C81-BE98-AAE88D82F8DE}"/>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solidFill>
                <a:srgbClr val="FFFFFF">
                  <a:alpha val="50000"/>
                </a:srgbClr>
              </a:solidFill>
              <a:ln w="23102" cap="flat">
                <a:solidFill>
                  <a:srgbClr val="232F3E">
                    <a:alpha val="50000"/>
                  </a:srgbClr>
                </a:solidFill>
                <a:prstDash val="solid"/>
                <a:miter/>
              </a:ln>
            </p:spPr>
            <p:txBody>
              <a:bodyPr rtlCol="0" anchor="ctr"/>
              <a:lstStyle/>
              <a:p>
                <a:endParaRPr lang="en-US" sz="1125" dirty="0"/>
              </a:p>
            </p:txBody>
          </p:sp>
          <p:sp>
            <p:nvSpPr>
              <p:cNvPr id="13" name="Freeform: Shape 12">
                <a:extLst>
                  <a:ext uri="{FF2B5EF4-FFF2-40B4-BE49-F238E27FC236}">
                    <a16:creationId xmlns:a16="http://schemas.microsoft.com/office/drawing/2014/main" id="{D4313C6B-C36F-4D12-B4DF-EC690A6548FF}"/>
                  </a:ext>
                </a:extLst>
              </p:cNvPr>
              <p:cNvSpPr/>
              <p:nvPr/>
            </p:nvSpPr>
            <p:spPr>
              <a:xfrm>
                <a:off x="3198877" y="3139078"/>
                <a:ext cx="503917" cy="307950"/>
              </a:xfrm>
              <a:custGeom>
                <a:avLst/>
                <a:gdLst>
                  <a:gd name="connsiteX0" fmla="*/ 225423 w 556599"/>
                  <a:gd name="connsiteY0" fmla="*/ 0 h 340143"/>
                  <a:gd name="connsiteX1" fmla="*/ 0 w 556599"/>
                  <a:gd name="connsiteY1" fmla="*/ 76378 h 340143"/>
                  <a:gd name="connsiteX2" fmla="*/ 152137 w 556599"/>
                  <a:gd name="connsiteY2" fmla="*/ 287576 h 340143"/>
                  <a:gd name="connsiteX3" fmla="*/ 225423 w 556599"/>
                  <a:gd name="connsiteY3" fmla="*/ 269023 h 340143"/>
                  <a:gd name="connsiteX4" fmla="*/ 367355 w 556599"/>
                  <a:gd name="connsiteY4" fmla="*/ 349730 h 340143"/>
                  <a:gd name="connsiteX5" fmla="*/ 556908 w 556599"/>
                  <a:gd name="connsiteY5" fmla="*/ 203468 h 340143"/>
                  <a:gd name="connsiteX6" fmla="*/ 225423 w 556599"/>
                  <a:gd name="connsiteY6" fmla="*/ 0 h 34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599" h="340143">
                    <a:moveTo>
                      <a:pt x="225423" y="0"/>
                    </a:moveTo>
                    <a:cubicBezTo>
                      <a:pt x="140696" y="0"/>
                      <a:pt x="62463" y="28448"/>
                      <a:pt x="0" y="76378"/>
                    </a:cubicBezTo>
                    <a:lnTo>
                      <a:pt x="152137" y="287576"/>
                    </a:lnTo>
                    <a:cubicBezTo>
                      <a:pt x="172855" y="276444"/>
                      <a:pt x="197283" y="269023"/>
                      <a:pt x="225423" y="269023"/>
                    </a:cubicBezTo>
                    <a:cubicBezTo>
                      <a:pt x="297471" y="269023"/>
                      <a:pt x="352513" y="323446"/>
                      <a:pt x="367355" y="349730"/>
                    </a:cubicBezTo>
                    <a:lnTo>
                      <a:pt x="556908" y="203468"/>
                    </a:lnTo>
                    <a:cubicBezTo>
                      <a:pt x="495373" y="82871"/>
                      <a:pt x="370138" y="0"/>
                      <a:pt x="225423" y="0"/>
                    </a:cubicBezTo>
                    <a:close/>
                  </a:path>
                </a:pathLst>
              </a:custGeom>
              <a:solidFill>
                <a:srgbClr val="FFFFFF"/>
              </a:solidFill>
              <a:ln w="23176" cap="flat">
                <a:solidFill>
                  <a:srgbClr val="232F3E"/>
                </a:solid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3F6705B7-8A70-4F50-A4F4-F72BE2AD191E}"/>
                  </a:ext>
                </a:extLst>
              </p:cNvPr>
              <p:cNvSpPr/>
              <p:nvPr/>
            </p:nvSpPr>
            <p:spPr>
              <a:xfrm>
                <a:off x="2743671" y="4489576"/>
                <a:ext cx="1007835" cy="111982"/>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5" name="Freeform: Shape 14">
                <a:extLst>
                  <a:ext uri="{FF2B5EF4-FFF2-40B4-BE49-F238E27FC236}">
                    <a16:creationId xmlns:a16="http://schemas.microsoft.com/office/drawing/2014/main" id="{46099293-238C-4224-9665-145357A60118}"/>
                  </a:ext>
                </a:extLst>
              </p:cNvPr>
              <p:cNvSpPr/>
              <p:nvPr/>
            </p:nvSpPr>
            <p:spPr>
              <a:xfrm>
                <a:off x="3380566" y="4489576"/>
                <a:ext cx="27995" cy="111982"/>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sp>
            <p:nvSpPr>
              <p:cNvPr id="16" name="Freeform: Shape 15">
                <a:extLst>
                  <a:ext uri="{FF2B5EF4-FFF2-40B4-BE49-F238E27FC236}">
                    <a16:creationId xmlns:a16="http://schemas.microsoft.com/office/drawing/2014/main" id="{8B0CD843-F2AD-4D3F-8746-F66DDCFF94DC}"/>
                  </a:ext>
                </a:extLst>
              </p:cNvPr>
              <p:cNvSpPr/>
              <p:nvPr/>
            </p:nvSpPr>
            <p:spPr>
              <a:xfrm>
                <a:off x="356001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189E6D01-EEDF-48F4-94E1-7684BE7392CC}"/>
                  </a:ext>
                </a:extLst>
              </p:cNvPr>
              <p:cNvSpPr/>
              <p:nvPr/>
            </p:nvSpPr>
            <p:spPr>
              <a:xfrm>
                <a:off x="337160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402B36B4-234D-4B2F-A668-84B6512A21A5}"/>
                  </a:ext>
                </a:extLst>
              </p:cNvPr>
              <p:cNvSpPr/>
              <p:nvPr/>
            </p:nvSpPr>
            <p:spPr>
              <a:xfrm>
                <a:off x="3183199" y="2815171"/>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0468DDB0-3A45-4C32-BFC4-BBDDEC947137}"/>
                  </a:ext>
                </a:extLst>
              </p:cNvPr>
              <p:cNvSpPr/>
              <p:nvPr/>
            </p:nvSpPr>
            <p:spPr>
              <a:xfrm>
                <a:off x="356001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9F7A325D-CD09-40DA-B444-708AE8746CE2}"/>
                  </a:ext>
                </a:extLst>
              </p:cNvPr>
              <p:cNvSpPr/>
              <p:nvPr/>
            </p:nvSpPr>
            <p:spPr>
              <a:xfrm>
                <a:off x="337160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F9C038AB-4DDD-4832-AF52-F4410A8C5FA4}"/>
                  </a:ext>
                </a:extLst>
              </p:cNvPr>
              <p:cNvSpPr/>
              <p:nvPr/>
            </p:nvSpPr>
            <p:spPr>
              <a:xfrm>
                <a:off x="3183199" y="3819926"/>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61C2C576-BA61-43D0-BEF2-381DDD61DAC3}"/>
                  </a:ext>
                </a:extLst>
              </p:cNvPr>
              <p:cNvSpPr/>
              <p:nvPr/>
            </p:nvSpPr>
            <p:spPr>
              <a:xfrm>
                <a:off x="3832133" y="3547769"/>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13DB602E-8D69-4931-983F-11C74A994377}"/>
                  </a:ext>
                </a:extLst>
              </p:cNvPr>
              <p:cNvSpPr/>
              <p:nvPr/>
            </p:nvSpPr>
            <p:spPr>
              <a:xfrm>
                <a:off x="3832189" y="335940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16C89585-0962-4D3E-9651-991D6C0FA908}"/>
                  </a:ext>
                </a:extLst>
              </p:cNvPr>
              <p:cNvSpPr/>
              <p:nvPr/>
            </p:nvSpPr>
            <p:spPr>
              <a:xfrm>
                <a:off x="3831937" y="317103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84175F88-F3DA-4AB0-B5B0-BB4BA0C79E41}"/>
                  </a:ext>
                </a:extLst>
              </p:cNvPr>
              <p:cNvSpPr/>
              <p:nvPr/>
            </p:nvSpPr>
            <p:spPr>
              <a:xfrm>
                <a:off x="2827517" y="3547648"/>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FB7D68E5-2CA7-44B4-9D42-42B0ADE651A3}"/>
                  </a:ext>
                </a:extLst>
              </p:cNvPr>
              <p:cNvSpPr/>
              <p:nvPr/>
            </p:nvSpPr>
            <p:spPr>
              <a:xfrm>
                <a:off x="2827546" y="3359281"/>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B4BDBFB9-CF4B-4123-8A0F-3E3C03114A36}"/>
                  </a:ext>
                </a:extLst>
              </p:cNvPr>
              <p:cNvSpPr/>
              <p:nvPr/>
            </p:nvSpPr>
            <p:spPr>
              <a:xfrm>
                <a:off x="2827322" y="317091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A798581F-49C0-4793-B78A-0CC001204D62}"/>
                  </a:ext>
                </a:extLst>
              </p:cNvPr>
              <p:cNvSpPr/>
              <p:nvPr/>
            </p:nvSpPr>
            <p:spPr>
              <a:xfrm>
                <a:off x="2544904" y="4357998"/>
                <a:ext cx="1707720" cy="27995"/>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E70C04BC-CCE4-46EF-9E84-51E0A99B635F}"/>
                  </a:ext>
                </a:extLst>
              </p:cNvPr>
              <p:cNvSpPr/>
              <p:nvPr/>
            </p:nvSpPr>
            <p:spPr>
              <a:xfrm>
                <a:off x="4145681"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1" name="Freeform: Shape 30">
                <a:extLst>
                  <a:ext uri="{FF2B5EF4-FFF2-40B4-BE49-F238E27FC236}">
                    <a16:creationId xmlns:a16="http://schemas.microsoft.com/office/drawing/2014/main" id="{F77FDAC9-1D59-4DF6-8D9F-736F5A9DC930}"/>
                  </a:ext>
                </a:extLst>
              </p:cNvPr>
              <p:cNvSpPr/>
              <p:nvPr/>
            </p:nvSpPr>
            <p:spPr>
              <a:xfrm>
                <a:off x="2626650"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2" name="Freeform: Shape 31">
                <a:extLst>
                  <a:ext uri="{FF2B5EF4-FFF2-40B4-BE49-F238E27FC236}">
                    <a16:creationId xmlns:a16="http://schemas.microsoft.com/office/drawing/2014/main" id="{4DCE0FD1-6DBE-4DF5-8EC2-6B3E0EDAEA64}"/>
                  </a:ext>
                </a:extLst>
              </p:cNvPr>
              <p:cNvSpPr/>
              <p:nvPr/>
            </p:nvSpPr>
            <p:spPr>
              <a:xfrm>
                <a:off x="4145681"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3" name="Freeform: Shape 32">
                <a:extLst>
                  <a:ext uri="{FF2B5EF4-FFF2-40B4-BE49-F238E27FC236}">
                    <a16:creationId xmlns:a16="http://schemas.microsoft.com/office/drawing/2014/main" id="{F1ABCF75-97CD-4258-AA88-20872DB55A30}"/>
                  </a:ext>
                </a:extLst>
              </p:cNvPr>
              <p:cNvSpPr/>
              <p:nvPr/>
            </p:nvSpPr>
            <p:spPr>
              <a:xfrm>
                <a:off x="2626650"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41490698-4D18-45FD-B5FB-7C8032F02ECD}"/>
                  </a:ext>
                </a:extLst>
              </p:cNvPr>
              <p:cNvSpPr/>
              <p:nvPr/>
            </p:nvSpPr>
            <p:spPr>
              <a:xfrm>
                <a:off x="2544904" y="2406998"/>
                <a:ext cx="1707720" cy="2183641"/>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A200B6B1-0398-4F04-A94F-B6F3AAB6E275}"/>
                  </a:ext>
                </a:extLst>
              </p:cNvPr>
              <p:cNvSpPr/>
              <p:nvPr/>
            </p:nvSpPr>
            <p:spPr>
              <a:xfrm>
                <a:off x="3402963" y="3241261"/>
                <a:ext cx="139977" cy="251959"/>
              </a:xfrm>
              <a:custGeom>
                <a:avLst/>
                <a:gdLst>
                  <a:gd name="connsiteX0" fmla="*/ 0 w 154610"/>
                  <a:gd name="connsiteY0" fmla="*/ 295925 h 278299"/>
                  <a:gd name="connsiteX1" fmla="*/ 179658 w 154610"/>
                  <a:gd name="connsiteY1" fmla="*/ 0 h 278299"/>
                </a:gdLst>
                <a:ahLst/>
                <a:cxnLst>
                  <a:cxn ang="0">
                    <a:pos x="connsiteX0" y="connsiteY0"/>
                  </a:cxn>
                  <a:cxn ang="0">
                    <a:pos x="connsiteX1" y="connsiteY1"/>
                  </a:cxn>
                </a:cxnLst>
                <a:rect l="l" t="t" r="r" b="b"/>
                <a:pathLst>
                  <a:path w="154610" h="278299">
                    <a:moveTo>
                      <a:pt x="0" y="295925"/>
                    </a:moveTo>
                    <a:lnTo>
                      <a:pt x="179658" y="0"/>
                    </a:lnTo>
                  </a:path>
                </a:pathLst>
              </a:custGeom>
              <a:ln w="23176" cap="rnd">
                <a:solidFill>
                  <a:srgbClr val="232F3E"/>
                </a:solidFill>
                <a:prstDash val="solid"/>
                <a:miter/>
              </a:ln>
            </p:spPr>
            <p:txBody>
              <a:bodyPr rtlCol="0" anchor="ctr"/>
              <a:lstStyle/>
              <a:p>
                <a:endParaRPr lang="en-US" sz="1125" dirty="0"/>
              </a:p>
            </p:txBody>
          </p:sp>
          <p:sp>
            <p:nvSpPr>
              <p:cNvPr id="36" name="Freeform: Shape 35">
                <a:extLst>
                  <a:ext uri="{FF2B5EF4-FFF2-40B4-BE49-F238E27FC236}">
                    <a16:creationId xmlns:a16="http://schemas.microsoft.com/office/drawing/2014/main" id="{F3CA399A-0E47-4BAD-85A0-756CEF01390D}"/>
                  </a:ext>
                </a:extLst>
              </p:cNvPr>
              <p:cNvSpPr/>
              <p:nvPr/>
            </p:nvSpPr>
            <p:spPr>
              <a:xfrm>
                <a:off x="3364330" y="3470543"/>
                <a:ext cx="55991" cy="55991"/>
              </a:xfrm>
              <a:custGeom>
                <a:avLst/>
                <a:gdLst>
                  <a:gd name="connsiteX0" fmla="*/ 85345 w 61844"/>
                  <a:gd name="connsiteY0" fmla="*/ 42673 h 61844"/>
                  <a:gd name="connsiteX1" fmla="*/ 42673 w 61844"/>
                  <a:gd name="connsiteY1" fmla="*/ 85345 h 61844"/>
                  <a:gd name="connsiteX2" fmla="*/ 0 w 61844"/>
                  <a:gd name="connsiteY2" fmla="*/ 42673 h 61844"/>
                  <a:gd name="connsiteX3" fmla="*/ 42673 w 61844"/>
                  <a:gd name="connsiteY3" fmla="*/ 0 h 61844"/>
                  <a:gd name="connsiteX4" fmla="*/ 85345 w 61844"/>
                  <a:gd name="connsiteY4" fmla="*/ 42673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85345" y="42673"/>
                    </a:moveTo>
                    <a:cubicBezTo>
                      <a:pt x="85345" y="66240"/>
                      <a:pt x="66240" y="85345"/>
                      <a:pt x="42673" y="85345"/>
                    </a:cubicBezTo>
                    <a:cubicBezTo>
                      <a:pt x="19105" y="85345"/>
                      <a:pt x="0" y="66240"/>
                      <a:pt x="0" y="42673"/>
                    </a:cubicBezTo>
                    <a:cubicBezTo>
                      <a:pt x="0" y="19105"/>
                      <a:pt x="19105" y="0"/>
                      <a:pt x="42673" y="0"/>
                    </a:cubicBezTo>
                    <a:cubicBezTo>
                      <a:pt x="66240" y="0"/>
                      <a:pt x="85345" y="19105"/>
                      <a:pt x="85345" y="42673"/>
                    </a:cubicBezTo>
                    <a:close/>
                  </a:path>
                </a:pathLst>
              </a:custGeom>
              <a:solidFill>
                <a:srgbClr val="232F3E"/>
              </a:solidFill>
              <a:ln w="30902" cap="flat">
                <a:no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7C837020-85C3-400C-9A53-FC71B15465D3}"/>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noFill/>
              <a:ln w="23176" cap="flat">
                <a:solidFill>
                  <a:srgbClr val="232F3E"/>
                </a:solid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36067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8"/>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02552 -2.59259E-6 L -8.33333E-7 -2.59259E-6 " pathEditMode="relative" rAng="0" ptsTypes="AA">
                                      <p:cBhvr>
                                        <p:cTn id="14" dur="600" fill="hold"/>
                                        <p:tgtEl>
                                          <p:spTgt spid="17"/>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Provisioned IOPS SSD io2</a:t>
            </a:r>
          </a:p>
        </p:txBody>
      </p:sp>
      <p:sp>
        <p:nvSpPr>
          <p:cNvPr id="17" name="Text Placeholder 2"/>
          <p:cNvSpPr>
            <a:spLocks noGrp="1"/>
          </p:cNvSpPr>
          <p:nvPr>
            <p:ph type="body" sz="quarter" idx="10"/>
          </p:nvPr>
        </p:nvSpPr>
        <p:spPr>
          <a:xfrm>
            <a:off x="3611654" y="668547"/>
            <a:ext cx="4804116" cy="4401205"/>
          </a:xfrm>
        </p:spPr>
        <p:txBody>
          <a:bodyPr wrap="square">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Latest generation of the Provisioned IOPS SSD volumes that is designed to provide 100X durability of 99.999% as well as a 10X higher IOPS to storage ratio of 500 IOPS for every provisioned GB –at the same price as the previous generation (io1) – Supports Multi-Attach</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4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lvl="0"/>
            <a:r>
              <a:rPr lang="en-US" sz="15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99.999%</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64,000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1,000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marL="892969" indent="-892969"/>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$0.125 per GB-month of provisioned storage</a:t>
            </a:r>
            <a:br>
              <a:rPr lang="en-US" sz="1250" dirty="0">
                <a:latin typeface="Amazon Ember" panose="020B0603020204020204" pitchFamily="34" charset="0"/>
                <a:ea typeface="Amazon Ember" panose="020B0603020204020204" pitchFamily="34" charset="0"/>
                <a:cs typeface="Amazon Ember" panose="020B0603020204020204" pitchFamily="34" charset="0"/>
              </a:rPr>
            </a:br>
            <a:r>
              <a:rPr lang="en-US" sz="1250" dirty="0">
                <a:latin typeface="Amazon Ember" panose="020B0603020204020204" pitchFamily="34" charset="0"/>
                <a:ea typeface="Amazon Ember" panose="020B0603020204020204" pitchFamily="34" charset="0"/>
                <a:cs typeface="Amazon Ember" panose="020B0603020204020204" pitchFamily="34" charset="0"/>
              </a:rPr>
              <a:t>$0.065 per provisioned IOPS-month up to 32,000 IOPS, $0.046 per provisioned IOPS-month up to 64,000 IOPS, $0.032 per provisioned IOPS-month greater than 64,000 IOPS</a:t>
            </a:r>
          </a:p>
        </p:txBody>
      </p:sp>
      <p:sp>
        <p:nvSpPr>
          <p:cNvPr id="9" name="Text Placeholder 2"/>
          <p:cNvSpPr txBox="1">
            <a:spLocks/>
          </p:cNvSpPr>
          <p:nvPr/>
        </p:nvSpPr>
        <p:spPr>
          <a:xfrm>
            <a:off x="355910" y="4465806"/>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8" name="Group 7">
            <a:extLst>
              <a:ext uri="{FF2B5EF4-FFF2-40B4-BE49-F238E27FC236}">
                <a16:creationId xmlns:a16="http://schemas.microsoft.com/office/drawing/2014/main" id="{38B0FE75-5272-4036-A42C-58E537989F6A}"/>
              </a:ext>
            </a:extLst>
          </p:cNvPr>
          <p:cNvGrpSpPr/>
          <p:nvPr/>
        </p:nvGrpSpPr>
        <p:grpSpPr>
          <a:xfrm>
            <a:off x="1082804" y="1504374"/>
            <a:ext cx="2082848" cy="2049027"/>
            <a:chOff x="1732486" y="2406998"/>
            <a:chExt cx="3332557" cy="3278443"/>
          </a:xfrm>
        </p:grpSpPr>
        <p:sp>
          <p:nvSpPr>
            <p:cNvPr id="6" name="Text Placeholder 19">
              <a:extLst>
                <a:ext uri="{FF2B5EF4-FFF2-40B4-BE49-F238E27FC236}">
                  <a16:creationId xmlns:a16="http://schemas.microsoft.com/office/drawing/2014/main" id="{05214E10-EB1B-224B-ACE5-E55C905468C2}"/>
                </a:ext>
              </a:extLst>
            </p:cNvPr>
            <p:cNvSpPr txBox="1">
              <a:spLocks/>
            </p:cNvSpPr>
            <p:nvPr/>
          </p:nvSpPr>
          <p:spPr>
            <a:xfrm>
              <a:off x="1732486" y="5316110"/>
              <a:ext cx="3332557" cy="369331"/>
            </a:xfrm>
            <a:prstGeom prst="rect">
              <a:avLst/>
            </a:prstGeom>
          </p:spPr>
          <p:txBody>
            <a:bodyPr vert="horz" lIns="0" tIns="0" rIns="0" bIns="0" rtlCol="0">
              <a:spAutoFit/>
            </a:bodyPr>
            <a:lstStyle>
              <a:defPPr>
                <a:defRPr lang="en-US"/>
              </a:defPPr>
              <a:lvl1pPr indent="0" algn="ctr" defTabSz="457200">
                <a:spcBef>
                  <a:spcPct val="20000"/>
                </a:spcBef>
                <a:buFontTx/>
                <a:buNone/>
                <a:defRPr sz="24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dirty="0"/>
                <a:t>Provisioned IOPS SSD</a:t>
              </a:r>
            </a:p>
          </p:txBody>
        </p:sp>
        <p:sp>
          <p:nvSpPr>
            <p:cNvPr id="7" name="TextBox 6">
              <a:extLst>
                <a:ext uri="{FF2B5EF4-FFF2-40B4-BE49-F238E27FC236}">
                  <a16:creationId xmlns:a16="http://schemas.microsoft.com/office/drawing/2014/main" id="{C762953B-C215-AD43-AC72-4B114B063C15}"/>
                </a:ext>
              </a:extLst>
            </p:cNvPr>
            <p:cNvSpPr txBox="1"/>
            <p:nvPr/>
          </p:nvSpPr>
          <p:spPr>
            <a:xfrm>
              <a:off x="3025329" y="4796388"/>
              <a:ext cx="746870"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io2</a:t>
              </a:r>
            </a:p>
          </p:txBody>
        </p:sp>
        <p:grpSp>
          <p:nvGrpSpPr>
            <p:cNvPr id="4" name="Group 3">
              <a:extLst>
                <a:ext uri="{FF2B5EF4-FFF2-40B4-BE49-F238E27FC236}">
                  <a16:creationId xmlns:a16="http://schemas.microsoft.com/office/drawing/2014/main" id="{82727BFC-0232-4186-B6C7-EE53B5E1BC50}"/>
                </a:ext>
              </a:extLst>
            </p:cNvPr>
            <p:cNvGrpSpPr/>
            <p:nvPr/>
          </p:nvGrpSpPr>
          <p:grpSpPr>
            <a:xfrm>
              <a:off x="2544904" y="2406998"/>
              <a:ext cx="1707720" cy="2194560"/>
              <a:chOff x="2544904" y="2406998"/>
              <a:chExt cx="1707720" cy="2194560"/>
            </a:xfrm>
          </p:grpSpPr>
          <p:sp>
            <p:nvSpPr>
              <p:cNvPr id="11" name="Freeform: Shape 10">
                <a:extLst>
                  <a:ext uri="{FF2B5EF4-FFF2-40B4-BE49-F238E27FC236}">
                    <a16:creationId xmlns:a16="http://schemas.microsoft.com/office/drawing/2014/main" id="{DB8D196A-4F40-45A6-BEFF-52D4F7231CBC}"/>
                  </a:ext>
                </a:extLst>
              </p:cNvPr>
              <p:cNvSpPr/>
              <p:nvPr/>
            </p:nvSpPr>
            <p:spPr>
              <a:xfrm>
                <a:off x="3036503" y="3024577"/>
                <a:ext cx="727880" cy="727880"/>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chemeClr val="accent2"/>
              </a:solidFill>
              <a:ln w="30902" cap="flat">
                <a:noFill/>
                <a:prstDash val="solid"/>
                <a:miter/>
              </a:ln>
            </p:spPr>
            <p:txBody>
              <a:bodyPr rtlCol="0" anchor="ctr"/>
              <a:lstStyle/>
              <a:p>
                <a:endParaRPr lang="en-US" sz="1125" dirty="0"/>
              </a:p>
            </p:txBody>
          </p:sp>
          <p:sp>
            <p:nvSpPr>
              <p:cNvPr id="12" name="Freeform: Shape 11">
                <a:extLst>
                  <a:ext uri="{FF2B5EF4-FFF2-40B4-BE49-F238E27FC236}">
                    <a16:creationId xmlns:a16="http://schemas.microsoft.com/office/drawing/2014/main" id="{7B869F35-C26A-4C81-BE98-AAE88D82F8DE}"/>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solidFill>
                <a:srgbClr val="FFFFFF">
                  <a:alpha val="50000"/>
                </a:srgbClr>
              </a:solidFill>
              <a:ln w="23102" cap="flat">
                <a:solidFill>
                  <a:srgbClr val="232F3E">
                    <a:alpha val="50000"/>
                  </a:srgbClr>
                </a:solidFill>
                <a:prstDash val="solid"/>
                <a:miter/>
              </a:ln>
            </p:spPr>
            <p:txBody>
              <a:bodyPr rtlCol="0" anchor="ctr"/>
              <a:lstStyle/>
              <a:p>
                <a:endParaRPr lang="en-US" sz="1125" dirty="0"/>
              </a:p>
            </p:txBody>
          </p:sp>
          <p:sp>
            <p:nvSpPr>
              <p:cNvPr id="13" name="Freeform: Shape 12">
                <a:extLst>
                  <a:ext uri="{FF2B5EF4-FFF2-40B4-BE49-F238E27FC236}">
                    <a16:creationId xmlns:a16="http://schemas.microsoft.com/office/drawing/2014/main" id="{D4313C6B-C36F-4D12-B4DF-EC690A6548FF}"/>
                  </a:ext>
                </a:extLst>
              </p:cNvPr>
              <p:cNvSpPr/>
              <p:nvPr/>
            </p:nvSpPr>
            <p:spPr>
              <a:xfrm>
                <a:off x="3198877" y="3139078"/>
                <a:ext cx="503917" cy="307950"/>
              </a:xfrm>
              <a:custGeom>
                <a:avLst/>
                <a:gdLst>
                  <a:gd name="connsiteX0" fmla="*/ 225423 w 556599"/>
                  <a:gd name="connsiteY0" fmla="*/ 0 h 340143"/>
                  <a:gd name="connsiteX1" fmla="*/ 0 w 556599"/>
                  <a:gd name="connsiteY1" fmla="*/ 76378 h 340143"/>
                  <a:gd name="connsiteX2" fmla="*/ 152137 w 556599"/>
                  <a:gd name="connsiteY2" fmla="*/ 287576 h 340143"/>
                  <a:gd name="connsiteX3" fmla="*/ 225423 w 556599"/>
                  <a:gd name="connsiteY3" fmla="*/ 269023 h 340143"/>
                  <a:gd name="connsiteX4" fmla="*/ 367355 w 556599"/>
                  <a:gd name="connsiteY4" fmla="*/ 349730 h 340143"/>
                  <a:gd name="connsiteX5" fmla="*/ 556908 w 556599"/>
                  <a:gd name="connsiteY5" fmla="*/ 203468 h 340143"/>
                  <a:gd name="connsiteX6" fmla="*/ 225423 w 556599"/>
                  <a:gd name="connsiteY6" fmla="*/ 0 h 34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599" h="340143">
                    <a:moveTo>
                      <a:pt x="225423" y="0"/>
                    </a:moveTo>
                    <a:cubicBezTo>
                      <a:pt x="140696" y="0"/>
                      <a:pt x="62463" y="28448"/>
                      <a:pt x="0" y="76378"/>
                    </a:cubicBezTo>
                    <a:lnTo>
                      <a:pt x="152137" y="287576"/>
                    </a:lnTo>
                    <a:cubicBezTo>
                      <a:pt x="172855" y="276444"/>
                      <a:pt x="197283" y="269023"/>
                      <a:pt x="225423" y="269023"/>
                    </a:cubicBezTo>
                    <a:cubicBezTo>
                      <a:pt x="297471" y="269023"/>
                      <a:pt x="352513" y="323446"/>
                      <a:pt x="367355" y="349730"/>
                    </a:cubicBezTo>
                    <a:lnTo>
                      <a:pt x="556908" y="203468"/>
                    </a:lnTo>
                    <a:cubicBezTo>
                      <a:pt x="495373" y="82871"/>
                      <a:pt x="370138" y="0"/>
                      <a:pt x="225423" y="0"/>
                    </a:cubicBezTo>
                    <a:close/>
                  </a:path>
                </a:pathLst>
              </a:custGeom>
              <a:solidFill>
                <a:srgbClr val="FFFFFF"/>
              </a:solidFill>
              <a:ln w="23176" cap="flat">
                <a:solidFill>
                  <a:srgbClr val="232F3E"/>
                </a:solid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3F6705B7-8A70-4F50-A4F4-F72BE2AD191E}"/>
                  </a:ext>
                </a:extLst>
              </p:cNvPr>
              <p:cNvSpPr/>
              <p:nvPr/>
            </p:nvSpPr>
            <p:spPr>
              <a:xfrm>
                <a:off x="2743671" y="4489576"/>
                <a:ext cx="1007835" cy="111982"/>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5" name="Freeform: Shape 14">
                <a:extLst>
                  <a:ext uri="{FF2B5EF4-FFF2-40B4-BE49-F238E27FC236}">
                    <a16:creationId xmlns:a16="http://schemas.microsoft.com/office/drawing/2014/main" id="{46099293-238C-4224-9665-145357A60118}"/>
                  </a:ext>
                </a:extLst>
              </p:cNvPr>
              <p:cNvSpPr/>
              <p:nvPr/>
            </p:nvSpPr>
            <p:spPr>
              <a:xfrm>
                <a:off x="3380566" y="4489576"/>
                <a:ext cx="27995" cy="111982"/>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sp>
            <p:nvSpPr>
              <p:cNvPr id="16" name="Freeform: Shape 15">
                <a:extLst>
                  <a:ext uri="{FF2B5EF4-FFF2-40B4-BE49-F238E27FC236}">
                    <a16:creationId xmlns:a16="http://schemas.microsoft.com/office/drawing/2014/main" id="{8B0CD843-F2AD-4D3F-8746-F66DDCFF94DC}"/>
                  </a:ext>
                </a:extLst>
              </p:cNvPr>
              <p:cNvSpPr/>
              <p:nvPr/>
            </p:nvSpPr>
            <p:spPr>
              <a:xfrm>
                <a:off x="356001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189E6D01-EEDF-48F4-94E1-7684BE7392CC}"/>
                  </a:ext>
                </a:extLst>
              </p:cNvPr>
              <p:cNvSpPr/>
              <p:nvPr/>
            </p:nvSpPr>
            <p:spPr>
              <a:xfrm>
                <a:off x="337160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402B36B4-234D-4B2F-A668-84B6512A21A5}"/>
                  </a:ext>
                </a:extLst>
              </p:cNvPr>
              <p:cNvSpPr/>
              <p:nvPr/>
            </p:nvSpPr>
            <p:spPr>
              <a:xfrm>
                <a:off x="3183199" y="2815171"/>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0468DDB0-3A45-4C32-BFC4-BBDDEC947137}"/>
                  </a:ext>
                </a:extLst>
              </p:cNvPr>
              <p:cNvSpPr/>
              <p:nvPr/>
            </p:nvSpPr>
            <p:spPr>
              <a:xfrm>
                <a:off x="356001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9F7A325D-CD09-40DA-B444-708AE8746CE2}"/>
                  </a:ext>
                </a:extLst>
              </p:cNvPr>
              <p:cNvSpPr/>
              <p:nvPr/>
            </p:nvSpPr>
            <p:spPr>
              <a:xfrm>
                <a:off x="337160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F9C038AB-4DDD-4832-AF52-F4410A8C5FA4}"/>
                  </a:ext>
                </a:extLst>
              </p:cNvPr>
              <p:cNvSpPr/>
              <p:nvPr/>
            </p:nvSpPr>
            <p:spPr>
              <a:xfrm>
                <a:off x="3183199" y="3819926"/>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61C2C576-BA61-43D0-BEF2-381DDD61DAC3}"/>
                  </a:ext>
                </a:extLst>
              </p:cNvPr>
              <p:cNvSpPr/>
              <p:nvPr/>
            </p:nvSpPr>
            <p:spPr>
              <a:xfrm>
                <a:off x="3832133" y="3547769"/>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13DB602E-8D69-4931-983F-11C74A994377}"/>
                  </a:ext>
                </a:extLst>
              </p:cNvPr>
              <p:cNvSpPr/>
              <p:nvPr/>
            </p:nvSpPr>
            <p:spPr>
              <a:xfrm>
                <a:off x="3832189" y="335940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16C89585-0962-4D3E-9651-991D6C0FA908}"/>
                  </a:ext>
                </a:extLst>
              </p:cNvPr>
              <p:cNvSpPr/>
              <p:nvPr/>
            </p:nvSpPr>
            <p:spPr>
              <a:xfrm>
                <a:off x="3831937" y="317103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84175F88-F3DA-4AB0-B5B0-BB4BA0C79E41}"/>
                  </a:ext>
                </a:extLst>
              </p:cNvPr>
              <p:cNvSpPr/>
              <p:nvPr/>
            </p:nvSpPr>
            <p:spPr>
              <a:xfrm>
                <a:off x="2827517" y="3547648"/>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FB7D68E5-2CA7-44B4-9D42-42B0ADE651A3}"/>
                  </a:ext>
                </a:extLst>
              </p:cNvPr>
              <p:cNvSpPr/>
              <p:nvPr/>
            </p:nvSpPr>
            <p:spPr>
              <a:xfrm>
                <a:off x="2827546" y="3359281"/>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B4BDBFB9-CF4B-4123-8A0F-3E3C03114A36}"/>
                  </a:ext>
                </a:extLst>
              </p:cNvPr>
              <p:cNvSpPr/>
              <p:nvPr/>
            </p:nvSpPr>
            <p:spPr>
              <a:xfrm>
                <a:off x="2827322" y="317091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A798581F-49C0-4793-B78A-0CC001204D62}"/>
                  </a:ext>
                </a:extLst>
              </p:cNvPr>
              <p:cNvSpPr/>
              <p:nvPr/>
            </p:nvSpPr>
            <p:spPr>
              <a:xfrm>
                <a:off x="2544904" y="4357998"/>
                <a:ext cx="1707720" cy="27995"/>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E70C04BC-CCE4-46EF-9E84-51E0A99B635F}"/>
                  </a:ext>
                </a:extLst>
              </p:cNvPr>
              <p:cNvSpPr/>
              <p:nvPr/>
            </p:nvSpPr>
            <p:spPr>
              <a:xfrm>
                <a:off x="4145681"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1" name="Freeform: Shape 30">
                <a:extLst>
                  <a:ext uri="{FF2B5EF4-FFF2-40B4-BE49-F238E27FC236}">
                    <a16:creationId xmlns:a16="http://schemas.microsoft.com/office/drawing/2014/main" id="{F77FDAC9-1D59-4DF6-8D9F-736F5A9DC930}"/>
                  </a:ext>
                </a:extLst>
              </p:cNvPr>
              <p:cNvSpPr/>
              <p:nvPr/>
            </p:nvSpPr>
            <p:spPr>
              <a:xfrm>
                <a:off x="2626650"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2" name="Freeform: Shape 31">
                <a:extLst>
                  <a:ext uri="{FF2B5EF4-FFF2-40B4-BE49-F238E27FC236}">
                    <a16:creationId xmlns:a16="http://schemas.microsoft.com/office/drawing/2014/main" id="{4DCE0FD1-6DBE-4DF5-8EC2-6B3E0EDAEA64}"/>
                  </a:ext>
                </a:extLst>
              </p:cNvPr>
              <p:cNvSpPr/>
              <p:nvPr/>
            </p:nvSpPr>
            <p:spPr>
              <a:xfrm>
                <a:off x="4145681"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3" name="Freeform: Shape 32">
                <a:extLst>
                  <a:ext uri="{FF2B5EF4-FFF2-40B4-BE49-F238E27FC236}">
                    <a16:creationId xmlns:a16="http://schemas.microsoft.com/office/drawing/2014/main" id="{F1ABCF75-97CD-4258-AA88-20872DB55A30}"/>
                  </a:ext>
                </a:extLst>
              </p:cNvPr>
              <p:cNvSpPr/>
              <p:nvPr/>
            </p:nvSpPr>
            <p:spPr>
              <a:xfrm>
                <a:off x="2626650"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41490698-4D18-45FD-B5FB-7C8032F02ECD}"/>
                  </a:ext>
                </a:extLst>
              </p:cNvPr>
              <p:cNvSpPr/>
              <p:nvPr/>
            </p:nvSpPr>
            <p:spPr>
              <a:xfrm>
                <a:off x="2544904" y="2406998"/>
                <a:ext cx="1707720" cy="2183641"/>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A200B6B1-0398-4F04-A94F-B6F3AAB6E275}"/>
                  </a:ext>
                </a:extLst>
              </p:cNvPr>
              <p:cNvSpPr/>
              <p:nvPr/>
            </p:nvSpPr>
            <p:spPr>
              <a:xfrm>
                <a:off x="3402963" y="3241261"/>
                <a:ext cx="139977" cy="251959"/>
              </a:xfrm>
              <a:custGeom>
                <a:avLst/>
                <a:gdLst>
                  <a:gd name="connsiteX0" fmla="*/ 0 w 154610"/>
                  <a:gd name="connsiteY0" fmla="*/ 295925 h 278299"/>
                  <a:gd name="connsiteX1" fmla="*/ 179658 w 154610"/>
                  <a:gd name="connsiteY1" fmla="*/ 0 h 278299"/>
                </a:gdLst>
                <a:ahLst/>
                <a:cxnLst>
                  <a:cxn ang="0">
                    <a:pos x="connsiteX0" y="connsiteY0"/>
                  </a:cxn>
                  <a:cxn ang="0">
                    <a:pos x="connsiteX1" y="connsiteY1"/>
                  </a:cxn>
                </a:cxnLst>
                <a:rect l="l" t="t" r="r" b="b"/>
                <a:pathLst>
                  <a:path w="154610" h="278299">
                    <a:moveTo>
                      <a:pt x="0" y="295925"/>
                    </a:moveTo>
                    <a:lnTo>
                      <a:pt x="179658" y="0"/>
                    </a:lnTo>
                  </a:path>
                </a:pathLst>
              </a:custGeom>
              <a:ln w="23176" cap="rnd">
                <a:solidFill>
                  <a:srgbClr val="232F3E"/>
                </a:solidFill>
                <a:prstDash val="solid"/>
                <a:miter/>
              </a:ln>
            </p:spPr>
            <p:txBody>
              <a:bodyPr rtlCol="0" anchor="ctr"/>
              <a:lstStyle/>
              <a:p>
                <a:endParaRPr lang="en-US" sz="1125" dirty="0"/>
              </a:p>
            </p:txBody>
          </p:sp>
          <p:sp>
            <p:nvSpPr>
              <p:cNvPr id="36" name="Freeform: Shape 35">
                <a:extLst>
                  <a:ext uri="{FF2B5EF4-FFF2-40B4-BE49-F238E27FC236}">
                    <a16:creationId xmlns:a16="http://schemas.microsoft.com/office/drawing/2014/main" id="{F3CA399A-0E47-4BAD-85A0-756CEF01390D}"/>
                  </a:ext>
                </a:extLst>
              </p:cNvPr>
              <p:cNvSpPr/>
              <p:nvPr/>
            </p:nvSpPr>
            <p:spPr>
              <a:xfrm>
                <a:off x="3364330" y="3470543"/>
                <a:ext cx="55991" cy="55991"/>
              </a:xfrm>
              <a:custGeom>
                <a:avLst/>
                <a:gdLst>
                  <a:gd name="connsiteX0" fmla="*/ 85345 w 61844"/>
                  <a:gd name="connsiteY0" fmla="*/ 42673 h 61844"/>
                  <a:gd name="connsiteX1" fmla="*/ 42673 w 61844"/>
                  <a:gd name="connsiteY1" fmla="*/ 85345 h 61844"/>
                  <a:gd name="connsiteX2" fmla="*/ 0 w 61844"/>
                  <a:gd name="connsiteY2" fmla="*/ 42673 h 61844"/>
                  <a:gd name="connsiteX3" fmla="*/ 42673 w 61844"/>
                  <a:gd name="connsiteY3" fmla="*/ 0 h 61844"/>
                  <a:gd name="connsiteX4" fmla="*/ 85345 w 61844"/>
                  <a:gd name="connsiteY4" fmla="*/ 42673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85345" y="42673"/>
                    </a:moveTo>
                    <a:cubicBezTo>
                      <a:pt x="85345" y="66240"/>
                      <a:pt x="66240" y="85345"/>
                      <a:pt x="42673" y="85345"/>
                    </a:cubicBezTo>
                    <a:cubicBezTo>
                      <a:pt x="19105" y="85345"/>
                      <a:pt x="0" y="66240"/>
                      <a:pt x="0" y="42673"/>
                    </a:cubicBezTo>
                    <a:cubicBezTo>
                      <a:pt x="0" y="19105"/>
                      <a:pt x="19105" y="0"/>
                      <a:pt x="42673" y="0"/>
                    </a:cubicBezTo>
                    <a:cubicBezTo>
                      <a:pt x="66240" y="0"/>
                      <a:pt x="85345" y="19105"/>
                      <a:pt x="85345" y="42673"/>
                    </a:cubicBezTo>
                    <a:close/>
                  </a:path>
                </a:pathLst>
              </a:custGeom>
              <a:solidFill>
                <a:srgbClr val="232F3E"/>
              </a:solidFill>
              <a:ln w="30902" cap="flat">
                <a:no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7C837020-85C3-400C-9A53-FC71B15465D3}"/>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noFill/>
              <a:ln w="23176" cap="flat">
                <a:solidFill>
                  <a:srgbClr val="232F3E"/>
                </a:solid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419355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8"/>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02552 3.95062E-6 L 1.11111E-6 3.95062E-6 " pathEditMode="relative" rAng="0" ptsTypes="AA">
                                      <p:cBhvr>
                                        <p:cTn id="14" dur="600" fill="hold"/>
                                        <p:tgtEl>
                                          <p:spTgt spid="17"/>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p>
        </p:txBody>
      </p:sp>
      <p:sp>
        <p:nvSpPr>
          <p:cNvPr id="3" name="Content Placeholder 2"/>
          <p:cNvSpPr>
            <a:spLocks noGrp="1"/>
          </p:cNvSpPr>
          <p:nvPr>
            <p:ph idx="1"/>
          </p:nvPr>
        </p:nvSpPr>
        <p:spPr>
          <a:xfrm>
            <a:off x="336789" y="848911"/>
            <a:ext cx="8205304" cy="3454431"/>
          </a:xfrm>
        </p:spPr>
        <p:txBody>
          <a:bodyPr>
            <a:normAutofit/>
          </a:bodyPr>
          <a:lstStyle/>
          <a:p>
            <a:pPr marL="342900" indent="-342900">
              <a:buFont typeface="Arial" charset="0"/>
              <a:buChar char="•"/>
            </a:pPr>
            <a:r>
              <a:rPr lang="en-US" dirty="0"/>
              <a:t>Introduction</a:t>
            </a:r>
          </a:p>
          <a:p>
            <a:pPr marL="342900" indent="-342900">
              <a:buFont typeface="Arial" charset="0"/>
              <a:buChar char="•"/>
            </a:pPr>
            <a:r>
              <a:rPr lang="en-US" dirty="0"/>
              <a:t>Storage Primer</a:t>
            </a:r>
          </a:p>
          <a:p>
            <a:pPr marL="342900" indent="-342900">
              <a:buFont typeface="Arial" charset="0"/>
              <a:buChar char="•"/>
            </a:pPr>
            <a:r>
              <a:rPr lang="en-US" dirty="0"/>
              <a:t>Block Storage</a:t>
            </a:r>
          </a:p>
          <a:p>
            <a:pPr marL="342900" indent="-342900">
              <a:buFont typeface="Arial" charset="0"/>
              <a:buChar char="•"/>
            </a:pPr>
            <a:r>
              <a:rPr lang="en-US" dirty="0"/>
              <a:t>Shared File Systems</a:t>
            </a:r>
          </a:p>
          <a:p>
            <a:pPr marL="342900" indent="-342900">
              <a:buFont typeface="Arial" charset="0"/>
              <a:buChar char="•"/>
            </a:pPr>
            <a:r>
              <a:rPr lang="en-US" dirty="0"/>
              <a:t>Object Store</a:t>
            </a:r>
          </a:p>
          <a:p>
            <a:pPr marL="342900" indent="-342900">
              <a:buFont typeface="Arial" charset="0"/>
              <a:buChar char="•"/>
            </a:pPr>
            <a:r>
              <a:rPr lang="en-US" dirty="0"/>
              <a:t>Data Transfer and Edge Processing</a:t>
            </a:r>
          </a:p>
          <a:p>
            <a:pPr marL="342900" indent="-342900">
              <a:buFont typeface="Arial" charset="0"/>
              <a:buChar char="•"/>
            </a:pPr>
            <a:r>
              <a:rPr lang="en-US" dirty="0"/>
              <a:t>Backup</a:t>
            </a:r>
          </a:p>
        </p:txBody>
      </p:sp>
    </p:spTree>
    <p:extLst>
      <p:ext uri="{BB962C8B-B14F-4D97-AF65-F5344CB8AC3E}">
        <p14:creationId xmlns:p14="http://schemas.microsoft.com/office/powerpoint/2010/main" val="1666132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Provisioned IOPS SSD io2 Block Express (Coming Soon)</a:t>
            </a:r>
          </a:p>
        </p:txBody>
      </p:sp>
      <p:sp>
        <p:nvSpPr>
          <p:cNvPr id="17" name="Text Placeholder 2"/>
          <p:cNvSpPr>
            <a:spLocks noGrp="1"/>
          </p:cNvSpPr>
          <p:nvPr>
            <p:ph type="body" sz="quarter" idx="10"/>
          </p:nvPr>
        </p:nvSpPr>
        <p:spPr>
          <a:xfrm>
            <a:off x="3682147" y="896201"/>
            <a:ext cx="4644201" cy="4190378"/>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io2 Block Express offers the highest performance block storage in the cloud with 4x higher throughput, IOPS, and capacity than io2 volumes, along with sub-millisecond latency. Block Express is the next generation of Amazon EBS storage server architecture purpose-built to meet the performance and latency requirements of the most demanding applications.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4 GiB–64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4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99.999%</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256,000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4,000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marL="892969" indent="-892969"/>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$0.125 per GB-month of provisioned storage</a:t>
            </a:r>
            <a:br>
              <a:rPr lang="en-US" sz="1250" dirty="0">
                <a:latin typeface="Amazon Ember" panose="020B0603020204020204" pitchFamily="34" charset="0"/>
                <a:ea typeface="Amazon Ember" panose="020B0603020204020204" pitchFamily="34" charset="0"/>
                <a:cs typeface="Amazon Ember" panose="020B0603020204020204" pitchFamily="34" charset="0"/>
              </a:rPr>
            </a:br>
            <a:r>
              <a:rPr lang="en-US" sz="1250" dirty="0">
                <a:latin typeface="Amazon Ember" panose="020B0603020204020204" pitchFamily="34" charset="0"/>
                <a:ea typeface="Amazon Ember" panose="020B0603020204020204" pitchFamily="34" charset="0"/>
                <a:cs typeface="Amazon Ember" panose="020B0603020204020204" pitchFamily="34" charset="0"/>
              </a:rPr>
              <a:t>$0.065 per provisioned IOPS-month</a:t>
            </a:r>
          </a:p>
        </p:txBody>
      </p:sp>
      <p:sp>
        <p:nvSpPr>
          <p:cNvPr id="9" name="Text Placeholder 2"/>
          <p:cNvSpPr txBox="1">
            <a:spLocks/>
          </p:cNvSpPr>
          <p:nvPr/>
        </p:nvSpPr>
        <p:spPr>
          <a:xfrm>
            <a:off x="487717" y="4376912"/>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8" name="Group 7">
            <a:extLst>
              <a:ext uri="{FF2B5EF4-FFF2-40B4-BE49-F238E27FC236}">
                <a16:creationId xmlns:a16="http://schemas.microsoft.com/office/drawing/2014/main" id="{38B0FE75-5272-4036-A42C-58E537989F6A}"/>
              </a:ext>
            </a:extLst>
          </p:cNvPr>
          <p:cNvGrpSpPr/>
          <p:nvPr/>
        </p:nvGrpSpPr>
        <p:grpSpPr>
          <a:xfrm>
            <a:off x="1082804" y="1504374"/>
            <a:ext cx="2082848" cy="2049027"/>
            <a:chOff x="1732486" y="2406998"/>
            <a:chExt cx="3332557" cy="3278443"/>
          </a:xfrm>
        </p:grpSpPr>
        <p:sp>
          <p:nvSpPr>
            <p:cNvPr id="6" name="Text Placeholder 19">
              <a:extLst>
                <a:ext uri="{FF2B5EF4-FFF2-40B4-BE49-F238E27FC236}">
                  <a16:creationId xmlns:a16="http://schemas.microsoft.com/office/drawing/2014/main" id="{05214E10-EB1B-224B-ACE5-E55C905468C2}"/>
                </a:ext>
              </a:extLst>
            </p:cNvPr>
            <p:cNvSpPr txBox="1">
              <a:spLocks/>
            </p:cNvSpPr>
            <p:nvPr/>
          </p:nvSpPr>
          <p:spPr>
            <a:xfrm>
              <a:off x="1732486" y="5316110"/>
              <a:ext cx="3332557" cy="369331"/>
            </a:xfrm>
            <a:prstGeom prst="rect">
              <a:avLst/>
            </a:prstGeom>
          </p:spPr>
          <p:txBody>
            <a:bodyPr vert="horz" lIns="0" tIns="0" rIns="0" bIns="0" rtlCol="0">
              <a:spAutoFit/>
            </a:bodyPr>
            <a:lstStyle>
              <a:defPPr>
                <a:defRPr lang="en-US"/>
              </a:defPPr>
              <a:lvl1pPr indent="0" algn="ctr" defTabSz="457200">
                <a:spcBef>
                  <a:spcPct val="20000"/>
                </a:spcBef>
                <a:buFontTx/>
                <a:buNone/>
                <a:defRPr sz="24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dirty="0"/>
                <a:t>Provisioned IOPS SSD</a:t>
              </a:r>
            </a:p>
          </p:txBody>
        </p:sp>
        <p:sp>
          <p:nvSpPr>
            <p:cNvPr id="7" name="TextBox 6">
              <a:extLst>
                <a:ext uri="{FF2B5EF4-FFF2-40B4-BE49-F238E27FC236}">
                  <a16:creationId xmlns:a16="http://schemas.microsoft.com/office/drawing/2014/main" id="{C762953B-C215-AD43-AC72-4B114B063C15}"/>
                </a:ext>
              </a:extLst>
            </p:cNvPr>
            <p:cNvSpPr txBox="1"/>
            <p:nvPr/>
          </p:nvSpPr>
          <p:spPr>
            <a:xfrm>
              <a:off x="1996846" y="4796388"/>
              <a:ext cx="2803847"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io2 Block Express</a:t>
              </a:r>
            </a:p>
          </p:txBody>
        </p:sp>
        <p:grpSp>
          <p:nvGrpSpPr>
            <p:cNvPr id="4" name="Group 3">
              <a:extLst>
                <a:ext uri="{FF2B5EF4-FFF2-40B4-BE49-F238E27FC236}">
                  <a16:creationId xmlns:a16="http://schemas.microsoft.com/office/drawing/2014/main" id="{82727BFC-0232-4186-B6C7-EE53B5E1BC50}"/>
                </a:ext>
              </a:extLst>
            </p:cNvPr>
            <p:cNvGrpSpPr/>
            <p:nvPr/>
          </p:nvGrpSpPr>
          <p:grpSpPr>
            <a:xfrm>
              <a:off x="2544904" y="2406998"/>
              <a:ext cx="1707720" cy="2194560"/>
              <a:chOff x="2544904" y="2406998"/>
              <a:chExt cx="1707720" cy="2194560"/>
            </a:xfrm>
          </p:grpSpPr>
          <p:sp>
            <p:nvSpPr>
              <p:cNvPr id="11" name="Freeform: Shape 10">
                <a:extLst>
                  <a:ext uri="{FF2B5EF4-FFF2-40B4-BE49-F238E27FC236}">
                    <a16:creationId xmlns:a16="http://schemas.microsoft.com/office/drawing/2014/main" id="{DB8D196A-4F40-45A6-BEFF-52D4F7231CBC}"/>
                  </a:ext>
                </a:extLst>
              </p:cNvPr>
              <p:cNvSpPr/>
              <p:nvPr/>
            </p:nvSpPr>
            <p:spPr>
              <a:xfrm>
                <a:off x="3036503" y="3024577"/>
                <a:ext cx="727880" cy="727880"/>
              </a:xfrm>
              <a:custGeom>
                <a:avLst/>
                <a:gdLst>
                  <a:gd name="connsiteX0" fmla="*/ 0 w 803976"/>
                  <a:gd name="connsiteY0" fmla="*/ 0 h 803976"/>
                  <a:gd name="connsiteX1" fmla="*/ 809233 w 803976"/>
                  <a:gd name="connsiteY1" fmla="*/ 0 h 803976"/>
                  <a:gd name="connsiteX2" fmla="*/ 809233 w 803976"/>
                  <a:gd name="connsiteY2" fmla="*/ 809233 h 803976"/>
                  <a:gd name="connsiteX3" fmla="*/ 0 w 803976"/>
                  <a:gd name="connsiteY3" fmla="*/ 809233 h 803976"/>
                </a:gdLst>
                <a:ahLst/>
                <a:cxnLst>
                  <a:cxn ang="0">
                    <a:pos x="connsiteX0" y="connsiteY0"/>
                  </a:cxn>
                  <a:cxn ang="0">
                    <a:pos x="connsiteX1" y="connsiteY1"/>
                  </a:cxn>
                  <a:cxn ang="0">
                    <a:pos x="connsiteX2" y="connsiteY2"/>
                  </a:cxn>
                  <a:cxn ang="0">
                    <a:pos x="connsiteX3" y="connsiteY3"/>
                  </a:cxn>
                </a:cxnLst>
                <a:rect l="l" t="t" r="r" b="b"/>
                <a:pathLst>
                  <a:path w="803976" h="803976">
                    <a:moveTo>
                      <a:pt x="0" y="0"/>
                    </a:moveTo>
                    <a:lnTo>
                      <a:pt x="809233" y="0"/>
                    </a:lnTo>
                    <a:lnTo>
                      <a:pt x="809233" y="809233"/>
                    </a:lnTo>
                    <a:lnTo>
                      <a:pt x="0" y="809233"/>
                    </a:lnTo>
                    <a:close/>
                  </a:path>
                </a:pathLst>
              </a:custGeom>
              <a:solidFill>
                <a:schemeClr val="accent2"/>
              </a:solidFill>
              <a:ln w="30902" cap="flat">
                <a:noFill/>
                <a:prstDash val="solid"/>
                <a:miter/>
              </a:ln>
            </p:spPr>
            <p:txBody>
              <a:bodyPr rtlCol="0" anchor="ctr"/>
              <a:lstStyle/>
              <a:p>
                <a:endParaRPr lang="en-US" sz="1125" dirty="0"/>
              </a:p>
            </p:txBody>
          </p:sp>
          <p:sp>
            <p:nvSpPr>
              <p:cNvPr id="12" name="Freeform: Shape 11">
                <a:extLst>
                  <a:ext uri="{FF2B5EF4-FFF2-40B4-BE49-F238E27FC236}">
                    <a16:creationId xmlns:a16="http://schemas.microsoft.com/office/drawing/2014/main" id="{7B869F35-C26A-4C81-BE98-AAE88D82F8DE}"/>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solidFill>
                <a:srgbClr val="FFFFFF">
                  <a:alpha val="50000"/>
                </a:srgbClr>
              </a:solidFill>
              <a:ln w="23102" cap="flat">
                <a:solidFill>
                  <a:srgbClr val="232F3E">
                    <a:alpha val="50000"/>
                  </a:srgbClr>
                </a:solidFill>
                <a:prstDash val="solid"/>
                <a:miter/>
              </a:ln>
            </p:spPr>
            <p:txBody>
              <a:bodyPr rtlCol="0" anchor="ctr"/>
              <a:lstStyle/>
              <a:p>
                <a:endParaRPr lang="en-US" sz="1125" dirty="0"/>
              </a:p>
            </p:txBody>
          </p:sp>
          <p:sp>
            <p:nvSpPr>
              <p:cNvPr id="13" name="Freeform: Shape 12">
                <a:extLst>
                  <a:ext uri="{FF2B5EF4-FFF2-40B4-BE49-F238E27FC236}">
                    <a16:creationId xmlns:a16="http://schemas.microsoft.com/office/drawing/2014/main" id="{D4313C6B-C36F-4D12-B4DF-EC690A6548FF}"/>
                  </a:ext>
                </a:extLst>
              </p:cNvPr>
              <p:cNvSpPr/>
              <p:nvPr/>
            </p:nvSpPr>
            <p:spPr>
              <a:xfrm>
                <a:off x="3198877" y="3139078"/>
                <a:ext cx="503917" cy="307950"/>
              </a:xfrm>
              <a:custGeom>
                <a:avLst/>
                <a:gdLst>
                  <a:gd name="connsiteX0" fmla="*/ 225423 w 556599"/>
                  <a:gd name="connsiteY0" fmla="*/ 0 h 340143"/>
                  <a:gd name="connsiteX1" fmla="*/ 0 w 556599"/>
                  <a:gd name="connsiteY1" fmla="*/ 76378 h 340143"/>
                  <a:gd name="connsiteX2" fmla="*/ 152137 w 556599"/>
                  <a:gd name="connsiteY2" fmla="*/ 287576 h 340143"/>
                  <a:gd name="connsiteX3" fmla="*/ 225423 w 556599"/>
                  <a:gd name="connsiteY3" fmla="*/ 269023 h 340143"/>
                  <a:gd name="connsiteX4" fmla="*/ 367355 w 556599"/>
                  <a:gd name="connsiteY4" fmla="*/ 349730 h 340143"/>
                  <a:gd name="connsiteX5" fmla="*/ 556908 w 556599"/>
                  <a:gd name="connsiteY5" fmla="*/ 203468 h 340143"/>
                  <a:gd name="connsiteX6" fmla="*/ 225423 w 556599"/>
                  <a:gd name="connsiteY6" fmla="*/ 0 h 340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599" h="340143">
                    <a:moveTo>
                      <a:pt x="225423" y="0"/>
                    </a:moveTo>
                    <a:cubicBezTo>
                      <a:pt x="140696" y="0"/>
                      <a:pt x="62463" y="28448"/>
                      <a:pt x="0" y="76378"/>
                    </a:cubicBezTo>
                    <a:lnTo>
                      <a:pt x="152137" y="287576"/>
                    </a:lnTo>
                    <a:cubicBezTo>
                      <a:pt x="172855" y="276444"/>
                      <a:pt x="197283" y="269023"/>
                      <a:pt x="225423" y="269023"/>
                    </a:cubicBezTo>
                    <a:cubicBezTo>
                      <a:pt x="297471" y="269023"/>
                      <a:pt x="352513" y="323446"/>
                      <a:pt x="367355" y="349730"/>
                    </a:cubicBezTo>
                    <a:lnTo>
                      <a:pt x="556908" y="203468"/>
                    </a:lnTo>
                    <a:cubicBezTo>
                      <a:pt x="495373" y="82871"/>
                      <a:pt x="370138" y="0"/>
                      <a:pt x="225423" y="0"/>
                    </a:cubicBezTo>
                    <a:close/>
                  </a:path>
                </a:pathLst>
              </a:custGeom>
              <a:solidFill>
                <a:srgbClr val="FFFFFF"/>
              </a:solidFill>
              <a:ln w="23176" cap="flat">
                <a:solidFill>
                  <a:srgbClr val="232F3E"/>
                </a:solid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3F6705B7-8A70-4F50-A4F4-F72BE2AD191E}"/>
                  </a:ext>
                </a:extLst>
              </p:cNvPr>
              <p:cNvSpPr/>
              <p:nvPr/>
            </p:nvSpPr>
            <p:spPr>
              <a:xfrm>
                <a:off x="2743671" y="4489576"/>
                <a:ext cx="1007835" cy="111982"/>
              </a:xfrm>
              <a:custGeom>
                <a:avLst/>
                <a:gdLst>
                  <a:gd name="connsiteX0" fmla="*/ 0 w 1113198"/>
                  <a:gd name="connsiteY0" fmla="*/ 0 h 123688"/>
                  <a:gd name="connsiteX1" fmla="*/ 1132679 w 1113198"/>
                  <a:gd name="connsiteY1" fmla="*/ 0 h 123688"/>
                  <a:gd name="connsiteX2" fmla="*/ 1132679 w 1113198"/>
                  <a:gd name="connsiteY2" fmla="*/ 127090 h 123688"/>
                  <a:gd name="connsiteX3" fmla="*/ 0 w 1113198"/>
                  <a:gd name="connsiteY3" fmla="*/ 127090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2679" y="0"/>
                    </a:lnTo>
                    <a:lnTo>
                      <a:pt x="1132679" y="127090"/>
                    </a:lnTo>
                    <a:lnTo>
                      <a:pt x="0" y="127090"/>
                    </a:lnTo>
                    <a:close/>
                  </a:path>
                </a:pathLst>
              </a:custGeom>
              <a:noFill/>
              <a:ln w="23176" cap="flat">
                <a:solidFill>
                  <a:schemeClr val="accent2"/>
                </a:solidFill>
                <a:prstDash val="solid"/>
                <a:round/>
              </a:ln>
            </p:spPr>
            <p:txBody>
              <a:bodyPr rtlCol="0" anchor="ctr"/>
              <a:lstStyle/>
              <a:p>
                <a:endParaRPr lang="en-US" sz="1125" dirty="0"/>
              </a:p>
            </p:txBody>
          </p:sp>
          <p:sp>
            <p:nvSpPr>
              <p:cNvPr id="15" name="Freeform: Shape 14">
                <a:extLst>
                  <a:ext uri="{FF2B5EF4-FFF2-40B4-BE49-F238E27FC236}">
                    <a16:creationId xmlns:a16="http://schemas.microsoft.com/office/drawing/2014/main" id="{46099293-238C-4224-9665-145357A60118}"/>
                  </a:ext>
                </a:extLst>
              </p:cNvPr>
              <p:cNvSpPr/>
              <p:nvPr/>
            </p:nvSpPr>
            <p:spPr>
              <a:xfrm>
                <a:off x="3380566" y="4489576"/>
                <a:ext cx="27995" cy="111982"/>
              </a:xfrm>
              <a:custGeom>
                <a:avLst/>
                <a:gdLst>
                  <a:gd name="connsiteX0" fmla="*/ 0 w 0"/>
                  <a:gd name="connsiteY0" fmla="*/ 0 h 123688"/>
                  <a:gd name="connsiteX1" fmla="*/ 0 w 0"/>
                  <a:gd name="connsiteY1" fmla="*/ 127090 h 123688"/>
                </a:gdLst>
                <a:ahLst/>
                <a:cxnLst>
                  <a:cxn ang="0">
                    <a:pos x="connsiteX0" y="connsiteY0"/>
                  </a:cxn>
                  <a:cxn ang="0">
                    <a:pos x="connsiteX1" y="connsiteY1"/>
                  </a:cxn>
                </a:cxnLst>
                <a:rect l="l" t="t" r="r" b="b"/>
                <a:pathLst>
                  <a:path h="123688">
                    <a:moveTo>
                      <a:pt x="0" y="0"/>
                    </a:moveTo>
                    <a:lnTo>
                      <a:pt x="0" y="127090"/>
                    </a:lnTo>
                  </a:path>
                </a:pathLst>
              </a:custGeom>
              <a:ln w="23176" cap="flat">
                <a:solidFill>
                  <a:schemeClr val="accent2"/>
                </a:solidFill>
                <a:prstDash val="solid"/>
                <a:round/>
              </a:ln>
            </p:spPr>
            <p:txBody>
              <a:bodyPr rtlCol="0" anchor="ctr"/>
              <a:lstStyle/>
              <a:p>
                <a:endParaRPr lang="en-US" sz="1125" dirty="0"/>
              </a:p>
            </p:txBody>
          </p:sp>
          <p:sp>
            <p:nvSpPr>
              <p:cNvPr id="16" name="Freeform: Shape 15">
                <a:extLst>
                  <a:ext uri="{FF2B5EF4-FFF2-40B4-BE49-F238E27FC236}">
                    <a16:creationId xmlns:a16="http://schemas.microsoft.com/office/drawing/2014/main" id="{8B0CD843-F2AD-4D3F-8746-F66DDCFF94DC}"/>
                  </a:ext>
                </a:extLst>
              </p:cNvPr>
              <p:cNvSpPr/>
              <p:nvPr/>
            </p:nvSpPr>
            <p:spPr>
              <a:xfrm>
                <a:off x="356001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189E6D01-EEDF-48F4-94E1-7684BE7392CC}"/>
                  </a:ext>
                </a:extLst>
              </p:cNvPr>
              <p:cNvSpPr/>
              <p:nvPr/>
            </p:nvSpPr>
            <p:spPr>
              <a:xfrm>
                <a:off x="3371608" y="2815171"/>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402B36B4-234D-4B2F-A668-84B6512A21A5}"/>
                  </a:ext>
                </a:extLst>
              </p:cNvPr>
              <p:cNvSpPr/>
              <p:nvPr/>
            </p:nvSpPr>
            <p:spPr>
              <a:xfrm>
                <a:off x="3183199" y="2815171"/>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0468DDB0-3A45-4C32-BFC4-BBDDEC947137}"/>
                  </a:ext>
                </a:extLst>
              </p:cNvPr>
              <p:cNvSpPr/>
              <p:nvPr/>
            </p:nvSpPr>
            <p:spPr>
              <a:xfrm>
                <a:off x="356001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9F7A325D-CD09-40DA-B444-708AE8746CE2}"/>
                  </a:ext>
                </a:extLst>
              </p:cNvPr>
              <p:cNvSpPr/>
              <p:nvPr/>
            </p:nvSpPr>
            <p:spPr>
              <a:xfrm>
                <a:off x="3371608" y="3819926"/>
                <a:ext cx="55991" cy="139977"/>
              </a:xfrm>
              <a:custGeom>
                <a:avLst/>
                <a:gdLst>
                  <a:gd name="connsiteX0" fmla="*/ 0 w 61844"/>
                  <a:gd name="connsiteY0" fmla="*/ 0 h 154610"/>
                  <a:gd name="connsiteX1" fmla="*/ 69266 w 61844"/>
                  <a:gd name="connsiteY1" fmla="*/ 0 h 154610"/>
                  <a:gd name="connsiteX2" fmla="*/ 69266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6" y="0"/>
                    </a:lnTo>
                    <a:lnTo>
                      <a:pt x="69266"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F9C038AB-4DDD-4832-AF52-F4410A8C5FA4}"/>
                  </a:ext>
                </a:extLst>
              </p:cNvPr>
              <p:cNvSpPr/>
              <p:nvPr/>
            </p:nvSpPr>
            <p:spPr>
              <a:xfrm>
                <a:off x="3183199" y="3819926"/>
                <a:ext cx="55991" cy="139977"/>
              </a:xfrm>
              <a:custGeom>
                <a:avLst/>
                <a:gdLst>
                  <a:gd name="connsiteX0" fmla="*/ 0 w 61844"/>
                  <a:gd name="connsiteY0" fmla="*/ 0 h 154610"/>
                  <a:gd name="connsiteX1" fmla="*/ 69265 w 61844"/>
                  <a:gd name="connsiteY1" fmla="*/ 0 h 154610"/>
                  <a:gd name="connsiteX2" fmla="*/ 69265 w 61844"/>
                  <a:gd name="connsiteY2" fmla="*/ 161723 h 154610"/>
                  <a:gd name="connsiteX3" fmla="*/ 0 w 61844"/>
                  <a:gd name="connsiteY3" fmla="*/ 161723 h 154610"/>
                </a:gdLst>
                <a:ahLst/>
                <a:cxnLst>
                  <a:cxn ang="0">
                    <a:pos x="connsiteX0" y="connsiteY0"/>
                  </a:cxn>
                  <a:cxn ang="0">
                    <a:pos x="connsiteX1" y="connsiteY1"/>
                  </a:cxn>
                  <a:cxn ang="0">
                    <a:pos x="connsiteX2" y="connsiteY2"/>
                  </a:cxn>
                  <a:cxn ang="0">
                    <a:pos x="connsiteX3" y="connsiteY3"/>
                  </a:cxn>
                </a:cxnLst>
                <a:rect l="l" t="t" r="r" b="b"/>
                <a:pathLst>
                  <a:path w="61844" h="154610">
                    <a:moveTo>
                      <a:pt x="0" y="0"/>
                    </a:moveTo>
                    <a:lnTo>
                      <a:pt x="69265" y="0"/>
                    </a:lnTo>
                    <a:lnTo>
                      <a:pt x="69265" y="161723"/>
                    </a:lnTo>
                    <a:lnTo>
                      <a:pt x="0" y="161723"/>
                    </a:lnTo>
                    <a:close/>
                  </a:path>
                </a:pathLst>
              </a:custGeom>
              <a:solidFill>
                <a:srgbClr val="FFFFFF"/>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61C2C576-BA61-43D0-BEF2-381DDD61DAC3}"/>
                  </a:ext>
                </a:extLst>
              </p:cNvPr>
              <p:cNvSpPr/>
              <p:nvPr/>
            </p:nvSpPr>
            <p:spPr>
              <a:xfrm>
                <a:off x="3832133" y="3547769"/>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13DB602E-8D69-4931-983F-11C74A994377}"/>
                  </a:ext>
                </a:extLst>
              </p:cNvPr>
              <p:cNvSpPr/>
              <p:nvPr/>
            </p:nvSpPr>
            <p:spPr>
              <a:xfrm>
                <a:off x="3832189" y="335940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16C89585-0962-4D3E-9651-991D6C0FA908}"/>
                  </a:ext>
                </a:extLst>
              </p:cNvPr>
              <p:cNvSpPr/>
              <p:nvPr/>
            </p:nvSpPr>
            <p:spPr>
              <a:xfrm>
                <a:off x="3831937" y="317103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84175F88-F3DA-4AB0-B5B0-BB4BA0C79E41}"/>
                  </a:ext>
                </a:extLst>
              </p:cNvPr>
              <p:cNvSpPr/>
              <p:nvPr/>
            </p:nvSpPr>
            <p:spPr>
              <a:xfrm>
                <a:off x="2827517" y="3547648"/>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FB7D68E5-2CA7-44B4-9D42-42B0ADE651A3}"/>
                  </a:ext>
                </a:extLst>
              </p:cNvPr>
              <p:cNvSpPr/>
              <p:nvPr/>
            </p:nvSpPr>
            <p:spPr>
              <a:xfrm>
                <a:off x="2827546" y="3359281"/>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B4BDBFB9-CF4B-4123-8A0F-3E3C03114A36}"/>
                  </a:ext>
                </a:extLst>
              </p:cNvPr>
              <p:cNvSpPr/>
              <p:nvPr/>
            </p:nvSpPr>
            <p:spPr>
              <a:xfrm>
                <a:off x="2827322" y="3170912"/>
                <a:ext cx="139977" cy="55991"/>
              </a:xfrm>
              <a:custGeom>
                <a:avLst/>
                <a:gdLst>
                  <a:gd name="connsiteX0" fmla="*/ 161723 w 154610"/>
                  <a:gd name="connsiteY0" fmla="*/ 0 h 61844"/>
                  <a:gd name="connsiteX1" fmla="*/ 161723 w 154610"/>
                  <a:gd name="connsiteY1" fmla="*/ 69266 h 61844"/>
                  <a:gd name="connsiteX2" fmla="*/ 0 w 154610"/>
                  <a:gd name="connsiteY2" fmla="*/ 69266 h 61844"/>
                  <a:gd name="connsiteX3" fmla="*/ 0 w 154610"/>
                  <a:gd name="connsiteY3" fmla="*/ 0 h 61844"/>
                </a:gdLst>
                <a:ahLst/>
                <a:cxnLst>
                  <a:cxn ang="0">
                    <a:pos x="connsiteX0" y="connsiteY0"/>
                  </a:cxn>
                  <a:cxn ang="0">
                    <a:pos x="connsiteX1" y="connsiteY1"/>
                  </a:cxn>
                  <a:cxn ang="0">
                    <a:pos x="connsiteX2" y="connsiteY2"/>
                  </a:cxn>
                  <a:cxn ang="0">
                    <a:pos x="connsiteX3" y="connsiteY3"/>
                  </a:cxn>
                </a:cxnLst>
                <a:rect l="l" t="t" r="r" b="b"/>
                <a:pathLst>
                  <a:path w="154610" h="61844">
                    <a:moveTo>
                      <a:pt x="161723" y="0"/>
                    </a:moveTo>
                    <a:lnTo>
                      <a:pt x="161723" y="69266"/>
                    </a:lnTo>
                    <a:lnTo>
                      <a:pt x="0" y="69266"/>
                    </a:lnTo>
                    <a:lnTo>
                      <a:pt x="0" y="0"/>
                    </a:lnTo>
                    <a:close/>
                  </a:path>
                </a:pathLst>
              </a:custGeom>
              <a:solidFill>
                <a:srgbClr val="FFFFFF"/>
              </a:solidFill>
              <a:ln w="30902" cap="flat">
                <a:no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A798581F-49C0-4793-B78A-0CC001204D62}"/>
                  </a:ext>
                </a:extLst>
              </p:cNvPr>
              <p:cNvSpPr/>
              <p:nvPr/>
            </p:nvSpPr>
            <p:spPr>
              <a:xfrm>
                <a:off x="2544904" y="4357998"/>
                <a:ext cx="1707720" cy="27995"/>
              </a:xfrm>
              <a:custGeom>
                <a:avLst/>
                <a:gdLst>
                  <a:gd name="connsiteX0" fmla="*/ 0 w 1886252"/>
                  <a:gd name="connsiteY0" fmla="*/ 0 h 0"/>
                  <a:gd name="connsiteX1" fmla="*/ 1895529 w 1886252"/>
                  <a:gd name="connsiteY1" fmla="*/ 0 h 0"/>
                </a:gdLst>
                <a:ahLst/>
                <a:cxnLst>
                  <a:cxn ang="0">
                    <a:pos x="connsiteX0" y="connsiteY0"/>
                  </a:cxn>
                  <a:cxn ang="0">
                    <a:pos x="connsiteX1" y="connsiteY1"/>
                  </a:cxn>
                </a:cxnLst>
                <a:rect l="l" t="t" r="r" b="b"/>
                <a:pathLst>
                  <a:path w="1886252">
                    <a:moveTo>
                      <a:pt x="0" y="0"/>
                    </a:moveTo>
                    <a:lnTo>
                      <a:pt x="1895529" y="0"/>
                    </a:lnTo>
                  </a:path>
                </a:pathLst>
              </a:custGeom>
              <a:ln w="23176" cap="flat">
                <a:solidFill>
                  <a:srgbClr val="FFFFFF"/>
                </a:solid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E70C04BC-CCE4-46EF-9E84-51E0A99B635F}"/>
                  </a:ext>
                </a:extLst>
              </p:cNvPr>
              <p:cNvSpPr/>
              <p:nvPr/>
            </p:nvSpPr>
            <p:spPr>
              <a:xfrm>
                <a:off x="4145681"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1" name="Freeform: Shape 30">
                <a:extLst>
                  <a:ext uri="{FF2B5EF4-FFF2-40B4-BE49-F238E27FC236}">
                    <a16:creationId xmlns:a16="http://schemas.microsoft.com/office/drawing/2014/main" id="{F77FDAC9-1D59-4DF6-8D9F-736F5A9DC930}"/>
                  </a:ext>
                </a:extLst>
              </p:cNvPr>
              <p:cNvSpPr/>
              <p:nvPr/>
            </p:nvSpPr>
            <p:spPr>
              <a:xfrm>
                <a:off x="2626650" y="4241537"/>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2" name="Freeform: Shape 31">
                <a:extLst>
                  <a:ext uri="{FF2B5EF4-FFF2-40B4-BE49-F238E27FC236}">
                    <a16:creationId xmlns:a16="http://schemas.microsoft.com/office/drawing/2014/main" id="{4DCE0FD1-6DBE-4DF5-8EC2-6B3E0EDAEA64}"/>
                  </a:ext>
                </a:extLst>
              </p:cNvPr>
              <p:cNvSpPr/>
              <p:nvPr/>
            </p:nvSpPr>
            <p:spPr>
              <a:xfrm>
                <a:off x="4145681"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3" name="Freeform: Shape 32">
                <a:extLst>
                  <a:ext uri="{FF2B5EF4-FFF2-40B4-BE49-F238E27FC236}">
                    <a16:creationId xmlns:a16="http://schemas.microsoft.com/office/drawing/2014/main" id="{F1ABCF75-97CD-4258-AA88-20872DB55A30}"/>
                  </a:ext>
                </a:extLst>
              </p:cNvPr>
              <p:cNvSpPr/>
              <p:nvPr/>
            </p:nvSpPr>
            <p:spPr>
              <a:xfrm>
                <a:off x="2626650" y="2483426"/>
                <a:ext cx="27995" cy="27995"/>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41490698-4D18-45FD-B5FB-7C8032F02ECD}"/>
                  </a:ext>
                </a:extLst>
              </p:cNvPr>
              <p:cNvSpPr/>
              <p:nvPr/>
            </p:nvSpPr>
            <p:spPr>
              <a:xfrm>
                <a:off x="2544904" y="2406998"/>
                <a:ext cx="1707720" cy="2183641"/>
              </a:xfrm>
              <a:custGeom>
                <a:avLst/>
                <a:gdLst>
                  <a:gd name="connsiteX0" fmla="*/ 0 w 1886252"/>
                  <a:gd name="connsiteY0" fmla="*/ 0 h 2411929"/>
                  <a:gd name="connsiteX1" fmla="*/ 1895529 w 1886252"/>
                  <a:gd name="connsiteY1" fmla="*/ 0 h 2411929"/>
                  <a:gd name="connsiteX2" fmla="*/ 1895529 w 1886252"/>
                  <a:gd name="connsiteY2" fmla="*/ 2427390 h 2411929"/>
                  <a:gd name="connsiteX3" fmla="*/ 0 w 1886252"/>
                  <a:gd name="connsiteY3" fmla="*/ 2427390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895529" y="0"/>
                    </a:lnTo>
                    <a:lnTo>
                      <a:pt x="1895529" y="2427390"/>
                    </a:lnTo>
                    <a:lnTo>
                      <a:pt x="0" y="2427390"/>
                    </a:lnTo>
                    <a:close/>
                  </a:path>
                </a:pathLst>
              </a:custGeom>
              <a:noFill/>
              <a:ln w="23176" cap="flat">
                <a:solidFill>
                  <a:srgbClr val="FFFFFF"/>
                </a:solid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A200B6B1-0398-4F04-A94F-B6F3AAB6E275}"/>
                  </a:ext>
                </a:extLst>
              </p:cNvPr>
              <p:cNvSpPr/>
              <p:nvPr/>
            </p:nvSpPr>
            <p:spPr>
              <a:xfrm>
                <a:off x="3402963" y="3241261"/>
                <a:ext cx="139977" cy="251959"/>
              </a:xfrm>
              <a:custGeom>
                <a:avLst/>
                <a:gdLst>
                  <a:gd name="connsiteX0" fmla="*/ 0 w 154610"/>
                  <a:gd name="connsiteY0" fmla="*/ 295925 h 278299"/>
                  <a:gd name="connsiteX1" fmla="*/ 179658 w 154610"/>
                  <a:gd name="connsiteY1" fmla="*/ 0 h 278299"/>
                </a:gdLst>
                <a:ahLst/>
                <a:cxnLst>
                  <a:cxn ang="0">
                    <a:pos x="connsiteX0" y="connsiteY0"/>
                  </a:cxn>
                  <a:cxn ang="0">
                    <a:pos x="connsiteX1" y="connsiteY1"/>
                  </a:cxn>
                </a:cxnLst>
                <a:rect l="l" t="t" r="r" b="b"/>
                <a:pathLst>
                  <a:path w="154610" h="278299">
                    <a:moveTo>
                      <a:pt x="0" y="295925"/>
                    </a:moveTo>
                    <a:lnTo>
                      <a:pt x="179658" y="0"/>
                    </a:lnTo>
                  </a:path>
                </a:pathLst>
              </a:custGeom>
              <a:ln w="23176" cap="rnd">
                <a:solidFill>
                  <a:srgbClr val="232F3E"/>
                </a:solidFill>
                <a:prstDash val="solid"/>
                <a:miter/>
              </a:ln>
            </p:spPr>
            <p:txBody>
              <a:bodyPr rtlCol="0" anchor="ctr"/>
              <a:lstStyle/>
              <a:p>
                <a:endParaRPr lang="en-US" sz="1125" dirty="0"/>
              </a:p>
            </p:txBody>
          </p:sp>
          <p:sp>
            <p:nvSpPr>
              <p:cNvPr id="36" name="Freeform: Shape 35">
                <a:extLst>
                  <a:ext uri="{FF2B5EF4-FFF2-40B4-BE49-F238E27FC236}">
                    <a16:creationId xmlns:a16="http://schemas.microsoft.com/office/drawing/2014/main" id="{F3CA399A-0E47-4BAD-85A0-756CEF01390D}"/>
                  </a:ext>
                </a:extLst>
              </p:cNvPr>
              <p:cNvSpPr/>
              <p:nvPr/>
            </p:nvSpPr>
            <p:spPr>
              <a:xfrm>
                <a:off x="3364330" y="3470543"/>
                <a:ext cx="55991" cy="55991"/>
              </a:xfrm>
              <a:custGeom>
                <a:avLst/>
                <a:gdLst>
                  <a:gd name="connsiteX0" fmla="*/ 85345 w 61844"/>
                  <a:gd name="connsiteY0" fmla="*/ 42673 h 61844"/>
                  <a:gd name="connsiteX1" fmla="*/ 42673 w 61844"/>
                  <a:gd name="connsiteY1" fmla="*/ 85345 h 61844"/>
                  <a:gd name="connsiteX2" fmla="*/ 0 w 61844"/>
                  <a:gd name="connsiteY2" fmla="*/ 42673 h 61844"/>
                  <a:gd name="connsiteX3" fmla="*/ 42673 w 61844"/>
                  <a:gd name="connsiteY3" fmla="*/ 0 h 61844"/>
                  <a:gd name="connsiteX4" fmla="*/ 85345 w 61844"/>
                  <a:gd name="connsiteY4" fmla="*/ 42673 h 61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44" h="61844">
                    <a:moveTo>
                      <a:pt x="85345" y="42673"/>
                    </a:moveTo>
                    <a:cubicBezTo>
                      <a:pt x="85345" y="66240"/>
                      <a:pt x="66240" y="85345"/>
                      <a:pt x="42673" y="85345"/>
                    </a:cubicBezTo>
                    <a:cubicBezTo>
                      <a:pt x="19105" y="85345"/>
                      <a:pt x="0" y="66240"/>
                      <a:pt x="0" y="42673"/>
                    </a:cubicBezTo>
                    <a:cubicBezTo>
                      <a:pt x="0" y="19105"/>
                      <a:pt x="19105" y="0"/>
                      <a:pt x="42673" y="0"/>
                    </a:cubicBezTo>
                    <a:cubicBezTo>
                      <a:pt x="66240" y="0"/>
                      <a:pt x="85345" y="19105"/>
                      <a:pt x="85345" y="42673"/>
                    </a:cubicBezTo>
                    <a:close/>
                  </a:path>
                </a:pathLst>
              </a:custGeom>
              <a:solidFill>
                <a:srgbClr val="232F3E"/>
              </a:solidFill>
              <a:ln w="30902" cap="flat">
                <a:no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7C837020-85C3-400C-9A53-FC71B15465D3}"/>
                  </a:ext>
                </a:extLst>
              </p:cNvPr>
              <p:cNvSpPr/>
              <p:nvPr/>
            </p:nvSpPr>
            <p:spPr>
              <a:xfrm>
                <a:off x="3102853" y="3208227"/>
                <a:ext cx="223963" cy="223963"/>
              </a:xfrm>
              <a:custGeom>
                <a:avLst/>
                <a:gdLst>
                  <a:gd name="connsiteX0" fmla="*/ 0 w 247377"/>
                  <a:gd name="connsiteY0" fmla="*/ 127090 h 247377"/>
                  <a:gd name="connsiteX1" fmla="*/ 189553 w 247377"/>
                  <a:gd name="connsiteY1" fmla="*/ 273352 h 247377"/>
                  <a:gd name="connsiteX2" fmla="*/ 258200 w 247377"/>
                  <a:gd name="connsiteY2" fmla="*/ 211198 h 247377"/>
                  <a:gd name="connsiteX3" fmla="*/ 106063 w 247377"/>
                  <a:gd name="connsiteY3" fmla="*/ 0 h 247377"/>
                  <a:gd name="connsiteX4" fmla="*/ 0 w 247377"/>
                  <a:gd name="connsiteY4" fmla="*/ 127090 h 24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77" h="247377">
                    <a:moveTo>
                      <a:pt x="0" y="127090"/>
                    </a:moveTo>
                    <a:lnTo>
                      <a:pt x="189553" y="273352"/>
                    </a:lnTo>
                    <a:cubicBezTo>
                      <a:pt x="202540" y="254180"/>
                      <a:pt x="225732" y="228515"/>
                      <a:pt x="258200" y="211198"/>
                    </a:cubicBezTo>
                    <a:lnTo>
                      <a:pt x="106063" y="0"/>
                    </a:lnTo>
                    <a:cubicBezTo>
                      <a:pt x="61844" y="33705"/>
                      <a:pt x="25356" y="76996"/>
                      <a:pt x="0" y="127090"/>
                    </a:cubicBezTo>
                    <a:close/>
                  </a:path>
                </a:pathLst>
              </a:custGeom>
              <a:noFill/>
              <a:ln w="23176" cap="flat">
                <a:solidFill>
                  <a:srgbClr val="232F3E"/>
                </a:solid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370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8"/>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02552 -1.48148E-6 L 2.77778E-6 -1.48148E-6 " pathEditMode="relative" rAng="0" ptsTypes="AA">
                                      <p:cBhvr>
                                        <p:cTn id="14" dur="600" fill="hold"/>
                                        <p:tgtEl>
                                          <p:spTgt spid="17"/>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Throughput Optimized HDD for frequently accessed, throughput-intensive workloads</a:t>
            </a:r>
          </a:p>
        </p:txBody>
      </p:sp>
      <p:sp>
        <p:nvSpPr>
          <p:cNvPr id="16" name="Text Placeholder 2"/>
          <p:cNvSpPr>
            <a:spLocks noGrp="1"/>
          </p:cNvSpPr>
          <p:nvPr>
            <p:ph type="body" sz="quarter" idx="10"/>
          </p:nvPr>
        </p:nvSpPr>
        <p:spPr>
          <a:xfrm>
            <a:off x="3627283" y="1176595"/>
            <a:ext cx="4644201" cy="3613297"/>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st1 is backed by hard disk drives (HDDs) and is ideal for frequently accessed, throughput-intensive workloads with large datasets and large I/O sizes, such as MapReduce, Kafka, log processing, data warehouse, and ETL workloads.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125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4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99.8% - 99.9%</a:t>
            </a: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500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500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$0.045 per GB-month of provisioned storage</a:t>
            </a:r>
          </a:p>
        </p:txBody>
      </p:sp>
      <p:sp>
        <p:nvSpPr>
          <p:cNvPr id="11" name="Text Placeholder 2"/>
          <p:cNvSpPr txBox="1">
            <a:spLocks/>
          </p:cNvSpPr>
          <p:nvPr/>
        </p:nvSpPr>
        <p:spPr>
          <a:xfrm>
            <a:off x="481410" y="4363954"/>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grpSp>
        <p:nvGrpSpPr>
          <p:cNvPr id="5" name="Group 4">
            <a:extLst>
              <a:ext uri="{FF2B5EF4-FFF2-40B4-BE49-F238E27FC236}">
                <a16:creationId xmlns:a16="http://schemas.microsoft.com/office/drawing/2014/main" id="{9159EC85-0B43-4FA6-A2AE-52AFD506EDA4}"/>
              </a:ext>
            </a:extLst>
          </p:cNvPr>
          <p:cNvGrpSpPr/>
          <p:nvPr/>
        </p:nvGrpSpPr>
        <p:grpSpPr>
          <a:xfrm>
            <a:off x="819473" y="1504374"/>
            <a:ext cx="2591125" cy="2049027"/>
            <a:chOff x="1311157" y="2406998"/>
            <a:chExt cx="4145800" cy="3278443"/>
          </a:xfrm>
        </p:grpSpPr>
        <p:sp>
          <p:nvSpPr>
            <p:cNvPr id="6" name="Text Placeholder 19">
              <a:extLst>
                <a:ext uri="{FF2B5EF4-FFF2-40B4-BE49-F238E27FC236}">
                  <a16:creationId xmlns:a16="http://schemas.microsoft.com/office/drawing/2014/main" id="{05214E10-EB1B-224B-ACE5-E55C905468C2}"/>
                </a:ext>
              </a:extLst>
            </p:cNvPr>
            <p:cNvSpPr txBox="1">
              <a:spLocks/>
            </p:cNvSpPr>
            <p:nvPr/>
          </p:nvSpPr>
          <p:spPr>
            <a:xfrm>
              <a:off x="1311157" y="5316110"/>
              <a:ext cx="4145800" cy="369331"/>
            </a:xfrm>
            <a:prstGeom prst="rect">
              <a:avLst/>
            </a:prstGeom>
          </p:spPr>
          <p:txBody>
            <a:bodyPr vert="horz" lIns="0" tIns="0" rIns="0" bIns="0" rtlCol="0">
              <a:spAutoFit/>
            </a:bodyPr>
            <a:lstStyle>
              <a:defPPr>
                <a:defRPr lang="en-US"/>
              </a:defPPr>
              <a:lvl1pPr indent="0" algn="ctr" defTabSz="457200">
                <a:spcBef>
                  <a:spcPct val="20000"/>
                </a:spcBef>
                <a:buFontTx/>
                <a:buNone/>
                <a:defRPr sz="24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dirty="0"/>
                <a:t>Throughput Optimized HDD</a:t>
              </a:r>
            </a:p>
          </p:txBody>
        </p:sp>
        <p:sp>
          <p:nvSpPr>
            <p:cNvPr id="7" name="TextBox 6">
              <a:extLst>
                <a:ext uri="{FF2B5EF4-FFF2-40B4-BE49-F238E27FC236}">
                  <a16:creationId xmlns:a16="http://schemas.microsoft.com/office/drawing/2014/main" id="{C762953B-C215-AD43-AC72-4B114B063C15}"/>
                </a:ext>
              </a:extLst>
            </p:cNvPr>
            <p:cNvSpPr txBox="1"/>
            <p:nvPr/>
          </p:nvSpPr>
          <p:spPr>
            <a:xfrm>
              <a:off x="3018315" y="4796388"/>
              <a:ext cx="731483"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st1</a:t>
              </a:r>
            </a:p>
          </p:txBody>
        </p:sp>
        <p:grpSp>
          <p:nvGrpSpPr>
            <p:cNvPr id="3" name="Group 2">
              <a:extLst>
                <a:ext uri="{FF2B5EF4-FFF2-40B4-BE49-F238E27FC236}">
                  <a16:creationId xmlns:a16="http://schemas.microsoft.com/office/drawing/2014/main" id="{0CE7B1C4-B506-48A0-84B8-565A451F6AEB}"/>
                </a:ext>
              </a:extLst>
            </p:cNvPr>
            <p:cNvGrpSpPr/>
            <p:nvPr/>
          </p:nvGrpSpPr>
          <p:grpSpPr>
            <a:xfrm>
              <a:off x="2533775" y="2406998"/>
              <a:ext cx="1700564" cy="2194560"/>
              <a:chOff x="2316476" y="2346960"/>
              <a:chExt cx="1700564" cy="2194560"/>
            </a:xfrm>
          </p:grpSpPr>
          <p:sp>
            <p:nvSpPr>
              <p:cNvPr id="13" name="Freeform: Shape 12">
                <a:extLst>
                  <a:ext uri="{FF2B5EF4-FFF2-40B4-BE49-F238E27FC236}">
                    <a16:creationId xmlns:a16="http://schemas.microsoft.com/office/drawing/2014/main" id="{5F4C158A-92CA-4302-A056-1EA2EF992128}"/>
                  </a:ext>
                </a:extLst>
              </p:cNvPr>
              <p:cNvSpPr/>
              <p:nvPr/>
            </p:nvSpPr>
            <p:spPr>
              <a:xfrm>
                <a:off x="2515525" y="2600372"/>
                <a:ext cx="1310271" cy="1310268"/>
              </a:xfrm>
              <a:custGeom>
                <a:avLst/>
                <a:gdLst>
                  <a:gd name="connsiteX0" fmla="*/ 731310 w 1453341"/>
                  <a:gd name="connsiteY0" fmla="*/ 0 h 1453341"/>
                  <a:gd name="connsiteX1" fmla="*/ 0 w 1453341"/>
                  <a:gd name="connsiteY1" fmla="*/ 731309 h 1453341"/>
                  <a:gd name="connsiteX2" fmla="*/ 731310 w 1453341"/>
                  <a:gd name="connsiteY2" fmla="*/ 1462619 h 1453341"/>
                  <a:gd name="connsiteX3" fmla="*/ 1462619 w 1453341"/>
                  <a:gd name="connsiteY3" fmla="*/ 731309 h 1453341"/>
                  <a:gd name="connsiteX4" fmla="*/ 731310 w 1453341"/>
                  <a:gd name="connsiteY4" fmla="*/ 0 h 1453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341" h="1453341">
                    <a:moveTo>
                      <a:pt x="731310" y="0"/>
                    </a:moveTo>
                    <a:cubicBezTo>
                      <a:pt x="327467" y="0"/>
                      <a:pt x="0" y="327466"/>
                      <a:pt x="0" y="731309"/>
                    </a:cubicBezTo>
                    <a:cubicBezTo>
                      <a:pt x="0" y="1135153"/>
                      <a:pt x="327467" y="1462619"/>
                      <a:pt x="731310" y="1462619"/>
                    </a:cubicBezTo>
                    <a:cubicBezTo>
                      <a:pt x="1135153" y="1462619"/>
                      <a:pt x="1462619" y="1135153"/>
                      <a:pt x="1462619" y="731309"/>
                    </a:cubicBezTo>
                    <a:cubicBezTo>
                      <a:pt x="1462619" y="327466"/>
                      <a:pt x="1135153" y="0"/>
                      <a:pt x="731310" y="0"/>
                    </a:cubicBezTo>
                    <a:close/>
                  </a:path>
                </a:pathLst>
              </a:custGeom>
              <a:solidFill>
                <a:schemeClr val="accent2"/>
              </a:solidFill>
              <a:ln w="30902" cap="flat">
                <a:noFill/>
                <a:prstDash val="solid"/>
                <a:miter/>
              </a:ln>
            </p:spPr>
            <p:txBody>
              <a:bodyPr rtlCol="0" anchor="ctr"/>
              <a:lstStyle/>
              <a:p>
                <a:endParaRPr lang="en-US" sz="1125" dirty="0"/>
              </a:p>
            </p:txBody>
          </p:sp>
          <p:sp>
            <p:nvSpPr>
              <p:cNvPr id="14" name="Freeform: Shape 13">
                <a:extLst>
                  <a:ext uri="{FF2B5EF4-FFF2-40B4-BE49-F238E27FC236}">
                    <a16:creationId xmlns:a16="http://schemas.microsoft.com/office/drawing/2014/main" id="{66D7C62D-67E3-4579-B8F9-D8135F508E59}"/>
                  </a:ext>
                </a:extLst>
              </p:cNvPr>
              <p:cNvSpPr/>
              <p:nvPr/>
            </p:nvSpPr>
            <p:spPr>
              <a:xfrm>
                <a:off x="3194357" y="2929054"/>
                <a:ext cx="27878" cy="27878"/>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5" name="Freeform: Shape 14">
                <a:extLst>
                  <a:ext uri="{FF2B5EF4-FFF2-40B4-BE49-F238E27FC236}">
                    <a16:creationId xmlns:a16="http://schemas.microsoft.com/office/drawing/2014/main" id="{E9639CF1-0D4E-44DC-995C-A22B78746DE3}"/>
                  </a:ext>
                </a:extLst>
              </p:cNvPr>
              <p:cNvSpPr/>
              <p:nvPr/>
            </p:nvSpPr>
            <p:spPr>
              <a:xfrm>
                <a:off x="3276040" y="2952192"/>
                <a:ext cx="27878" cy="27878"/>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7" name="Freeform: Shape 16">
                <a:extLst>
                  <a:ext uri="{FF2B5EF4-FFF2-40B4-BE49-F238E27FC236}">
                    <a16:creationId xmlns:a16="http://schemas.microsoft.com/office/drawing/2014/main" id="{45927276-3B95-46FF-AEA2-36C405C11DA3}"/>
                  </a:ext>
                </a:extLst>
              </p:cNvPr>
              <p:cNvSpPr/>
              <p:nvPr/>
            </p:nvSpPr>
            <p:spPr>
              <a:xfrm>
                <a:off x="3357723" y="2996798"/>
                <a:ext cx="27878" cy="27878"/>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18" name="Freeform: Shape 17">
                <a:extLst>
                  <a:ext uri="{FF2B5EF4-FFF2-40B4-BE49-F238E27FC236}">
                    <a16:creationId xmlns:a16="http://schemas.microsoft.com/office/drawing/2014/main" id="{1DDFFFB0-54CA-4755-95CE-36DF4304BCD1}"/>
                  </a:ext>
                </a:extLst>
              </p:cNvPr>
              <p:cNvSpPr/>
              <p:nvPr/>
            </p:nvSpPr>
            <p:spPr>
              <a:xfrm>
                <a:off x="3116578" y="2929054"/>
                <a:ext cx="27878" cy="27878"/>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D457970F-9849-4A65-8E78-ADE343BFC62A}"/>
                  </a:ext>
                </a:extLst>
              </p:cNvPr>
              <p:cNvSpPr/>
              <p:nvPr/>
            </p:nvSpPr>
            <p:spPr>
              <a:xfrm>
                <a:off x="3032107" y="2952192"/>
                <a:ext cx="27878" cy="27878"/>
              </a:xfrm>
              <a:custGeom>
                <a:avLst/>
                <a:gdLst>
                  <a:gd name="connsiteX0" fmla="*/ 34014 w 30922"/>
                  <a:gd name="connsiteY0" fmla="*/ 17007 h 30922"/>
                  <a:gd name="connsiteX1" fmla="*/ 17007 w 30922"/>
                  <a:gd name="connsiteY1" fmla="*/ 34014 h 30922"/>
                  <a:gd name="connsiteX2" fmla="*/ 0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0" y="26400"/>
                      <a:pt x="0" y="17007"/>
                    </a:cubicBezTo>
                    <a:cubicBezTo>
                      <a:pt x="0"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80B32491-9DD9-4DAE-9930-56D764C0E3D2}"/>
                  </a:ext>
                </a:extLst>
              </p:cNvPr>
              <p:cNvSpPr/>
              <p:nvPr/>
            </p:nvSpPr>
            <p:spPr>
              <a:xfrm>
                <a:off x="2960740" y="2996798"/>
                <a:ext cx="27878" cy="27878"/>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276F4AFA-02A7-45C4-8AE1-DF3221E1C7DE}"/>
                  </a:ext>
                </a:extLst>
              </p:cNvPr>
              <p:cNvSpPr/>
              <p:nvPr/>
            </p:nvSpPr>
            <p:spPr>
              <a:xfrm>
                <a:off x="2904983" y="3057014"/>
                <a:ext cx="27878" cy="27878"/>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3FE6F82D-4F8A-402C-922D-73079B9FA5FD}"/>
                  </a:ext>
                </a:extLst>
              </p:cNvPr>
              <p:cNvSpPr/>
              <p:nvPr/>
            </p:nvSpPr>
            <p:spPr>
              <a:xfrm>
                <a:off x="3414316" y="3057014"/>
                <a:ext cx="27878" cy="27878"/>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97D4E0D4-7424-42F4-9BB0-EEE573AC6A56}"/>
                  </a:ext>
                </a:extLst>
              </p:cNvPr>
              <p:cNvSpPr/>
              <p:nvPr/>
            </p:nvSpPr>
            <p:spPr>
              <a:xfrm>
                <a:off x="2863166" y="3133121"/>
                <a:ext cx="27878" cy="27878"/>
              </a:xfrm>
              <a:custGeom>
                <a:avLst/>
                <a:gdLst>
                  <a:gd name="connsiteX0" fmla="*/ 34014 w 30922"/>
                  <a:gd name="connsiteY0" fmla="*/ 17007 h 30922"/>
                  <a:gd name="connsiteX1" fmla="*/ 17007 w 30922"/>
                  <a:gd name="connsiteY1" fmla="*/ 34014 h 30922"/>
                  <a:gd name="connsiteX2" fmla="*/ 1 w 30922"/>
                  <a:gd name="connsiteY2" fmla="*/ 17007 h 30922"/>
                  <a:gd name="connsiteX3" fmla="*/ 17007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7" y="34014"/>
                    </a:cubicBezTo>
                    <a:cubicBezTo>
                      <a:pt x="7615" y="34014"/>
                      <a:pt x="1" y="26400"/>
                      <a:pt x="1" y="17007"/>
                    </a:cubicBezTo>
                    <a:cubicBezTo>
                      <a:pt x="1" y="7614"/>
                      <a:pt x="7615" y="0"/>
                      <a:pt x="17007" y="0"/>
                    </a:cubicBezTo>
                    <a:cubicBezTo>
                      <a:pt x="26400" y="0"/>
                      <a:pt x="34014" y="7614"/>
                      <a:pt x="34014" y="17007"/>
                    </a:cubicBezTo>
                    <a:close/>
                  </a:path>
                </a:pathLst>
              </a:custGeom>
              <a:solidFill>
                <a:srgbClr val="232F3E"/>
              </a:solidFill>
              <a:ln w="30902"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059D0B6B-C86A-43EC-B773-D0F4DD4A4D31}"/>
                  </a:ext>
                </a:extLst>
              </p:cNvPr>
              <p:cNvSpPr/>
              <p:nvPr/>
            </p:nvSpPr>
            <p:spPr>
              <a:xfrm>
                <a:off x="3456969" y="3133121"/>
                <a:ext cx="27878" cy="27878"/>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6" y="34014"/>
                      <a:pt x="1" y="26400"/>
                      <a:pt x="1" y="17007"/>
                    </a:cubicBezTo>
                    <a:cubicBezTo>
                      <a:pt x="1" y="7614"/>
                      <a:pt x="7616"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CD91F011-F189-4FC4-BF65-DB7BB81692A4}"/>
                  </a:ext>
                </a:extLst>
              </p:cNvPr>
              <p:cNvSpPr/>
              <p:nvPr/>
            </p:nvSpPr>
            <p:spPr>
              <a:xfrm>
                <a:off x="2840863" y="3216755"/>
                <a:ext cx="27878" cy="27878"/>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5" y="34014"/>
                      <a:pt x="1" y="26400"/>
                      <a:pt x="1" y="17007"/>
                    </a:cubicBezTo>
                    <a:cubicBezTo>
                      <a:pt x="1" y="7614"/>
                      <a:pt x="7615"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7DFB3DD3-73BF-409E-90A8-02EE10CF07FE}"/>
                  </a:ext>
                </a:extLst>
              </p:cNvPr>
              <p:cNvSpPr/>
              <p:nvPr/>
            </p:nvSpPr>
            <p:spPr>
              <a:xfrm>
                <a:off x="3479272" y="3216755"/>
                <a:ext cx="27878" cy="27878"/>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alpha val="50000"/>
                </a:srgbClr>
              </a:solidFill>
              <a:ln w="30902"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0EC588F8-F9F1-48B4-8672-73163536D599}"/>
                  </a:ext>
                </a:extLst>
              </p:cNvPr>
              <p:cNvSpPr/>
              <p:nvPr/>
            </p:nvSpPr>
            <p:spPr>
              <a:xfrm>
                <a:off x="2847833" y="3305686"/>
                <a:ext cx="27878" cy="27878"/>
              </a:xfrm>
              <a:custGeom>
                <a:avLst/>
                <a:gdLst>
                  <a:gd name="connsiteX0" fmla="*/ 34015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5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5" y="17007"/>
                    </a:moveTo>
                    <a:cubicBezTo>
                      <a:pt x="34015" y="26400"/>
                      <a:pt x="26400" y="34014"/>
                      <a:pt x="17008" y="34014"/>
                    </a:cubicBezTo>
                    <a:cubicBezTo>
                      <a:pt x="7615" y="34014"/>
                      <a:pt x="1" y="26400"/>
                      <a:pt x="1" y="17007"/>
                    </a:cubicBezTo>
                    <a:cubicBezTo>
                      <a:pt x="1" y="7614"/>
                      <a:pt x="7615" y="0"/>
                      <a:pt x="17008" y="0"/>
                    </a:cubicBezTo>
                    <a:cubicBezTo>
                      <a:pt x="26400" y="0"/>
                      <a:pt x="34015" y="7614"/>
                      <a:pt x="34015" y="17007"/>
                    </a:cubicBezTo>
                    <a:close/>
                  </a:path>
                </a:pathLst>
              </a:custGeom>
              <a:solidFill>
                <a:srgbClr val="232F3E"/>
              </a:solidFill>
              <a:ln w="30902" cap="flat">
                <a:no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7BAF609E-E14A-4FC5-B77B-00CC07645D27}"/>
                  </a:ext>
                </a:extLst>
              </p:cNvPr>
              <p:cNvSpPr/>
              <p:nvPr/>
            </p:nvSpPr>
            <p:spPr>
              <a:xfrm>
                <a:off x="3472302" y="3305686"/>
                <a:ext cx="27878" cy="27878"/>
              </a:xfrm>
              <a:custGeom>
                <a:avLst/>
                <a:gdLst>
                  <a:gd name="connsiteX0" fmla="*/ 34014 w 30922"/>
                  <a:gd name="connsiteY0" fmla="*/ 17007 h 30922"/>
                  <a:gd name="connsiteX1" fmla="*/ 17008 w 30922"/>
                  <a:gd name="connsiteY1" fmla="*/ 34014 h 30922"/>
                  <a:gd name="connsiteX2" fmla="*/ 1 w 30922"/>
                  <a:gd name="connsiteY2" fmla="*/ 17007 h 30922"/>
                  <a:gd name="connsiteX3" fmla="*/ 17008 w 30922"/>
                  <a:gd name="connsiteY3" fmla="*/ 0 h 30922"/>
                  <a:gd name="connsiteX4" fmla="*/ 34014 w 30922"/>
                  <a:gd name="connsiteY4" fmla="*/ 17007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34014" y="17007"/>
                    </a:moveTo>
                    <a:cubicBezTo>
                      <a:pt x="34014" y="26400"/>
                      <a:pt x="26400" y="34014"/>
                      <a:pt x="17008" y="34014"/>
                    </a:cubicBezTo>
                    <a:cubicBezTo>
                      <a:pt x="7615" y="34014"/>
                      <a:pt x="1" y="26400"/>
                      <a:pt x="1" y="17007"/>
                    </a:cubicBezTo>
                    <a:cubicBezTo>
                      <a:pt x="1" y="7614"/>
                      <a:pt x="7615" y="0"/>
                      <a:pt x="17008" y="0"/>
                    </a:cubicBezTo>
                    <a:cubicBezTo>
                      <a:pt x="26400" y="0"/>
                      <a:pt x="34014" y="7614"/>
                      <a:pt x="34014" y="17007"/>
                    </a:cubicBezTo>
                    <a:close/>
                  </a:path>
                </a:pathLst>
              </a:custGeom>
              <a:solidFill>
                <a:srgbClr val="232F3E">
                  <a:alpha val="50000"/>
                </a:srgbClr>
              </a:solidFill>
              <a:ln w="30902" cap="flat">
                <a:no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7CB89CF7-D6D0-4D2A-B559-D37E4DA0737B}"/>
                  </a:ext>
                </a:extLst>
              </p:cNvPr>
              <p:cNvSpPr/>
              <p:nvPr/>
            </p:nvSpPr>
            <p:spPr>
              <a:xfrm>
                <a:off x="2515526" y="4430008"/>
                <a:ext cx="1003612" cy="111512"/>
              </a:xfrm>
              <a:custGeom>
                <a:avLst/>
                <a:gdLst>
                  <a:gd name="connsiteX0" fmla="*/ 0 w 1113198"/>
                  <a:gd name="connsiteY0" fmla="*/ 0 h 123688"/>
                  <a:gd name="connsiteX1" fmla="*/ 1137626 w 1113198"/>
                  <a:gd name="connsiteY1" fmla="*/ 0 h 123688"/>
                  <a:gd name="connsiteX2" fmla="*/ 1137626 w 1113198"/>
                  <a:gd name="connsiteY2" fmla="*/ 127709 h 123688"/>
                  <a:gd name="connsiteX3" fmla="*/ 0 w 1113198"/>
                  <a:gd name="connsiteY3" fmla="*/ 127709 h 123688"/>
                </a:gdLst>
                <a:ahLst/>
                <a:cxnLst>
                  <a:cxn ang="0">
                    <a:pos x="connsiteX0" y="connsiteY0"/>
                  </a:cxn>
                  <a:cxn ang="0">
                    <a:pos x="connsiteX1" y="connsiteY1"/>
                  </a:cxn>
                  <a:cxn ang="0">
                    <a:pos x="connsiteX2" y="connsiteY2"/>
                  </a:cxn>
                  <a:cxn ang="0">
                    <a:pos x="connsiteX3" y="connsiteY3"/>
                  </a:cxn>
                </a:cxnLst>
                <a:rect l="l" t="t" r="r" b="b"/>
                <a:pathLst>
                  <a:path w="1113198" h="123688">
                    <a:moveTo>
                      <a:pt x="0" y="0"/>
                    </a:moveTo>
                    <a:lnTo>
                      <a:pt x="1137626" y="0"/>
                    </a:lnTo>
                    <a:lnTo>
                      <a:pt x="1137626" y="127709"/>
                    </a:lnTo>
                    <a:lnTo>
                      <a:pt x="0" y="127709"/>
                    </a:lnTo>
                    <a:close/>
                  </a:path>
                </a:pathLst>
              </a:custGeom>
              <a:noFill/>
              <a:ln w="23176" cap="flat">
                <a:solidFill>
                  <a:schemeClr val="accent2"/>
                </a:solidFill>
                <a:prstDash val="solid"/>
                <a:round/>
              </a:ln>
            </p:spPr>
            <p:txBody>
              <a:bodyPr rtlCol="0" anchor="ctr"/>
              <a:lstStyle/>
              <a:p>
                <a:endParaRPr lang="en-US" sz="1125" dirty="0"/>
              </a:p>
            </p:txBody>
          </p:sp>
          <p:sp>
            <p:nvSpPr>
              <p:cNvPr id="30" name="Freeform: Shape 29">
                <a:extLst>
                  <a:ext uri="{FF2B5EF4-FFF2-40B4-BE49-F238E27FC236}">
                    <a16:creationId xmlns:a16="http://schemas.microsoft.com/office/drawing/2014/main" id="{5069B2F9-5716-4C3F-BB62-BEC13395B23F}"/>
                  </a:ext>
                </a:extLst>
              </p:cNvPr>
              <p:cNvSpPr/>
              <p:nvPr/>
            </p:nvSpPr>
            <p:spPr>
              <a:xfrm>
                <a:off x="3152540" y="4430008"/>
                <a:ext cx="27878" cy="111512"/>
              </a:xfrm>
              <a:custGeom>
                <a:avLst/>
                <a:gdLst>
                  <a:gd name="connsiteX0" fmla="*/ 0 w 0"/>
                  <a:gd name="connsiteY0" fmla="*/ 0 h 123688"/>
                  <a:gd name="connsiteX1" fmla="*/ 0 w 0"/>
                  <a:gd name="connsiteY1" fmla="*/ 127709 h 123688"/>
                </a:gdLst>
                <a:ahLst/>
                <a:cxnLst>
                  <a:cxn ang="0">
                    <a:pos x="connsiteX0" y="connsiteY0"/>
                  </a:cxn>
                  <a:cxn ang="0">
                    <a:pos x="connsiteX1" y="connsiteY1"/>
                  </a:cxn>
                </a:cxnLst>
                <a:rect l="l" t="t" r="r" b="b"/>
                <a:pathLst>
                  <a:path h="123688">
                    <a:moveTo>
                      <a:pt x="0" y="0"/>
                    </a:moveTo>
                    <a:lnTo>
                      <a:pt x="0" y="127709"/>
                    </a:lnTo>
                  </a:path>
                </a:pathLst>
              </a:custGeom>
              <a:ln w="23176" cap="flat">
                <a:solidFill>
                  <a:schemeClr val="accent2"/>
                </a:solidFill>
                <a:prstDash val="solid"/>
                <a:round/>
              </a:ln>
            </p:spPr>
            <p:txBody>
              <a:bodyPr rtlCol="0" anchor="ctr"/>
              <a:lstStyle/>
              <a:p>
                <a:endParaRPr lang="en-US" sz="1125" dirty="0"/>
              </a:p>
            </p:txBody>
          </p:sp>
          <p:sp>
            <p:nvSpPr>
              <p:cNvPr id="31" name="Freeform: Shape 30">
                <a:extLst>
                  <a:ext uri="{FF2B5EF4-FFF2-40B4-BE49-F238E27FC236}">
                    <a16:creationId xmlns:a16="http://schemas.microsoft.com/office/drawing/2014/main" id="{7CFB5E9B-6F57-4CAF-A3B3-BCA88A3E5AAB}"/>
                  </a:ext>
                </a:extLst>
              </p:cNvPr>
              <p:cNvSpPr/>
              <p:nvPr/>
            </p:nvSpPr>
            <p:spPr>
              <a:xfrm>
                <a:off x="2316476" y="4298424"/>
                <a:ext cx="1700564" cy="27878"/>
              </a:xfrm>
              <a:custGeom>
                <a:avLst/>
                <a:gdLst>
                  <a:gd name="connsiteX0" fmla="*/ 0 w 1886252"/>
                  <a:gd name="connsiteY0" fmla="*/ 0 h 0"/>
                  <a:gd name="connsiteX1" fmla="*/ 1904187 w 1886252"/>
                  <a:gd name="connsiteY1" fmla="*/ 0 h 0"/>
                </a:gdLst>
                <a:ahLst/>
                <a:cxnLst>
                  <a:cxn ang="0">
                    <a:pos x="connsiteX0" y="connsiteY0"/>
                  </a:cxn>
                  <a:cxn ang="0">
                    <a:pos x="connsiteX1" y="connsiteY1"/>
                  </a:cxn>
                </a:cxnLst>
                <a:rect l="l" t="t" r="r" b="b"/>
                <a:pathLst>
                  <a:path w="1886252">
                    <a:moveTo>
                      <a:pt x="0" y="0"/>
                    </a:moveTo>
                    <a:lnTo>
                      <a:pt x="1904187" y="0"/>
                    </a:lnTo>
                  </a:path>
                </a:pathLst>
              </a:custGeom>
              <a:ln w="23176" cap="flat">
                <a:solidFill>
                  <a:srgbClr val="FFFFFF"/>
                </a:solidFill>
                <a:prstDash val="solid"/>
                <a:miter/>
              </a:ln>
            </p:spPr>
            <p:txBody>
              <a:bodyPr rtlCol="0" anchor="ctr"/>
              <a:lstStyle/>
              <a:p>
                <a:endParaRPr lang="en-US" sz="1125" dirty="0"/>
              </a:p>
            </p:txBody>
          </p:sp>
          <p:sp>
            <p:nvSpPr>
              <p:cNvPr id="32" name="Freeform: Shape 31">
                <a:extLst>
                  <a:ext uri="{FF2B5EF4-FFF2-40B4-BE49-F238E27FC236}">
                    <a16:creationId xmlns:a16="http://schemas.microsoft.com/office/drawing/2014/main" id="{631F692C-09F1-4647-B8E3-CFB9DF71ECB6}"/>
                  </a:ext>
                </a:extLst>
              </p:cNvPr>
              <p:cNvSpPr/>
              <p:nvPr/>
            </p:nvSpPr>
            <p:spPr>
              <a:xfrm>
                <a:off x="3918073" y="4181893"/>
                <a:ext cx="27878" cy="27878"/>
              </a:xfrm>
              <a:custGeom>
                <a:avLst/>
                <a:gdLst>
                  <a:gd name="connsiteX0" fmla="*/ 46384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4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4" y="23192"/>
                    </a:moveTo>
                    <a:cubicBezTo>
                      <a:pt x="46384" y="36000"/>
                      <a:pt x="36001" y="46383"/>
                      <a:pt x="23192" y="46383"/>
                    </a:cubicBezTo>
                    <a:cubicBezTo>
                      <a:pt x="10384" y="46383"/>
                      <a:pt x="0" y="36000"/>
                      <a:pt x="0" y="23192"/>
                    </a:cubicBezTo>
                    <a:cubicBezTo>
                      <a:pt x="0" y="10383"/>
                      <a:pt x="10384" y="0"/>
                      <a:pt x="23192" y="0"/>
                    </a:cubicBezTo>
                    <a:cubicBezTo>
                      <a:pt x="36001" y="0"/>
                      <a:pt x="46384" y="10383"/>
                      <a:pt x="46384" y="23192"/>
                    </a:cubicBezTo>
                    <a:close/>
                  </a:path>
                </a:pathLst>
              </a:custGeom>
              <a:noFill/>
              <a:ln w="23176" cap="flat">
                <a:solidFill>
                  <a:srgbClr val="FFFFFF"/>
                </a:solidFill>
                <a:prstDash val="solid"/>
                <a:miter/>
              </a:ln>
            </p:spPr>
            <p:txBody>
              <a:bodyPr rtlCol="0" anchor="ctr"/>
              <a:lstStyle/>
              <a:p>
                <a:endParaRPr lang="en-US" sz="1125" dirty="0"/>
              </a:p>
            </p:txBody>
          </p:sp>
          <p:sp>
            <p:nvSpPr>
              <p:cNvPr id="33" name="Freeform: Shape 32">
                <a:extLst>
                  <a:ext uri="{FF2B5EF4-FFF2-40B4-BE49-F238E27FC236}">
                    <a16:creationId xmlns:a16="http://schemas.microsoft.com/office/drawing/2014/main" id="{BFF8A4CB-CE73-4A5C-AE94-5A99B3195C3A}"/>
                  </a:ext>
                </a:extLst>
              </p:cNvPr>
              <p:cNvSpPr/>
              <p:nvPr/>
            </p:nvSpPr>
            <p:spPr>
              <a:xfrm>
                <a:off x="2398438" y="4181893"/>
                <a:ext cx="27878" cy="27878"/>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E677B7D1-DF19-4625-A798-4D293D712CFD}"/>
                  </a:ext>
                </a:extLst>
              </p:cNvPr>
              <p:cNvSpPr/>
              <p:nvPr/>
            </p:nvSpPr>
            <p:spPr>
              <a:xfrm>
                <a:off x="3918073" y="2423346"/>
                <a:ext cx="27878" cy="27878"/>
              </a:xfrm>
              <a:custGeom>
                <a:avLst/>
                <a:gdLst>
                  <a:gd name="connsiteX0" fmla="*/ 46384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4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4" y="23192"/>
                    </a:moveTo>
                    <a:cubicBezTo>
                      <a:pt x="46384" y="36000"/>
                      <a:pt x="36001" y="46383"/>
                      <a:pt x="23192" y="46383"/>
                    </a:cubicBezTo>
                    <a:cubicBezTo>
                      <a:pt x="10384" y="46383"/>
                      <a:pt x="0" y="36000"/>
                      <a:pt x="0" y="23192"/>
                    </a:cubicBezTo>
                    <a:cubicBezTo>
                      <a:pt x="0" y="10383"/>
                      <a:pt x="10384" y="0"/>
                      <a:pt x="23192" y="0"/>
                    </a:cubicBezTo>
                    <a:cubicBezTo>
                      <a:pt x="36001" y="0"/>
                      <a:pt x="46384" y="10383"/>
                      <a:pt x="46384" y="23192"/>
                    </a:cubicBezTo>
                    <a:close/>
                  </a:path>
                </a:pathLst>
              </a:custGeom>
              <a:noFill/>
              <a:ln w="23176" cap="flat">
                <a:solidFill>
                  <a:srgbClr val="FFFFFF"/>
                </a:solid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AA2F88A8-618B-4740-A268-CA24F58E5785}"/>
                  </a:ext>
                </a:extLst>
              </p:cNvPr>
              <p:cNvSpPr/>
              <p:nvPr/>
            </p:nvSpPr>
            <p:spPr>
              <a:xfrm>
                <a:off x="2398438" y="2423346"/>
                <a:ext cx="27878" cy="27878"/>
              </a:xfrm>
              <a:custGeom>
                <a:avLst/>
                <a:gdLst>
                  <a:gd name="connsiteX0" fmla="*/ 46383 w 30922"/>
                  <a:gd name="connsiteY0" fmla="*/ 23192 h 30922"/>
                  <a:gd name="connsiteX1" fmla="*/ 23192 w 30922"/>
                  <a:gd name="connsiteY1" fmla="*/ 46383 h 30922"/>
                  <a:gd name="connsiteX2" fmla="*/ 0 w 30922"/>
                  <a:gd name="connsiteY2" fmla="*/ 23192 h 30922"/>
                  <a:gd name="connsiteX3" fmla="*/ 23192 w 30922"/>
                  <a:gd name="connsiteY3" fmla="*/ 0 h 30922"/>
                  <a:gd name="connsiteX4" fmla="*/ 46383 w 30922"/>
                  <a:gd name="connsiteY4" fmla="*/ 23192 h 3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 h="30922">
                    <a:moveTo>
                      <a:pt x="46383" y="23192"/>
                    </a:moveTo>
                    <a:cubicBezTo>
                      <a:pt x="46383" y="36000"/>
                      <a:pt x="36000" y="46383"/>
                      <a:pt x="23192" y="46383"/>
                    </a:cubicBezTo>
                    <a:cubicBezTo>
                      <a:pt x="10383" y="46383"/>
                      <a:pt x="0" y="36000"/>
                      <a:pt x="0" y="23192"/>
                    </a:cubicBezTo>
                    <a:cubicBezTo>
                      <a:pt x="0" y="10383"/>
                      <a:pt x="10383" y="0"/>
                      <a:pt x="23192" y="0"/>
                    </a:cubicBezTo>
                    <a:cubicBezTo>
                      <a:pt x="36000" y="0"/>
                      <a:pt x="46383" y="10383"/>
                      <a:pt x="46383" y="23192"/>
                    </a:cubicBezTo>
                    <a:close/>
                  </a:path>
                </a:pathLst>
              </a:custGeom>
              <a:noFill/>
              <a:ln w="23176" cap="flat">
                <a:solidFill>
                  <a:srgbClr val="FFFFFF"/>
                </a:solidFill>
                <a:prstDash val="solid"/>
                <a:miter/>
              </a:ln>
            </p:spPr>
            <p:txBody>
              <a:bodyPr rtlCol="0" anchor="ctr"/>
              <a:lstStyle/>
              <a:p>
                <a:endParaRPr lang="en-US" sz="1125" dirty="0"/>
              </a:p>
            </p:txBody>
          </p:sp>
          <p:sp>
            <p:nvSpPr>
              <p:cNvPr id="36" name="Freeform: Shape 35">
                <a:extLst>
                  <a:ext uri="{FF2B5EF4-FFF2-40B4-BE49-F238E27FC236}">
                    <a16:creationId xmlns:a16="http://schemas.microsoft.com/office/drawing/2014/main" id="{3255B9F2-5ECD-4EE5-9DDE-1046F3EB06E4}"/>
                  </a:ext>
                </a:extLst>
              </p:cNvPr>
              <p:cNvSpPr/>
              <p:nvPr/>
            </p:nvSpPr>
            <p:spPr>
              <a:xfrm>
                <a:off x="2316476" y="2346960"/>
                <a:ext cx="1700564" cy="2174488"/>
              </a:xfrm>
              <a:custGeom>
                <a:avLst/>
                <a:gdLst>
                  <a:gd name="connsiteX0" fmla="*/ 0 w 1886252"/>
                  <a:gd name="connsiteY0" fmla="*/ 0 h 2411929"/>
                  <a:gd name="connsiteX1" fmla="*/ 1903878 w 1886252"/>
                  <a:gd name="connsiteY1" fmla="*/ 0 h 2411929"/>
                  <a:gd name="connsiteX2" fmla="*/ 1903878 w 1886252"/>
                  <a:gd name="connsiteY2" fmla="*/ 2438213 h 2411929"/>
                  <a:gd name="connsiteX3" fmla="*/ 0 w 1886252"/>
                  <a:gd name="connsiteY3" fmla="*/ 2438213 h 2411929"/>
                </a:gdLst>
                <a:ahLst/>
                <a:cxnLst>
                  <a:cxn ang="0">
                    <a:pos x="connsiteX0" y="connsiteY0"/>
                  </a:cxn>
                  <a:cxn ang="0">
                    <a:pos x="connsiteX1" y="connsiteY1"/>
                  </a:cxn>
                  <a:cxn ang="0">
                    <a:pos x="connsiteX2" y="connsiteY2"/>
                  </a:cxn>
                  <a:cxn ang="0">
                    <a:pos x="connsiteX3" y="connsiteY3"/>
                  </a:cxn>
                </a:cxnLst>
                <a:rect l="l" t="t" r="r" b="b"/>
                <a:pathLst>
                  <a:path w="1886252" h="2411929">
                    <a:moveTo>
                      <a:pt x="0" y="0"/>
                    </a:moveTo>
                    <a:lnTo>
                      <a:pt x="1903878" y="0"/>
                    </a:lnTo>
                    <a:lnTo>
                      <a:pt x="1903878" y="2438213"/>
                    </a:lnTo>
                    <a:lnTo>
                      <a:pt x="0" y="2438213"/>
                    </a:lnTo>
                    <a:close/>
                  </a:path>
                </a:pathLst>
              </a:custGeom>
              <a:noFill/>
              <a:ln w="23176" cap="flat">
                <a:solidFill>
                  <a:srgbClr val="FFFFFF"/>
                </a:solid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AD3804A0-4E59-45A8-AE67-83FBE1802E9C}"/>
                  </a:ext>
                </a:extLst>
              </p:cNvPr>
              <p:cNvSpPr/>
              <p:nvPr/>
            </p:nvSpPr>
            <p:spPr>
              <a:xfrm>
                <a:off x="2699243" y="3570528"/>
                <a:ext cx="529684" cy="501805"/>
              </a:xfrm>
              <a:custGeom>
                <a:avLst/>
                <a:gdLst>
                  <a:gd name="connsiteX0" fmla="*/ 609166 w 587521"/>
                  <a:gd name="connsiteY0" fmla="*/ 49166 h 556599"/>
                  <a:gd name="connsiteX1" fmla="*/ 615351 w 587521"/>
                  <a:gd name="connsiteY1" fmla="*/ 30613 h 556599"/>
                  <a:gd name="connsiteX2" fmla="*/ 584737 w 587521"/>
                  <a:gd name="connsiteY2" fmla="*/ 0 h 556599"/>
                  <a:gd name="connsiteX3" fmla="*/ 564020 w 587521"/>
                  <a:gd name="connsiteY3" fmla="*/ 8040 h 556599"/>
                  <a:gd name="connsiteX4" fmla="*/ 564020 w 587521"/>
                  <a:gd name="connsiteY4" fmla="*/ 8040 h 556599"/>
                  <a:gd name="connsiteX5" fmla="*/ 46692 w 587521"/>
                  <a:gd name="connsiteY5" fmla="*/ 375395 h 556599"/>
                  <a:gd name="connsiteX6" fmla="*/ 46692 w 587521"/>
                  <a:gd name="connsiteY6" fmla="*/ 375704 h 556599"/>
                  <a:gd name="connsiteX7" fmla="*/ 0 w 587521"/>
                  <a:gd name="connsiteY7" fmla="*/ 465688 h 556599"/>
                  <a:gd name="connsiteX8" fmla="*/ 110391 w 587521"/>
                  <a:gd name="connsiteY8" fmla="*/ 576080 h 556599"/>
                  <a:gd name="connsiteX9" fmla="*/ 196046 w 587521"/>
                  <a:gd name="connsiteY9" fmla="*/ 534335 h 556599"/>
                  <a:gd name="connsiteX10" fmla="*/ 196355 w 587521"/>
                  <a:gd name="connsiteY10" fmla="*/ 534644 h 556599"/>
                  <a:gd name="connsiteX11" fmla="*/ 606074 w 587521"/>
                  <a:gd name="connsiteY11" fmla="*/ 52568 h 556599"/>
                  <a:gd name="connsiteX12" fmla="*/ 609166 w 587521"/>
                  <a:gd name="connsiteY12" fmla="*/ 49166 h 556599"/>
                  <a:gd name="connsiteX13" fmla="*/ 609166 w 587521"/>
                  <a:gd name="connsiteY13" fmla="*/ 49166 h 556599"/>
                  <a:gd name="connsiteX14" fmla="*/ 609166 w 587521"/>
                  <a:gd name="connsiteY14" fmla="*/ 49166 h 55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7521" h="556599">
                    <a:moveTo>
                      <a:pt x="609166" y="49166"/>
                    </a:moveTo>
                    <a:cubicBezTo>
                      <a:pt x="613186" y="43910"/>
                      <a:pt x="615351" y="37725"/>
                      <a:pt x="615351" y="30613"/>
                    </a:cubicBezTo>
                    <a:cubicBezTo>
                      <a:pt x="615351" y="13606"/>
                      <a:pt x="601745" y="0"/>
                      <a:pt x="584737" y="0"/>
                    </a:cubicBezTo>
                    <a:cubicBezTo>
                      <a:pt x="576698" y="0"/>
                      <a:pt x="569586" y="3092"/>
                      <a:pt x="564020" y="8040"/>
                    </a:cubicBezTo>
                    <a:lnTo>
                      <a:pt x="564020" y="8040"/>
                    </a:lnTo>
                    <a:lnTo>
                      <a:pt x="46692" y="375395"/>
                    </a:lnTo>
                    <a:lnTo>
                      <a:pt x="46692" y="375704"/>
                    </a:lnTo>
                    <a:cubicBezTo>
                      <a:pt x="18553" y="395804"/>
                      <a:pt x="0" y="428272"/>
                      <a:pt x="0" y="465688"/>
                    </a:cubicBezTo>
                    <a:cubicBezTo>
                      <a:pt x="0" y="526604"/>
                      <a:pt x="49475" y="576080"/>
                      <a:pt x="110391" y="576080"/>
                    </a:cubicBezTo>
                    <a:cubicBezTo>
                      <a:pt x="145334" y="576080"/>
                      <a:pt x="175946" y="559691"/>
                      <a:pt x="196046" y="534335"/>
                    </a:cubicBezTo>
                    <a:lnTo>
                      <a:pt x="196355" y="534644"/>
                    </a:lnTo>
                    <a:lnTo>
                      <a:pt x="606074" y="52568"/>
                    </a:lnTo>
                    <a:cubicBezTo>
                      <a:pt x="607311" y="51640"/>
                      <a:pt x="608239" y="50403"/>
                      <a:pt x="609166" y="49166"/>
                    </a:cubicBezTo>
                    <a:lnTo>
                      <a:pt x="609166" y="49166"/>
                    </a:lnTo>
                    <a:lnTo>
                      <a:pt x="609166" y="49166"/>
                    </a:lnTo>
                    <a:close/>
                  </a:path>
                </a:pathLst>
              </a:custGeom>
              <a:solidFill>
                <a:srgbClr val="232F3E"/>
              </a:solidFill>
              <a:ln w="23176" cap="flat">
                <a:solidFill>
                  <a:srgbClr val="FFFFFF"/>
                </a:solidFill>
                <a:prstDash val="solid"/>
                <a:miter/>
              </a:ln>
            </p:spPr>
            <p:txBody>
              <a:bodyPr rtlCol="0" anchor="ctr"/>
              <a:lstStyle/>
              <a:p>
                <a:endParaRPr lang="en-US" sz="1125" dirty="0"/>
              </a:p>
            </p:txBody>
          </p:sp>
          <p:sp>
            <p:nvSpPr>
              <p:cNvPr id="38" name="Freeform: Shape 37">
                <a:extLst>
                  <a:ext uri="{FF2B5EF4-FFF2-40B4-BE49-F238E27FC236}">
                    <a16:creationId xmlns:a16="http://schemas.microsoft.com/office/drawing/2014/main" id="{801A3ED9-5E89-4570-A844-76526472EDD6}"/>
                  </a:ext>
                </a:extLst>
              </p:cNvPr>
              <p:cNvSpPr/>
              <p:nvPr/>
            </p:nvSpPr>
            <p:spPr>
              <a:xfrm>
                <a:off x="2744406" y="3935451"/>
                <a:ext cx="83635" cy="83635"/>
              </a:xfrm>
              <a:custGeom>
                <a:avLst/>
                <a:gdLst>
                  <a:gd name="connsiteX0" fmla="*/ 121215 w 92766"/>
                  <a:gd name="connsiteY0" fmla="*/ 60607 h 92766"/>
                  <a:gd name="connsiteX1" fmla="*/ 60607 w 92766"/>
                  <a:gd name="connsiteY1" fmla="*/ 121215 h 92766"/>
                  <a:gd name="connsiteX2" fmla="*/ 0 w 92766"/>
                  <a:gd name="connsiteY2" fmla="*/ 60607 h 92766"/>
                  <a:gd name="connsiteX3" fmla="*/ 60607 w 92766"/>
                  <a:gd name="connsiteY3" fmla="*/ 0 h 92766"/>
                  <a:gd name="connsiteX4" fmla="*/ 121215 w 92766"/>
                  <a:gd name="connsiteY4" fmla="*/ 60607 h 9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66" h="92766">
                    <a:moveTo>
                      <a:pt x="121215" y="60607"/>
                    </a:moveTo>
                    <a:cubicBezTo>
                      <a:pt x="121215" y="94080"/>
                      <a:pt x="94079" y="121215"/>
                      <a:pt x="60607" y="121215"/>
                    </a:cubicBezTo>
                    <a:cubicBezTo>
                      <a:pt x="27135" y="121215"/>
                      <a:pt x="0" y="94080"/>
                      <a:pt x="0" y="60607"/>
                    </a:cubicBezTo>
                    <a:cubicBezTo>
                      <a:pt x="0" y="27135"/>
                      <a:pt x="27135" y="0"/>
                      <a:pt x="60607" y="0"/>
                    </a:cubicBezTo>
                    <a:cubicBezTo>
                      <a:pt x="94080" y="0"/>
                      <a:pt x="121215" y="27135"/>
                      <a:pt x="121215" y="60607"/>
                    </a:cubicBezTo>
                    <a:close/>
                  </a:path>
                </a:pathLst>
              </a:custGeom>
              <a:solidFill>
                <a:srgbClr val="232F3E"/>
              </a:solidFill>
              <a:ln w="23176" cap="flat">
                <a:solidFill>
                  <a:srgbClr val="FFFFFF"/>
                </a:solidFill>
                <a:prstDash val="solid"/>
                <a:miter/>
              </a:ln>
            </p:spPr>
            <p:txBody>
              <a:bodyPr rtlCol="0" anchor="ctr"/>
              <a:lstStyle/>
              <a:p>
                <a:endParaRPr lang="en-US" sz="1125" dirty="0"/>
              </a:p>
            </p:txBody>
          </p:sp>
          <p:sp>
            <p:nvSpPr>
              <p:cNvPr id="39" name="Freeform: Shape 38">
                <a:extLst>
                  <a:ext uri="{FF2B5EF4-FFF2-40B4-BE49-F238E27FC236}">
                    <a16:creationId xmlns:a16="http://schemas.microsoft.com/office/drawing/2014/main" id="{732F8EB6-8524-4497-A946-B4BF8D516E14}"/>
                  </a:ext>
                </a:extLst>
              </p:cNvPr>
              <p:cNvSpPr/>
              <p:nvPr/>
            </p:nvSpPr>
            <p:spPr>
              <a:xfrm>
                <a:off x="2911953" y="2996798"/>
                <a:ext cx="501806" cy="501805"/>
              </a:xfrm>
              <a:custGeom>
                <a:avLst/>
                <a:gdLst>
                  <a:gd name="connsiteX0" fmla="*/ 583192 w 556599"/>
                  <a:gd name="connsiteY0" fmla="*/ 291596 h 556599"/>
                  <a:gd name="connsiteX1" fmla="*/ 291596 w 556599"/>
                  <a:gd name="connsiteY1" fmla="*/ 583192 h 556599"/>
                  <a:gd name="connsiteX2" fmla="*/ 1 w 556599"/>
                  <a:gd name="connsiteY2" fmla="*/ 291596 h 556599"/>
                  <a:gd name="connsiteX3" fmla="*/ 291596 w 556599"/>
                  <a:gd name="connsiteY3" fmla="*/ 0 h 556599"/>
                  <a:gd name="connsiteX4" fmla="*/ 583192 w 556599"/>
                  <a:gd name="connsiteY4" fmla="*/ 291596 h 5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99" h="556599">
                    <a:moveTo>
                      <a:pt x="583192" y="291596"/>
                    </a:moveTo>
                    <a:cubicBezTo>
                      <a:pt x="583192" y="452640"/>
                      <a:pt x="452640" y="583192"/>
                      <a:pt x="291596" y="583192"/>
                    </a:cubicBezTo>
                    <a:cubicBezTo>
                      <a:pt x="130553" y="583192"/>
                      <a:pt x="1" y="452640"/>
                      <a:pt x="1" y="291596"/>
                    </a:cubicBezTo>
                    <a:cubicBezTo>
                      <a:pt x="1" y="130552"/>
                      <a:pt x="130553" y="0"/>
                      <a:pt x="291596" y="0"/>
                    </a:cubicBezTo>
                    <a:cubicBezTo>
                      <a:pt x="452640" y="0"/>
                      <a:pt x="583192" y="130552"/>
                      <a:pt x="583192" y="291596"/>
                    </a:cubicBezTo>
                    <a:close/>
                  </a:path>
                </a:pathLst>
              </a:custGeom>
              <a:solidFill>
                <a:srgbClr val="FFFFFF"/>
              </a:solidFill>
              <a:ln w="23204" cap="flat">
                <a:solidFill>
                  <a:srgbClr val="232F3E"/>
                </a:solidFill>
                <a:prstDash val="solid"/>
                <a:miter/>
              </a:ln>
            </p:spPr>
            <p:txBody>
              <a:bodyPr rtlCol="0" anchor="ctr"/>
              <a:lstStyle/>
              <a:p>
                <a:endParaRPr lang="en-US" sz="1125" dirty="0"/>
              </a:p>
            </p:txBody>
          </p:sp>
          <p:sp>
            <p:nvSpPr>
              <p:cNvPr id="40" name="Freeform: Shape 39">
                <a:extLst>
                  <a:ext uri="{FF2B5EF4-FFF2-40B4-BE49-F238E27FC236}">
                    <a16:creationId xmlns:a16="http://schemas.microsoft.com/office/drawing/2014/main" id="{D9AE9895-49DF-4678-A92F-52C6F4144B78}"/>
                  </a:ext>
                </a:extLst>
              </p:cNvPr>
              <p:cNvSpPr/>
              <p:nvPr/>
            </p:nvSpPr>
            <p:spPr>
              <a:xfrm>
                <a:off x="2991963" y="3076807"/>
                <a:ext cx="362415" cy="362414"/>
              </a:xfrm>
              <a:custGeom>
                <a:avLst/>
                <a:gdLst>
                  <a:gd name="connsiteX0" fmla="*/ 405699 w 401988"/>
                  <a:gd name="connsiteY0" fmla="*/ 202849 h 401988"/>
                  <a:gd name="connsiteX1" fmla="*/ 202850 w 401988"/>
                  <a:gd name="connsiteY1" fmla="*/ 405699 h 401988"/>
                  <a:gd name="connsiteX2" fmla="*/ 0 w 401988"/>
                  <a:gd name="connsiteY2" fmla="*/ 202849 h 401988"/>
                  <a:gd name="connsiteX3" fmla="*/ 202850 w 401988"/>
                  <a:gd name="connsiteY3" fmla="*/ 0 h 401988"/>
                  <a:gd name="connsiteX4" fmla="*/ 405699 w 401988"/>
                  <a:gd name="connsiteY4" fmla="*/ 202849 h 401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88" h="401988">
                    <a:moveTo>
                      <a:pt x="405699" y="202849"/>
                    </a:moveTo>
                    <a:cubicBezTo>
                      <a:pt x="405699" y="314880"/>
                      <a:pt x="314880" y="405699"/>
                      <a:pt x="202850" y="405699"/>
                    </a:cubicBezTo>
                    <a:cubicBezTo>
                      <a:pt x="90819" y="405699"/>
                      <a:pt x="0" y="314880"/>
                      <a:pt x="0" y="202849"/>
                    </a:cubicBezTo>
                    <a:cubicBezTo>
                      <a:pt x="0" y="90819"/>
                      <a:pt x="90819" y="0"/>
                      <a:pt x="202850" y="0"/>
                    </a:cubicBezTo>
                    <a:cubicBezTo>
                      <a:pt x="314880" y="0"/>
                      <a:pt x="405699" y="90819"/>
                      <a:pt x="405699" y="202849"/>
                    </a:cubicBezTo>
                    <a:close/>
                  </a:path>
                </a:pathLst>
              </a:custGeom>
              <a:solidFill>
                <a:srgbClr val="232F3E"/>
              </a:solidFill>
              <a:ln w="30902" cap="flat">
                <a:noFill/>
                <a:prstDash val="solid"/>
                <a:miter/>
              </a:ln>
            </p:spPr>
            <p:txBody>
              <a:bodyPr rtlCol="0" anchor="ctr"/>
              <a:lstStyle/>
              <a:p>
                <a:endParaRPr lang="en-US" sz="1125" dirty="0"/>
              </a:p>
            </p:txBody>
          </p:sp>
          <p:sp>
            <p:nvSpPr>
              <p:cNvPr id="41" name="Freeform: Shape 40">
                <a:extLst>
                  <a:ext uri="{FF2B5EF4-FFF2-40B4-BE49-F238E27FC236}">
                    <a16:creationId xmlns:a16="http://schemas.microsoft.com/office/drawing/2014/main" id="{8C99E228-AE01-4EB7-A686-298530B0F0E7}"/>
                  </a:ext>
                </a:extLst>
              </p:cNvPr>
              <p:cNvSpPr/>
              <p:nvPr/>
            </p:nvSpPr>
            <p:spPr>
              <a:xfrm>
                <a:off x="3174843" y="3213967"/>
                <a:ext cx="111513" cy="27878"/>
              </a:xfrm>
              <a:custGeom>
                <a:avLst/>
                <a:gdLst>
                  <a:gd name="connsiteX0" fmla="*/ 0 w 123688"/>
                  <a:gd name="connsiteY0" fmla="*/ 50712 h 30922"/>
                  <a:gd name="connsiteX1" fmla="*/ 135439 w 123688"/>
                  <a:gd name="connsiteY1" fmla="*/ 0 h 30922"/>
                </a:gdLst>
                <a:ahLst/>
                <a:cxnLst>
                  <a:cxn ang="0">
                    <a:pos x="connsiteX0" y="connsiteY0"/>
                  </a:cxn>
                  <a:cxn ang="0">
                    <a:pos x="connsiteX1" y="connsiteY1"/>
                  </a:cxn>
                </a:cxnLst>
                <a:rect l="l" t="t" r="r" b="b"/>
                <a:pathLst>
                  <a:path w="123688" h="30922">
                    <a:moveTo>
                      <a:pt x="0" y="50712"/>
                    </a:moveTo>
                    <a:lnTo>
                      <a:pt x="135439" y="0"/>
                    </a:lnTo>
                  </a:path>
                </a:pathLst>
              </a:custGeom>
              <a:ln w="23176" cap="rnd">
                <a:solidFill>
                  <a:srgbClr val="FFFFFF"/>
                </a:solid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9079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5"/>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0.02552 1.7284E-6 L -8.33333E-7 1.7284E-6 " pathEditMode="relative" rAng="0" ptsTypes="AA">
                                      <p:cBhvr>
                                        <p:cTn id="14" dur="600" fill="hold"/>
                                        <p:tgtEl>
                                          <p:spTgt spid="16"/>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Cold HDD for infrequently accessed workloads</a:t>
            </a:r>
          </a:p>
        </p:txBody>
      </p:sp>
      <p:sp>
        <p:nvSpPr>
          <p:cNvPr id="12" name="Text Placeholder 2"/>
          <p:cNvSpPr txBox="1">
            <a:spLocks/>
          </p:cNvSpPr>
          <p:nvPr/>
        </p:nvSpPr>
        <p:spPr>
          <a:xfrm>
            <a:off x="430961" y="4498529"/>
            <a:ext cx="5619483" cy="24575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88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4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2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**Pricing is for US East (Ohio) Region</a:t>
            </a:r>
          </a:p>
        </p:txBody>
      </p:sp>
      <p:sp>
        <p:nvSpPr>
          <p:cNvPr id="13" name="Text Placeholder 2"/>
          <p:cNvSpPr>
            <a:spLocks noGrp="1"/>
          </p:cNvSpPr>
          <p:nvPr>
            <p:ph type="body" sz="quarter" idx="10"/>
          </p:nvPr>
        </p:nvSpPr>
        <p:spPr>
          <a:xfrm>
            <a:off x="3627283" y="1176595"/>
            <a:ext cx="4644201" cy="3420936"/>
          </a:xfrm>
        </p:spPr>
        <p:txBody>
          <a:bodyPr>
            <a:spAutoFit/>
          </a:bodyPr>
          <a:lstStyle/>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Use cases: </a:t>
            </a:r>
            <a:r>
              <a:rPr lang="en-US" sz="1250" dirty="0">
                <a:latin typeface="Amazon Ember" panose="020B0603020204020204" pitchFamily="34" charset="0"/>
                <a:ea typeface="Amazon Ember" panose="020B0603020204020204" pitchFamily="34" charset="0"/>
                <a:cs typeface="Amazon Ember" panose="020B0603020204020204" pitchFamily="34" charset="0"/>
              </a:rPr>
              <a:t>sc1 is backed by hard disk drives (HDDs) and provides the lowest cost per GB of all EBS volume types. It is ideal for less frequently accessed workloads with large, cold datasets.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Volume size: </a:t>
            </a:r>
            <a:r>
              <a:rPr lang="en-US" sz="1250" dirty="0">
                <a:latin typeface="Amazon Ember" panose="020B0603020204020204" pitchFamily="34" charset="0"/>
                <a:ea typeface="Amazon Ember" panose="020B0603020204020204" pitchFamily="34" charset="0"/>
                <a:cs typeface="Amazon Ember" panose="020B0603020204020204" pitchFamily="34" charset="0"/>
              </a:rPr>
              <a:t>125 GiB–16 TiB</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4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Durability: </a:t>
            </a: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99.8% - 99.9%</a:t>
            </a: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IOPS/volume*: </a:t>
            </a:r>
            <a:r>
              <a:rPr lang="en-US" sz="1250" dirty="0">
                <a:latin typeface="Amazon Ember" panose="020B0603020204020204" pitchFamily="34" charset="0"/>
                <a:ea typeface="Amazon Ember" panose="020B0603020204020204" pitchFamily="34" charset="0"/>
                <a:cs typeface="Amazon Ember" panose="020B0603020204020204" pitchFamily="34" charset="0"/>
              </a:rPr>
              <a:t>250</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Max throughput/volume*: </a:t>
            </a:r>
            <a:r>
              <a:rPr lang="en-US" sz="1250" dirty="0">
                <a:latin typeface="Amazon Ember" panose="020B0603020204020204" pitchFamily="34" charset="0"/>
                <a:ea typeface="Amazon Ember" panose="020B0603020204020204" pitchFamily="34" charset="0"/>
                <a:cs typeface="Amazon Ember" panose="020B0603020204020204" pitchFamily="34" charset="0"/>
              </a:rPr>
              <a:t>250 MiB/s</a:t>
            </a:r>
          </a:p>
          <a:p>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Pricing**: </a:t>
            </a:r>
            <a:r>
              <a:rPr lang="en-US" sz="1250" dirty="0">
                <a:latin typeface="Amazon Ember" panose="020B0603020204020204" pitchFamily="34" charset="0"/>
                <a:ea typeface="Amazon Ember" panose="020B0603020204020204" pitchFamily="34" charset="0"/>
                <a:cs typeface="Amazon Ember" panose="020B0603020204020204" pitchFamily="34" charset="0"/>
              </a:rPr>
              <a:t>$0.015 per GB-month of provisioned storage</a:t>
            </a:r>
          </a:p>
        </p:txBody>
      </p:sp>
      <p:grpSp>
        <p:nvGrpSpPr>
          <p:cNvPr id="5" name="Group 4">
            <a:extLst>
              <a:ext uri="{FF2B5EF4-FFF2-40B4-BE49-F238E27FC236}">
                <a16:creationId xmlns:a16="http://schemas.microsoft.com/office/drawing/2014/main" id="{F579AD29-8739-4750-9A7F-66344F28078F}"/>
              </a:ext>
            </a:extLst>
          </p:cNvPr>
          <p:cNvGrpSpPr/>
          <p:nvPr/>
        </p:nvGrpSpPr>
        <p:grpSpPr>
          <a:xfrm>
            <a:off x="1414091" y="1504374"/>
            <a:ext cx="1422613" cy="2049027"/>
            <a:chOff x="2262545" y="2406998"/>
            <a:chExt cx="2276181" cy="3278443"/>
          </a:xfrm>
        </p:grpSpPr>
        <p:sp>
          <p:nvSpPr>
            <p:cNvPr id="6" name="Text Placeholder 19">
              <a:extLst>
                <a:ext uri="{FF2B5EF4-FFF2-40B4-BE49-F238E27FC236}">
                  <a16:creationId xmlns:a16="http://schemas.microsoft.com/office/drawing/2014/main" id="{05214E10-EB1B-224B-ACE5-E55C905468C2}"/>
                </a:ext>
              </a:extLst>
            </p:cNvPr>
            <p:cNvSpPr txBox="1">
              <a:spLocks/>
            </p:cNvSpPr>
            <p:nvPr/>
          </p:nvSpPr>
          <p:spPr>
            <a:xfrm>
              <a:off x="2262545" y="5316110"/>
              <a:ext cx="2276181" cy="369331"/>
            </a:xfrm>
            <a:prstGeom prst="rect">
              <a:avLst/>
            </a:prstGeom>
          </p:spPr>
          <p:txBody>
            <a:bodyPr vert="horz" lIns="0" tIns="0" rIns="0" bIns="0" rtlCol="0">
              <a:spAutoFit/>
            </a:bodyPr>
            <a:lstStyle>
              <a:defPPr>
                <a:defRPr lang="en-US"/>
              </a:defPPr>
              <a:lvl1pPr indent="0" algn="ctr" defTabSz="457200">
                <a:spcBef>
                  <a:spcPct val="20000"/>
                </a:spcBef>
                <a:buFontTx/>
                <a:buNone/>
                <a:defRPr sz="24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defTabSz="457200">
                <a:spcBef>
                  <a:spcPct val="20000"/>
                </a:spcBef>
                <a:buFont typeface="Arial"/>
                <a:buChar char="•"/>
                <a:defRPr sz="2000" b="0" i="0">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dirty="0"/>
                <a:t>Cold HDD</a:t>
              </a:r>
            </a:p>
          </p:txBody>
        </p:sp>
        <p:sp>
          <p:nvSpPr>
            <p:cNvPr id="7" name="TextBox 6">
              <a:extLst>
                <a:ext uri="{FF2B5EF4-FFF2-40B4-BE49-F238E27FC236}">
                  <a16:creationId xmlns:a16="http://schemas.microsoft.com/office/drawing/2014/main" id="{C762953B-C215-AD43-AC72-4B114B063C15}"/>
                </a:ext>
              </a:extLst>
            </p:cNvPr>
            <p:cNvSpPr txBox="1"/>
            <p:nvPr/>
          </p:nvSpPr>
          <p:spPr>
            <a:xfrm>
              <a:off x="3022070" y="4796388"/>
              <a:ext cx="757130" cy="517064"/>
            </a:xfrm>
            <a:prstGeom prst="rect">
              <a:avLst/>
            </a:prstGeom>
            <a:noFill/>
          </p:spPr>
          <p:txBody>
            <a:bodyPr wrap="none" rtlCol="0">
              <a:spAutoFit/>
            </a:bodyPr>
            <a:lstStyle/>
            <a:p>
              <a:pPr algn="ctr"/>
              <a:r>
                <a:rPr lang="en-US" sz="1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sc1</a:t>
              </a:r>
            </a:p>
          </p:txBody>
        </p:sp>
        <p:grpSp>
          <p:nvGrpSpPr>
            <p:cNvPr id="11" name="Graphic 201">
              <a:extLst>
                <a:ext uri="{FF2B5EF4-FFF2-40B4-BE49-F238E27FC236}">
                  <a16:creationId xmlns:a16="http://schemas.microsoft.com/office/drawing/2014/main" id="{0069ADAE-1404-4A77-B8EB-27A3C0E86E0D}"/>
                </a:ext>
              </a:extLst>
            </p:cNvPr>
            <p:cNvGrpSpPr>
              <a:grpSpLocks noChangeAspect="1"/>
            </p:cNvGrpSpPr>
            <p:nvPr/>
          </p:nvGrpSpPr>
          <p:grpSpPr>
            <a:xfrm>
              <a:off x="2550243" y="2406998"/>
              <a:ext cx="1700784" cy="2194560"/>
              <a:chOff x="10792088" y="-3112343"/>
              <a:chExt cx="1914702" cy="2470584"/>
            </a:xfrm>
          </p:grpSpPr>
          <p:sp>
            <p:nvSpPr>
              <p:cNvPr id="14" name="Freeform: Shape 13">
                <a:extLst>
                  <a:ext uri="{FF2B5EF4-FFF2-40B4-BE49-F238E27FC236}">
                    <a16:creationId xmlns:a16="http://schemas.microsoft.com/office/drawing/2014/main" id="{A8A40CFB-CFC8-49A6-9283-747BF97FB3BA}"/>
                  </a:ext>
                </a:extLst>
              </p:cNvPr>
              <p:cNvSpPr/>
              <p:nvPr/>
            </p:nvSpPr>
            <p:spPr>
              <a:xfrm>
                <a:off x="11024014" y="-2820196"/>
                <a:ext cx="1451468" cy="1451468"/>
              </a:xfrm>
              <a:custGeom>
                <a:avLst/>
                <a:gdLst>
                  <a:gd name="connsiteX0" fmla="*/ 730366 w 1451467"/>
                  <a:gd name="connsiteY0" fmla="*/ 0 h 1451468"/>
                  <a:gd name="connsiteX1" fmla="*/ 0 w 1451467"/>
                  <a:gd name="connsiteY1" fmla="*/ 730366 h 1451468"/>
                  <a:gd name="connsiteX2" fmla="*/ 730366 w 1451467"/>
                  <a:gd name="connsiteY2" fmla="*/ 1460733 h 1451468"/>
                  <a:gd name="connsiteX3" fmla="*/ 1460732 w 1451467"/>
                  <a:gd name="connsiteY3" fmla="*/ 730366 h 1451468"/>
                  <a:gd name="connsiteX4" fmla="*/ 730366 w 1451467"/>
                  <a:gd name="connsiteY4" fmla="*/ 0 h 1451468"/>
                  <a:gd name="connsiteX5" fmla="*/ 730366 w 1451467"/>
                  <a:gd name="connsiteY5" fmla="*/ 1003984 h 1451468"/>
                  <a:gd name="connsiteX6" fmla="*/ 456749 w 1451467"/>
                  <a:gd name="connsiteY6" fmla="*/ 730366 h 1451468"/>
                  <a:gd name="connsiteX7" fmla="*/ 730366 w 1451467"/>
                  <a:gd name="connsiteY7" fmla="*/ 456749 h 1451468"/>
                  <a:gd name="connsiteX8" fmla="*/ 1003983 w 1451467"/>
                  <a:gd name="connsiteY8" fmla="*/ 730366 h 1451468"/>
                  <a:gd name="connsiteX9" fmla="*/ 730366 w 1451467"/>
                  <a:gd name="connsiteY9" fmla="*/ 1003984 h 14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1467" h="1451468">
                    <a:moveTo>
                      <a:pt x="730366" y="0"/>
                    </a:moveTo>
                    <a:cubicBezTo>
                      <a:pt x="327043" y="0"/>
                      <a:pt x="0" y="327044"/>
                      <a:pt x="0" y="730366"/>
                    </a:cubicBezTo>
                    <a:cubicBezTo>
                      <a:pt x="0" y="1133689"/>
                      <a:pt x="327043" y="1460733"/>
                      <a:pt x="730366" y="1460733"/>
                    </a:cubicBezTo>
                    <a:cubicBezTo>
                      <a:pt x="1133689" y="1460733"/>
                      <a:pt x="1460732" y="1133689"/>
                      <a:pt x="1460732" y="730366"/>
                    </a:cubicBezTo>
                    <a:cubicBezTo>
                      <a:pt x="1460732" y="327044"/>
                      <a:pt x="1133689" y="0"/>
                      <a:pt x="730366" y="0"/>
                    </a:cubicBezTo>
                    <a:close/>
                    <a:moveTo>
                      <a:pt x="730366" y="1003984"/>
                    </a:moveTo>
                    <a:cubicBezTo>
                      <a:pt x="579352" y="1003984"/>
                      <a:pt x="456749" y="881381"/>
                      <a:pt x="456749" y="730366"/>
                    </a:cubicBezTo>
                    <a:cubicBezTo>
                      <a:pt x="456749" y="579352"/>
                      <a:pt x="579352" y="456749"/>
                      <a:pt x="730366" y="456749"/>
                    </a:cubicBezTo>
                    <a:cubicBezTo>
                      <a:pt x="881381" y="456749"/>
                      <a:pt x="1003983" y="579352"/>
                      <a:pt x="1003983" y="730366"/>
                    </a:cubicBezTo>
                    <a:cubicBezTo>
                      <a:pt x="1003983" y="881381"/>
                      <a:pt x="881689" y="1003984"/>
                      <a:pt x="730366" y="1003984"/>
                    </a:cubicBezTo>
                    <a:close/>
                  </a:path>
                </a:pathLst>
              </a:custGeom>
              <a:solidFill>
                <a:schemeClr val="accent2"/>
              </a:solidFill>
              <a:ln w="30879" cap="flat">
                <a:noFill/>
                <a:prstDash val="solid"/>
                <a:miter/>
              </a:ln>
            </p:spPr>
            <p:txBody>
              <a:bodyPr rtlCol="0" anchor="ctr"/>
              <a:lstStyle/>
              <a:p>
                <a:endParaRPr lang="en-US" sz="1125" dirty="0"/>
              </a:p>
            </p:txBody>
          </p:sp>
          <p:sp>
            <p:nvSpPr>
              <p:cNvPr id="15" name="Freeform: Shape 14">
                <a:extLst>
                  <a:ext uri="{FF2B5EF4-FFF2-40B4-BE49-F238E27FC236}">
                    <a16:creationId xmlns:a16="http://schemas.microsoft.com/office/drawing/2014/main" id="{ACB20256-5289-4775-9FA7-2A0C12A0B1C2}"/>
                  </a:ext>
                </a:extLst>
              </p:cNvPr>
              <p:cNvSpPr/>
              <p:nvPr/>
            </p:nvSpPr>
            <p:spPr>
              <a:xfrm>
                <a:off x="11473351" y="-2374565"/>
                <a:ext cx="555881" cy="555881"/>
              </a:xfrm>
              <a:custGeom>
                <a:avLst/>
                <a:gdLst>
                  <a:gd name="connsiteX0" fmla="*/ 562675 w 555881"/>
                  <a:gd name="connsiteY0" fmla="*/ 281338 h 555881"/>
                  <a:gd name="connsiteX1" fmla="*/ 281338 w 555881"/>
                  <a:gd name="connsiteY1" fmla="*/ 562676 h 555881"/>
                  <a:gd name="connsiteX2" fmla="*/ 0 w 555881"/>
                  <a:gd name="connsiteY2" fmla="*/ 281338 h 555881"/>
                  <a:gd name="connsiteX3" fmla="*/ 281338 w 555881"/>
                  <a:gd name="connsiteY3" fmla="*/ 0 h 555881"/>
                  <a:gd name="connsiteX4" fmla="*/ 562675 w 555881"/>
                  <a:gd name="connsiteY4" fmla="*/ 281338 h 555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81" h="555881">
                    <a:moveTo>
                      <a:pt x="562675" y="281338"/>
                    </a:moveTo>
                    <a:cubicBezTo>
                      <a:pt x="562675" y="436716"/>
                      <a:pt x="436716" y="562676"/>
                      <a:pt x="281338" y="562676"/>
                    </a:cubicBezTo>
                    <a:cubicBezTo>
                      <a:pt x="125959" y="562676"/>
                      <a:pt x="0" y="436716"/>
                      <a:pt x="0" y="281338"/>
                    </a:cubicBezTo>
                    <a:cubicBezTo>
                      <a:pt x="0" y="125959"/>
                      <a:pt x="125959" y="0"/>
                      <a:pt x="281338" y="0"/>
                    </a:cubicBezTo>
                    <a:cubicBezTo>
                      <a:pt x="436716" y="0"/>
                      <a:pt x="562675" y="125959"/>
                      <a:pt x="562675" y="281338"/>
                    </a:cubicBezTo>
                    <a:close/>
                  </a:path>
                </a:pathLst>
              </a:custGeom>
              <a:solidFill>
                <a:srgbClr val="FFFFFF"/>
              </a:solidFill>
              <a:ln w="30879" cap="flat">
                <a:noFill/>
                <a:prstDash val="solid"/>
                <a:miter/>
              </a:ln>
            </p:spPr>
            <p:txBody>
              <a:bodyPr rtlCol="0" anchor="ctr"/>
              <a:lstStyle/>
              <a:p>
                <a:endParaRPr lang="en-US" sz="1125" dirty="0"/>
              </a:p>
            </p:txBody>
          </p:sp>
          <p:sp>
            <p:nvSpPr>
              <p:cNvPr id="16" name="Freeform: Shape 15">
                <a:extLst>
                  <a:ext uri="{FF2B5EF4-FFF2-40B4-BE49-F238E27FC236}">
                    <a16:creationId xmlns:a16="http://schemas.microsoft.com/office/drawing/2014/main" id="{33B0D544-0E65-4EAE-99AB-6A9934E21604}"/>
                  </a:ext>
                </a:extLst>
              </p:cNvPr>
              <p:cNvSpPr/>
              <p:nvPr/>
            </p:nvSpPr>
            <p:spPr>
              <a:xfrm>
                <a:off x="11024014" y="-793391"/>
                <a:ext cx="1111762" cy="123529"/>
              </a:xfrm>
              <a:custGeom>
                <a:avLst/>
                <a:gdLst>
                  <a:gd name="connsiteX0" fmla="*/ 0 w 1111762"/>
                  <a:gd name="connsiteY0" fmla="*/ 0 h 123529"/>
                  <a:gd name="connsiteX1" fmla="*/ 1136159 w 1111762"/>
                  <a:gd name="connsiteY1" fmla="*/ 0 h 123529"/>
                  <a:gd name="connsiteX2" fmla="*/ 1136159 w 1111762"/>
                  <a:gd name="connsiteY2" fmla="*/ 127544 h 123529"/>
                  <a:gd name="connsiteX3" fmla="*/ 0 w 1111762"/>
                  <a:gd name="connsiteY3" fmla="*/ 127544 h 123529"/>
                </a:gdLst>
                <a:ahLst/>
                <a:cxnLst>
                  <a:cxn ang="0">
                    <a:pos x="connsiteX0" y="connsiteY0"/>
                  </a:cxn>
                  <a:cxn ang="0">
                    <a:pos x="connsiteX1" y="connsiteY1"/>
                  </a:cxn>
                  <a:cxn ang="0">
                    <a:pos x="connsiteX2" y="connsiteY2"/>
                  </a:cxn>
                  <a:cxn ang="0">
                    <a:pos x="connsiteX3" y="connsiteY3"/>
                  </a:cxn>
                </a:cxnLst>
                <a:rect l="l" t="t" r="r" b="b"/>
                <a:pathLst>
                  <a:path w="1111762" h="123529">
                    <a:moveTo>
                      <a:pt x="0" y="0"/>
                    </a:moveTo>
                    <a:lnTo>
                      <a:pt x="1136159" y="0"/>
                    </a:lnTo>
                    <a:lnTo>
                      <a:pt x="1136159" y="127544"/>
                    </a:lnTo>
                    <a:lnTo>
                      <a:pt x="0" y="127544"/>
                    </a:lnTo>
                    <a:close/>
                  </a:path>
                </a:pathLst>
              </a:custGeom>
              <a:noFill/>
              <a:ln w="23160" cap="flat">
                <a:solidFill>
                  <a:schemeClr val="accent2"/>
                </a:solidFill>
                <a:prstDash val="solid"/>
                <a:round/>
              </a:ln>
            </p:spPr>
            <p:txBody>
              <a:bodyPr rtlCol="0" anchor="ctr"/>
              <a:lstStyle/>
              <a:p>
                <a:endParaRPr lang="en-US" sz="1125" dirty="0"/>
              </a:p>
            </p:txBody>
          </p:sp>
          <p:sp>
            <p:nvSpPr>
              <p:cNvPr id="17" name="Freeform: Shape 16">
                <a:extLst>
                  <a:ext uri="{FF2B5EF4-FFF2-40B4-BE49-F238E27FC236}">
                    <a16:creationId xmlns:a16="http://schemas.microsoft.com/office/drawing/2014/main" id="{128FF36C-BA27-4DEE-98F3-17D54DA6C08C}"/>
                  </a:ext>
                </a:extLst>
              </p:cNvPr>
              <p:cNvSpPr/>
              <p:nvPr/>
            </p:nvSpPr>
            <p:spPr>
              <a:xfrm>
                <a:off x="11729674" y="-793391"/>
                <a:ext cx="30882" cy="123529"/>
              </a:xfrm>
              <a:custGeom>
                <a:avLst/>
                <a:gdLst>
                  <a:gd name="connsiteX0" fmla="*/ 0 w 0"/>
                  <a:gd name="connsiteY0" fmla="*/ 0 h 123529"/>
                  <a:gd name="connsiteX1" fmla="*/ 0 w 0"/>
                  <a:gd name="connsiteY1" fmla="*/ 127544 h 123529"/>
                </a:gdLst>
                <a:ahLst/>
                <a:cxnLst>
                  <a:cxn ang="0">
                    <a:pos x="connsiteX0" y="connsiteY0"/>
                  </a:cxn>
                  <a:cxn ang="0">
                    <a:pos x="connsiteX1" y="connsiteY1"/>
                  </a:cxn>
                </a:cxnLst>
                <a:rect l="l" t="t" r="r" b="b"/>
                <a:pathLst>
                  <a:path h="123529">
                    <a:moveTo>
                      <a:pt x="0" y="0"/>
                    </a:moveTo>
                    <a:lnTo>
                      <a:pt x="0" y="127544"/>
                    </a:lnTo>
                  </a:path>
                </a:pathLst>
              </a:custGeom>
              <a:ln w="23160" cap="flat">
                <a:solidFill>
                  <a:schemeClr val="accent2"/>
                </a:solidFill>
                <a:prstDash val="solid"/>
                <a:round/>
              </a:ln>
            </p:spPr>
            <p:txBody>
              <a:bodyPr rtlCol="0" anchor="ctr"/>
              <a:lstStyle/>
              <a:p>
                <a:endParaRPr lang="en-US" sz="1125" dirty="0"/>
              </a:p>
            </p:txBody>
          </p:sp>
          <p:sp>
            <p:nvSpPr>
              <p:cNvPr id="18" name="Freeform: Shape 17">
                <a:extLst>
                  <a:ext uri="{FF2B5EF4-FFF2-40B4-BE49-F238E27FC236}">
                    <a16:creationId xmlns:a16="http://schemas.microsoft.com/office/drawing/2014/main" id="{432D151F-0C90-4484-AE8B-015A4351E207}"/>
                  </a:ext>
                </a:extLst>
              </p:cNvPr>
              <p:cNvSpPr/>
              <p:nvPr/>
            </p:nvSpPr>
            <p:spPr>
              <a:xfrm>
                <a:off x="10803823" y="-939156"/>
                <a:ext cx="1883820" cy="30882"/>
              </a:xfrm>
              <a:custGeom>
                <a:avLst/>
                <a:gdLst>
                  <a:gd name="connsiteX0" fmla="*/ 0 w 1883819"/>
                  <a:gd name="connsiteY0" fmla="*/ 0 h 0"/>
                  <a:gd name="connsiteX1" fmla="*/ 1901423 w 1883819"/>
                  <a:gd name="connsiteY1" fmla="*/ 0 h 0"/>
                </a:gdLst>
                <a:ahLst/>
                <a:cxnLst>
                  <a:cxn ang="0">
                    <a:pos x="connsiteX0" y="connsiteY0"/>
                  </a:cxn>
                  <a:cxn ang="0">
                    <a:pos x="connsiteX1" y="connsiteY1"/>
                  </a:cxn>
                </a:cxnLst>
                <a:rect l="l" t="t" r="r" b="b"/>
                <a:pathLst>
                  <a:path w="1883819">
                    <a:moveTo>
                      <a:pt x="0" y="0"/>
                    </a:moveTo>
                    <a:lnTo>
                      <a:pt x="1901423" y="0"/>
                    </a:lnTo>
                  </a:path>
                </a:pathLst>
              </a:custGeom>
              <a:ln w="23160" cap="flat">
                <a:solidFill>
                  <a:srgbClr val="FFFFFF"/>
                </a:solidFill>
                <a:prstDash val="solid"/>
                <a:miter/>
              </a:ln>
            </p:spPr>
            <p:txBody>
              <a:bodyPr rtlCol="0" anchor="ctr"/>
              <a:lstStyle/>
              <a:p>
                <a:endParaRPr lang="en-US" sz="1125" dirty="0"/>
              </a:p>
            </p:txBody>
          </p:sp>
          <p:sp>
            <p:nvSpPr>
              <p:cNvPr id="19" name="Freeform: Shape 18">
                <a:extLst>
                  <a:ext uri="{FF2B5EF4-FFF2-40B4-BE49-F238E27FC236}">
                    <a16:creationId xmlns:a16="http://schemas.microsoft.com/office/drawing/2014/main" id="{BDC2A0CE-F197-4121-93DA-7DB47DAC58B8}"/>
                  </a:ext>
                </a:extLst>
              </p:cNvPr>
              <p:cNvSpPr/>
              <p:nvPr/>
            </p:nvSpPr>
            <p:spPr>
              <a:xfrm>
                <a:off x="12577702" y="-1068244"/>
                <a:ext cx="30882" cy="30882"/>
              </a:xfrm>
              <a:custGeom>
                <a:avLst/>
                <a:gdLst>
                  <a:gd name="connsiteX0" fmla="*/ 46323 w 30882"/>
                  <a:gd name="connsiteY0" fmla="*/ 23162 h 30882"/>
                  <a:gd name="connsiteX1" fmla="*/ 23162 w 30882"/>
                  <a:gd name="connsiteY1" fmla="*/ 46324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4"/>
                      <a:pt x="23162" y="46324"/>
                    </a:cubicBezTo>
                    <a:cubicBezTo>
                      <a:pt x="10370" y="46324"/>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811CE315-7E8A-4E15-8457-D1FBB75D0B92}"/>
                  </a:ext>
                </a:extLst>
              </p:cNvPr>
              <p:cNvSpPr/>
              <p:nvPr/>
            </p:nvSpPr>
            <p:spPr>
              <a:xfrm>
                <a:off x="10894308" y="-1068244"/>
                <a:ext cx="30882" cy="30882"/>
              </a:xfrm>
              <a:custGeom>
                <a:avLst/>
                <a:gdLst>
                  <a:gd name="connsiteX0" fmla="*/ 46323 w 30882"/>
                  <a:gd name="connsiteY0" fmla="*/ 23162 h 30882"/>
                  <a:gd name="connsiteX1" fmla="*/ 23162 w 30882"/>
                  <a:gd name="connsiteY1" fmla="*/ 46324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4"/>
                      <a:pt x="23162" y="46324"/>
                    </a:cubicBezTo>
                    <a:cubicBezTo>
                      <a:pt x="10370" y="46324"/>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1" name="Freeform: Shape 20">
                <a:extLst>
                  <a:ext uri="{FF2B5EF4-FFF2-40B4-BE49-F238E27FC236}">
                    <a16:creationId xmlns:a16="http://schemas.microsoft.com/office/drawing/2014/main" id="{17F16808-6242-4AC3-B46E-4787221122E7}"/>
                  </a:ext>
                </a:extLst>
              </p:cNvPr>
              <p:cNvSpPr/>
              <p:nvPr/>
            </p:nvSpPr>
            <p:spPr>
              <a:xfrm>
                <a:off x="12577702" y="-3015990"/>
                <a:ext cx="30882" cy="30882"/>
              </a:xfrm>
              <a:custGeom>
                <a:avLst/>
                <a:gdLst>
                  <a:gd name="connsiteX0" fmla="*/ 46323 w 30882"/>
                  <a:gd name="connsiteY0" fmla="*/ 23162 h 30882"/>
                  <a:gd name="connsiteX1" fmla="*/ 23162 w 30882"/>
                  <a:gd name="connsiteY1" fmla="*/ 46323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3"/>
                      <a:pt x="23162" y="46323"/>
                    </a:cubicBezTo>
                    <a:cubicBezTo>
                      <a:pt x="10370" y="46323"/>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2" name="Freeform: Shape 21">
                <a:extLst>
                  <a:ext uri="{FF2B5EF4-FFF2-40B4-BE49-F238E27FC236}">
                    <a16:creationId xmlns:a16="http://schemas.microsoft.com/office/drawing/2014/main" id="{BD1F4CD2-D524-44C3-8276-6554075F8FA2}"/>
                  </a:ext>
                </a:extLst>
              </p:cNvPr>
              <p:cNvSpPr/>
              <p:nvPr/>
            </p:nvSpPr>
            <p:spPr>
              <a:xfrm>
                <a:off x="10894308" y="-3015990"/>
                <a:ext cx="30882" cy="30882"/>
              </a:xfrm>
              <a:custGeom>
                <a:avLst/>
                <a:gdLst>
                  <a:gd name="connsiteX0" fmla="*/ 46323 w 30882"/>
                  <a:gd name="connsiteY0" fmla="*/ 23162 h 30882"/>
                  <a:gd name="connsiteX1" fmla="*/ 23162 w 30882"/>
                  <a:gd name="connsiteY1" fmla="*/ 46323 h 30882"/>
                  <a:gd name="connsiteX2" fmla="*/ 0 w 30882"/>
                  <a:gd name="connsiteY2" fmla="*/ 23162 h 30882"/>
                  <a:gd name="connsiteX3" fmla="*/ 23162 w 30882"/>
                  <a:gd name="connsiteY3" fmla="*/ 0 h 30882"/>
                  <a:gd name="connsiteX4" fmla="*/ 46323 w 30882"/>
                  <a:gd name="connsiteY4" fmla="*/ 23162 h 30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2" h="30882">
                    <a:moveTo>
                      <a:pt x="46323" y="23162"/>
                    </a:moveTo>
                    <a:cubicBezTo>
                      <a:pt x="46323" y="35954"/>
                      <a:pt x="35954" y="46323"/>
                      <a:pt x="23162" y="46323"/>
                    </a:cubicBezTo>
                    <a:cubicBezTo>
                      <a:pt x="10370" y="46323"/>
                      <a:pt x="0" y="35954"/>
                      <a:pt x="0" y="23162"/>
                    </a:cubicBezTo>
                    <a:cubicBezTo>
                      <a:pt x="0" y="10370"/>
                      <a:pt x="10370" y="0"/>
                      <a:pt x="23162" y="0"/>
                    </a:cubicBezTo>
                    <a:cubicBezTo>
                      <a:pt x="35954" y="0"/>
                      <a:pt x="46323" y="10370"/>
                      <a:pt x="46323" y="23162"/>
                    </a:cubicBezTo>
                    <a:close/>
                  </a:path>
                </a:pathLst>
              </a:custGeom>
              <a:noFill/>
              <a:ln w="23160" cap="flat">
                <a:solidFill>
                  <a:srgbClr val="FFFFFF"/>
                </a:solid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C61D4EB3-CC53-4F6F-909F-7671358BE381}"/>
                  </a:ext>
                </a:extLst>
              </p:cNvPr>
              <p:cNvSpPr/>
              <p:nvPr/>
            </p:nvSpPr>
            <p:spPr>
              <a:xfrm>
                <a:off x="10803823" y="-3100608"/>
                <a:ext cx="1883820" cy="2408819"/>
              </a:xfrm>
              <a:custGeom>
                <a:avLst/>
                <a:gdLst>
                  <a:gd name="connsiteX0" fmla="*/ 0 w 1883819"/>
                  <a:gd name="connsiteY0" fmla="*/ 0 h 2408819"/>
                  <a:gd name="connsiteX1" fmla="*/ 1901423 w 1883819"/>
                  <a:gd name="connsiteY1" fmla="*/ 0 h 2408819"/>
                  <a:gd name="connsiteX2" fmla="*/ 1901423 w 1883819"/>
                  <a:gd name="connsiteY2" fmla="*/ 2435070 h 2408819"/>
                  <a:gd name="connsiteX3" fmla="*/ 0 w 1883819"/>
                  <a:gd name="connsiteY3" fmla="*/ 2435070 h 2408819"/>
                </a:gdLst>
                <a:ahLst/>
                <a:cxnLst>
                  <a:cxn ang="0">
                    <a:pos x="connsiteX0" y="connsiteY0"/>
                  </a:cxn>
                  <a:cxn ang="0">
                    <a:pos x="connsiteX1" y="connsiteY1"/>
                  </a:cxn>
                  <a:cxn ang="0">
                    <a:pos x="connsiteX2" y="connsiteY2"/>
                  </a:cxn>
                  <a:cxn ang="0">
                    <a:pos x="connsiteX3" y="connsiteY3"/>
                  </a:cxn>
                </a:cxnLst>
                <a:rect l="l" t="t" r="r" b="b"/>
                <a:pathLst>
                  <a:path w="1883819" h="2408819">
                    <a:moveTo>
                      <a:pt x="0" y="0"/>
                    </a:moveTo>
                    <a:lnTo>
                      <a:pt x="1901423" y="0"/>
                    </a:lnTo>
                    <a:lnTo>
                      <a:pt x="1901423" y="2435070"/>
                    </a:lnTo>
                    <a:lnTo>
                      <a:pt x="0" y="2435070"/>
                    </a:lnTo>
                    <a:close/>
                  </a:path>
                </a:pathLst>
              </a:custGeom>
              <a:noFill/>
              <a:ln w="23160" cap="flat">
                <a:solidFill>
                  <a:srgbClr val="FFFFFF"/>
                </a:solid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CE20EC7E-7D77-4564-A234-D214C10233C3}"/>
                  </a:ext>
                </a:extLst>
              </p:cNvPr>
              <p:cNvSpPr/>
              <p:nvPr/>
            </p:nvSpPr>
            <p:spPr>
              <a:xfrm>
                <a:off x="11227837" y="-1745184"/>
                <a:ext cx="586764" cy="555881"/>
              </a:xfrm>
              <a:custGeom>
                <a:avLst/>
                <a:gdLst>
                  <a:gd name="connsiteX0" fmla="*/ 608072 w 586763"/>
                  <a:gd name="connsiteY0" fmla="*/ 49103 h 555881"/>
                  <a:gd name="connsiteX1" fmla="*/ 614249 w 586763"/>
                  <a:gd name="connsiteY1" fmla="*/ 30573 h 555881"/>
                  <a:gd name="connsiteX2" fmla="*/ 583675 w 586763"/>
                  <a:gd name="connsiteY2" fmla="*/ 0 h 555881"/>
                  <a:gd name="connsiteX3" fmla="*/ 562984 w 586763"/>
                  <a:gd name="connsiteY3" fmla="*/ 8029 h 555881"/>
                  <a:gd name="connsiteX4" fmla="*/ 562984 w 586763"/>
                  <a:gd name="connsiteY4" fmla="*/ 8029 h 555881"/>
                  <a:gd name="connsiteX5" fmla="*/ 46632 w 586763"/>
                  <a:gd name="connsiteY5" fmla="*/ 374911 h 555881"/>
                  <a:gd name="connsiteX6" fmla="*/ 46632 w 586763"/>
                  <a:gd name="connsiteY6" fmla="*/ 375220 h 555881"/>
                  <a:gd name="connsiteX7" fmla="*/ 0 w 586763"/>
                  <a:gd name="connsiteY7" fmla="*/ 465087 h 555881"/>
                  <a:gd name="connsiteX8" fmla="*/ 110250 w 586763"/>
                  <a:gd name="connsiteY8" fmla="*/ 575337 h 555881"/>
                  <a:gd name="connsiteX9" fmla="*/ 195794 w 586763"/>
                  <a:gd name="connsiteY9" fmla="*/ 533646 h 555881"/>
                  <a:gd name="connsiteX10" fmla="*/ 196103 w 586763"/>
                  <a:gd name="connsiteY10" fmla="*/ 533955 h 555881"/>
                  <a:gd name="connsiteX11" fmla="*/ 605293 w 586763"/>
                  <a:gd name="connsiteY11" fmla="*/ 52500 h 555881"/>
                  <a:gd name="connsiteX12" fmla="*/ 608072 w 586763"/>
                  <a:gd name="connsiteY12" fmla="*/ 49103 h 555881"/>
                  <a:gd name="connsiteX13" fmla="*/ 608072 w 586763"/>
                  <a:gd name="connsiteY13" fmla="*/ 49103 h 555881"/>
                  <a:gd name="connsiteX14" fmla="*/ 608072 w 586763"/>
                  <a:gd name="connsiteY14" fmla="*/ 49103 h 55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6763" h="555881">
                    <a:moveTo>
                      <a:pt x="608072" y="49103"/>
                    </a:moveTo>
                    <a:cubicBezTo>
                      <a:pt x="612087" y="43853"/>
                      <a:pt x="614249" y="37676"/>
                      <a:pt x="614249" y="30573"/>
                    </a:cubicBezTo>
                    <a:cubicBezTo>
                      <a:pt x="614249" y="13588"/>
                      <a:pt x="600661" y="0"/>
                      <a:pt x="583675" y="0"/>
                    </a:cubicBezTo>
                    <a:cubicBezTo>
                      <a:pt x="575646" y="0"/>
                      <a:pt x="568543" y="3088"/>
                      <a:pt x="562984" y="8029"/>
                    </a:cubicBezTo>
                    <a:lnTo>
                      <a:pt x="562984" y="8029"/>
                    </a:lnTo>
                    <a:lnTo>
                      <a:pt x="46632" y="374911"/>
                    </a:lnTo>
                    <a:lnTo>
                      <a:pt x="46632" y="375220"/>
                    </a:lnTo>
                    <a:cubicBezTo>
                      <a:pt x="18529" y="395293"/>
                      <a:pt x="0" y="427720"/>
                      <a:pt x="0" y="465087"/>
                    </a:cubicBezTo>
                    <a:cubicBezTo>
                      <a:pt x="0" y="525926"/>
                      <a:pt x="49412" y="575337"/>
                      <a:pt x="110250" y="575337"/>
                    </a:cubicBezTo>
                    <a:cubicBezTo>
                      <a:pt x="145147" y="575337"/>
                      <a:pt x="175720" y="558970"/>
                      <a:pt x="195794" y="533646"/>
                    </a:cubicBezTo>
                    <a:lnTo>
                      <a:pt x="196103" y="533955"/>
                    </a:lnTo>
                    <a:lnTo>
                      <a:pt x="605293" y="52500"/>
                    </a:lnTo>
                    <a:cubicBezTo>
                      <a:pt x="606219" y="51573"/>
                      <a:pt x="607146" y="50338"/>
                      <a:pt x="608072" y="49103"/>
                    </a:cubicBezTo>
                    <a:lnTo>
                      <a:pt x="608072" y="49103"/>
                    </a:lnTo>
                    <a:lnTo>
                      <a:pt x="608072" y="49103"/>
                    </a:lnTo>
                    <a:close/>
                  </a:path>
                </a:pathLst>
              </a:custGeom>
              <a:solidFill>
                <a:srgbClr val="232F3E"/>
              </a:solidFill>
              <a:ln w="23160" cap="flat">
                <a:solidFill>
                  <a:srgbClr val="FFFFFF"/>
                </a:solidFill>
                <a:prstDash val="solid"/>
                <a:miter/>
              </a:ln>
            </p:spPr>
            <p:txBody>
              <a:bodyPr rtlCol="0" anchor="ctr"/>
              <a:lstStyle/>
              <a:p>
                <a:endParaRPr lang="en-US" sz="1125" dirty="0"/>
              </a:p>
            </p:txBody>
          </p:sp>
          <p:sp>
            <p:nvSpPr>
              <p:cNvPr id="25" name="Freeform: Shape 24">
                <a:extLst>
                  <a:ext uri="{FF2B5EF4-FFF2-40B4-BE49-F238E27FC236}">
                    <a16:creationId xmlns:a16="http://schemas.microsoft.com/office/drawing/2014/main" id="{D7A59048-B643-41A2-A0A1-86FA523330FD}"/>
                  </a:ext>
                </a:extLst>
              </p:cNvPr>
              <p:cNvSpPr/>
              <p:nvPr/>
            </p:nvSpPr>
            <p:spPr>
              <a:xfrm>
                <a:off x="11277558" y="-1340934"/>
                <a:ext cx="92647" cy="92647"/>
              </a:xfrm>
              <a:custGeom>
                <a:avLst/>
                <a:gdLst>
                  <a:gd name="connsiteX0" fmla="*/ 121059 w 92646"/>
                  <a:gd name="connsiteY0" fmla="*/ 60529 h 92646"/>
                  <a:gd name="connsiteX1" fmla="*/ 60529 w 92646"/>
                  <a:gd name="connsiteY1" fmla="*/ 121059 h 92646"/>
                  <a:gd name="connsiteX2" fmla="*/ 0 w 92646"/>
                  <a:gd name="connsiteY2" fmla="*/ 60529 h 92646"/>
                  <a:gd name="connsiteX3" fmla="*/ 60529 w 92646"/>
                  <a:gd name="connsiteY3" fmla="*/ 0 h 92646"/>
                  <a:gd name="connsiteX4" fmla="*/ 121059 w 92646"/>
                  <a:gd name="connsiteY4" fmla="*/ 60529 h 9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46" h="92646">
                    <a:moveTo>
                      <a:pt x="121059" y="60529"/>
                    </a:moveTo>
                    <a:cubicBezTo>
                      <a:pt x="121059" y="93959"/>
                      <a:pt x="93959" y="121059"/>
                      <a:pt x="60529" y="121059"/>
                    </a:cubicBezTo>
                    <a:cubicBezTo>
                      <a:pt x="27100" y="121059"/>
                      <a:pt x="0" y="93959"/>
                      <a:pt x="0" y="60529"/>
                    </a:cubicBezTo>
                    <a:cubicBezTo>
                      <a:pt x="0" y="27100"/>
                      <a:pt x="27100" y="0"/>
                      <a:pt x="60529" y="0"/>
                    </a:cubicBezTo>
                    <a:cubicBezTo>
                      <a:pt x="93959" y="0"/>
                      <a:pt x="121059" y="27100"/>
                      <a:pt x="121059" y="60529"/>
                    </a:cubicBezTo>
                    <a:close/>
                  </a:path>
                </a:pathLst>
              </a:custGeom>
              <a:solidFill>
                <a:srgbClr val="232F3E"/>
              </a:solidFill>
              <a:ln w="23160" cap="flat">
                <a:solidFill>
                  <a:srgbClr val="FFFFFF"/>
                </a:solidFill>
                <a:prstDash val="solid"/>
                <a:miter/>
              </a:ln>
            </p:spPr>
            <p:txBody>
              <a:bodyPr rtlCol="0" anchor="ctr"/>
              <a:lstStyle/>
              <a:p>
                <a:endParaRPr lang="en-US" sz="1125" dirty="0"/>
              </a:p>
            </p:txBody>
          </p:sp>
          <p:sp>
            <p:nvSpPr>
              <p:cNvPr id="26" name="Freeform: Shape 25">
                <a:extLst>
                  <a:ext uri="{FF2B5EF4-FFF2-40B4-BE49-F238E27FC236}">
                    <a16:creationId xmlns:a16="http://schemas.microsoft.com/office/drawing/2014/main" id="{ADADC04E-545B-40F5-BC51-BFA5E8B7E523}"/>
                  </a:ext>
                </a:extLst>
              </p:cNvPr>
              <p:cNvSpPr/>
              <p:nvPr/>
            </p:nvSpPr>
            <p:spPr>
              <a:xfrm>
                <a:off x="11263043" y="-2769241"/>
                <a:ext cx="802940" cy="432352"/>
              </a:xfrm>
              <a:custGeom>
                <a:avLst/>
                <a:gdLst>
                  <a:gd name="connsiteX0" fmla="*/ 491337 w 802939"/>
                  <a:gd name="connsiteY0" fmla="*/ 0 h 432352"/>
                  <a:gd name="connsiteX1" fmla="*/ 0 w 802939"/>
                  <a:gd name="connsiteY1" fmla="*/ 210617 h 432352"/>
                  <a:gd name="connsiteX2" fmla="*/ 242735 w 802939"/>
                  <a:gd name="connsiteY2" fmla="*/ 459220 h 432352"/>
                  <a:gd name="connsiteX3" fmla="*/ 491337 w 802939"/>
                  <a:gd name="connsiteY3" fmla="*/ 346808 h 432352"/>
                  <a:gd name="connsiteX4" fmla="*/ 646984 w 802939"/>
                  <a:gd name="connsiteY4" fmla="*/ 386029 h 432352"/>
                  <a:gd name="connsiteX5" fmla="*/ 826101 w 802939"/>
                  <a:gd name="connsiteY5" fmla="*/ 88323 h 432352"/>
                  <a:gd name="connsiteX6" fmla="*/ 491337 w 802939"/>
                  <a:gd name="connsiteY6" fmla="*/ 0 h 43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939" h="432352">
                    <a:moveTo>
                      <a:pt x="491337" y="0"/>
                    </a:moveTo>
                    <a:cubicBezTo>
                      <a:pt x="298014" y="0"/>
                      <a:pt x="123529" y="80912"/>
                      <a:pt x="0" y="210617"/>
                    </a:cubicBezTo>
                    <a:lnTo>
                      <a:pt x="242735" y="459220"/>
                    </a:lnTo>
                    <a:cubicBezTo>
                      <a:pt x="303573" y="390352"/>
                      <a:pt x="392205" y="346808"/>
                      <a:pt x="491337" y="346808"/>
                    </a:cubicBezTo>
                    <a:cubicBezTo>
                      <a:pt x="547852" y="346808"/>
                      <a:pt x="600661" y="361323"/>
                      <a:pt x="646984" y="386029"/>
                    </a:cubicBezTo>
                    <a:lnTo>
                      <a:pt x="826101" y="88323"/>
                    </a:lnTo>
                    <a:cubicBezTo>
                      <a:pt x="727587" y="32426"/>
                      <a:pt x="613322" y="0"/>
                      <a:pt x="491337" y="0"/>
                    </a:cubicBezTo>
                    <a:close/>
                  </a:path>
                </a:pathLst>
              </a:custGeom>
              <a:solidFill>
                <a:srgbClr val="FFFFFF"/>
              </a:solidFill>
              <a:ln w="23160" cap="flat">
                <a:solidFill>
                  <a:srgbClr val="232F3E"/>
                </a:solid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4AC65AB0-B485-4932-9E3D-280A2C92543B}"/>
                  </a:ext>
                </a:extLst>
              </p:cNvPr>
              <p:cNvSpPr/>
              <p:nvPr/>
            </p:nvSpPr>
            <p:spPr>
              <a:xfrm>
                <a:off x="11910336" y="-2680608"/>
                <a:ext cx="339705" cy="370588"/>
              </a:xfrm>
              <a:custGeom>
                <a:avLst/>
                <a:gdLst>
                  <a:gd name="connsiteX0" fmla="*/ 179117 w 339705"/>
                  <a:gd name="connsiteY0" fmla="*/ 0 h 370587"/>
                  <a:gd name="connsiteX1" fmla="*/ 0 w 339705"/>
                  <a:gd name="connsiteY1" fmla="*/ 297705 h 370587"/>
                  <a:gd name="connsiteX2" fmla="*/ 107162 w 339705"/>
                  <a:gd name="connsiteY2" fmla="*/ 387882 h 370587"/>
                  <a:gd name="connsiteX3" fmla="*/ 350823 w 339705"/>
                  <a:gd name="connsiteY3" fmla="*/ 138353 h 370587"/>
                  <a:gd name="connsiteX4" fmla="*/ 179117 w 339705"/>
                  <a:gd name="connsiteY4" fmla="*/ 0 h 37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70587">
                    <a:moveTo>
                      <a:pt x="179117" y="0"/>
                    </a:moveTo>
                    <a:lnTo>
                      <a:pt x="0" y="297705"/>
                    </a:lnTo>
                    <a:cubicBezTo>
                      <a:pt x="41691" y="319941"/>
                      <a:pt x="78441" y="350823"/>
                      <a:pt x="107162" y="387882"/>
                    </a:cubicBezTo>
                    <a:lnTo>
                      <a:pt x="350823" y="138353"/>
                    </a:lnTo>
                    <a:cubicBezTo>
                      <a:pt x="301720" y="83382"/>
                      <a:pt x="243661" y="36750"/>
                      <a:pt x="179117" y="0"/>
                    </a:cubicBezTo>
                    <a:close/>
                  </a:path>
                </a:pathLst>
              </a:custGeom>
              <a:solidFill>
                <a:srgbClr val="FFFFFF">
                  <a:alpha val="50000"/>
                </a:srgbClr>
              </a:solidFill>
              <a:ln w="23160" cap="flat">
                <a:solidFill>
                  <a:srgbClr val="232F3E">
                    <a:alpha val="50000"/>
                  </a:srgbClr>
                </a:solidFill>
                <a:prstDash val="solid"/>
                <a:miter/>
              </a:ln>
            </p:spPr>
            <p:txBody>
              <a:bodyPr rtlCol="0" anchor="ctr"/>
              <a:lstStyle/>
              <a:p>
                <a:endParaRPr lang="en-US" sz="1125" dirty="0"/>
              </a:p>
            </p:txBody>
          </p:sp>
          <p:sp>
            <p:nvSpPr>
              <p:cNvPr id="28" name="Freeform: Shape 27">
                <a:extLst>
                  <a:ext uri="{FF2B5EF4-FFF2-40B4-BE49-F238E27FC236}">
                    <a16:creationId xmlns:a16="http://schemas.microsoft.com/office/drawing/2014/main" id="{E640069E-E386-4CD2-B3D0-91BB7563E98C}"/>
                  </a:ext>
                </a:extLst>
              </p:cNvPr>
              <p:cNvSpPr/>
              <p:nvPr/>
            </p:nvSpPr>
            <p:spPr>
              <a:xfrm>
                <a:off x="11503925" y="-2556770"/>
                <a:ext cx="247058" cy="463235"/>
              </a:xfrm>
              <a:custGeom>
                <a:avLst/>
                <a:gdLst>
                  <a:gd name="connsiteX0" fmla="*/ 250455 w 247058"/>
                  <a:gd name="connsiteY0" fmla="*/ 466940 h 463234"/>
                  <a:gd name="connsiteX1" fmla="*/ 0 w 247058"/>
                  <a:gd name="connsiteY1" fmla="*/ 0 h 463234"/>
                </a:gdLst>
                <a:ahLst/>
                <a:cxnLst>
                  <a:cxn ang="0">
                    <a:pos x="connsiteX0" y="connsiteY0"/>
                  </a:cxn>
                  <a:cxn ang="0">
                    <a:pos x="connsiteX1" y="connsiteY1"/>
                  </a:cxn>
                </a:cxnLst>
                <a:rect l="l" t="t" r="r" b="b"/>
                <a:pathLst>
                  <a:path w="247058" h="463234">
                    <a:moveTo>
                      <a:pt x="250455" y="466940"/>
                    </a:moveTo>
                    <a:lnTo>
                      <a:pt x="0" y="0"/>
                    </a:lnTo>
                  </a:path>
                </a:pathLst>
              </a:custGeom>
              <a:ln w="23160" cap="rnd">
                <a:solidFill>
                  <a:srgbClr val="232F3E"/>
                </a:solid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1E0BC572-9839-4EF2-8289-6AE5BEA12865}"/>
                  </a:ext>
                </a:extLst>
              </p:cNvPr>
              <p:cNvSpPr/>
              <p:nvPr/>
            </p:nvSpPr>
            <p:spPr>
              <a:xfrm>
                <a:off x="11691998" y="-2152212"/>
                <a:ext cx="123529" cy="123529"/>
              </a:xfrm>
              <a:custGeom>
                <a:avLst/>
                <a:gdLst>
                  <a:gd name="connsiteX0" fmla="*/ 124764 w 123529"/>
                  <a:gd name="connsiteY0" fmla="*/ 62382 h 123529"/>
                  <a:gd name="connsiteX1" fmla="*/ 62382 w 123529"/>
                  <a:gd name="connsiteY1" fmla="*/ 124765 h 123529"/>
                  <a:gd name="connsiteX2" fmla="*/ 0 w 123529"/>
                  <a:gd name="connsiteY2" fmla="*/ 62382 h 123529"/>
                  <a:gd name="connsiteX3" fmla="*/ 62382 w 123529"/>
                  <a:gd name="connsiteY3" fmla="*/ 0 h 123529"/>
                  <a:gd name="connsiteX4" fmla="*/ 124764 w 123529"/>
                  <a:gd name="connsiteY4" fmla="*/ 62382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29" h="123529">
                    <a:moveTo>
                      <a:pt x="124764" y="62382"/>
                    </a:moveTo>
                    <a:cubicBezTo>
                      <a:pt x="124764" y="96835"/>
                      <a:pt x="96835" y="124765"/>
                      <a:pt x="62382" y="124765"/>
                    </a:cubicBezTo>
                    <a:cubicBezTo>
                      <a:pt x="27929" y="124765"/>
                      <a:pt x="0" y="96835"/>
                      <a:pt x="0" y="62382"/>
                    </a:cubicBezTo>
                    <a:cubicBezTo>
                      <a:pt x="0" y="27929"/>
                      <a:pt x="27929" y="0"/>
                      <a:pt x="62382" y="0"/>
                    </a:cubicBezTo>
                    <a:cubicBezTo>
                      <a:pt x="96835" y="0"/>
                      <a:pt x="124764" y="27929"/>
                      <a:pt x="124764" y="62382"/>
                    </a:cubicBezTo>
                    <a:close/>
                  </a:path>
                </a:pathLst>
              </a:custGeom>
              <a:solidFill>
                <a:srgbClr val="232F3E"/>
              </a:solidFill>
              <a:ln w="30879" cap="flat">
                <a:no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BA6D284A-7395-4A85-ABCC-9CFD024EFFE7}"/>
                  </a:ext>
                </a:extLst>
              </p:cNvPr>
              <p:cNvSpPr/>
              <p:nvPr/>
            </p:nvSpPr>
            <p:spPr>
              <a:xfrm>
                <a:off x="11910336" y="-2680608"/>
                <a:ext cx="339705" cy="370588"/>
              </a:xfrm>
              <a:custGeom>
                <a:avLst/>
                <a:gdLst>
                  <a:gd name="connsiteX0" fmla="*/ 179117 w 339705"/>
                  <a:gd name="connsiteY0" fmla="*/ 0 h 370587"/>
                  <a:gd name="connsiteX1" fmla="*/ 0 w 339705"/>
                  <a:gd name="connsiteY1" fmla="*/ 297705 h 370587"/>
                  <a:gd name="connsiteX2" fmla="*/ 107162 w 339705"/>
                  <a:gd name="connsiteY2" fmla="*/ 387882 h 370587"/>
                  <a:gd name="connsiteX3" fmla="*/ 350823 w 339705"/>
                  <a:gd name="connsiteY3" fmla="*/ 138353 h 370587"/>
                  <a:gd name="connsiteX4" fmla="*/ 179117 w 339705"/>
                  <a:gd name="connsiteY4" fmla="*/ 0 h 37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705" h="370587">
                    <a:moveTo>
                      <a:pt x="179117" y="0"/>
                    </a:moveTo>
                    <a:lnTo>
                      <a:pt x="0" y="297705"/>
                    </a:lnTo>
                    <a:cubicBezTo>
                      <a:pt x="41691" y="319941"/>
                      <a:pt x="78441" y="350823"/>
                      <a:pt x="107162" y="387882"/>
                    </a:cubicBezTo>
                    <a:lnTo>
                      <a:pt x="350823" y="138353"/>
                    </a:lnTo>
                    <a:cubicBezTo>
                      <a:pt x="301720" y="83382"/>
                      <a:pt x="243661" y="36750"/>
                      <a:pt x="179117" y="0"/>
                    </a:cubicBezTo>
                    <a:close/>
                  </a:path>
                </a:pathLst>
              </a:custGeom>
              <a:noFill/>
              <a:ln w="23085" cap="flat">
                <a:solidFill>
                  <a:srgbClr val="232F3E"/>
                </a:solid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84975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0.03038 2.41943E-6 L 3.61756E-6 2.41943E-6 " pathEditMode="relative" rAng="0" ptsTypes="AA">
                                      <p:cBhvr>
                                        <p:cTn id="9" dur="600" fill="hold"/>
                                        <p:tgtEl>
                                          <p:spTgt spid="5"/>
                                        </p:tgtEl>
                                        <p:attrNameLst>
                                          <p:attrName>ppt_x</p:attrName>
                                          <p:attrName>ppt_y</p:attrName>
                                        </p:attrNameLst>
                                      </p:cBhvr>
                                      <p:rCtr x="1519"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0.02552 -1.11111E-6 L -8.33333E-7 -1.11111E-6 " pathEditMode="relative" rAng="0" ptsTypes="AA">
                                      <p:cBhvr>
                                        <p:cTn id="14" dur="600" fill="hold"/>
                                        <p:tgtEl>
                                          <p:spTgt spid="13"/>
                                        </p:tgtEl>
                                        <p:attrNameLst>
                                          <p:attrName>ppt_x</p:attrName>
                                          <p:attrName>ppt_y</p:attrName>
                                        </p:attrNameLst>
                                      </p:cBhvr>
                                      <p:rCtr x="-1285" y="0"/>
                                    </p:animMotion>
                                  </p:childTnLst>
                                </p:cTn>
                              </p:par>
                              <p:par>
                                <p:cTn id="15" presetID="10"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managed backup with EBS Snapshots</a:t>
            </a:r>
          </a:p>
        </p:txBody>
      </p:sp>
      <p:grpSp>
        <p:nvGrpSpPr>
          <p:cNvPr id="7" name="Group 6">
            <a:extLst>
              <a:ext uri="{FF2B5EF4-FFF2-40B4-BE49-F238E27FC236}">
                <a16:creationId xmlns:a16="http://schemas.microsoft.com/office/drawing/2014/main" id="{C84CA032-6DD4-49E8-BD7B-AC373A22FD57}"/>
              </a:ext>
            </a:extLst>
          </p:cNvPr>
          <p:cNvGrpSpPr/>
          <p:nvPr/>
        </p:nvGrpSpPr>
        <p:grpSpPr>
          <a:xfrm>
            <a:off x="3695502" y="1212334"/>
            <a:ext cx="1666982" cy="3290772"/>
            <a:chOff x="5912803" y="1939734"/>
            <a:chExt cx="2667171" cy="5265236"/>
          </a:xfrm>
        </p:grpSpPr>
        <p:grpSp>
          <p:nvGrpSpPr>
            <p:cNvPr id="18" name="Group 17">
              <a:extLst>
                <a:ext uri="{FF2B5EF4-FFF2-40B4-BE49-F238E27FC236}">
                  <a16:creationId xmlns:a16="http://schemas.microsoft.com/office/drawing/2014/main" id="{C710680F-ACF4-46FC-A70A-07FA154A4DF2}"/>
                </a:ext>
              </a:extLst>
            </p:cNvPr>
            <p:cNvGrpSpPr/>
            <p:nvPr/>
          </p:nvGrpSpPr>
          <p:grpSpPr>
            <a:xfrm>
              <a:off x="6071957" y="1939734"/>
              <a:ext cx="2486486" cy="3472567"/>
              <a:chOff x="13517836" y="3102116"/>
              <a:chExt cx="314636" cy="439413"/>
            </a:xfrm>
            <a:solidFill>
              <a:schemeClr val="bg1"/>
            </a:solidFill>
          </p:grpSpPr>
          <p:sp>
            <p:nvSpPr>
              <p:cNvPr id="19" name="Freeform: Shape 18">
                <a:extLst>
                  <a:ext uri="{FF2B5EF4-FFF2-40B4-BE49-F238E27FC236}">
                    <a16:creationId xmlns:a16="http://schemas.microsoft.com/office/drawing/2014/main" id="{96189FAA-D7CB-4B2C-8138-4D212E5A518A}"/>
                  </a:ext>
                </a:extLst>
              </p:cNvPr>
              <p:cNvSpPr/>
              <p:nvPr/>
            </p:nvSpPr>
            <p:spPr>
              <a:xfrm>
                <a:off x="13544004" y="3102116"/>
                <a:ext cx="244348" cy="56388"/>
              </a:xfrm>
              <a:custGeom>
                <a:avLst/>
                <a:gdLst>
                  <a:gd name="connsiteX0" fmla="*/ 238470 w 244348"/>
                  <a:gd name="connsiteY0" fmla="*/ 62873 h 56388"/>
                  <a:gd name="connsiteX1" fmla="*/ 9441 w 244348"/>
                  <a:gd name="connsiteY1" fmla="*/ 62873 h 56388"/>
                  <a:gd name="connsiteX2" fmla="*/ 795 w 244348"/>
                  <a:gd name="connsiteY2" fmla="*/ 57234 h 56388"/>
                  <a:gd name="connsiteX3" fmla="*/ 2486 w 244348"/>
                  <a:gd name="connsiteY3" fmla="*/ 47084 h 56388"/>
                  <a:gd name="connsiteX4" fmla="*/ 43180 w 244348"/>
                  <a:gd name="connsiteY4" fmla="*/ 3008 h 56388"/>
                  <a:gd name="connsiteX5" fmla="*/ 50134 w 244348"/>
                  <a:gd name="connsiteY5" fmla="*/ 0 h 56388"/>
                  <a:gd name="connsiteX6" fmla="*/ 197777 w 244348"/>
                  <a:gd name="connsiteY6" fmla="*/ 0 h 56388"/>
                  <a:gd name="connsiteX7" fmla="*/ 204637 w 244348"/>
                  <a:gd name="connsiteY7" fmla="*/ 3008 h 56388"/>
                  <a:gd name="connsiteX8" fmla="*/ 245519 w 244348"/>
                  <a:gd name="connsiteY8" fmla="*/ 47084 h 56388"/>
                  <a:gd name="connsiteX9" fmla="*/ 247304 w 244348"/>
                  <a:gd name="connsiteY9" fmla="*/ 57234 h 56388"/>
                  <a:gd name="connsiteX10" fmla="*/ 238470 w 244348"/>
                  <a:gd name="connsiteY10" fmla="*/ 62873 h 56388"/>
                  <a:gd name="connsiteX11" fmla="*/ 30868 w 244348"/>
                  <a:gd name="connsiteY11" fmla="*/ 44077 h 56388"/>
                  <a:gd name="connsiteX12" fmla="*/ 217325 w 244348"/>
                  <a:gd name="connsiteY12" fmla="*/ 44077 h 56388"/>
                  <a:gd name="connsiteX13" fmla="*/ 193642 w 244348"/>
                  <a:gd name="connsiteY13" fmla="*/ 18796 h 56388"/>
                  <a:gd name="connsiteX14" fmla="*/ 54269 w 244348"/>
                  <a:gd name="connsiteY14" fmla="*/ 18796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348" h="56388">
                    <a:moveTo>
                      <a:pt x="238470" y="62873"/>
                    </a:moveTo>
                    <a:lnTo>
                      <a:pt x="9441" y="62873"/>
                    </a:lnTo>
                    <a:cubicBezTo>
                      <a:pt x="5692" y="62886"/>
                      <a:pt x="2294" y="60670"/>
                      <a:pt x="795" y="57234"/>
                    </a:cubicBezTo>
                    <a:cubicBezTo>
                      <a:pt x="-708" y="53815"/>
                      <a:pt x="-44" y="49831"/>
                      <a:pt x="2486" y="47084"/>
                    </a:cubicBezTo>
                    <a:lnTo>
                      <a:pt x="43180" y="3008"/>
                    </a:lnTo>
                    <a:cubicBezTo>
                      <a:pt x="44973" y="1074"/>
                      <a:pt x="47497" y="-18"/>
                      <a:pt x="50134" y="0"/>
                    </a:cubicBezTo>
                    <a:lnTo>
                      <a:pt x="197777" y="0"/>
                    </a:lnTo>
                    <a:cubicBezTo>
                      <a:pt x="200382" y="9"/>
                      <a:pt x="202866" y="1098"/>
                      <a:pt x="204637" y="3008"/>
                    </a:cubicBezTo>
                    <a:lnTo>
                      <a:pt x="245519" y="47084"/>
                    </a:lnTo>
                    <a:cubicBezTo>
                      <a:pt x="248081" y="49810"/>
                      <a:pt x="248783" y="53797"/>
                      <a:pt x="247304" y="57234"/>
                    </a:cubicBezTo>
                    <a:cubicBezTo>
                      <a:pt x="245778" y="60733"/>
                      <a:pt x="242287" y="62962"/>
                      <a:pt x="238470" y="62873"/>
                    </a:cubicBezTo>
                    <a:close/>
                    <a:moveTo>
                      <a:pt x="30868" y="44077"/>
                    </a:moveTo>
                    <a:lnTo>
                      <a:pt x="217325" y="44077"/>
                    </a:lnTo>
                    <a:lnTo>
                      <a:pt x="193642" y="18796"/>
                    </a:lnTo>
                    <a:lnTo>
                      <a:pt x="54269" y="18796"/>
                    </a:lnTo>
                    <a:close/>
                  </a:path>
                </a:pathLst>
              </a:custGeom>
              <a:grpFill/>
              <a:ln w="9335" cap="flat">
                <a:noFill/>
                <a:prstDash val="solid"/>
                <a:miter/>
              </a:ln>
            </p:spPr>
            <p:txBody>
              <a:bodyPr rtlCol="0" anchor="ctr"/>
              <a:lstStyle/>
              <a:p>
                <a:endParaRPr lang="en-US" sz="1125" dirty="0"/>
              </a:p>
            </p:txBody>
          </p:sp>
          <p:sp>
            <p:nvSpPr>
              <p:cNvPr id="20" name="Freeform: Shape 19">
                <a:extLst>
                  <a:ext uri="{FF2B5EF4-FFF2-40B4-BE49-F238E27FC236}">
                    <a16:creationId xmlns:a16="http://schemas.microsoft.com/office/drawing/2014/main" id="{319593EE-F05E-432D-BD5B-7B9E49D3B839}"/>
                  </a:ext>
                </a:extLst>
              </p:cNvPr>
              <p:cNvSpPr/>
              <p:nvPr/>
            </p:nvSpPr>
            <p:spPr>
              <a:xfrm>
                <a:off x="13544047" y="3181435"/>
                <a:ext cx="244348" cy="28194"/>
              </a:xfrm>
              <a:custGeom>
                <a:avLst/>
                <a:gdLst>
                  <a:gd name="connsiteX0" fmla="*/ 247825 w 244348"/>
                  <a:gd name="connsiteY0" fmla="*/ 35806 h 28194"/>
                  <a:gd name="connsiteX1" fmla="*/ 229029 w 244348"/>
                  <a:gd name="connsiteY1" fmla="*/ 35806 h 28194"/>
                  <a:gd name="connsiteX2" fmla="*/ 229029 w 244348"/>
                  <a:gd name="connsiteY2" fmla="*/ 18796 h 28194"/>
                  <a:gd name="connsiteX3" fmla="*/ 18796 w 244348"/>
                  <a:gd name="connsiteY3" fmla="*/ 18796 h 28194"/>
                  <a:gd name="connsiteX4" fmla="*/ 18796 w 244348"/>
                  <a:gd name="connsiteY4" fmla="*/ 35806 h 28194"/>
                  <a:gd name="connsiteX5" fmla="*/ 0 w 244348"/>
                  <a:gd name="connsiteY5" fmla="*/ 35806 h 28194"/>
                  <a:gd name="connsiteX6" fmla="*/ 0 w 244348"/>
                  <a:gd name="connsiteY6" fmla="*/ 9398 h 28194"/>
                  <a:gd name="connsiteX7" fmla="*/ 9398 w 244348"/>
                  <a:gd name="connsiteY7" fmla="*/ 0 h 28194"/>
                  <a:gd name="connsiteX8" fmla="*/ 238427 w 244348"/>
                  <a:gd name="connsiteY8" fmla="*/ 0 h 28194"/>
                  <a:gd name="connsiteX9" fmla="*/ 247825 w 244348"/>
                  <a:gd name="connsiteY9" fmla="*/ 9398 h 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48" h="28194">
                    <a:moveTo>
                      <a:pt x="247825" y="35806"/>
                    </a:moveTo>
                    <a:lnTo>
                      <a:pt x="229029" y="35806"/>
                    </a:lnTo>
                    <a:lnTo>
                      <a:pt x="229029" y="18796"/>
                    </a:lnTo>
                    <a:lnTo>
                      <a:pt x="18796" y="18796"/>
                    </a:lnTo>
                    <a:lnTo>
                      <a:pt x="18796" y="35806"/>
                    </a:lnTo>
                    <a:lnTo>
                      <a:pt x="0" y="35806"/>
                    </a:lnTo>
                    <a:lnTo>
                      <a:pt x="0" y="9398"/>
                    </a:lnTo>
                    <a:cubicBezTo>
                      <a:pt x="0" y="4208"/>
                      <a:pt x="4208" y="0"/>
                      <a:pt x="9398" y="0"/>
                    </a:cubicBezTo>
                    <a:lnTo>
                      <a:pt x="238427" y="0"/>
                    </a:lnTo>
                    <a:cubicBezTo>
                      <a:pt x="243618" y="0"/>
                      <a:pt x="247825" y="4208"/>
                      <a:pt x="247825" y="9398"/>
                    </a:cubicBezTo>
                    <a:close/>
                  </a:path>
                </a:pathLst>
              </a:custGeom>
              <a:grpFill/>
              <a:ln w="9335" cap="flat">
                <a:noFill/>
                <a:prstDash val="solid"/>
                <a:miter/>
              </a:ln>
            </p:spPr>
            <p:txBody>
              <a:bodyPr rtlCol="0" anchor="ctr"/>
              <a:lstStyle/>
              <a:p>
                <a:endParaRPr lang="en-US" sz="1125" dirty="0"/>
              </a:p>
            </p:txBody>
          </p:sp>
          <p:sp>
            <p:nvSpPr>
              <p:cNvPr id="27" name="Freeform: Shape 26">
                <a:extLst>
                  <a:ext uri="{FF2B5EF4-FFF2-40B4-BE49-F238E27FC236}">
                    <a16:creationId xmlns:a16="http://schemas.microsoft.com/office/drawing/2014/main" id="{E99770D9-0875-4358-8D25-E4352B87D5BD}"/>
                  </a:ext>
                </a:extLst>
              </p:cNvPr>
              <p:cNvSpPr/>
              <p:nvPr/>
            </p:nvSpPr>
            <p:spPr>
              <a:xfrm>
                <a:off x="13517836" y="3259589"/>
                <a:ext cx="291338" cy="281940"/>
              </a:xfrm>
              <a:custGeom>
                <a:avLst/>
                <a:gdLst>
                  <a:gd name="connsiteX0" fmla="*/ 149513 w 291338"/>
                  <a:gd name="connsiteY0" fmla="*/ 284233 h 281940"/>
                  <a:gd name="connsiteX1" fmla="*/ 31568 w 291338"/>
                  <a:gd name="connsiteY1" fmla="*/ 244856 h 281940"/>
                  <a:gd name="connsiteX2" fmla="*/ 179 w 291338"/>
                  <a:gd name="connsiteY2" fmla="*/ 11409 h 281940"/>
                  <a:gd name="connsiteX3" fmla="*/ 7744 w 291338"/>
                  <a:gd name="connsiteY3" fmla="*/ 179 h 281940"/>
                  <a:gd name="connsiteX4" fmla="*/ 18975 w 291338"/>
                  <a:gd name="connsiteY4" fmla="*/ 7744 h 281940"/>
                  <a:gd name="connsiteX5" fmla="*/ 149513 w 291338"/>
                  <a:gd name="connsiteY5" fmla="*/ 38100 h 281940"/>
                  <a:gd name="connsiteX6" fmla="*/ 281085 w 291338"/>
                  <a:gd name="connsiteY6" fmla="*/ 7744 h 281940"/>
                  <a:gd name="connsiteX7" fmla="*/ 292316 w 291338"/>
                  <a:gd name="connsiteY7" fmla="*/ 179 h 281940"/>
                  <a:gd name="connsiteX8" fmla="*/ 299881 w 291338"/>
                  <a:gd name="connsiteY8" fmla="*/ 11409 h 281940"/>
                  <a:gd name="connsiteX9" fmla="*/ 267646 w 291338"/>
                  <a:gd name="connsiteY9" fmla="*/ 244856 h 281940"/>
                  <a:gd name="connsiteX10" fmla="*/ 241707 w 291338"/>
                  <a:gd name="connsiteY10" fmla="*/ 270324 h 281940"/>
                  <a:gd name="connsiteX11" fmla="*/ 219622 w 291338"/>
                  <a:gd name="connsiteY11" fmla="*/ 276903 h 281940"/>
                  <a:gd name="connsiteX12" fmla="*/ 149513 w 291338"/>
                  <a:gd name="connsiteY12" fmla="*/ 284233 h 281940"/>
                  <a:gd name="connsiteX13" fmla="*/ 22264 w 291338"/>
                  <a:gd name="connsiteY13" fmla="*/ 35186 h 281940"/>
                  <a:gd name="connsiteX14" fmla="*/ 50458 w 291338"/>
                  <a:gd name="connsiteY14" fmla="*/ 243352 h 281940"/>
                  <a:gd name="connsiteX15" fmla="*/ 50458 w 291338"/>
                  <a:gd name="connsiteY15" fmla="*/ 244668 h 281940"/>
                  <a:gd name="connsiteX16" fmla="*/ 149513 w 291338"/>
                  <a:gd name="connsiteY16" fmla="*/ 265437 h 281940"/>
                  <a:gd name="connsiteX17" fmla="*/ 215299 w 291338"/>
                  <a:gd name="connsiteY17" fmla="*/ 258577 h 281940"/>
                  <a:gd name="connsiteX18" fmla="*/ 234659 w 291338"/>
                  <a:gd name="connsiteY18" fmla="*/ 252844 h 281940"/>
                  <a:gd name="connsiteX19" fmla="*/ 248756 w 291338"/>
                  <a:gd name="connsiteY19" fmla="*/ 243916 h 281940"/>
                  <a:gd name="connsiteX20" fmla="*/ 248756 w 291338"/>
                  <a:gd name="connsiteY20" fmla="*/ 242882 h 281940"/>
                  <a:gd name="connsiteX21" fmla="*/ 276950 w 291338"/>
                  <a:gd name="connsiteY21" fmla="*/ 34622 h 281940"/>
                  <a:gd name="connsiteX22" fmla="*/ 149607 w 291338"/>
                  <a:gd name="connsiteY22" fmla="*/ 56896 h 281940"/>
                  <a:gd name="connsiteX23" fmla="*/ 22264 w 291338"/>
                  <a:gd name="connsiteY23" fmla="*/ 35186 h 28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338" h="281940">
                    <a:moveTo>
                      <a:pt x="149513" y="284233"/>
                    </a:moveTo>
                    <a:cubicBezTo>
                      <a:pt x="102523" y="284233"/>
                      <a:pt x="32696" y="273708"/>
                      <a:pt x="31568" y="244856"/>
                    </a:cubicBezTo>
                    <a:lnTo>
                      <a:pt x="179" y="11409"/>
                    </a:lnTo>
                    <a:cubicBezTo>
                      <a:pt x="-833" y="6219"/>
                      <a:pt x="2554" y="1191"/>
                      <a:pt x="7744" y="179"/>
                    </a:cubicBezTo>
                    <a:cubicBezTo>
                      <a:pt x="12935" y="-833"/>
                      <a:pt x="17963" y="2554"/>
                      <a:pt x="18975" y="7744"/>
                    </a:cubicBezTo>
                    <a:cubicBezTo>
                      <a:pt x="21794" y="20150"/>
                      <a:pt x="74329" y="38100"/>
                      <a:pt x="149513" y="38100"/>
                    </a:cubicBezTo>
                    <a:cubicBezTo>
                      <a:pt x="224697" y="38100"/>
                      <a:pt x="277326" y="20150"/>
                      <a:pt x="281085" y="7744"/>
                    </a:cubicBezTo>
                    <a:cubicBezTo>
                      <a:pt x="282097" y="2554"/>
                      <a:pt x="287125" y="-833"/>
                      <a:pt x="292316" y="179"/>
                    </a:cubicBezTo>
                    <a:cubicBezTo>
                      <a:pt x="297506" y="1191"/>
                      <a:pt x="300893" y="6219"/>
                      <a:pt x="299881" y="11409"/>
                    </a:cubicBezTo>
                    <a:lnTo>
                      <a:pt x="267646" y="244856"/>
                    </a:lnTo>
                    <a:cubicBezTo>
                      <a:pt x="267646" y="255100"/>
                      <a:pt x="258248" y="263652"/>
                      <a:pt x="241707" y="270324"/>
                    </a:cubicBezTo>
                    <a:cubicBezTo>
                      <a:pt x="234505" y="273019"/>
                      <a:pt x="227126" y="275217"/>
                      <a:pt x="219622" y="276903"/>
                    </a:cubicBezTo>
                    <a:cubicBezTo>
                      <a:pt x="196592" y="281908"/>
                      <a:pt x="173081" y="284366"/>
                      <a:pt x="149513" y="284233"/>
                    </a:cubicBezTo>
                    <a:close/>
                    <a:moveTo>
                      <a:pt x="22264" y="35186"/>
                    </a:moveTo>
                    <a:lnTo>
                      <a:pt x="50458" y="243352"/>
                    </a:lnTo>
                    <a:cubicBezTo>
                      <a:pt x="50458" y="243352"/>
                      <a:pt x="50458" y="244198"/>
                      <a:pt x="50458" y="244668"/>
                    </a:cubicBezTo>
                    <a:cubicBezTo>
                      <a:pt x="52808" y="251340"/>
                      <a:pt x="92373" y="265437"/>
                      <a:pt x="149513" y="265437"/>
                    </a:cubicBezTo>
                    <a:cubicBezTo>
                      <a:pt x="171627" y="265576"/>
                      <a:pt x="193689" y="263276"/>
                      <a:pt x="215299" y="258577"/>
                    </a:cubicBezTo>
                    <a:cubicBezTo>
                      <a:pt x="221881" y="257129"/>
                      <a:pt x="228350" y="255213"/>
                      <a:pt x="234659" y="252844"/>
                    </a:cubicBezTo>
                    <a:cubicBezTo>
                      <a:pt x="247252" y="247863"/>
                      <a:pt x="248756" y="243916"/>
                      <a:pt x="248756" y="243916"/>
                    </a:cubicBezTo>
                    <a:cubicBezTo>
                      <a:pt x="248714" y="243573"/>
                      <a:pt x="248714" y="243225"/>
                      <a:pt x="248756" y="242882"/>
                    </a:cubicBezTo>
                    <a:lnTo>
                      <a:pt x="276950" y="34622"/>
                    </a:lnTo>
                    <a:cubicBezTo>
                      <a:pt x="246124" y="50599"/>
                      <a:pt x="189924" y="56896"/>
                      <a:pt x="149607" y="56896"/>
                    </a:cubicBezTo>
                    <a:cubicBezTo>
                      <a:pt x="109290" y="56896"/>
                      <a:pt x="53184" y="50599"/>
                      <a:pt x="22264" y="35186"/>
                    </a:cubicBezTo>
                    <a:close/>
                  </a:path>
                </a:pathLst>
              </a:custGeom>
              <a:grpFill/>
              <a:ln w="9335" cap="flat">
                <a:noFill/>
                <a:prstDash val="solid"/>
                <a:miter/>
              </a:ln>
            </p:spPr>
            <p:txBody>
              <a:bodyPr rtlCol="0" anchor="ctr"/>
              <a:lstStyle/>
              <a:p>
                <a:endParaRPr lang="en-US" sz="1125" dirty="0"/>
              </a:p>
            </p:txBody>
          </p:sp>
          <p:sp>
            <p:nvSpPr>
              <p:cNvPr id="29" name="Freeform: Shape 28">
                <a:extLst>
                  <a:ext uri="{FF2B5EF4-FFF2-40B4-BE49-F238E27FC236}">
                    <a16:creationId xmlns:a16="http://schemas.microsoft.com/office/drawing/2014/main" id="{7C9AA892-B706-4095-9D4D-F5D99F0A8A65}"/>
                  </a:ext>
                </a:extLst>
              </p:cNvPr>
              <p:cNvSpPr/>
              <p:nvPr/>
            </p:nvSpPr>
            <p:spPr>
              <a:xfrm>
                <a:off x="13518203" y="3212261"/>
                <a:ext cx="291338" cy="103378"/>
              </a:xfrm>
              <a:custGeom>
                <a:avLst/>
                <a:gdLst>
                  <a:gd name="connsiteX0" fmla="*/ 149146 w 291338"/>
                  <a:gd name="connsiteY0" fmla="*/ 104224 h 103378"/>
                  <a:gd name="connsiteX1" fmla="*/ 0 w 291338"/>
                  <a:gd name="connsiteY1" fmla="*/ 59865 h 103378"/>
                  <a:gd name="connsiteX2" fmla="*/ 0 w 291338"/>
                  <a:gd name="connsiteY2" fmla="*/ 58737 h 103378"/>
                  <a:gd name="connsiteX3" fmla="*/ 0 w 291338"/>
                  <a:gd name="connsiteY3" fmla="*/ 55824 h 103378"/>
                  <a:gd name="connsiteX4" fmla="*/ 0 w 291338"/>
                  <a:gd name="connsiteY4" fmla="*/ 54602 h 103378"/>
                  <a:gd name="connsiteX5" fmla="*/ 150368 w 291338"/>
                  <a:gd name="connsiteY5" fmla="*/ 0 h 103378"/>
                  <a:gd name="connsiteX6" fmla="*/ 299514 w 291338"/>
                  <a:gd name="connsiteY6" fmla="*/ 54320 h 103378"/>
                  <a:gd name="connsiteX7" fmla="*/ 299514 w 291338"/>
                  <a:gd name="connsiteY7" fmla="*/ 55542 h 103378"/>
                  <a:gd name="connsiteX8" fmla="*/ 299514 w 291338"/>
                  <a:gd name="connsiteY8" fmla="*/ 58456 h 103378"/>
                  <a:gd name="connsiteX9" fmla="*/ 299514 w 291338"/>
                  <a:gd name="connsiteY9" fmla="*/ 59583 h 103378"/>
                  <a:gd name="connsiteX10" fmla="*/ 149146 w 291338"/>
                  <a:gd name="connsiteY10" fmla="*/ 104224 h 103378"/>
                  <a:gd name="connsiteX11" fmla="*/ 18326 w 291338"/>
                  <a:gd name="connsiteY11" fmla="*/ 55542 h 103378"/>
                  <a:gd name="connsiteX12" fmla="*/ 149240 w 291338"/>
                  <a:gd name="connsiteY12" fmla="*/ 85428 h 103378"/>
                  <a:gd name="connsiteX13" fmla="*/ 280154 w 291338"/>
                  <a:gd name="connsiteY13" fmla="*/ 55542 h 103378"/>
                  <a:gd name="connsiteX14" fmla="*/ 280718 w 291338"/>
                  <a:gd name="connsiteY14" fmla="*/ 54320 h 103378"/>
                  <a:gd name="connsiteX15" fmla="*/ 149616 w 291338"/>
                  <a:gd name="connsiteY15" fmla="*/ 18984 h 103378"/>
                  <a:gd name="connsiteX16" fmla="*/ 18232 w 291338"/>
                  <a:gd name="connsiteY16" fmla="*/ 54320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338" h="103378">
                    <a:moveTo>
                      <a:pt x="149146" y="104224"/>
                    </a:moveTo>
                    <a:cubicBezTo>
                      <a:pt x="93886" y="104224"/>
                      <a:pt x="8176" y="92382"/>
                      <a:pt x="0" y="59865"/>
                    </a:cubicBezTo>
                    <a:lnTo>
                      <a:pt x="0" y="58737"/>
                    </a:lnTo>
                    <a:lnTo>
                      <a:pt x="0" y="55824"/>
                    </a:lnTo>
                    <a:cubicBezTo>
                      <a:pt x="0" y="55354"/>
                      <a:pt x="0" y="54978"/>
                      <a:pt x="0" y="54602"/>
                    </a:cubicBezTo>
                    <a:cubicBezTo>
                      <a:pt x="0" y="21991"/>
                      <a:pt x="77533" y="0"/>
                      <a:pt x="150368" y="0"/>
                    </a:cubicBezTo>
                    <a:cubicBezTo>
                      <a:pt x="223203" y="0"/>
                      <a:pt x="299514" y="21991"/>
                      <a:pt x="299514" y="54320"/>
                    </a:cubicBezTo>
                    <a:lnTo>
                      <a:pt x="299514" y="55542"/>
                    </a:lnTo>
                    <a:lnTo>
                      <a:pt x="299514" y="58456"/>
                    </a:lnTo>
                    <a:lnTo>
                      <a:pt x="299514" y="59583"/>
                    </a:lnTo>
                    <a:cubicBezTo>
                      <a:pt x="290116" y="92382"/>
                      <a:pt x="204594" y="104224"/>
                      <a:pt x="149146" y="104224"/>
                    </a:cubicBezTo>
                    <a:close/>
                    <a:moveTo>
                      <a:pt x="18326" y="55542"/>
                    </a:moveTo>
                    <a:cubicBezTo>
                      <a:pt x="22649" y="67854"/>
                      <a:pt x="74714" y="85428"/>
                      <a:pt x="149240" y="85428"/>
                    </a:cubicBezTo>
                    <a:cubicBezTo>
                      <a:pt x="223766" y="85428"/>
                      <a:pt x="275925" y="67854"/>
                      <a:pt x="280154" y="55542"/>
                    </a:cubicBezTo>
                    <a:lnTo>
                      <a:pt x="280718" y="54320"/>
                    </a:lnTo>
                    <a:cubicBezTo>
                      <a:pt x="279403" y="43513"/>
                      <a:pt x="228841" y="18984"/>
                      <a:pt x="149616" y="18984"/>
                    </a:cubicBezTo>
                    <a:cubicBezTo>
                      <a:pt x="70391" y="18984"/>
                      <a:pt x="19454" y="43325"/>
                      <a:pt x="18232" y="54320"/>
                    </a:cubicBezTo>
                    <a:close/>
                  </a:path>
                </a:pathLst>
              </a:custGeom>
              <a:grpFill/>
              <a:ln w="9335" cap="flat">
                <a:noFill/>
                <a:prstDash val="solid"/>
                <a:miter/>
              </a:ln>
            </p:spPr>
            <p:txBody>
              <a:bodyPr rtlCol="0" anchor="ctr"/>
              <a:lstStyle/>
              <a:p>
                <a:endParaRPr lang="en-US" sz="1125" dirty="0"/>
              </a:p>
            </p:txBody>
          </p:sp>
          <p:sp>
            <p:nvSpPr>
              <p:cNvPr id="30" name="Freeform: Shape 29">
                <a:extLst>
                  <a:ext uri="{FF2B5EF4-FFF2-40B4-BE49-F238E27FC236}">
                    <a16:creationId xmlns:a16="http://schemas.microsoft.com/office/drawing/2014/main" id="{3ABAC0BC-C6B9-4124-8AA6-A1300FE38C35}"/>
                  </a:ext>
                </a:extLst>
              </p:cNvPr>
              <p:cNvSpPr/>
              <p:nvPr/>
            </p:nvSpPr>
            <p:spPr>
              <a:xfrm>
                <a:off x="13663308" y="3340449"/>
                <a:ext cx="169164" cy="65786"/>
              </a:xfrm>
              <a:custGeom>
                <a:avLst/>
                <a:gdLst>
                  <a:gd name="connsiteX0" fmla="*/ 151966 w 169164"/>
                  <a:gd name="connsiteY0" fmla="*/ 71895 h 65786"/>
                  <a:gd name="connsiteX1" fmla="*/ 0 w 169164"/>
                  <a:gd name="connsiteY1" fmla="*/ 16916 h 65786"/>
                  <a:gd name="connsiteX2" fmla="*/ 8270 w 169164"/>
                  <a:gd name="connsiteY2" fmla="*/ 0 h 65786"/>
                  <a:gd name="connsiteX3" fmla="*/ 151402 w 169164"/>
                  <a:gd name="connsiteY3" fmla="*/ 54226 h 65786"/>
                  <a:gd name="connsiteX4" fmla="*/ 127437 w 169164"/>
                  <a:gd name="connsiteY4" fmla="*/ 37874 h 65786"/>
                  <a:gd name="connsiteX5" fmla="*/ 126215 w 169164"/>
                  <a:gd name="connsiteY5" fmla="*/ 37310 h 65786"/>
                  <a:gd name="connsiteX6" fmla="*/ 135613 w 169164"/>
                  <a:gd name="connsiteY6" fmla="*/ 20864 h 65786"/>
                  <a:gd name="connsiteX7" fmla="*/ 136647 w 169164"/>
                  <a:gd name="connsiteY7" fmla="*/ 21427 h 65786"/>
                  <a:gd name="connsiteX8" fmla="*/ 172547 w 169164"/>
                  <a:gd name="connsiteY8" fmla="*/ 53851 h 65786"/>
                  <a:gd name="connsiteX9" fmla="*/ 169258 w 169164"/>
                  <a:gd name="connsiteY9" fmla="*/ 66444 h 65786"/>
                  <a:gd name="connsiteX10" fmla="*/ 151966 w 169164"/>
                  <a:gd name="connsiteY10" fmla="*/ 71895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164" h="65786">
                    <a:moveTo>
                      <a:pt x="151966" y="71895"/>
                    </a:moveTo>
                    <a:cubicBezTo>
                      <a:pt x="130350" y="71895"/>
                      <a:pt x="86180" y="59301"/>
                      <a:pt x="0" y="16916"/>
                    </a:cubicBezTo>
                    <a:lnTo>
                      <a:pt x="8270" y="0"/>
                    </a:lnTo>
                    <a:cubicBezTo>
                      <a:pt x="64658" y="27724"/>
                      <a:pt x="131572" y="54226"/>
                      <a:pt x="151402" y="54226"/>
                    </a:cubicBezTo>
                    <a:cubicBezTo>
                      <a:pt x="144192" y="47714"/>
                      <a:pt x="136130" y="42213"/>
                      <a:pt x="127437" y="37874"/>
                    </a:cubicBezTo>
                    <a:lnTo>
                      <a:pt x="126215" y="37310"/>
                    </a:lnTo>
                    <a:lnTo>
                      <a:pt x="135613" y="20864"/>
                    </a:lnTo>
                    <a:lnTo>
                      <a:pt x="136647" y="21427"/>
                    </a:lnTo>
                    <a:cubicBezTo>
                      <a:pt x="159954" y="34303"/>
                      <a:pt x="170762" y="43983"/>
                      <a:pt x="172547" y="53851"/>
                    </a:cubicBezTo>
                    <a:cubicBezTo>
                      <a:pt x="173377" y="58329"/>
                      <a:pt x="172172" y="62944"/>
                      <a:pt x="169258" y="66444"/>
                    </a:cubicBezTo>
                    <a:cubicBezTo>
                      <a:pt x="164584" y="70730"/>
                      <a:pt x="158252" y="72726"/>
                      <a:pt x="151966" y="71895"/>
                    </a:cubicBezTo>
                    <a:close/>
                  </a:path>
                </a:pathLst>
              </a:custGeom>
              <a:grpFill/>
              <a:ln w="9335" cap="flat">
                <a:noFill/>
                <a:prstDash val="solid"/>
                <a:miter/>
              </a:ln>
            </p:spPr>
            <p:txBody>
              <a:bodyPr rtlCol="0" anchor="ctr"/>
              <a:lstStyle/>
              <a:p>
                <a:endParaRPr lang="en-US" sz="1125" dirty="0"/>
              </a:p>
            </p:txBody>
          </p:sp>
          <p:sp>
            <p:nvSpPr>
              <p:cNvPr id="31" name="Freeform: Shape 30">
                <a:extLst>
                  <a:ext uri="{FF2B5EF4-FFF2-40B4-BE49-F238E27FC236}">
                    <a16:creationId xmlns:a16="http://schemas.microsoft.com/office/drawing/2014/main" id="{B0E62C02-F815-4339-B6B3-B7DF56992294}"/>
                  </a:ext>
                </a:extLst>
              </p:cNvPr>
              <p:cNvSpPr/>
              <p:nvPr/>
            </p:nvSpPr>
            <p:spPr>
              <a:xfrm>
                <a:off x="13649775" y="3331333"/>
                <a:ext cx="28194" cy="28194"/>
              </a:xfrm>
              <a:custGeom>
                <a:avLst/>
                <a:gdLst>
                  <a:gd name="connsiteX0" fmla="*/ 17574 w 28194"/>
                  <a:gd name="connsiteY0" fmla="*/ 35149 h 28194"/>
                  <a:gd name="connsiteX1" fmla="*/ 0 w 28194"/>
                  <a:gd name="connsiteY1" fmla="*/ 17574 h 28194"/>
                  <a:gd name="connsiteX2" fmla="*/ 17574 w 28194"/>
                  <a:gd name="connsiteY2" fmla="*/ 0 h 28194"/>
                  <a:gd name="connsiteX3" fmla="*/ 35149 w 28194"/>
                  <a:gd name="connsiteY3" fmla="*/ 17574 h 28194"/>
                  <a:gd name="connsiteX4" fmla="*/ 17574 w 28194"/>
                  <a:gd name="connsiteY4" fmla="*/ 35149 h 28194"/>
                  <a:gd name="connsiteX5" fmla="*/ 17574 w 28194"/>
                  <a:gd name="connsiteY5" fmla="*/ 16353 h 28194"/>
                  <a:gd name="connsiteX6" fmla="*/ 16353 w 28194"/>
                  <a:gd name="connsiteY6" fmla="*/ 17574 h 28194"/>
                  <a:gd name="connsiteX7" fmla="*/ 18890 w 28194"/>
                  <a:gd name="connsiteY7" fmla="*/ 17574 h 28194"/>
                  <a:gd name="connsiteX8" fmla="*/ 17672 w 28194"/>
                  <a:gd name="connsiteY8" fmla="*/ 16349 h 28194"/>
                  <a:gd name="connsiteX9" fmla="*/ 17574 w 28194"/>
                  <a:gd name="connsiteY9" fmla="*/ 16353 h 2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94" h="28194">
                    <a:moveTo>
                      <a:pt x="17574" y="35149"/>
                    </a:moveTo>
                    <a:cubicBezTo>
                      <a:pt x="7868" y="35149"/>
                      <a:pt x="0" y="27280"/>
                      <a:pt x="0" y="17574"/>
                    </a:cubicBezTo>
                    <a:cubicBezTo>
                      <a:pt x="0" y="7868"/>
                      <a:pt x="7868" y="0"/>
                      <a:pt x="17574" y="0"/>
                    </a:cubicBezTo>
                    <a:cubicBezTo>
                      <a:pt x="27280" y="0"/>
                      <a:pt x="35149" y="7868"/>
                      <a:pt x="35149" y="17574"/>
                    </a:cubicBezTo>
                    <a:cubicBezTo>
                      <a:pt x="35149" y="27280"/>
                      <a:pt x="27280" y="35149"/>
                      <a:pt x="17574" y="35149"/>
                    </a:cubicBezTo>
                    <a:close/>
                    <a:moveTo>
                      <a:pt x="17574" y="16353"/>
                    </a:moveTo>
                    <a:cubicBezTo>
                      <a:pt x="16900" y="16353"/>
                      <a:pt x="16353" y="16900"/>
                      <a:pt x="16353" y="17574"/>
                    </a:cubicBezTo>
                    <a:cubicBezTo>
                      <a:pt x="16353" y="18984"/>
                      <a:pt x="18890" y="18984"/>
                      <a:pt x="18890" y="17574"/>
                    </a:cubicBezTo>
                    <a:cubicBezTo>
                      <a:pt x="18892" y="16900"/>
                      <a:pt x="18347" y="16351"/>
                      <a:pt x="17672" y="16349"/>
                    </a:cubicBezTo>
                    <a:cubicBezTo>
                      <a:pt x="17639" y="16349"/>
                      <a:pt x="17607" y="16350"/>
                      <a:pt x="17574" y="16353"/>
                    </a:cubicBezTo>
                    <a:close/>
                  </a:path>
                </a:pathLst>
              </a:custGeom>
              <a:grpFill/>
              <a:ln w="9335" cap="flat">
                <a:noFill/>
                <a:prstDash val="solid"/>
                <a:miter/>
              </a:ln>
            </p:spPr>
            <p:txBody>
              <a:bodyPr rtlCol="0" anchor="ctr"/>
              <a:lstStyle/>
              <a:p>
                <a:endParaRPr lang="en-US" sz="1125" dirty="0"/>
              </a:p>
            </p:txBody>
          </p:sp>
        </p:grpSp>
        <p:sp>
          <p:nvSpPr>
            <p:cNvPr id="8" name="Rectangle 7"/>
            <p:cNvSpPr/>
            <p:nvPr/>
          </p:nvSpPr>
          <p:spPr>
            <a:xfrm>
              <a:off x="5912803" y="6195463"/>
              <a:ext cx="2667171" cy="1009507"/>
            </a:xfrm>
            <a:prstGeom prst="rect">
              <a:avLst/>
            </a:prstGeom>
          </p:spPr>
          <p:txBody>
            <a:bodyPr wrap="square">
              <a:spAutoFit/>
            </a:bodyPr>
            <a:lstStyle/>
            <a:p>
              <a:pPr algn="ctr"/>
              <a:r>
                <a:rPr lang="en-US" sz="12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Protection</a:t>
              </a:r>
              <a:br>
                <a:rPr lang="en-US" sz="12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Snapshots are stored</a:t>
              </a:r>
              <a:b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Amazon S3</a:t>
              </a:r>
            </a:p>
          </p:txBody>
        </p:sp>
      </p:grpSp>
      <p:cxnSp>
        <p:nvCxnSpPr>
          <p:cNvPr id="5" name="Straight Arrow Connector 4"/>
          <p:cNvCxnSpPr/>
          <p:nvPr/>
        </p:nvCxnSpPr>
        <p:spPr>
          <a:xfrm flipV="1">
            <a:off x="5562900" y="1729459"/>
            <a:ext cx="1435223" cy="280536"/>
          </a:xfrm>
          <a:prstGeom prst="straightConnector1">
            <a:avLst/>
          </a:prstGeom>
          <a:ln w="38100">
            <a:solidFill>
              <a:schemeClr val="accent2"/>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562900" y="2736799"/>
            <a:ext cx="1435223" cy="276336"/>
          </a:xfrm>
          <a:prstGeom prst="straightConnector1">
            <a:avLst/>
          </a:prstGeom>
          <a:ln w="38100">
            <a:solidFill>
              <a:schemeClr val="accent2"/>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085554" y="2710321"/>
            <a:ext cx="1529040" cy="349260"/>
          </a:xfrm>
          <a:prstGeom prst="straightConnector1">
            <a:avLst/>
          </a:prstGeom>
          <a:ln w="38100">
            <a:solidFill>
              <a:schemeClr val="accent2"/>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056771" y="1728204"/>
            <a:ext cx="1557823" cy="307658"/>
          </a:xfrm>
          <a:prstGeom prst="straightConnector1">
            <a:avLst/>
          </a:prstGeom>
          <a:ln w="38100">
            <a:solidFill>
              <a:schemeClr val="accent2"/>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30FB581A-6588-4DB5-9959-8E3C41630EF9}"/>
              </a:ext>
            </a:extLst>
          </p:cNvPr>
          <p:cNvGrpSpPr/>
          <p:nvPr/>
        </p:nvGrpSpPr>
        <p:grpSpPr>
          <a:xfrm>
            <a:off x="6231065" y="759058"/>
            <a:ext cx="2440629" cy="3744049"/>
            <a:chOff x="9969704" y="1214492"/>
            <a:chExt cx="3905006" cy="5990478"/>
          </a:xfrm>
        </p:grpSpPr>
        <p:grpSp>
          <p:nvGrpSpPr>
            <p:cNvPr id="32" name="Group 31">
              <a:extLst>
                <a:ext uri="{FF2B5EF4-FFF2-40B4-BE49-F238E27FC236}">
                  <a16:creationId xmlns:a16="http://schemas.microsoft.com/office/drawing/2014/main" id="{382E74C0-D8E5-4F0A-BA4A-E21730B00D3A}"/>
                </a:ext>
              </a:extLst>
            </p:cNvPr>
            <p:cNvGrpSpPr/>
            <p:nvPr/>
          </p:nvGrpSpPr>
          <p:grpSpPr>
            <a:xfrm>
              <a:off x="11448281" y="1997562"/>
              <a:ext cx="947852" cy="1181689"/>
              <a:chOff x="2847396" y="4935417"/>
              <a:chExt cx="348194" cy="434094"/>
            </a:xfrm>
            <a:solidFill>
              <a:schemeClr val="bg1"/>
            </a:solidFill>
          </p:grpSpPr>
          <p:sp>
            <p:nvSpPr>
              <p:cNvPr id="33" name="Freeform: Shape 32">
                <a:extLst>
                  <a:ext uri="{FF2B5EF4-FFF2-40B4-BE49-F238E27FC236}">
                    <a16:creationId xmlns:a16="http://schemas.microsoft.com/office/drawing/2014/main" id="{947F9D89-9B50-4D83-BA99-9C554C8A3F87}"/>
                  </a:ext>
                </a:extLst>
              </p:cNvPr>
              <p:cNvSpPr/>
              <p:nvPr/>
            </p:nvSpPr>
            <p:spPr>
              <a:xfrm>
                <a:off x="2847864" y="5049979"/>
                <a:ext cx="347726" cy="319532"/>
              </a:xfrm>
              <a:custGeom>
                <a:avLst/>
                <a:gdLst>
                  <a:gd name="connsiteX0" fmla="*/ 344155 w 347726"/>
                  <a:gd name="connsiteY0" fmla="*/ 327144 h 319532"/>
                  <a:gd name="connsiteX1" fmla="*/ 9398 w 347726"/>
                  <a:gd name="connsiteY1" fmla="*/ 327144 h 319532"/>
                  <a:gd name="connsiteX2" fmla="*/ 0 w 347726"/>
                  <a:gd name="connsiteY2" fmla="*/ 317746 h 319532"/>
                  <a:gd name="connsiteX3" fmla="*/ 0 w 347726"/>
                  <a:gd name="connsiteY3" fmla="*/ 9398 h 319532"/>
                  <a:gd name="connsiteX4" fmla="*/ 9398 w 347726"/>
                  <a:gd name="connsiteY4" fmla="*/ 0 h 319532"/>
                  <a:gd name="connsiteX5" fmla="*/ 344155 w 347726"/>
                  <a:gd name="connsiteY5" fmla="*/ 0 h 319532"/>
                  <a:gd name="connsiteX6" fmla="*/ 353553 w 347726"/>
                  <a:gd name="connsiteY6" fmla="*/ 9398 h 319532"/>
                  <a:gd name="connsiteX7" fmla="*/ 353553 w 347726"/>
                  <a:gd name="connsiteY7" fmla="*/ 317746 h 319532"/>
                  <a:gd name="connsiteX8" fmla="*/ 344155 w 347726"/>
                  <a:gd name="connsiteY8" fmla="*/ 327144 h 319532"/>
                  <a:gd name="connsiteX9" fmla="*/ 18796 w 347726"/>
                  <a:gd name="connsiteY9" fmla="*/ 308348 h 319532"/>
                  <a:gd name="connsiteX10" fmla="*/ 334757 w 347726"/>
                  <a:gd name="connsiteY10" fmla="*/ 308348 h 319532"/>
                  <a:gd name="connsiteX11" fmla="*/ 334757 w 347726"/>
                  <a:gd name="connsiteY11" fmla="*/ 18796 h 319532"/>
                  <a:gd name="connsiteX12" fmla="*/ 18796 w 347726"/>
                  <a:gd name="connsiteY12" fmla="*/ 18796 h 3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726" h="319532">
                    <a:moveTo>
                      <a:pt x="344155" y="327144"/>
                    </a:moveTo>
                    <a:lnTo>
                      <a:pt x="9398" y="327144"/>
                    </a:lnTo>
                    <a:cubicBezTo>
                      <a:pt x="4208" y="327144"/>
                      <a:pt x="0" y="322937"/>
                      <a:pt x="0" y="317746"/>
                    </a:cubicBezTo>
                    <a:lnTo>
                      <a:pt x="0" y="9398"/>
                    </a:lnTo>
                    <a:cubicBezTo>
                      <a:pt x="0" y="4208"/>
                      <a:pt x="4208" y="0"/>
                      <a:pt x="9398" y="0"/>
                    </a:cubicBezTo>
                    <a:lnTo>
                      <a:pt x="344155" y="0"/>
                    </a:lnTo>
                    <a:cubicBezTo>
                      <a:pt x="349345" y="0"/>
                      <a:pt x="353553" y="4208"/>
                      <a:pt x="353553" y="9398"/>
                    </a:cubicBezTo>
                    <a:lnTo>
                      <a:pt x="353553" y="317746"/>
                    </a:lnTo>
                    <a:cubicBezTo>
                      <a:pt x="353553" y="322937"/>
                      <a:pt x="349345" y="327144"/>
                      <a:pt x="344155" y="327144"/>
                    </a:cubicBezTo>
                    <a:close/>
                    <a:moveTo>
                      <a:pt x="18796" y="308348"/>
                    </a:moveTo>
                    <a:lnTo>
                      <a:pt x="334757" y="308348"/>
                    </a:lnTo>
                    <a:lnTo>
                      <a:pt x="334757" y="18796"/>
                    </a:lnTo>
                    <a:lnTo>
                      <a:pt x="18796" y="18796"/>
                    </a:lnTo>
                    <a:close/>
                  </a:path>
                </a:pathLst>
              </a:custGeom>
              <a:grpFill/>
              <a:ln w="9335" cap="flat">
                <a:no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68FC250E-C759-44C2-BFFE-ADF5A1D48D52}"/>
                  </a:ext>
                </a:extLst>
              </p:cNvPr>
              <p:cNvSpPr/>
              <p:nvPr/>
            </p:nvSpPr>
            <p:spPr>
              <a:xfrm>
                <a:off x="2847396" y="4935417"/>
                <a:ext cx="347726" cy="93980"/>
              </a:xfrm>
              <a:custGeom>
                <a:avLst/>
                <a:gdLst>
                  <a:gd name="connsiteX0" fmla="*/ 344622 w 347726"/>
                  <a:gd name="connsiteY0" fmla="*/ 98115 h 93980"/>
                  <a:gd name="connsiteX1" fmla="*/ 9301 w 347726"/>
                  <a:gd name="connsiteY1" fmla="*/ 98115 h 93980"/>
                  <a:gd name="connsiteX2" fmla="*/ 843 w 347726"/>
                  <a:gd name="connsiteY2" fmla="*/ 92852 h 93980"/>
                  <a:gd name="connsiteX3" fmla="*/ 1783 w 347726"/>
                  <a:gd name="connsiteY3" fmla="*/ 83454 h 93980"/>
                  <a:gd name="connsiteX4" fmla="*/ 61366 w 347726"/>
                  <a:gd name="connsiteY4" fmla="*/ 3759 h 93980"/>
                  <a:gd name="connsiteX5" fmla="*/ 68885 w 347726"/>
                  <a:gd name="connsiteY5" fmla="*/ 0 h 93980"/>
                  <a:gd name="connsiteX6" fmla="*/ 285039 w 347726"/>
                  <a:gd name="connsiteY6" fmla="*/ 0 h 93980"/>
                  <a:gd name="connsiteX7" fmla="*/ 292557 w 347726"/>
                  <a:gd name="connsiteY7" fmla="*/ 3759 h 93980"/>
                  <a:gd name="connsiteX8" fmla="*/ 352140 w 347726"/>
                  <a:gd name="connsiteY8" fmla="*/ 83078 h 93980"/>
                  <a:gd name="connsiteX9" fmla="*/ 353080 w 347726"/>
                  <a:gd name="connsiteY9" fmla="*/ 92476 h 93980"/>
                  <a:gd name="connsiteX10" fmla="*/ 344622 w 347726"/>
                  <a:gd name="connsiteY10" fmla="*/ 98115 h 93980"/>
                  <a:gd name="connsiteX11" fmla="*/ 28097 w 347726"/>
                  <a:gd name="connsiteY11" fmla="*/ 79319 h 93980"/>
                  <a:gd name="connsiteX12" fmla="*/ 325826 w 347726"/>
                  <a:gd name="connsiteY12" fmla="*/ 79319 h 93980"/>
                  <a:gd name="connsiteX13" fmla="*/ 280340 w 347726"/>
                  <a:gd name="connsiteY13" fmla="*/ 18796 h 93980"/>
                  <a:gd name="connsiteX14" fmla="*/ 73584 w 347726"/>
                  <a:gd name="connsiteY14" fmla="*/ 18796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726" h="93980">
                    <a:moveTo>
                      <a:pt x="344622" y="98115"/>
                    </a:moveTo>
                    <a:lnTo>
                      <a:pt x="9301" y="98115"/>
                    </a:lnTo>
                    <a:cubicBezTo>
                      <a:pt x="5708" y="98122"/>
                      <a:pt x="2424" y="96079"/>
                      <a:pt x="843" y="92852"/>
                    </a:cubicBezTo>
                    <a:cubicBezTo>
                      <a:pt x="-555" y="89778"/>
                      <a:pt x="-196" y="86191"/>
                      <a:pt x="1783" y="83454"/>
                    </a:cubicBezTo>
                    <a:lnTo>
                      <a:pt x="61366" y="3759"/>
                    </a:lnTo>
                    <a:cubicBezTo>
                      <a:pt x="63141" y="1393"/>
                      <a:pt x="65927" y="0"/>
                      <a:pt x="68885" y="0"/>
                    </a:cubicBezTo>
                    <a:lnTo>
                      <a:pt x="285039" y="0"/>
                    </a:lnTo>
                    <a:cubicBezTo>
                      <a:pt x="287997" y="0"/>
                      <a:pt x="290782" y="1393"/>
                      <a:pt x="292557" y="3759"/>
                    </a:cubicBezTo>
                    <a:lnTo>
                      <a:pt x="352140" y="83078"/>
                    </a:lnTo>
                    <a:cubicBezTo>
                      <a:pt x="354119" y="85815"/>
                      <a:pt x="354478" y="89402"/>
                      <a:pt x="353080" y="92476"/>
                    </a:cubicBezTo>
                    <a:cubicBezTo>
                      <a:pt x="351608" y="95850"/>
                      <a:pt x="348302" y="98054"/>
                      <a:pt x="344622" y="98115"/>
                    </a:cubicBezTo>
                    <a:close/>
                    <a:moveTo>
                      <a:pt x="28097" y="79319"/>
                    </a:moveTo>
                    <a:lnTo>
                      <a:pt x="325826" y="79319"/>
                    </a:lnTo>
                    <a:lnTo>
                      <a:pt x="280340" y="18796"/>
                    </a:lnTo>
                    <a:lnTo>
                      <a:pt x="73584" y="18796"/>
                    </a:lnTo>
                    <a:close/>
                  </a:path>
                </a:pathLst>
              </a:custGeom>
              <a:grpFill/>
              <a:ln w="9335" cap="flat">
                <a:noFill/>
                <a:prstDash val="solid"/>
                <a:miter/>
              </a:ln>
            </p:spPr>
            <p:txBody>
              <a:bodyPr rtlCol="0" anchor="ctr"/>
              <a:lstStyle/>
              <a:p>
                <a:endParaRPr lang="en-US" sz="1125" dirty="0"/>
              </a:p>
            </p:txBody>
          </p:sp>
        </p:grpSp>
        <p:sp>
          <p:nvSpPr>
            <p:cNvPr id="9" name="Rectangle 8"/>
            <p:cNvSpPr/>
            <p:nvPr/>
          </p:nvSpPr>
          <p:spPr>
            <a:xfrm>
              <a:off x="9969704" y="6195463"/>
              <a:ext cx="3905006" cy="1009507"/>
            </a:xfrm>
            <a:prstGeom prst="rect">
              <a:avLst/>
            </a:prstGeom>
          </p:spPr>
          <p:txBody>
            <a:bodyPr wrap="square">
              <a:spAutoFit/>
            </a:bodyPr>
            <a:lstStyle/>
            <a:p>
              <a:pPr algn="ctr"/>
              <a:r>
                <a:rPr lang="en-US" sz="12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Agility</a:t>
              </a:r>
              <a:b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Quickly restore volumes across Availability Zones within a region</a:t>
              </a:r>
              <a:endPar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p:cNvSpPr/>
            <p:nvPr/>
          </p:nvSpPr>
          <p:spPr>
            <a:xfrm>
              <a:off x="9969704" y="1214492"/>
              <a:ext cx="3905006" cy="1009507"/>
            </a:xfrm>
            <a:prstGeom prst="rect">
              <a:avLst/>
            </a:prstGeom>
          </p:spPr>
          <p:txBody>
            <a:bodyPr wrap="square">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Restore</a:t>
              </a:r>
            </a:p>
            <a:p>
              <a:pPr algn="ctr"/>
              <a:endPar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5" name="Group 34">
              <a:extLst>
                <a:ext uri="{FF2B5EF4-FFF2-40B4-BE49-F238E27FC236}">
                  <a16:creationId xmlns:a16="http://schemas.microsoft.com/office/drawing/2014/main" id="{47CE6102-7BB9-4855-B9C5-1A0D848C18F3}"/>
                </a:ext>
              </a:extLst>
            </p:cNvPr>
            <p:cNvGrpSpPr/>
            <p:nvPr/>
          </p:nvGrpSpPr>
          <p:grpSpPr>
            <a:xfrm>
              <a:off x="11448281" y="4378878"/>
              <a:ext cx="947852" cy="1181689"/>
              <a:chOff x="2847396" y="4935417"/>
              <a:chExt cx="348194" cy="434094"/>
            </a:xfrm>
            <a:solidFill>
              <a:schemeClr val="bg1"/>
            </a:solidFill>
          </p:grpSpPr>
          <p:sp>
            <p:nvSpPr>
              <p:cNvPr id="36" name="Freeform: Shape 35">
                <a:extLst>
                  <a:ext uri="{FF2B5EF4-FFF2-40B4-BE49-F238E27FC236}">
                    <a16:creationId xmlns:a16="http://schemas.microsoft.com/office/drawing/2014/main" id="{1BC3C7E8-8E71-4F43-8B79-834D6E79E558}"/>
                  </a:ext>
                </a:extLst>
              </p:cNvPr>
              <p:cNvSpPr/>
              <p:nvPr/>
            </p:nvSpPr>
            <p:spPr>
              <a:xfrm>
                <a:off x="2847864" y="5049979"/>
                <a:ext cx="347726" cy="319532"/>
              </a:xfrm>
              <a:custGeom>
                <a:avLst/>
                <a:gdLst>
                  <a:gd name="connsiteX0" fmla="*/ 344155 w 347726"/>
                  <a:gd name="connsiteY0" fmla="*/ 327144 h 319532"/>
                  <a:gd name="connsiteX1" fmla="*/ 9398 w 347726"/>
                  <a:gd name="connsiteY1" fmla="*/ 327144 h 319532"/>
                  <a:gd name="connsiteX2" fmla="*/ 0 w 347726"/>
                  <a:gd name="connsiteY2" fmla="*/ 317746 h 319532"/>
                  <a:gd name="connsiteX3" fmla="*/ 0 w 347726"/>
                  <a:gd name="connsiteY3" fmla="*/ 9398 h 319532"/>
                  <a:gd name="connsiteX4" fmla="*/ 9398 w 347726"/>
                  <a:gd name="connsiteY4" fmla="*/ 0 h 319532"/>
                  <a:gd name="connsiteX5" fmla="*/ 344155 w 347726"/>
                  <a:gd name="connsiteY5" fmla="*/ 0 h 319532"/>
                  <a:gd name="connsiteX6" fmla="*/ 353553 w 347726"/>
                  <a:gd name="connsiteY6" fmla="*/ 9398 h 319532"/>
                  <a:gd name="connsiteX7" fmla="*/ 353553 w 347726"/>
                  <a:gd name="connsiteY7" fmla="*/ 317746 h 319532"/>
                  <a:gd name="connsiteX8" fmla="*/ 344155 w 347726"/>
                  <a:gd name="connsiteY8" fmla="*/ 327144 h 319532"/>
                  <a:gd name="connsiteX9" fmla="*/ 18796 w 347726"/>
                  <a:gd name="connsiteY9" fmla="*/ 308348 h 319532"/>
                  <a:gd name="connsiteX10" fmla="*/ 334757 w 347726"/>
                  <a:gd name="connsiteY10" fmla="*/ 308348 h 319532"/>
                  <a:gd name="connsiteX11" fmla="*/ 334757 w 347726"/>
                  <a:gd name="connsiteY11" fmla="*/ 18796 h 319532"/>
                  <a:gd name="connsiteX12" fmla="*/ 18796 w 347726"/>
                  <a:gd name="connsiteY12" fmla="*/ 18796 h 3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726" h="319532">
                    <a:moveTo>
                      <a:pt x="344155" y="327144"/>
                    </a:moveTo>
                    <a:lnTo>
                      <a:pt x="9398" y="327144"/>
                    </a:lnTo>
                    <a:cubicBezTo>
                      <a:pt x="4208" y="327144"/>
                      <a:pt x="0" y="322937"/>
                      <a:pt x="0" y="317746"/>
                    </a:cubicBezTo>
                    <a:lnTo>
                      <a:pt x="0" y="9398"/>
                    </a:lnTo>
                    <a:cubicBezTo>
                      <a:pt x="0" y="4208"/>
                      <a:pt x="4208" y="0"/>
                      <a:pt x="9398" y="0"/>
                    </a:cubicBezTo>
                    <a:lnTo>
                      <a:pt x="344155" y="0"/>
                    </a:lnTo>
                    <a:cubicBezTo>
                      <a:pt x="349345" y="0"/>
                      <a:pt x="353553" y="4208"/>
                      <a:pt x="353553" y="9398"/>
                    </a:cubicBezTo>
                    <a:lnTo>
                      <a:pt x="353553" y="317746"/>
                    </a:lnTo>
                    <a:cubicBezTo>
                      <a:pt x="353553" y="322937"/>
                      <a:pt x="349345" y="327144"/>
                      <a:pt x="344155" y="327144"/>
                    </a:cubicBezTo>
                    <a:close/>
                    <a:moveTo>
                      <a:pt x="18796" y="308348"/>
                    </a:moveTo>
                    <a:lnTo>
                      <a:pt x="334757" y="308348"/>
                    </a:lnTo>
                    <a:lnTo>
                      <a:pt x="334757" y="18796"/>
                    </a:lnTo>
                    <a:lnTo>
                      <a:pt x="18796" y="18796"/>
                    </a:lnTo>
                    <a:close/>
                  </a:path>
                </a:pathLst>
              </a:custGeom>
              <a:grpFill/>
              <a:ln w="9335" cap="flat">
                <a:noFill/>
                <a:prstDash val="solid"/>
                <a:miter/>
              </a:ln>
            </p:spPr>
            <p:txBody>
              <a:bodyPr rtlCol="0" anchor="ctr"/>
              <a:lstStyle/>
              <a:p>
                <a:endParaRPr lang="en-US" sz="1125" dirty="0"/>
              </a:p>
            </p:txBody>
          </p:sp>
          <p:sp>
            <p:nvSpPr>
              <p:cNvPr id="37" name="Freeform: Shape 36">
                <a:extLst>
                  <a:ext uri="{FF2B5EF4-FFF2-40B4-BE49-F238E27FC236}">
                    <a16:creationId xmlns:a16="http://schemas.microsoft.com/office/drawing/2014/main" id="{0F0C7DE3-775B-4222-948D-0F1F5901BD9A}"/>
                  </a:ext>
                </a:extLst>
              </p:cNvPr>
              <p:cNvSpPr/>
              <p:nvPr/>
            </p:nvSpPr>
            <p:spPr>
              <a:xfrm>
                <a:off x="2847396" y="4935417"/>
                <a:ext cx="347726" cy="93980"/>
              </a:xfrm>
              <a:custGeom>
                <a:avLst/>
                <a:gdLst>
                  <a:gd name="connsiteX0" fmla="*/ 344622 w 347726"/>
                  <a:gd name="connsiteY0" fmla="*/ 98115 h 93980"/>
                  <a:gd name="connsiteX1" fmla="*/ 9301 w 347726"/>
                  <a:gd name="connsiteY1" fmla="*/ 98115 h 93980"/>
                  <a:gd name="connsiteX2" fmla="*/ 843 w 347726"/>
                  <a:gd name="connsiteY2" fmla="*/ 92852 h 93980"/>
                  <a:gd name="connsiteX3" fmla="*/ 1783 w 347726"/>
                  <a:gd name="connsiteY3" fmla="*/ 83454 h 93980"/>
                  <a:gd name="connsiteX4" fmla="*/ 61366 w 347726"/>
                  <a:gd name="connsiteY4" fmla="*/ 3759 h 93980"/>
                  <a:gd name="connsiteX5" fmla="*/ 68885 w 347726"/>
                  <a:gd name="connsiteY5" fmla="*/ 0 h 93980"/>
                  <a:gd name="connsiteX6" fmla="*/ 285039 w 347726"/>
                  <a:gd name="connsiteY6" fmla="*/ 0 h 93980"/>
                  <a:gd name="connsiteX7" fmla="*/ 292557 w 347726"/>
                  <a:gd name="connsiteY7" fmla="*/ 3759 h 93980"/>
                  <a:gd name="connsiteX8" fmla="*/ 352140 w 347726"/>
                  <a:gd name="connsiteY8" fmla="*/ 83078 h 93980"/>
                  <a:gd name="connsiteX9" fmla="*/ 353080 w 347726"/>
                  <a:gd name="connsiteY9" fmla="*/ 92476 h 93980"/>
                  <a:gd name="connsiteX10" fmla="*/ 344622 w 347726"/>
                  <a:gd name="connsiteY10" fmla="*/ 98115 h 93980"/>
                  <a:gd name="connsiteX11" fmla="*/ 28097 w 347726"/>
                  <a:gd name="connsiteY11" fmla="*/ 79319 h 93980"/>
                  <a:gd name="connsiteX12" fmla="*/ 325826 w 347726"/>
                  <a:gd name="connsiteY12" fmla="*/ 79319 h 93980"/>
                  <a:gd name="connsiteX13" fmla="*/ 280340 w 347726"/>
                  <a:gd name="connsiteY13" fmla="*/ 18796 h 93980"/>
                  <a:gd name="connsiteX14" fmla="*/ 73584 w 347726"/>
                  <a:gd name="connsiteY14" fmla="*/ 18796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726" h="93980">
                    <a:moveTo>
                      <a:pt x="344622" y="98115"/>
                    </a:moveTo>
                    <a:lnTo>
                      <a:pt x="9301" y="98115"/>
                    </a:lnTo>
                    <a:cubicBezTo>
                      <a:pt x="5708" y="98122"/>
                      <a:pt x="2424" y="96079"/>
                      <a:pt x="843" y="92852"/>
                    </a:cubicBezTo>
                    <a:cubicBezTo>
                      <a:pt x="-555" y="89778"/>
                      <a:pt x="-196" y="86191"/>
                      <a:pt x="1783" y="83454"/>
                    </a:cubicBezTo>
                    <a:lnTo>
                      <a:pt x="61366" y="3759"/>
                    </a:lnTo>
                    <a:cubicBezTo>
                      <a:pt x="63141" y="1393"/>
                      <a:pt x="65927" y="0"/>
                      <a:pt x="68885" y="0"/>
                    </a:cubicBezTo>
                    <a:lnTo>
                      <a:pt x="285039" y="0"/>
                    </a:lnTo>
                    <a:cubicBezTo>
                      <a:pt x="287997" y="0"/>
                      <a:pt x="290782" y="1393"/>
                      <a:pt x="292557" y="3759"/>
                    </a:cubicBezTo>
                    <a:lnTo>
                      <a:pt x="352140" y="83078"/>
                    </a:lnTo>
                    <a:cubicBezTo>
                      <a:pt x="354119" y="85815"/>
                      <a:pt x="354478" y="89402"/>
                      <a:pt x="353080" y="92476"/>
                    </a:cubicBezTo>
                    <a:cubicBezTo>
                      <a:pt x="351608" y="95850"/>
                      <a:pt x="348302" y="98054"/>
                      <a:pt x="344622" y="98115"/>
                    </a:cubicBezTo>
                    <a:close/>
                    <a:moveTo>
                      <a:pt x="28097" y="79319"/>
                    </a:moveTo>
                    <a:lnTo>
                      <a:pt x="325826" y="79319"/>
                    </a:lnTo>
                    <a:lnTo>
                      <a:pt x="280340" y="18796"/>
                    </a:lnTo>
                    <a:lnTo>
                      <a:pt x="73584" y="18796"/>
                    </a:lnTo>
                    <a:close/>
                  </a:path>
                </a:pathLst>
              </a:custGeom>
              <a:grpFill/>
              <a:ln w="9335" cap="flat">
                <a:noFill/>
                <a:prstDash val="solid"/>
                <a:miter/>
              </a:ln>
            </p:spPr>
            <p:txBody>
              <a:bodyPr rtlCol="0" anchor="ctr"/>
              <a:lstStyle/>
              <a:p>
                <a:endParaRPr lang="en-US" sz="1125" dirty="0"/>
              </a:p>
            </p:txBody>
          </p:sp>
        </p:grpSp>
      </p:grpSp>
      <p:grpSp>
        <p:nvGrpSpPr>
          <p:cNvPr id="6" name="Group 5">
            <a:extLst>
              <a:ext uri="{FF2B5EF4-FFF2-40B4-BE49-F238E27FC236}">
                <a16:creationId xmlns:a16="http://schemas.microsoft.com/office/drawing/2014/main" id="{30BF34DC-D6CD-49D5-B4C7-40FF7738418B}"/>
              </a:ext>
            </a:extLst>
          </p:cNvPr>
          <p:cNvGrpSpPr/>
          <p:nvPr/>
        </p:nvGrpSpPr>
        <p:grpSpPr>
          <a:xfrm>
            <a:off x="198235" y="759058"/>
            <a:ext cx="2763586" cy="3744049"/>
            <a:chOff x="317176" y="1214492"/>
            <a:chExt cx="4421738" cy="5990478"/>
          </a:xfrm>
        </p:grpSpPr>
        <p:sp>
          <p:nvSpPr>
            <p:cNvPr id="25" name="Rectangle 24"/>
            <p:cNvSpPr/>
            <p:nvPr/>
          </p:nvSpPr>
          <p:spPr>
            <a:xfrm>
              <a:off x="317176" y="6195463"/>
              <a:ext cx="4421738" cy="1009507"/>
            </a:xfrm>
            <a:prstGeom prst="rect">
              <a:avLst/>
            </a:prstGeom>
          </p:spPr>
          <p:txBody>
            <a:bodyPr wrap="square">
              <a:spAutoFit/>
            </a:bodyPr>
            <a:lstStyle/>
            <a:p>
              <a:pPr algn="ctr"/>
              <a:r>
                <a:rPr lang="en-US" sz="12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Low cost</a:t>
              </a:r>
              <a:b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12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Incremental backups do not duplicate data and reduce storage costs</a:t>
              </a:r>
              <a:endPar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p:cNvSpPr/>
            <p:nvPr/>
          </p:nvSpPr>
          <p:spPr>
            <a:xfrm>
              <a:off x="575542" y="1214492"/>
              <a:ext cx="3905007" cy="1009507"/>
            </a:xfrm>
            <a:prstGeom prst="rect">
              <a:avLst/>
            </a:prstGeom>
          </p:spPr>
          <p:txBody>
            <a:bodyPr wrap="square">
              <a:spAutoFit/>
            </a:bodyPr>
            <a:lstStyle/>
            <a:p>
              <a:pPr algn="ctr"/>
              <a:r>
                <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Backup</a:t>
              </a:r>
            </a:p>
            <a:p>
              <a:pPr algn="ctr"/>
              <a:endParaRPr lang="en-US" sz="17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1" name="Group 40">
              <a:extLst>
                <a:ext uri="{FF2B5EF4-FFF2-40B4-BE49-F238E27FC236}">
                  <a16:creationId xmlns:a16="http://schemas.microsoft.com/office/drawing/2014/main" id="{C77C587B-93D9-44D0-B3E1-10557DF1E512}"/>
                </a:ext>
              </a:extLst>
            </p:cNvPr>
            <p:cNvGrpSpPr/>
            <p:nvPr/>
          </p:nvGrpSpPr>
          <p:grpSpPr>
            <a:xfrm>
              <a:off x="2054119" y="1997562"/>
              <a:ext cx="947852" cy="1181689"/>
              <a:chOff x="2847396" y="4935417"/>
              <a:chExt cx="348194" cy="434094"/>
            </a:xfrm>
            <a:solidFill>
              <a:schemeClr val="bg1"/>
            </a:solidFill>
          </p:grpSpPr>
          <p:sp>
            <p:nvSpPr>
              <p:cNvPr id="42" name="Freeform: Shape 41">
                <a:extLst>
                  <a:ext uri="{FF2B5EF4-FFF2-40B4-BE49-F238E27FC236}">
                    <a16:creationId xmlns:a16="http://schemas.microsoft.com/office/drawing/2014/main" id="{B0984366-9F0B-4D07-A48D-083438B9D9C6}"/>
                  </a:ext>
                </a:extLst>
              </p:cNvPr>
              <p:cNvSpPr/>
              <p:nvPr/>
            </p:nvSpPr>
            <p:spPr>
              <a:xfrm>
                <a:off x="2847864" y="5049979"/>
                <a:ext cx="347726" cy="319532"/>
              </a:xfrm>
              <a:custGeom>
                <a:avLst/>
                <a:gdLst>
                  <a:gd name="connsiteX0" fmla="*/ 344155 w 347726"/>
                  <a:gd name="connsiteY0" fmla="*/ 327144 h 319532"/>
                  <a:gd name="connsiteX1" fmla="*/ 9398 w 347726"/>
                  <a:gd name="connsiteY1" fmla="*/ 327144 h 319532"/>
                  <a:gd name="connsiteX2" fmla="*/ 0 w 347726"/>
                  <a:gd name="connsiteY2" fmla="*/ 317746 h 319532"/>
                  <a:gd name="connsiteX3" fmla="*/ 0 w 347726"/>
                  <a:gd name="connsiteY3" fmla="*/ 9398 h 319532"/>
                  <a:gd name="connsiteX4" fmla="*/ 9398 w 347726"/>
                  <a:gd name="connsiteY4" fmla="*/ 0 h 319532"/>
                  <a:gd name="connsiteX5" fmla="*/ 344155 w 347726"/>
                  <a:gd name="connsiteY5" fmla="*/ 0 h 319532"/>
                  <a:gd name="connsiteX6" fmla="*/ 353553 w 347726"/>
                  <a:gd name="connsiteY6" fmla="*/ 9398 h 319532"/>
                  <a:gd name="connsiteX7" fmla="*/ 353553 w 347726"/>
                  <a:gd name="connsiteY7" fmla="*/ 317746 h 319532"/>
                  <a:gd name="connsiteX8" fmla="*/ 344155 w 347726"/>
                  <a:gd name="connsiteY8" fmla="*/ 327144 h 319532"/>
                  <a:gd name="connsiteX9" fmla="*/ 18796 w 347726"/>
                  <a:gd name="connsiteY9" fmla="*/ 308348 h 319532"/>
                  <a:gd name="connsiteX10" fmla="*/ 334757 w 347726"/>
                  <a:gd name="connsiteY10" fmla="*/ 308348 h 319532"/>
                  <a:gd name="connsiteX11" fmla="*/ 334757 w 347726"/>
                  <a:gd name="connsiteY11" fmla="*/ 18796 h 319532"/>
                  <a:gd name="connsiteX12" fmla="*/ 18796 w 347726"/>
                  <a:gd name="connsiteY12" fmla="*/ 18796 h 3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726" h="319532">
                    <a:moveTo>
                      <a:pt x="344155" y="327144"/>
                    </a:moveTo>
                    <a:lnTo>
                      <a:pt x="9398" y="327144"/>
                    </a:lnTo>
                    <a:cubicBezTo>
                      <a:pt x="4208" y="327144"/>
                      <a:pt x="0" y="322937"/>
                      <a:pt x="0" y="317746"/>
                    </a:cubicBezTo>
                    <a:lnTo>
                      <a:pt x="0" y="9398"/>
                    </a:lnTo>
                    <a:cubicBezTo>
                      <a:pt x="0" y="4208"/>
                      <a:pt x="4208" y="0"/>
                      <a:pt x="9398" y="0"/>
                    </a:cubicBezTo>
                    <a:lnTo>
                      <a:pt x="344155" y="0"/>
                    </a:lnTo>
                    <a:cubicBezTo>
                      <a:pt x="349345" y="0"/>
                      <a:pt x="353553" y="4208"/>
                      <a:pt x="353553" y="9398"/>
                    </a:cubicBezTo>
                    <a:lnTo>
                      <a:pt x="353553" y="317746"/>
                    </a:lnTo>
                    <a:cubicBezTo>
                      <a:pt x="353553" y="322937"/>
                      <a:pt x="349345" y="327144"/>
                      <a:pt x="344155" y="327144"/>
                    </a:cubicBezTo>
                    <a:close/>
                    <a:moveTo>
                      <a:pt x="18796" y="308348"/>
                    </a:moveTo>
                    <a:lnTo>
                      <a:pt x="334757" y="308348"/>
                    </a:lnTo>
                    <a:lnTo>
                      <a:pt x="334757" y="18796"/>
                    </a:lnTo>
                    <a:lnTo>
                      <a:pt x="18796" y="18796"/>
                    </a:lnTo>
                    <a:close/>
                  </a:path>
                </a:pathLst>
              </a:custGeom>
              <a:grpFill/>
              <a:ln w="9335" cap="flat">
                <a:noFill/>
                <a:prstDash val="solid"/>
                <a:miter/>
              </a:ln>
            </p:spPr>
            <p:txBody>
              <a:bodyPr rtlCol="0" anchor="ctr"/>
              <a:lstStyle/>
              <a:p>
                <a:endParaRPr lang="en-US" sz="1125" dirty="0"/>
              </a:p>
            </p:txBody>
          </p:sp>
          <p:sp>
            <p:nvSpPr>
              <p:cNvPr id="43" name="Freeform: Shape 42">
                <a:extLst>
                  <a:ext uri="{FF2B5EF4-FFF2-40B4-BE49-F238E27FC236}">
                    <a16:creationId xmlns:a16="http://schemas.microsoft.com/office/drawing/2014/main" id="{4163E5FF-1E80-4BC0-AB5E-F6A9D5ECA396}"/>
                  </a:ext>
                </a:extLst>
              </p:cNvPr>
              <p:cNvSpPr/>
              <p:nvPr/>
            </p:nvSpPr>
            <p:spPr>
              <a:xfrm>
                <a:off x="2847396" y="4935417"/>
                <a:ext cx="347726" cy="93980"/>
              </a:xfrm>
              <a:custGeom>
                <a:avLst/>
                <a:gdLst>
                  <a:gd name="connsiteX0" fmla="*/ 344622 w 347726"/>
                  <a:gd name="connsiteY0" fmla="*/ 98115 h 93980"/>
                  <a:gd name="connsiteX1" fmla="*/ 9301 w 347726"/>
                  <a:gd name="connsiteY1" fmla="*/ 98115 h 93980"/>
                  <a:gd name="connsiteX2" fmla="*/ 843 w 347726"/>
                  <a:gd name="connsiteY2" fmla="*/ 92852 h 93980"/>
                  <a:gd name="connsiteX3" fmla="*/ 1783 w 347726"/>
                  <a:gd name="connsiteY3" fmla="*/ 83454 h 93980"/>
                  <a:gd name="connsiteX4" fmla="*/ 61366 w 347726"/>
                  <a:gd name="connsiteY4" fmla="*/ 3759 h 93980"/>
                  <a:gd name="connsiteX5" fmla="*/ 68885 w 347726"/>
                  <a:gd name="connsiteY5" fmla="*/ 0 h 93980"/>
                  <a:gd name="connsiteX6" fmla="*/ 285039 w 347726"/>
                  <a:gd name="connsiteY6" fmla="*/ 0 h 93980"/>
                  <a:gd name="connsiteX7" fmla="*/ 292557 w 347726"/>
                  <a:gd name="connsiteY7" fmla="*/ 3759 h 93980"/>
                  <a:gd name="connsiteX8" fmla="*/ 352140 w 347726"/>
                  <a:gd name="connsiteY8" fmla="*/ 83078 h 93980"/>
                  <a:gd name="connsiteX9" fmla="*/ 353080 w 347726"/>
                  <a:gd name="connsiteY9" fmla="*/ 92476 h 93980"/>
                  <a:gd name="connsiteX10" fmla="*/ 344622 w 347726"/>
                  <a:gd name="connsiteY10" fmla="*/ 98115 h 93980"/>
                  <a:gd name="connsiteX11" fmla="*/ 28097 w 347726"/>
                  <a:gd name="connsiteY11" fmla="*/ 79319 h 93980"/>
                  <a:gd name="connsiteX12" fmla="*/ 325826 w 347726"/>
                  <a:gd name="connsiteY12" fmla="*/ 79319 h 93980"/>
                  <a:gd name="connsiteX13" fmla="*/ 280340 w 347726"/>
                  <a:gd name="connsiteY13" fmla="*/ 18796 h 93980"/>
                  <a:gd name="connsiteX14" fmla="*/ 73584 w 347726"/>
                  <a:gd name="connsiteY14" fmla="*/ 18796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726" h="93980">
                    <a:moveTo>
                      <a:pt x="344622" y="98115"/>
                    </a:moveTo>
                    <a:lnTo>
                      <a:pt x="9301" y="98115"/>
                    </a:lnTo>
                    <a:cubicBezTo>
                      <a:pt x="5708" y="98122"/>
                      <a:pt x="2424" y="96079"/>
                      <a:pt x="843" y="92852"/>
                    </a:cubicBezTo>
                    <a:cubicBezTo>
                      <a:pt x="-555" y="89778"/>
                      <a:pt x="-196" y="86191"/>
                      <a:pt x="1783" y="83454"/>
                    </a:cubicBezTo>
                    <a:lnTo>
                      <a:pt x="61366" y="3759"/>
                    </a:lnTo>
                    <a:cubicBezTo>
                      <a:pt x="63141" y="1393"/>
                      <a:pt x="65927" y="0"/>
                      <a:pt x="68885" y="0"/>
                    </a:cubicBezTo>
                    <a:lnTo>
                      <a:pt x="285039" y="0"/>
                    </a:lnTo>
                    <a:cubicBezTo>
                      <a:pt x="287997" y="0"/>
                      <a:pt x="290782" y="1393"/>
                      <a:pt x="292557" y="3759"/>
                    </a:cubicBezTo>
                    <a:lnTo>
                      <a:pt x="352140" y="83078"/>
                    </a:lnTo>
                    <a:cubicBezTo>
                      <a:pt x="354119" y="85815"/>
                      <a:pt x="354478" y="89402"/>
                      <a:pt x="353080" y="92476"/>
                    </a:cubicBezTo>
                    <a:cubicBezTo>
                      <a:pt x="351608" y="95850"/>
                      <a:pt x="348302" y="98054"/>
                      <a:pt x="344622" y="98115"/>
                    </a:cubicBezTo>
                    <a:close/>
                    <a:moveTo>
                      <a:pt x="28097" y="79319"/>
                    </a:moveTo>
                    <a:lnTo>
                      <a:pt x="325826" y="79319"/>
                    </a:lnTo>
                    <a:lnTo>
                      <a:pt x="280340" y="18796"/>
                    </a:lnTo>
                    <a:lnTo>
                      <a:pt x="73584" y="18796"/>
                    </a:lnTo>
                    <a:close/>
                  </a:path>
                </a:pathLst>
              </a:custGeom>
              <a:grpFill/>
              <a:ln w="9335" cap="flat">
                <a:noFill/>
                <a:prstDash val="solid"/>
                <a:miter/>
              </a:ln>
            </p:spPr>
            <p:txBody>
              <a:bodyPr rtlCol="0" anchor="ctr"/>
              <a:lstStyle/>
              <a:p>
                <a:endParaRPr lang="en-US" sz="1125" dirty="0"/>
              </a:p>
            </p:txBody>
          </p:sp>
        </p:grpSp>
        <p:grpSp>
          <p:nvGrpSpPr>
            <p:cNvPr id="44" name="Group 43">
              <a:extLst>
                <a:ext uri="{FF2B5EF4-FFF2-40B4-BE49-F238E27FC236}">
                  <a16:creationId xmlns:a16="http://schemas.microsoft.com/office/drawing/2014/main" id="{F67D84A5-3D04-497D-A6FE-8EB8299F3594}"/>
                </a:ext>
              </a:extLst>
            </p:cNvPr>
            <p:cNvGrpSpPr/>
            <p:nvPr/>
          </p:nvGrpSpPr>
          <p:grpSpPr>
            <a:xfrm>
              <a:off x="2054119" y="4378878"/>
              <a:ext cx="947852" cy="1181689"/>
              <a:chOff x="2847396" y="4935417"/>
              <a:chExt cx="348194" cy="434094"/>
            </a:xfrm>
            <a:solidFill>
              <a:schemeClr val="bg1"/>
            </a:solidFill>
          </p:grpSpPr>
          <p:sp>
            <p:nvSpPr>
              <p:cNvPr id="45" name="Freeform: Shape 44">
                <a:extLst>
                  <a:ext uri="{FF2B5EF4-FFF2-40B4-BE49-F238E27FC236}">
                    <a16:creationId xmlns:a16="http://schemas.microsoft.com/office/drawing/2014/main" id="{C40F16CB-3E3B-431B-97BE-C4E74125C971}"/>
                  </a:ext>
                </a:extLst>
              </p:cNvPr>
              <p:cNvSpPr/>
              <p:nvPr/>
            </p:nvSpPr>
            <p:spPr>
              <a:xfrm>
                <a:off x="2847864" y="5049979"/>
                <a:ext cx="347726" cy="319532"/>
              </a:xfrm>
              <a:custGeom>
                <a:avLst/>
                <a:gdLst>
                  <a:gd name="connsiteX0" fmla="*/ 344155 w 347726"/>
                  <a:gd name="connsiteY0" fmla="*/ 327144 h 319532"/>
                  <a:gd name="connsiteX1" fmla="*/ 9398 w 347726"/>
                  <a:gd name="connsiteY1" fmla="*/ 327144 h 319532"/>
                  <a:gd name="connsiteX2" fmla="*/ 0 w 347726"/>
                  <a:gd name="connsiteY2" fmla="*/ 317746 h 319532"/>
                  <a:gd name="connsiteX3" fmla="*/ 0 w 347726"/>
                  <a:gd name="connsiteY3" fmla="*/ 9398 h 319532"/>
                  <a:gd name="connsiteX4" fmla="*/ 9398 w 347726"/>
                  <a:gd name="connsiteY4" fmla="*/ 0 h 319532"/>
                  <a:gd name="connsiteX5" fmla="*/ 344155 w 347726"/>
                  <a:gd name="connsiteY5" fmla="*/ 0 h 319532"/>
                  <a:gd name="connsiteX6" fmla="*/ 353553 w 347726"/>
                  <a:gd name="connsiteY6" fmla="*/ 9398 h 319532"/>
                  <a:gd name="connsiteX7" fmla="*/ 353553 w 347726"/>
                  <a:gd name="connsiteY7" fmla="*/ 317746 h 319532"/>
                  <a:gd name="connsiteX8" fmla="*/ 344155 w 347726"/>
                  <a:gd name="connsiteY8" fmla="*/ 327144 h 319532"/>
                  <a:gd name="connsiteX9" fmla="*/ 18796 w 347726"/>
                  <a:gd name="connsiteY9" fmla="*/ 308348 h 319532"/>
                  <a:gd name="connsiteX10" fmla="*/ 334757 w 347726"/>
                  <a:gd name="connsiteY10" fmla="*/ 308348 h 319532"/>
                  <a:gd name="connsiteX11" fmla="*/ 334757 w 347726"/>
                  <a:gd name="connsiteY11" fmla="*/ 18796 h 319532"/>
                  <a:gd name="connsiteX12" fmla="*/ 18796 w 347726"/>
                  <a:gd name="connsiteY12" fmla="*/ 18796 h 31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726" h="319532">
                    <a:moveTo>
                      <a:pt x="344155" y="327144"/>
                    </a:moveTo>
                    <a:lnTo>
                      <a:pt x="9398" y="327144"/>
                    </a:lnTo>
                    <a:cubicBezTo>
                      <a:pt x="4208" y="327144"/>
                      <a:pt x="0" y="322937"/>
                      <a:pt x="0" y="317746"/>
                    </a:cubicBezTo>
                    <a:lnTo>
                      <a:pt x="0" y="9398"/>
                    </a:lnTo>
                    <a:cubicBezTo>
                      <a:pt x="0" y="4208"/>
                      <a:pt x="4208" y="0"/>
                      <a:pt x="9398" y="0"/>
                    </a:cubicBezTo>
                    <a:lnTo>
                      <a:pt x="344155" y="0"/>
                    </a:lnTo>
                    <a:cubicBezTo>
                      <a:pt x="349345" y="0"/>
                      <a:pt x="353553" y="4208"/>
                      <a:pt x="353553" y="9398"/>
                    </a:cubicBezTo>
                    <a:lnTo>
                      <a:pt x="353553" y="317746"/>
                    </a:lnTo>
                    <a:cubicBezTo>
                      <a:pt x="353553" y="322937"/>
                      <a:pt x="349345" y="327144"/>
                      <a:pt x="344155" y="327144"/>
                    </a:cubicBezTo>
                    <a:close/>
                    <a:moveTo>
                      <a:pt x="18796" y="308348"/>
                    </a:moveTo>
                    <a:lnTo>
                      <a:pt x="334757" y="308348"/>
                    </a:lnTo>
                    <a:lnTo>
                      <a:pt x="334757" y="18796"/>
                    </a:lnTo>
                    <a:lnTo>
                      <a:pt x="18796" y="18796"/>
                    </a:lnTo>
                    <a:close/>
                  </a:path>
                </a:pathLst>
              </a:custGeom>
              <a:grpFill/>
              <a:ln w="9335" cap="flat">
                <a:noFill/>
                <a:prstDash val="solid"/>
                <a:miter/>
              </a:ln>
            </p:spPr>
            <p:txBody>
              <a:bodyPr rtlCol="0" anchor="ctr"/>
              <a:lstStyle/>
              <a:p>
                <a:endParaRPr lang="en-US" sz="1125" dirty="0"/>
              </a:p>
            </p:txBody>
          </p:sp>
          <p:sp>
            <p:nvSpPr>
              <p:cNvPr id="46" name="Freeform: Shape 45">
                <a:extLst>
                  <a:ext uri="{FF2B5EF4-FFF2-40B4-BE49-F238E27FC236}">
                    <a16:creationId xmlns:a16="http://schemas.microsoft.com/office/drawing/2014/main" id="{E0E9DAD2-FB4F-4723-806B-C80B7FA0BDA5}"/>
                  </a:ext>
                </a:extLst>
              </p:cNvPr>
              <p:cNvSpPr/>
              <p:nvPr/>
            </p:nvSpPr>
            <p:spPr>
              <a:xfrm>
                <a:off x="2847396" y="4935417"/>
                <a:ext cx="347726" cy="93980"/>
              </a:xfrm>
              <a:custGeom>
                <a:avLst/>
                <a:gdLst>
                  <a:gd name="connsiteX0" fmla="*/ 344622 w 347726"/>
                  <a:gd name="connsiteY0" fmla="*/ 98115 h 93980"/>
                  <a:gd name="connsiteX1" fmla="*/ 9301 w 347726"/>
                  <a:gd name="connsiteY1" fmla="*/ 98115 h 93980"/>
                  <a:gd name="connsiteX2" fmla="*/ 843 w 347726"/>
                  <a:gd name="connsiteY2" fmla="*/ 92852 h 93980"/>
                  <a:gd name="connsiteX3" fmla="*/ 1783 w 347726"/>
                  <a:gd name="connsiteY3" fmla="*/ 83454 h 93980"/>
                  <a:gd name="connsiteX4" fmla="*/ 61366 w 347726"/>
                  <a:gd name="connsiteY4" fmla="*/ 3759 h 93980"/>
                  <a:gd name="connsiteX5" fmla="*/ 68885 w 347726"/>
                  <a:gd name="connsiteY5" fmla="*/ 0 h 93980"/>
                  <a:gd name="connsiteX6" fmla="*/ 285039 w 347726"/>
                  <a:gd name="connsiteY6" fmla="*/ 0 h 93980"/>
                  <a:gd name="connsiteX7" fmla="*/ 292557 w 347726"/>
                  <a:gd name="connsiteY7" fmla="*/ 3759 h 93980"/>
                  <a:gd name="connsiteX8" fmla="*/ 352140 w 347726"/>
                  <a:gd name="connsiteY8" fmla="*/ 83078 h 93980"/>
                  <a:gd name="connsiteX9" fmla="*/ 353080 w 347726"/>
                  <a:gd name="connsiteY9" fmla="*/ 92476 h 93980"/>
                  <a:gd name="connsiteX10" fmla="*/ 344622 w 347726"/>
                  <a:gd name="connsiteY10" fmla="*/ 98115 h 93980"/>
                  <a:gd name="connsiteX11" fmla="*/ 28097 w 347726"/>
                  <a:gd name="connsiteY11" fmla="*/ 79319 h 93980"/>
                  <a:gd name="connsiteX12" fmla="*/ 325826 w 347726"/>
                  <a:gd name="connsiteY12" fmla="*/ 79319 h 93980"/>
                  <a:gd name="connsiteX13" fmla="*/ 280340 w 347726"/>
                  <a:gd name="connsiteY13" fmla="*/ 18796 h 93980"/>
                  <a:gd name="connsiteX14" fmla="*/ 73584 w 347726"/>
                  <a:gd name="connsiteY14" fmla="*/ 18796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726" h="93980">
                    <a:moveTo>
                      <a:pt x="344622" y="98115"/>
                    </a:moveTo>
                    <a:lnTo>
                      <a:pt x="9301" y="98115"/>
                    </a:lnTo>
                    <a:cubicBezTo>
                      <a:pt x="5708" y="98122"/>
                      <a:pt x="2424" y="96079"/>
                      <a:pt x="843" y="92852"/>
                    </a:cubicBezTo>
                    <a:cubicBezTo>
                      <a:pt x="-555" y="89778"/>
                      <a:pt x="-196" y="86191"/>
                      <a:pt x="1783" y="83454"/>
                    </a:cubicBezTo>
                    <a:lnTo>
                      <a:pt x="61366" y="3759"/>
                    </a:lnTo>
                    <a:cubicBezTo>
                      <a:pt x="63141" y="1393"/>
                      <a:pt x="65927" y="0"/>
                      <a:pt x="68885" y="0"/>
                    </a:cubicBezTo>
                    <a:lnTo>
                      <a:pt x="285039" y="0"/>
                    </a:lnTo>
                    <a:cubicBezTo>
                      <a:pt x="287997" y="0"/>
                      <a:pt x="290782" y="1393"/>
                      <a:pt x="292557" y="3759"/>
                    </a:cubicBezTo>
                    <a:lnTo>
                      <a:pt x="352140" y="83078"/>
                    </a:lnTo>
                    <a:cubicBezTo>
                      <a:pt x="354119" y="85815"/>
                      <a:pt x="354478" y="89402"/>
                      <a:pt x="353080" y="92476"/>
                    </a:cubicBezTo>
                    <a:cubicBezTo>
                      <a:pt x="351608" y="95850"/>
                      <a:pt x="348302" y="98054"/>
                      <a:pt x="344622" y="98115"/>
                    </a:cubicBezTo>
                    <a:close/>
                    <a:moveTo>
                      <a:pt x="28097" y="79319"/>
                    </a:moveTo>
                    <a:lnTo>
                      <a:pt x="325826" y="79319"/>
                    </a:lnTo>
                    <a:lnTo>
                      <a:pt x="280340" y="18796"/>
                    </a:lnTo>
                    <a:lnTo>
                      <a:pt x="73584" y="18796"/>
                    </a:lnTo>
                    <a:close/>
                  </a:path>
                </a:pathLst>
              </a:custGeom>
              <a:grpFill/>
              <a:ln w="9335"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8385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10" presetClass="entr" presetSubtype="0" fill="hold" nodeType="with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22" presetClass="entr" presetSubtype="8" fill="hold" nodeType="withEffect">
                                  <p:stCondLst>
                                    <p:cond delay="125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125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10" presetClass="entr" presetSubtype="0" fill="hold" nodeType="withEffect">
                                  <p:stCondLst>
                                    <p:cond delay="15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loud 61"/>
          <p:cNvSpPr/>
          <p:nvPr/>
        </p:nvSpPr>
        <p:spPr>
          <a:xfrm>
            <a:off x="2057400" y="4257675"/>
            <a:ext cx="5334000" cy="742950"/>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Amazon Ember" charset="0"/>
                <a:ea typeface="Amazon Ember" charset="0"/>
                <a:cs typeface="Amazon Ember" charset="0"/>
              </a:rPr>
              <a:t>Internet</a:t>
            </a:r>
          </a:p>
        </p:txBody>
      </p:sp>
      <p:sp>
        <p:nvSpPr>
          <p:cNvPr id="43" name="Rectangle 42"/>
          <p:cNvSpPr/>
          <p:nvPr/>
        </p:nvSpPr>
        <p:spPr>
          <a:xfrm>
            <a:off x="1371600" y="1028700"/>
            <a:ext cx="6400800" cy="3028950"/>
          </a:xfrm>
          <a:prstGeom prst="rect">
            <a:avLst/>
          </a:prstGeom>
          <a:solidFill>
            <a:schemeClr val="bg1"/>
          </a:solidFill>
          <a:ln w="38100">
            <a:solidFill>
              <a:srgbClr val="FFC000"/>
            </a:solidFill>
            <a:prstDash val="solid"/>
          </a:ln>
          <a:effectLst>
            <a:outerShdw blurRad="292100" dist="1397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Amazon Ember" charset="0"/>
                <a:ea typeface="Amazon Ember" charset="0"/>
                <a:cs typeface="Amazon Ember" charset="0"/>
              </a:rPr>
              <a:t>AWS Cloud</a:t>
            </a:r>
          </a:p>
        </p:txBody>
      </p:sp>
      <p:sp>
        <p:nvSpPr>
          <p:cNvPr id="2" name="Title 1"/>
          <p:cNvSpPr>
            <a:spLocks noGrp="1"/>
          </p:cNvSpPr>
          <p:nvPr>
            <p:ph type="title"/>
          </p:nvPr>
        </p:nvSpPr>
        <p:spPr/>
        <p:txBody>
          <a:bodyPr>
            <a:normAutofit fontScale="90000"/>
          </a:bodyPr>
          <a:lstStyle/>
          <a:p>
            <a:r>
              <a:rPr lang="en-US" sz="3200" dirty="0">
                <a:latin typeface="Amazon Ember" charset="0"/>
                <a:ea typeface="Amazon Ember" charset="0"/>
                <a:cs typeface="Amazon Ember" charset="0"/>
              </a:rPr>
              <a:t>EBS Snapshots – Delta Block Changes</a:t>
            </a:r>
          </a:p>
        </p:txBody>
      </p:sp>
      <p:sp>
        <p:nvSpPr>
          <p:cNvPr id="9" name="Rectangle 8"/>
          <p:cNvSpPr/>
          <p:nvPr/>
        </p:nvSpPr>
        <p:spPr bwMode="auto">
          <a:xfrm>
            <a:off x="1752600" y="1485900"/>
            <a:ext cx="3352800" cy="2286000"/>
          </a:xfrm>
          <a:prstGeom prst="rect">
            <a:avLst/>
          </a:prstGeom>
          <a:solidFill>
            <a:schemeClr val="bg1"/>
          </a:solidFill>
          <a:ln w="38100">
            <a:solidFill>
              <a:schemeClr val="accent1">
                <a:lumMod val="60000"/>
                <a:lumOff val="40000"/>
              </a:schemeClr>
            </a:solidFill>
            <a:headEnd type="none" w="med" len="med"/>
            <a:tailEnd type="none" w="med" len="med"/>
          </a:ln>
          <a:effectLst>
            <a:outerShdw blurRad="292100" dist="1397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rgbClr val="000000"/>
                </a:solidFill>
                <a:latin typeface="Amazon Ember" charset="0"/>
                <a:ea typeface="Amazon Ember" charset="0"/>
                <a:cs typeface="Amazon Ember" charset="0"/>
                <a:sym typeface="Times New Roman" pitchFamily="18" charset="0"/>
              </a:rPr>
              <a:t>EC2 Availability Zone</a:t>
            </a:r>
            <a:endParaRPr kumimoji="0" lang="en-US" sz="1600" b="0"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endParaRPr>
          </a:p>
        </p:txBody>
      </p:sp>
      <p:sp>
        <p:nvSpPr>
          <p:cNvPr id="13" name="Rectangle 12"/>
          <p:cNvSpPr/>
          <p:nvPr/>
        </p:nvSpPr>
        <p:spPr bwMode="auto">
          <a:xfrm>
            <a:off x="1905000" y="3143250"/>
            <a:ext cx="381000" cy="228600"/>
          </a:xfrm>
          <a:prstGeom prst="rect">
            <a:avLst/>
          </a:prstGeom>
          <a:solidFill>
            <a:srgbClr val="4F81BD"/>
          </a:solidFill>
          <a:ln>
            <a:headEnd type="none" w="med" len="med"/>
            <a:tailEnd type="none" w="med" len="med"/>
          </a:ln>
          <a:effectLst>
            <a:outerShdw blurRad="292100" dist="1397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bg1"/>
                </a:solidFill>
                <a:effectLst/>
                <a:latin typeface="Amazon Ember" charset="0"/>
                <a:ea typeface="Amazon Ember" charset="0"/>
                <a:cs typeface="Amazon Ember" charset="0"/>
                <a:sym typeface="Times New Roman" pitchFamily="18" charset="0"/>
              </a:rPr>
              <a:t>EC2</a:t>
            </a:r>
          </a:p>
        </p:txBody>
      </p:sp>
      <p:sp>
        <p:nvSpPr>
          <p:cNvPr id="80" name="Left-Right Arrow 79"/>
          <p:cNvSpPr/>
          <p:nvPr/>
        </p:nvSpPr>
        <p:spPr bwMode="auto">
          <a:xfrm rot="5400000">
            <a:off x="2733675" y="3781425"/>
            <a:ext cx="971550" cy="723900"/>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endParaRPr>
          </a:p>
        </p:txBody>
      </p:sp>
      <p:sp>
        <p:nvSpPr>
          <p:cNvPr id="88" name="Rectangle 87"/>
          <p:cNvSpPr/>
          <p:nvPr/>
        </p:nvSpPr>
        <p:spPr bwMode="auto">
          <a:xfrm>
            <a:off x="5867400" y="1485900"/>
            <a:ext cx="1752600" cy="2286000"/>
          </a:xfrm>
          <a:prstGeom prst="rect">
            <a:avLst/>
          </a:prstGeom>
          <a:solidFill>
            <a:schemeClr val="bg1"/>
          </a:solidFill>
          <a:ln w="38100" cmpd="sng">
            <a:solidFill>
              <a:srgbClr val="C00000"/>
            </a:solidFill>
            <a:headEnd type="none" w="med" len="med"/>
            <a:tailEnd type="none" w="med" len="med"/>
          </a:ln>
          <a:effectLst>
            <a:outerShdw blurRad="292100" dist="1397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Amazon S3</a:t>
            </a:r>
          </a:p>
        </p:txBody>
      </p:sp>
      <p:sp>
        <p:nvSpPr>
          <p:cNvPr id="112" name="Flowchart: Magnetic Disk 111"/>
          <p:cNvSpPr/>
          <p:nvPr/>
        </p:nvSpPr>
        <p:spPr bwMode="auto">
          <a:xfrm>
            <a:off x="19050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44" name="Rectangle 43"/>
          <p:cNvSpPr/>
          <p:nvPr/>
        </p:nvSpPr>
        <p:spPr bwMode="auto">
          <a:xfrm>
            <a:off x="3048000" y="3143250"/>
            <a:ext cx="381000" cy="228600"/>
          </a:xfrm>
          <a:prstGeom prst="rect">
            <a:avLst/>
          </a:prstGeom>
          <a:solidFill>
            <a:srgbClr val="4F81BD"/>
          </a:solidFill>
          <a:ln>
            <a:headEnd type="none" w="med" len="med"/>
            <a:tailEnd type="none" w="med" len="med"/>
          </a:ln>
          <a:effectLst>
            <a:outerShdw blurRad="292100" dist="1397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bg1"/>
                </a:solidFill>
                <a:effectLst/>
                <a:latin typeface="Amazon Ember" charset="0"/>
                <a:ea typeface="Amazon Ember" charset="0"/>
                <a:cs typeface="Amazon Ember" charset="0"/>
                <a:sym typeface="Times New Roman" pitchFamily="18" charset="0"/>
              </a:rPr>
              <a:t>EC2</a:t>
            </a:r>
          </a:p>
        </p:txBody>
      </p:sp>
      <p:sp>
        <p:nvSpPr>
          <p:cNvPr id="45" name="Rectangle 44"/>
          <p:cNvSpPr/>
          <p:nvPr/>
        </p:nvSpPr>
        <p:spPr bwMode="auto">
          <a:xfrm>
            <a:off x="4038600" y="3143250"/>
            <a:ext cx="381000" cy="228600"/>
          </a:xfrm>
          <a:prstGeom prst="rect">
            <a:avLst/>
          </a:prstGeom>
          <a:solidFill>
            <a:srgbClr val="4F81BD"/>
          </a:solidFill>
          <a:ln>
            <a:headEnd type="none" w="med" len="med"/>
            <a:tailEnd type="none" w="med" len="med"/>
          </a:ln>
          <a:effectLst>
            <a:outerShdw blurRad="292100" dist="1397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chemeClr val="bg1"/>
                </a:solidFill>
                <a:effectLst/>
                <a:latin typeface="Amazon Ember" charset="0"/>
                <a:ea typeface="Amazon Ember" charset="0"/>
                <a:cs typeface="Amazon Ember" charset="0"/>
                <a:sym typeface="Times New Roman" pitchFamily="18" charset="0"/>
              </a:rPr>
              <a:t>EC2</a:t>
            </a:r>
          </a:p>
        </p:txBody>
      </p:sp>
      <p:sp>
        <p:nvSpPr>
          <p:cNvPr id="46" name="Flowchart: Magnetic Disk 45"/>
          <p:cNvSpPr/>
          <p:nvPr/>
        </p:nvSpPr>
        <p:spPr bwMode="auto">
          <a:xfrm>
            <a:off x="24384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47" name="Flowchart: Magnetic Disk 46"/>
          <p:cNvSpPr/>
          <p:nvPr/>
        </p:nvSpPr>
        <p:spPr bwMode="auto">
          <a:xfrm>
            <a:off x="29718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48" name="Flowchart: Magnetic Disk 47"/>
          <p:cNvSpPr/>
          <p:nvPr/>
        </p:nvSpPr>
        <p:spPr bwMode="auto">
          <a:xfrm>
            <a:off x="35052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49" name="Flowchart: Magnetic Disk 48"/>
          <p:cNvSpPr/>
          <p:nvPr/>
        </p:nvSpPr>
        <p:spPr bwMode="auto">
          <a:xfrm>
            <a:off x="40386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50" name="Flowchart: Magnetic Disk 49"/>
          <p:cNvSpPr/>
          <p:nvPr/>
        </p:nvSpPr>
        <p:spPr bwMode="auto">
          <a:xfrm>
            <a:off x="4572000" y="2114550"/>
            <a:ext cx="381000" cy="228600"/>
          </a:xfrm>
          <a:prstGeom prst="flowChartMagneticDisk">
            <a:avLst/>
          </a:prstGeom>
          <a:solidFill>
            <a:schemeClr val="accent2">
              <a:lumMod val="40000"/>
              <a:lumOff val="60000"/>
            </a:schemeClr>
          </a:solidFill>
          <a:ln>
            <a:solidFill>
              <a:schemeClr val="accent2">
                <a:lumMod val="75000"/>
              </a:schemeClr>
            </a:solidFill>
            <a:headEnd type="none" w="med" len="med"/>
            <a:tailEnd type="none" w="med" len="med"/>
          </a:ln>
          <a:effectLst>
            <a:outerShdw blurRad="292100" dist="1397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700" b="1" i="0" u="none" strike="noStrike" cap="none" normalizeH="0" baseline="0" dirty="0">
                <a:ln>
                  <a:noFill/>
                </a:ln>
                <a:solidFill>
                  <a:srgbClr val="000000"/>
                </a:solidFill>
                <a:effectLst/>
                <a:latin typeface="Amazon Ember" charset="0"/>
                <a:ea typeface="Amazon Ember" charset="0"/>
                <a:cs typeface="Amazon Ember" charset="0"/>
                <a:sym typeface="Times New Roman" pitchFamily="18" charset="0"/>
              </a:rPr>
              <a:t>EBS</a:t>
            </a:r>
          </a:p>
        </p:txBody>
      </p:sp>
      <p:sp>
        <p:nvSpPr>
          <p:cNvPr id="57" name="Rectangle 56"/>
          <p:cNvSpPr/>
          <p:nvPr/>
        </p:nvSpPr>
        <p:spPr>
          <a:xfrm>
            <a:off x="6019800" y="2057400"/>
            <a:ext cx="1371600" cy="228600"/>
          </a:xfrm>
          <a:prstGeom prst="rect">
            <a:avLst/>
          </a:prstGeom>
          <a:effectLst>
            <a:outerShdw blurRad="292100" dist="1397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latin typeface="Amazon Ember" charset="0"/>
                <a:ea typeface="Amazon Ember" charset="0"/>
                <a:cs typeface="Amazon Ember" charset="0"/>
              </a:rPr>
              <a:t>EBS Snapshot</a:t>
            </a:r>
          </a:p>
        </p:txBody>
      </p:sp>
      <p:sp>
        <p:nvSpPr>
          <p:cNvPr id="58" name="Rectangle 57"/>
          <p:cNvSpPr/>
          <p:nvPr/>
        </p:nvSpPr>
        <p:spPr>
          <a:xfrm>
            <a:off x="6019800" y="2400300"/>
            <a:ext cx="1371600" cy="228600"/>
          </a:xfrm>
          <a:prstGeom prst="rect">
            <a:avLst/>
          </a:prstGeom>
          <a:effectLst>
            <a:outerShdw blurRad="292100" dist="1397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latin typeface="Amazon Ember" charset="0"/>
                <a:ea typeface="Amazon Ember" charset="0"/>
                <a:cs typeface="Amazon Ember" charset="0"/>
              </a:rPr>
              <a:t>EBS Snapshot</a:t>
            </a:r>
          </a:p>
        </p:txBody>
      </p:sp>
      <p:sp>
        <p:nvSpPr>
          <p:cNvPr id="59" name="Rectangle 58"/>
          <p:cNvSpPr/>
          <p:nvPr/>
        </p:nvSpPr>
        <p:spPr>
          <a:xfrm>
            <a:off x="6019800" y="2743200"/>
            <a:ext cx="1371600" cy="228600"/>
          </a:xfrm>
          <a:prstGeom prst="rect">
            <a:avLst/>
          </a:prstGeom>
          <a:effectLst>
            <a:outerShdw blurRad="292100" dist="1397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b="1" dirty="0">
                <a:latin typeface="Amazon Ember" charset="0"/>
                <a:ea typeface="Amazon Ember" charset="0"/>
                <a:cs typeface="Amazon Ember" charset="0"/>
              </a:rPr>
              <a:t>EBS Snapshot</a:t>
            </a:r>
          </a:p>
        </p:txBody>
      </p:sp>
      <p:cxnSp>
        <p:nvCxnSpPr>
          <p:cNvPr id="66" name="Straight Arrow Connector 65"/>
          <p:cNvCxnSpPr>
            <a:stCxn id="112" idx="3"/>
            <a:endCxn id="13" idx="0"/>
          </p:cNvCxnSpPr>
          <p:nvPr/>
        </p:nvCxnSpPr>
        <p:spPr>
          <a:xfrm rot="5400000">
            <a:off x="1695450" y="2743002"/>
            <a:ext cx="800100" cy="1588"/>
          </a:xfrm>
          <a:prstGeom prst="straightConnector1">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49" idx="3"/>
            <a:endCxn id="45" idx="0"/>
          </p:cNvCxnSpPr>
          <p:nvPr/>
        </p:nvCxnSpPr>
        <p:spPr>
          <a:xfrm rot="5400000">
            <a:off x="3829050" y="2743002"/>
            <a:ext cx="800100" cy="1588"/>
          </a:xfrm>
          <a:prstGeom prst="straightConnector1">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70"/>
          <p:cNvCxnSpPr>
            <a:stCxn id="46" idx="3"/>
            <a:endCxn id="44" idx="0"/>
          </p:cNvCxnSpPr>
          <p:nvPr/>
        </p:nvCxnSpPr>
        <p:spPr>
          <a:xfrm rot="16200000" flipH="1">
            <a:off x="2533650" y="2438400"/>
            <a:ext cx="800100" cy="609600"/>
          </a:xfrm>
          <a:prstGeom prst="bentConnector3">
            <a:avLst>
              <a:gd name="adj1" fmla="val 50000"/>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48" idx="3"/>
            <a:endCxn id="44" idx="0"/>
          </p:cNvCxnSpPr>
          <p:nvPr/>
        </p:nvCxnSpPr>
        <p:spPr>
          <a:xfrm rot="5400000">
            <a:off x="3067050" y="2514600"/>
            <a:ext cx="800100" cy="457200"/>
          </a:xfrm>
          <a:prstGeom prst="bentConnector3">
            <a:avLst>
              <a:gd name="adj1" fmla="val 50000"/>
            </a:avLst>
          </a:prstGeom>
          <a:ln>
            <a:solidFill>
              <a:schemeClr val="accent2">
                <a:lumMod val="75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4" name="Curved Down Arrow 73"/>
          <p:cNvSpPr/>
          <p:nvPr/>
        </p:nvSpPr>
        <p:spPr>
          <a:xfrm>
            <a:off x="4114800" y="1485900"/>
            <a:ext cx="2514600" cy="628650"/>
          </a:xfrm>
          <a:prstGeom prst="curvedDownArrow">
            <a:avLst/>
          </a:prstGeom>
          <a:gradFill>
            <a:gsLst>
              <a:gs pos="0">
                <a:schemeClr val="bg1">
                  <a:lumMod val="50000"/>
                </a:schemeClr>
              </a:gs>
              <a:gs pos="100000">
                <a:schemeClr val="bg1">
                  <a:lumMod val="6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latin typeface="Amazon Ember" charset="0"/>
                <a:ea typeface="Amazon Ember" charset="0"/>
                <a:cs typeface="Amazon Ember" charset="0"/>
              </a:rPr>
              <a:t>Create Snapshot</a:t>
            </a:r>
          </a:p>
        </p:txBody>
      </p:sp>
      <p:sp>
        <p:nvSpPr>
          <p:cNvPr id="76" name="Curved Up Arrow 75"/>
          <p:cNvSpPr/>
          <p:nvPr/>
        </p:nvSpPr>
        <p:spPr>
          <a:xfrm flipH="1">
            <a:off x="4495800" y="2286000"/>
            <a:ext cx="2133600" cy="800100"/>
          </a:xfrm>
          <a:prstGeom prst="curvedUpArrow">
            <a:avLst/>
          </a:prstGeom>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lin ang="10800000" scaled="1"/>
            <a:tileRect/>
          </a:grad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ysClr val="windowText" lastClr="000000"/>
                </a:solidFill>
                <a:latin typeface="Amazon Ember" charset="0"/>
                <a:ea typeface="Amazon Ember" charset="0"/>
                <a:cs typeface="Amazon Ember" charset="0"/>
              </a:rPr>
              <a:t>Clone From Snapshot</a:t>
            </a:r>
          </a:p>
        </p:txBody>
      </p:sp>
    </p:spTree>
    <p:extLst>
      <p:ext uri="{BB962C8B-B14F-4D97-AF65-F5344CB8AC3E}">
        <p14:creationId xmlns:p14="http://schemas.microsoft.com/office/powerpoint/2010/main" val="1870008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7" grpId="0" animBg="1"/>
      <p:bldP spid="58" grpId="0" animBg="1"/>
      <p:bldP spid="59" grpId="0" animBg="1"/>
      <p:bldP spid="74" grpId="0" animBg="1"/>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n 6"/>
          <p:cNvSpPr/>
          <p:nvPr/>
        </p:nvSpPr>
        <p:spPr>
          <a:xfrm>
            <a:off x="1143000" y="2457450"/>
            <a:ext cx="2133600" cy="2323121"/>
          </a:xfrm>
          <a:prstGeom prst="can">
            <a:avLst/>
          </a:prstGeom>
          <a:gradFill>
            <a:gsLst>
              <a:gs pos="0">
                <a:schemeClr val="accent1"/>
              </a:gs>
              <a:gs pos="100000">
                <a:schemeClr val="accent1">
                  <a:lumMod val="20000"/>
                  <a:lumOff val="80000"/>
                </a:schemeClr>
              </a:gs>
            </a:gsLst>
          </a:gradFill>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solidFill>
                  <a:schemeClr val="bg2">
                    <a:lumMod val="10000"/>
                  </a:schemeClr>
                </a:solidFill>
                <a:latin typeface="Amazon Ember" charset="0"/>
                <a:ea typeface="Amazon Ember" charset="0"/>
                <a:cs typeface="Amazon Ember" charset="0"/>
              </a:rPr>
              <a:t>EBS Volume</a:t>
            </a:r>
          </a:p>
        </p:txBody>
      </p:sp>
      <p:sp>
        <p:nvSpPr>
          <p:cNvPr id="2" name="Title 1"/>
          <p:cNvSpPr>
            <a:spLocks noGrp="1"/>
          </p:cNvSpPr>
          <p:nvPr>
            <p:ph type="title"/>
          </p:nvPr>
        </p:nvSpPr>
        <p:spPr/>
        <p:txBody>
          <a:bodyPr>
            <a:normAutofit fontScale="90000"/>
          </a:bodyPr>
          <a:lstStyle/>
          <a:p>
            <a:r>
              <a:rPr lang="en-US" sz="3200" dirty="0">
                <a:solidFill>
                  <a:schemeClr val="bg2"/>
                </a:solidFill>
                <a:latin typeface="Amazon Ember" charset="0"/>
                <a:ea typeface="Amazon Ember" charset="0"/>
                <a:cs typeface="Amazon Ember" charset="0"/>
              </a:rPr>
              <a:t>How Do EBS Snapshots Work?</a:t>
            </a:r>
          </a:p>
        </p:txBody>
      </p:sp>
      <p:sp>
        <p:nvSpPr>
          <p:cNvPr id="3" name="Right Arrow 2"/>
          <p:cNvSpPr/>
          <p:nvPr/>
        </p:nvSpPr>
        <p:spPr>
          <a:xfrm>
            <a:off x="914400" y="560267"/>
            <a:ext cx="7075357" cy="880447"/>
          </a:xfrm>
          <a:prstGeom prst="rightArrow">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2"/>
                </a:solidFill>
                <a:latin typeface="Amazon Ember" charset="0"/>
                <a:ea typeface="Amazon Ember" charset="0"/>
                <a:cs typeface="Amazon Ember" charset="0"/>
              </a:rPr>
              <a:t>Time</a:t>
            </a:r>
          </a:p>
        </p:txBody>
      </p:sp>
      <p:sp>
        <p:nvSpPr>
          <p:cNvPr id="4" name="TextBox 3"/>
          <p:cNvSpPr txBox="1"/>
          <p:nvPr/>
        </p:nvSpPr>
        <p:spPr>
          <a:xfrm>
            <a:off x="914400" y="2088118"/>
            <a:ext cx="1364476" cy="369332"/>
          </a:xfrm>
          <a:prstGeom prst="rect">
            <a:avLst/>
          </a:prstGeom>
          <a:noFill/>
        </p:spPr>
        <p:txBody>
          <a:bodyPr wrap="square" rtlCol="0">
            <a:spAutoFit/>
          </a:bodyPr>
          <a:lstStyle/>
          <a:p>
            <a:r>
              <a:rPr lang="en-US" dirty="0">
                <a:solidFill>
                  <a:schemeClr val="bg2"/>
                </a:solidFill>
                <a:latin typeface="Amazon Ember" charset="0"/>
                <a:ea typeface="Amazon Ember" charset="0"/>
                <a:cs typeface="Amazon Ember" charset="0"/>
              </a:rPr>
              <a:t>Snapshot 1</a:t>
            </a:r>
          </a:p>
        </p:txBody>
      </p:sp>
      <p:sp>
        <p:nvSpPr>
          <p:cNvPr id="5" name="TextBox 4"/>
          <p:cNvSpPr txBox="1"/>
          <p:nvPr/>
        </p:nvSpPr>
        <p:spPr>
          <a:xfrm>
            <a:off x="3913568" y="2046537"/>
            <a:ext cx="1364476" cy="369332"/>
          </a:xfrm>
          <a:prstGeom prst="rect">
            <a:avLst/>
          </a:prstGeom>
          <a:noFill/>
        </p:spPr>
        <p:txBody>
          <a:bodyPr wrap="square" rtlCol="0">
            <a:spAutoFit/>
          </a:bodyPr>
          <a:lstStyle/>
          <a:p>
            <a:r>
              <a:rPr lang="en-US" dirty="0">
                <a:solidFill>
                  <a:schemeClr val="bg2"/>
                </a:solidFill>
                <a:latin typeface="Amazon Ember" charset="0"/>
                <a:ea typeface="Amazon Ember" charset="0"/>
                <a:cs typeface="Amazon Ember" charset="0"/>
              </a:rPr>
              <a:t>Snapshot 2</a:t>
            </a:r>
          </a:p>
        </p:txBody>
      </p:sp>
      <p:sp>
        <p:nvSpPr>
          <p:cNvPr id="6" name="TextBox 5"/>
          <p:cNvSpPr txBox="1"/>
          <p:nvPr/>
        </p:nvSpPr>
        <p:spPr>
          <a:xfrm>
            <a:off x="6441672" y="2028023"/>
            <a:ext cx="1364476" cy="369332"/>
          </a:xfrm>
          <a:prstGeom prst="rect">
            <a:avLst/>
          </a:prstGeom>
          <a:noFill/>
        </p:spPr>
        <p:txBody>
          <a:bodyPr wrap="square" rtlCol="0">
            <a:spAutoFit/>
          </a:bodyPr>
          <a:lstStyle/>
          <a:p>
            <a:r>
              <a:rPr lang="en-US" dirty="0">
                <a:solidFill>
                  <a:schemeClr val="bg2"/>
                </a:solidFill>
                <a:latin typeface="Amazon Ember" charset="0"/>
                <a:ea typeface="Amazon Ember" charset="0"/>
                <a:cs typeface="Amazon Ember" charset="0"/>
              </a:rPr>
              <a:t>Snapshot 3</a:t>
            </a:r>
          </a:p>
        </p:txBody>
      </p:sp>
      <p:sp>
        <p:nvSpPr>
          <p:cNvPr id="8" name="Rectangle 7"/>
          <p:cNvSpPr/>
          <p:nvPr/>
        </p:nvSpPr>
        <p:spPr>
          <a:xfrm>
            <a:off x="6486642" y="2694595"/>
            <a:ext cx="2179685" cy="1937365"/>
          </a:xfrm>
          <a:prstGeom prst="rect">
            <a:avLst/>
          </a:prstGeom>
          <a:gradFill>
            <a:gsLst>
              <a:gs pos="0">
                <a:schemeClr val="accent1"/>
              </a:gs>
              <a:gs pos="100000">
                <a:schemeClr val="accent1">
                  <a:lumMod val="20000"/>
                  <a:lumOff val="80000"/>
                </a:schemeClr>
              </a:gs>
            </a:gsLst>
          </a:gradFill>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solidFill>
                  <a:schemeClr val="bg2">
                    <a:lumMod val="10000"/>
                  </a:schemeClr>
                </a:solidFill>
                <a:latin typeface="Amazon Ember" charset="0"/>
                <a:ea typeface="Amazon Ember" charset="0"/>
                <a:cs typeface="Amazon Ember" charset="0"/>
              </a:rPr>
              <a:t>S3</a:t>
            </a:r>
          </a:p>
        </p:txBody>
      </p:sp>
      <p:sp>
        <p:nvSpPr>
          <p:cNvPr id="9" name="Rectangle 8"/>
          <p:cNvSpPr/>
          <p:nvPr/>
        </p:nvSpPr>
        <p:spPr>
          <a:xfrm>
            <a:off x="1371600" y="3371850"/>
            <a:ext cx="1676400" cy="2857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Block 1</a:t>
            </a:r>
          </a:p>
        </p:txBody>
      </p:sp>
      <p:sp>
        <p:nvSpPr>
          <p:cNvPr id="10" name="Rectangle 9"/>
          <p:cNvSpPr/>
          <p:nvPr/>
        </p:nvSpPr>
        <p:spPr>
          <a:xfrm>
            <a:off x="1371600" y="3657600"/>
            <a:ext cx="1676400" cy="285750"/>
          </a:xfrm>
          <a:prstGeom prst="rect">
            <a:avLst/>
          </a:prstGeom>
          <a:ln w="952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Block 2</a:t>
            </a:r>
          </a:p>
        </p:txBody>
      </p:sp>
      <p:sp>
        <p:nvSpPr>
          <p:cNvPr id="11" name="Rectangle 10"/>
          <p:cNvSpPr/>
          <p:nvPr/>
        </p:nvSpPr>
        <p:spPr>
          <a:xfrm>
            <a:off x="1371600" y="3943350"/>
            <a:ext cx="1676400" cy="285750"/>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Block 3</a:t>
            </a:r>
          </a:p>
        </p:txBody>
      </p:sp>
      <p:sp>
        <p:nvSpPr>
          <p:cNvPr id="12" name="Rectangle 11"/>
          <p:cNvSpPr/>
          <p:nvPr/>
        </p:nvSpPr>
        <p:spPr>
          <a:xfrm>
            <a:off x="1371600" y="4229100"/>
            <a:ext cx="1676400" cy="285750"/>
          </a:xfrm>
          <a:prstGeom prst="rect">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Block 4</a:t>
            </a:r>
          </a:p>
        </p:txBody>
      </p:sp>
      <p:grpSp>
        <p:nvGrpSpPr>
          <p:cNvPr id="17" name="Group 16"/>
          <p:cNvGrpSpPr/>
          <p:nvPr/>
        </p:nvGrpSpPr>
        <p:grpSpPr>
          <a:xfrm>
            <a:off x="1142999" y="1459468"/>
            <a:ext cx="838200" cy="527711"/>
            <a:chOff x="304800" y="1125186"/>
            <a:chExt cx="838200" cy="703614"/>
          </a:xfrm>
        </p:grpSpPr>
        <p:sp>
          <p:nvSpPr>
            <p:cNvPr id="16" name="Rounded Rectangle 15"/>
            <p:cNvSpPr/>
            <p:nvPr/>
          </p:nvSpPr>
          <p:spPr>
            <a:xfrm>
              <a:off x="381000" y="1125186"/>
              <a:ext cx="304800" cy="228600"/>
            </a:xfrm>
            <a:prstGeom prst="roundRect">
              <a:avLst/>
            </a:prstGeom>
            <a:ln w="38100">
              <a:solidFill>
                <a:schemeClr val="tx1"/>
              </a:solidFill>
            </a:ln>
            <a:effectLst>
              <a:glow rad="228600">
                <a:schemeClr val="accent2">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14" name="Rounded Rectangle 13"/>
            <p:cNvSpPr/>
            <p:nvPr/>
          </p:nvSpPr>
          <p:spPr>
            <a:xfrm>
              <a:off x="304800" y="1219200"/>
              <a:ext cx="838200" cy="609600"/>
            </a:xfrm>
            <a:prstGeom prst="roundRect">
              <a:avLst/>
            </a:prstGeom>
            <a:gradFill flip="none" rotWithShape="1">
              <a:gsLst>
                <a:gs pos="0">
                  <a:srgbClr val="00CC00">
                    <a:shade val="30000"/>
                    <a:satMod val="115000"/>
                  </a:srgbClr>
                </a:gs>
                <a:gs pos="50000">
                  <a:srgbClr val="00CC00">
                    <a:shade val="67500"/>
                    <a:satMod val="115000"/>
                  </a:srgbClr>
                </a:gs>
                <a:gs pos="100000">
                  <a:srgbClr val="00CC00">
                    <a:shade val="100000"/>
                    <a:satMod val="115000"/>
                  </a:srgbClr>
                </a:gs>
              </a:gsLst>
              <a:path path="circle">
                <a:fillToRect l="100000" t="100000"/>
              </a:path>
              <a:tileRect r="-100000" b="-100000"/>
            </a:gra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15" name="Oval 14"/>
            <p:cNvSpPr/>
            <p:nvPr/>
          </p:nvSpPr>
          <p:spPr>
            <a:xfrm>
              <a:off x="533400" y="1335972"/>
              <a:ext cx="381000" cy="381000"/>
            </a:xfrm>
            <a:prstGeom prst="ellipse">
              <a:avLst/>
            </a:prstGeom>
            <a:ln w="3810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grpSp>
      <p:sp>
        <p:nvSpPr>
          <p:cNvPr id="18" name="Rectangle 17"/>
          <p:cNvSpPr/>
          <p:nvPr/>
        </p:nvSpPr>
        <p:spPr>
          <a:xfrm>
            <a:off x="1371600" y="3380396"/>
            <a:ext cx="1676400" cy="2857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Chunk 1</a:t>
            </a:r>
          </a:p>
        </p:txBody>
      </p:sp>
      <p:sp>
        <p:nvSpPr>
          <p:cNvPr id="19" name="Rectangle 18"/>
          <p:cNvSpPr/>
          <p:nvPr/>
        </p:nvSpPr>
        <p:spPr>
          <a:xfrm>
            <a:off x="1371600" y="3666146"/>
            <a:ext cx="1676400" cy="28575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w="952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Chunk 2</a:t>
            </a:r>
          </a:p>
        </p:txBody>
      </p:sp>
      <p:sp>
        <p:nvSpPr>
          <p:cNvPr id="20" name="Rectangle 19"/>
          <p:cNvSpPr/>
          <p:nvPr/>
        </p:nvSpPr>
        <p:spPr>
          <a:xfrm>
            <a:off x="1371600" y="3951896"/>
            <a:ext cx="1676400" cy="285750"/>
          </a:xfrm>
          <a:prstGeom prst="rect">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Chunk 3</a:t>
            </a:r>
          </a:p>
        </p:txBody>
      </p:sp>
      <p:sp>
        <p:nvSpPr>
          <p:cNvPr id="21" name="Rectangle 20"/>
          <p:cNvSpPr/>
          <p:nvPr/>
        </p:nvSpPr>
        <p:spPr>
          <a:xfrm>
            <a:off x="1371600" y="4237646"/>
            <a:ext cx="1676400" cy="285750"/>
          </a:xfrm>
          <a:prstGeom prst="rect">
            <a:avLst/>
          </a:prstGeom>
          <a:gradFill flip="none" rotWithShape="1">
            <a:gsLst>
              <a:gs pos="0">
                <a:schemeClr val="accent2">
                  <a:lumMod val="40000"/>
                  <a:lumOff val="60000"/>
                  <a:tint val="66000"/>
                  <a:satMod val="160000"/>
                </a:schemeClr>
              </a:gs>
              <a:gs pos="50000">
                <a:schemeClr val="accent2">
                  <a:lumMod val="40000"/>
                  <a:lumOff val="60000"/>
                  <a:tint val="44500"/>
                  <a:satMod val="160000"/>
                </a:schemeClr>
              </a:gs>
              <a:gs pos="100000">
                <a:schemeClr val="accent2">
                  <a:lumMod val="40000"/>
                  <a:lumOff val="60000"/>
                  <a:tint val="23500"/>
                  <a:satMod val="160000"/>
                </a:schemeClr>
              </a:gs>
            </a:gsLst>
            <a:lin ang="16200000" scaled="1"/>
            <a:tileRect/>
          </a:gra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chemeClr val="bg2">
                    <a:lumMod val="10000"/>
                  </a:schemeClr>
                </a:solidFill>
                <a:latin typeface="Amazon Ember" charset="0"/>
                <a:ea typeface="Amazon Ember" charset="0"/>
                <a:cs typeface="Amazon Ember" charset="0"/>
              </a:rPr>
              <a:t>Chunk 4</a:t>
            </a:r>
          </a:p>
        </p:txBody>
      </p:sp>
      <p:grpSp>
        <p:nvGrpSpPr>
          <p:cNvPr id="22" name="Group 21"/>
          <p:cNvGrpSpPr/>
          <p:nvPr/>
        </p:nvGrpSpPr>
        <p:grpSpPr>
          <a:xfrm>
            <a:off x="4104067" y="1459479"/>
            <a:ext cx="838200" cy="527711"/>
            <a:chOff x="304800" y="1125186"/>
            <a:chExt cx="838200" cy="703614"/>
          </a:xfrm>
        </p:grpSpPr>
        <p:sp>
          <p:nvSpPr>
            <p:cNvPr id="23" name="Rounded Rectangle 22"/>
            <p:cNvSpPr/>
            <p:nvPr/>
          </p:nvSpPr>
          <p:spPr>
            <a:xfrm>
              <a:off x="381000" y="1125186"/>
              <a:ext cx="304800" cy="228600"/>
            </a:xfrm>
            <a:prstGeom prst="roundRect">
              <a:avLst/>
            </a:prstGeom>
            <a:ln w="38100">
              <a:solidFill>
                <a:schemeClr val="tx1"/>
              </a:solidFill>
            </a:ln>
            <a:effectLst>
              <a:glow rad="228600">
                <a:schemeClr val="accent2">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24" name="Rounded Rectangle 23"/>
            <p:cNvSpPr/>
            <p:nvPr/>
          </p:nvSpPr>
          <p:spPr>
            <a:xfrm>
              <a:off x="304800" y="1219200"/>
              <a:ext cx="838200" cy="609600"/>
            </a:xfrm>
            <a:prstGeom prst="roundRect">
              <a:avLst/>
            </a:prstGeom>
            <a:gradFill flip="none" rotWithShape="1">
              <a:gsLst>
                <a:gs pos="0">
                  <a:srgbClr val="00CC00">
                    <a:shade val="30000"/>
                    <a:satMod val="115000"/>
                  </a:srgbClr>
                </a:gs>
                <a:gs pos="50000">
                  <a:srgbClr val="00CC00">
                    <a:shade val="67500"/>
                    <a:satMod val="115000"/>
                  </a:srgbClr>
                </a:gs>
                <a:gs pos="100000">
                  <a:srgbClr val="00CC00">
                    <a:shade val="100000"/>
                    <a:satMod val="115000"/>
                  </a:srgbClr>
                </a:gs>
              </a:gsLst>
              <a:path path="circle">
                <a:fillToRect l="100000" t="100000"/>
              </a:path>
              <a:tileRect r="-100000" b="-100000"/>
            </a:gra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25" name="Oval 24"/>
            <p:cNvSpPr/>
            <p:nvPr/>
          </p:nvSpPr>
          <p:spPr>
            <a:xfrm>
              <a:off x="533400" y="1335972"/>
              <a:ext cx="381000" cy="381000"/>
            </a:xfrm>
            <a:prstGeom prst="ellipse">
              <a:avLst/>
            </a:prstGeom>
            <a:ln w="3810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grpSp>
      <p:grpSp>
        <p:nvGrpSpPr>
          <p:cNvPr id="27" name="Group 26"/>
          <p:cNvGrpSpPr/>
          <p:nvPr/>
        </p:nvGrpSpPr>
        <p:grpSpPr>
          <a:xfrm>
            <a:off x="6499593" y="1454074"/>
            <a:ext cx="838200" cy="527711"/>
            <a:chOff x="304800" y="1125186"/>
            <a:chExt cx="838200" cy="703614"/>
          </a:xfrm>
        </p:grpSpPr>
        <p:sp>
          <p:nvSpPr>
            <p:cNvPr id="28" name="Rounded Rectangle 27"/>
            <p:cNvSpPr/>
            <p:nvPr/>
          </p:nvSpPr>
          <p:spPr>
            <a:xfrm>
              <a:off x="381000" y="1125186"/>
              <a:ext cx="304800" cy="228600"/>
            </a:xfrm>
            <a:prstGeom prst="roundRect">
              <a:avLst/>
            </a:prstGeom>
            <a:ln w="38100">
              <a:solidFill>
                <a:schemeClr val="tx1"/>
              </a:solidFill>
            </a:ln>
            <a:effectLst>
              <a:glow rad="228600">
                <a:schemeClr val="accent2">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29" name="Rounded Rectangle 28"/>
            <p:cNvSpPr/>
            <p:nvPr/>
          </p:nvSpPr>
          <p:spPr>
            <a:xfrm>
              <a:off x="304800" y="1219200"/>
              <a:ext cx="838200" cy="609600"/>
            </a:xfrm>
            <a:prstGeom prst="roundRect">
              <a:avLst/>
            </a:prstGeom>
            <a:gradFill flip="none" rotWithShape="1">
              <a:gsLst>
                <a:gs pos="0">
                  <a:srgbClr val="00CC00">
                    <a:shade val="30000"/>
                    <a:satMod val="115000"/>
                  </a:srgbClr>
                </a:gs>
                <a:gs pos="50000">
                  <a:srgbClr val="00CC00">
                    <a:shade val="67500"/>
                    <a:satMod val="115000"/>
                  </a:srgbClr>
                </a:gs>
                <a:gs pos="100000">
                  <a:srgbClr val="00CC00">
                    <a:shade val="100000"/>
                    <a:satMod val="115000"/>
                  </a:srgbClr>
                </a:gs>
              </a:gsLst>
              <a:path path="circle">
                <a:fillToRect l="100000" t="100000"/>
              </a:path>
              <a:tileRect r="-100000" b="-100000"/>
            </a:gra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sp>
          <p:nvSpPr>
            <p:cNvPr id="30" name="Oval 29"/>
            <p:cNvSpPr/>
            <p:nvPr/>
          </p:nvSpPr>
          <p:spPr>
            <a:xfrm>
              <a:off x="533400" y="1335972"/>
              <a:ext cx="381000" cy="381000"/>
            </a:xfrm>
            <a:prstGeom prst="ellipse">
              <a:avLst/>
            </a:prstGeom>
            <a:ln w="3810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bg2"/>
                </a:solidFill>
                <a:latin typeface="Amazon Ember" charset="0"/>
                <a:ea typeface="Amazon Ember" charset="0"/>
                <a:cs typeface="Amazon Ember" charset="0"/>
              </a:endParaRPr>
            </a:p>
          </p:txBody>
        </p:sp>
      </p:grpSp>
      <p:sp>
        <p:nvSpPr>
          <p:cNvPr id="38" name="TextBox 37"/>
          <p:cNvSpPr txBox="1"/>
          <p:nvPr/>
        </p:nvSpPr>
        <p:spPr>
          <a:xfrm rot="20876162">
            <a:off x="1084171" y="997588"/>
            <a:ext cx="960519" cy="1569660"/>
          </a:xfrm>
          <a:prstGeom prst="rect">
            <a:avLst/>
          </a:prstGeom>
          <a:noFill/>
        </p:spPr>
        <p:txBody>
          <a:bodyPr wrap="square" rtlCol="0">
            <a:spAutoFit/>
          </a:bodyPr>
          <a:lstStyle/>
          <a:p>
            <a:r>
              <a:rPr lang="en-US" sz="9600" b="1" dirty="0">
                <a:solidFill>
                  <a:srgbClr val="FF0000"/>
                </a:solidFill>
                <a:latin typeface="Amazon Ember" charset="0"/>
                <a:ea typeface="Amazon Ember" charset="0"/>
                <a:cs typeface="Amazon Ember" charset="0"/>
              </a:rPr>
              <a:t>X</a:t>
            </a:r>
            <a:endParaRPr lang="en-US" sz="16600" b="1" dirty="0">
              <a:solidFill>
                <a:srgbClr val="FF0000"/>
              </a:solidFill>
              <a:latin typeface="Amazon Ember" charset="0"/>
              <a:ea typeface="Amazon Ember" charset="0"/>
              <a:cs typeface="Amazon Ember" charset="0"/>
            </a:endParaRPr>
          </a:p>
        </p:txBody>
      </p:sp>
    </p:spTree>
    <p:extLst>
      <p:ext uri="{BB962C8B-B14F-4D97-AF65-F5344CB8AC3E}">
        <p14:creationId xmlns:p14="http://schemas.microsoft.com/office/powerpoint/2010/main" val="19673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26" presetClass="emph" presetSubtype="0" fill="hold" nodeType="withEffect">
                                  <p:stCondLst>
                                    <p:cond delay="0"/>
                                  </p:stCondLst>
                                  <p:childTnLst>
                                    <p:animEffect transition="out" filter="fade">
                                      <p:cBhvr>
                                        <p:cTn id="20" dur="500" tmFilter="0, 0; .2, .5; .8, .5; 1, 0"/>
                                        <p:tgtEl>
                                          <p:spTgt spid="17"/>
                                        </p:tgtEl>
                                      </p:cBhvr>
                                    </p:animEffect>
                                    <p:animScale>
                                      <p:cBhvr>
                                        <p:cTn id="21" dur="250" autoRev="1" fill="hold"/>
                                        <p:tgtEl>
                                          <p:spTgt spid="17"/>
                                        </p:tgtEl>
                                      </p:cBhvr>
                                      <p:by x="105000" y="105000"/>
                                    </p:animScale>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par>
                          <p:cTn id="30" fill="hold">
                            <p:stCondLst>
                              <p:cond delay="500"/>
                            </p:stCondLst>
                            <p:childTnLst>
                              <p:par>
                                <p:cTn id="31" presetID="63" presetClass="path" presetSubtype="0" accel="50000" decel="50000" fill="hold" grpId="1" nodeType="afterEffect">
                                  <p:stCondLst>
                                    <p:cond delay="0"/>
                                  </p:stCondLst>
                                  <p:childTnLst>
                                    <p:animMotion origin="layout" path="M 3.33333E-6 -3.33333E-6 L 0.58333 -0.00555 " pathEditMode="relative" rAng="0" ptsTypes="AA">
                                      <p:cBhvr>
                                        <p:cTn id="32" dur="1000" fill="hold"/>
                                        <p:tgtEl>
                                          <p:spTgt spid="18"/>
                                        </p:tgtEl>
                                        <p:attrNameLst>
                                          <p:attrName>ppt_x</p:attrName>
                                          <p:attrName>ppt_y</p:attrName>
                                        </p:attrNameLst>
                                      </p:cBhvr>
                                      <p:rCtr x="29200" y="-300"/>
                                    </p:animMotion>
                                  </p:childTnLst>
                                </p:cTn>
                              </p:par>
                              <p:par>
                                <p:cTn id="33" presetID="63" presetClass="path" presetSubtype="0" accel="50000" decel="50000" fill="hold" grpId="1" nodeType="withEffect">
                                  <p:stCondLst>
                                    <p:cond delay="0"/>
                                  </p:stCondLst>
                                  <p:childTnLst>
                                    <p:animMotion origin="layout" path="M 3.33333E-6 1.11111E-6 L 0.58333 -0.00556 " pathEditMode="relative" rAng="0" ptsTypes="AA">
                                      <p:cBhvr>
                                        <p:cTn id="34" dur="1000" fill="hold"/>
                                        <p:tgtEl>
                                          <p:spTgt spid="19"/>
                                        </p:tgtEl>
                                        <p:attrNameLst>
                                          <p:attrName>ppt_x</p:attrName>
                                          <p:attrName>ppt_y</p:attrName>
                                        </p:attrNameLst>
                                      </p:cBhvr>
                                      <p:rCtr x="29200" y="-300"/>
                                    </p:animMotion>
                                  </p:childTnLst>
                                </p:cTn>
                              </p:par>
                            </p:childTnLst>
                          </p:cTn>
                        </p:par>
                      </p:childTnLst>
                    </p:cTn>
                  </p:par>
                  <p:par>
                    <p:cTn id="35" fill="hold">
                      <p:stCondLst>
                        <p:cond delay="indefinite"/>
                      </p:stCondLst>
                      <p:childTnLst>
                        <p:par>
                          <p:cTn id="36" fill="hold">
                            <p:stCondLst>
                              <p:cond delay="0"/>
                            </p:stCondLst>
                            <p:childTnLst>
                              <p:par>
                                <p:cTn id="37" presetID="53"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9" presetClass="exit" presetSubtype="0" fill="hold" grpId="1" nodeType="withEffect">
                                  <p:stCondLst>
                                    <p:cond delay="0"/>
                                  </p:stCondLst>
                                  <p:childTnLst>
                                    <p:animEffect transition="out" filter="dissolv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26" presetClass="emph" presetSubtype="0" fill="hold" nodeType="with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par>
                          <p:cTn id="57" fill="hold">
                            <p:stCondLst>
                              <p:cond delay="500"/>
                            </p:stCondLst>
                            <p:childTnLst>
                              <p:par>
                                <p:cTn id="58" presetID="63" presetClass="path" presetSubtype="0" accel="50000" decel="50000" fill="hold" grpId="1" nodeType="afterEffect">
                                  <p:stCondLst>
                                    <p:cond delay="0"/>
                                  </p:stCondLst>
                                  <p:childTnLst>
                                    <p:animMotion origin="layout" path="M 3.33333E-6 -4.44444E-6 L 0.58333 -0.00555 " pathEditMode="relative" rAng="0" ptsTypes="AA">
                                      <p:cBhvr>
                                        <p:cTn id="59" dur="1000" fill="hold"/>
                                        <p:tgtEl>
                                          <p:spTgt spid="20"/>
                                        </p:tgtEl>
                                        <p:attrNameLst>
                                          <p:attrName>ppt_x</p:attrName>
                                          <p:attrName>ppt_y</p:attrName>
                                        </p:attrNameLst>
                                      </p:cBhvr>
                                      <p:rCtr x="29200" y="-300"/>
                                    </p:animMotion>
                                  </p:childTnLst>
                                </p:cTn>
                              </p:par>
                              <p:par>
                                <p:cTn id="60" presetID="9" presetClass="emph" presetSubtype="0" grpId="3" nodeType="withEffect">
                                  <p:stCondLst>
                                    <p:cond delay="0"/>
                                  </p:stCondLst>
                                  <p:childTnLst>
                                    <p:set>
                                      <p:cBhvr rctx="PPT">
                                        <p:cTn id="61" dur="indefinite"/>
                                        <p:tgtEl>
                                          <p:spTgt spid="19"/>
                                        </p:tgtEl>
                                        <p:attrNameLst>
                                          <p:attrName>style.opacity</p:attrName>
                                        </p:attrNameLst>
                                      </p:cBhvr>
                                      <p:to>
                                        <p:strVal val="0.5"/>
                                      </p:to>
                                    </p:set>
                                    <p:animEffect filter="image" prLst="opacity: 0.5">
                                      <p:cBhvr rctx="IE">
                                        <p:cTn id="62" dur="indefinite"/>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par>
                                <p:cTn id="72" presetID="26" presetClass="emph" presetSubtype="0" fill="hold" nodeType="withEffect">
                                  <p:stCondLst>
                                    <p:cond delay="0"/>
                                  </p:stCondLst>
                                  <p:childTnLst>
                                    <p:animEffect transition="out" filter="fade">
                                      <p:cBhvr>
                                        <p:cTn id="73" dur="500" tmFilter="0, 0; .2, .5; .8, .5; 1, 0"/>
                                        <p:tgtEl>
                                          <p:spTgt spid="27"/>
                                        </p:tgtEl>
                                      </p:cBhvr>
                                    </p:animEffect>
                                    <p:animScale>
                                      <p:cBhvr>
                                        <p:cTn id="74" dur="250" autoRev="1" fill="hold"/>
                                        <p:tgtEl>
                                          <p:spTgt spid="27"/>
                                        </p:tgtEl>
                                      </p:cBhvr>
                                      <p:by x="105000" y="105000"/>
                                    </p:animScale>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childTnLst>
                          </p:cTn>
                        </p:par>
                        <p:par>
                          <p:cTn id="80" fill="hold">
                            <p:stCondLst>
                              <p:cond delay="500"/>
                            </p:stCondLst>
                            <p:childTnLst>
                              <p:par>
                                <p:cTn id="81" presetID="63" presetClass="path" presetSubtype="0" accel="50000" decel="50000" fill="hold" grpId="1" nodeType="afterEffect">
                                  <p:stCondLst>
                                    <p:cond delay="0"/>
                                  </p:stCondLst>
                                  <p:childTnLst>
                                    <p:animMotion origin="layout" path="M 3.33333E-6 1.11022E-16 L 0.58333 -0.00556 " pathEditMode="relative" rAng="0" ptsTypes="AA">
                                      <p:cBhvr>
                                        <p:cTn id="82" dur="1000" fill="hold"/>
                                        <p:tgtEl>
                                          <p:spTgt spid="21"/>
                                        </p:tgtEl>
                                        <p:attrNameLst>
                                          <p:attrName>ppt_x</p:attrName>
                                          <p:attrName>ppt_y</p:attrName>
                                        </p:attrNameLst>
                                      </p:cBhvr>
                                      <p:rCtr x="29200" y="-300"/>
                                    </p:animMotion>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strVal val="#ppt_h"/>
                                          </p:val>
                                        </p:tav>
                                        <p:tav tm="100000">
                                          <p:val>
                                            <p:strVal val="#ppt_h"/>
                                          </p:val>
                                        </p:tav>
                                      </p:tavLst>
                                    </p:anim>
                                  </p:childTnLst>
                                </p:cTn>
                              </p:par>
                            </p:childTnLst>
                          </p:cTn>
                        </p:par>
                        <p:par>
                          <p:cTn id="89" fill="hold">
                            <p:stCondLst>
                              <p:cond delay="500"/>
                            </p:stCondLst>
                            <p:childTnLst>
                              <p:par>
                                <p:cTn id="90" presetID="9" presetClass="exit" presetSubtype="0" fill="hold" nodeType="after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grpId="1" nodeType="withEffect">
                                  <p:stCondLst>
                                    <p:cond delay="0"/>
                                  </p:stCondLst>
                                  <p:childTnLst>
                                    <p:animEffect transition="out" filter="dissolve">
                                      <p:cBhvr>
                                        <p:cTn id="94" dur="500"/>
                                        <p:tgtEl>
                                          <p:spTgt spid="4"/>
                                        </p:tgtEl>
                                      </p:cBhvr>
                                    </p:animEffect>
                                    <p:set>
                                      <p:cBhvr>
                                        <p:cTn id="95" dur="1" fill="hold">
                                          <p:stCondLst>
                                            <p:cond delay="499"/>
                                          </p:stCondLst>
                                        </p:cTn>
                                        <p:tgtEl>
                                          <p:spTgt spid="4"/>
                                        </p:tgtEl>
                                        <p:attrNameLst>
                                          <p:attrName>style.visibility</p:attrName>
                                        </p:attrNameLst>
                                      </p:cBhvr>
                                      <p:to>
                                        <p:strVal val="hidden"/>
                                      </p:to>
                                    </p:set>
                                  </p:childTnLst>
                                </p:cTn>
                              </p:par>
                              <p:par>
                                <p:cTn id="96" presetID="9" presetClass="exit" presetSubtype="0" fill="hold" grpId="2" nodeType="withEffect">
                                  <p:stCondLst>
                                    <p:cond delay="0"/>
                                  </p:stCondLst>
                                  <p:childTnLst>
                                    <p:animEffect transition="out" filter="dissolve">
                                      <p:cBhvr>
                                        <p:cTn id="97" dur="1000"/>
                                        <p:tgtEl>
                                          <p:spTgt spid="19"/>
                                        </p:tgtEl>
                                      </p:cBhvr>
                                    </p:animEffect>
                                    <p:set>
                                      <p:cBhvr>
                                        <p:cTn id="98"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9" grpId="0" animBg="1"/>
      <p:bldP spid="10" grpId="0" animBg="1"/>
      <p:bldP spid="10" grpId="1" animBg="1"/>
      <p:bldP spid="11" grpId="0" animBg="1"/>
      <p:bldP spid="12" grpId="0" animBg="1"/>
      <p:bldP spid="18" grpId="0" animBg="1"/>
      <p:bldP spid="18" grpId="1" animBg="1"/>
      <p:bldP spid="19" grpId="0" animBg="1"/>
      <p:bldP spid="19" grpId="1" animBg="1"/>
      <p:bldP spid="19" grpId="2" animBg="1"/>
      <p:bldP spid="19" grpId="3" animBg="1"/>
      <p:bldP spid="20" grpId="0" animBg="1"/>
      <p:bldP spid="20" grpId="1" animBg="1"/>
      <p:bldP spid="21" grpId="0" animBg="1"/>
      <p:bldP spid="21" grpId="1" animBg="1"/>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72C0-8C18-E649-9B50-AA33E3A9DE91}"/>
              </a:ext>
            </a:extLst>
          </p:cNvPr>
          <p:cNvSpPr>
            <a:spLocks noGrp="1"/>
          </p:cNvSpPr>
          <p:nvPr>
            <p:ph type="title"/>
          </p:nvPr>
        </p:nvSpPr>
        <p:spPr/>
        <p:txBody>
          <a:bodyPr/>
          <a:lstStyle/>
          <a:p>
            <a:r>
              <a:rPr lang="en-US" dirty="0"/>
              <a:t>What is Amazon EC2 instance store?</a:t>
            </a:r>
          </a:p>
        </p:txBody>
      </p:sp>
      <p:sp>
        <p:nvSpPr>
          <p:cNvPr id="4" name="Content Placeholder 3">
            <a:extLst>
              <a:ext uri="{FF2B5EF4-FFF2-40B4-BE49-F238E27FC236}">
                <a16:creationId xmlns:a16="http://schemas.microsoft.com/office/drawing/2014/main" id="{72EC352D-1717-9C42-AA5D-686227BAFB4B}"/>
              </a:ext>
            </a:extLst>
          </p:cNvPr>
          <p:cNvSpPr txBox="1">
            <a:spLocks/>
          </p:cNvSpPr>
          <p:nvPr/>
        </p:nvSpPr>
        <p:spPr>
          <a:xfrm>
            <a:off x="4586710" y="1392955"/>
            <a:ext cx="4213081" cy="3231769"/>
          </a:xfrm>
          <a:prstGeom prst="rect">
            <a:avLst/>
          </a:prstGeom>
        </p:spPr>
        <p:txBody>
          <a:bodyPr anchor="ctr"/>
          <a:lstStyle>
            <a:lvl1pPr marL="0" indent="0" algn="l" defTabSz="812821" rtl="0" eaLnBrk="1" latinLnBrk="0" hangingPunct="1">
              <a:spcBef>
                <a:spcPct val="20000"/>
              </a:spcBef>
              <a:buFontTx/>
              <a:buNone/>
              <a:defRPr sz="4267"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1320834" indent="-508012" algn="l" defTabSz="812821" rtl="0" eaLnBrk="1" latinLnBrk="0" hangingPunct="1">
              <a:spcBef>
                <a:spcPct val="20000"/>
              </a:spcBef>
              <a:buFont typeface="Arial"/>
              <a:buChar char="•"/>
              <a:defRPr sz="3556"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2032050" indent="-406410" algn="l" defTabSz="812821" rtl="0" eaLnBrk="1" latinLnBrk="0" hangingPunct="1">
              <a:spcBef>
                <a:spcPct val="20000"/>
              </a:spcBef>
              <a:buFont typeface="Arial"/>
              <a:buChar char="•"/>
              <a:defRPr sz="32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2844871" indent="-406410" algn="l" defTabSz="812821" rtl="0" eaLnBrk="1" latinLnBrk="0" hangingPunct="1">
              <a:spcBef>
                <a:spcPct val="20000"/>
              </a:spcBef>
              <a:buFont typeface="Arial"/>
              <a:buChar char="–"/>
              <a:defRPr sz="2844"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3657692" indent="-406410" algn="l" defTabSz="812821" rtl="0" eaLnBrk="1" latinLnBrk="0" hangingPunct="1">
              <a:spcBef>
                <a:spcPct val="20000"/>
              </a:spcBef>
              <a:buFont typeface="Arial"/>
              <a:buChar char="»"/>
              <a:defRPr sz="2844"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4470513" indent="-406410" algn="l" defTabSz="812821" rtl="0" eaLnBrk="1" latinLnBrk="0" hangingPunct="1">
              <a:spcBef>
                <a:spcPct val="20000"/>
              </a:spcBef>
              <a:buFont typeface="Arial"/>
              <a:buChar char="•"/>
              <a:defRPr sz="3556" kern="1200">
                <a:solidFill>
                  <a:schemeClr val="tx1"/>
                </a:solidFill>
                <a:latin typeface="+mn-lt"/>
                <a:ea typeface="+mn-ea"/>
                <a:cs typeface="+mn-cs"/>
              </a:defRPr>
            </a:lvl6pPr>
            <a:lvl7pPr marL="5283332" indent="-406410" algn="l" defTabSz="812821" rtl="0" eaLnBrk="1" latinLnBrk="0" hangingPunct="1">
              <a:spcBef>
                <a:spcPct val="20000"/>
              </a:spcBef>
              <a:buFont typeface="Arial"/>
              <a:buChar char="•"/>
              <a:defRPr sz="3556" kern="1200">
                <a:solidFill>
                  <a:schemeClr val="tx1"/>
                </a:solidFill>
                <a:latin typeface="+mn-lt"/>
                <a:ea typeface="+mn-ea"/>
                <a:cs typeface="+mn-cs"/>
              </a:defRPr>
            </a:lvl7pPr>
            <a:lvl8pPr marL="6096153" indent="-406410" algn="l" defTabSz="812821" rtl="0" eaLnBrk="1" latinLnBrk="0" hangingPunct="1">
              <a:spcBef>
                <a:spcPct val="20000"/>
              </a:spcBef>
              <a:buFont typeface="Arial"/>
              <a:buChar char="•"/>
              <a:defRPr sz="3556" kern="1200">
                <a:solidFill>
                  <a:schemeClr val="tx1"/>
                </a:solidFill>
                <a:latin typeface="+mn-lt"/>
                <a:ea typeface="+mn-ea"/>
                <a:cs typeface="+mn-cs"/>
              </a:defRPr>
            </a:lvl8pPr>
            <a:lvl9pPr marL="6908972" indent="-406410" algn="l" defTabSz="812821" rtl="0" eaLnBrk="1" latinLnBrk="0" hangingPunct="1">
              <a:spcBef>
                <a:spcPct val="20000"/>
              </a:spcBef>
              <a:buFont typeface="Arial"/>
              <a:buChar char="•"/>
              <a:defRPr sz="3556" kern="1200">
                <a:solidFill>
                  <a:schemeClr val="tx1"/>
                </a:solidFill>
                <a:latin typeface="+mn-lt"/>
                <a:ea typeface="+mn-ea"/>
                <a:cs typeface="+mn-cs"/>
              </a:defRPr>
            </a:lvl9pPr>
          </a:lstStyle>
          <a:p>
            <a:pPr marL="594611" lvl="2" indent="-273200">
              <a:buSzPct val="100000"/>
              <a:defRPr sz="3400">
                <a:solidFill>
                  <a:srgbClr val="F8F8F8"/>
                </a:solidFill>
              </a:defRPr>
            </a:pPr>
            <a:r>
              <a:rPr lang="en-US" sz="1912" dirty="0">
                <a:solidFill>
                  <a:srgbClr val="F8F8F8"/>
                </a:solidFill>
              </a:rPr>
              <a:t>Local to instance</a:t>
            </a:r>
          </a:p>
          <a:p>
            <a:pPr marL="594611" lvl="2" indent="-273200">
              <a:buSzPct val="100000"/>
              <a:defRPr sz="3400">
                <a:solidFill>
                  <a:srgbClr val="F8F8F8"/>
                </a:solidFill>
              </a:defRPr>
            </a:pPr>
            <a:r>
              <a:rPr lang="en-US" sz="1912" dirty="0">
                <a:solidFill>
                  <a:srgbClr val="F8F8F8"/>
                </a:solidFill>
              </a:rPr>
              <a:t>Non-persistent data store</a:t>
            </a:r>
          </a:p>
          <a:p>
            <a:pPr marL="594611" lvl="2" indent="-273200">
              <a:buSzPct val="100000"/>
              <a:defRPr sz="3400">
                <a:solidFill>
                  <a:srgbClr val="F8F8F8"/>
                </a:solidFill>
              </a:defRPr>
            </a:pPr>
            <a:r>
              <a:rPr lang="en-US" sz="1912" dirty="0">
                <a:solidFill>
                  <a:srgbClr val="F8F8F8"/>
                </a:solidFill>
              </a:rPr>
              <a:t>Available on several EC2 families </a:t>
            </a:r>
          </a:p>
          <a:p>
            <a:pPr marL="594611" lvl="2" indent="-273200">
              <a:buSzPct val="100000"/>
              <a:defRPr sz="3400">
                <a:solidFill>
                  <a:srgbClr val="F8F8F8"/>
                </a:solidFill>
              </a:defRPr>
            </a:pPr>
            <a:r>
              <a:rPr lang="en-US" sz="1912" dirty="0">
                <a:solidFill>
                  <a:srgbClr val="F8F8F8"/>
                </a:solidFill>
              </a:rPr>
              <a:t>Data is not replicated (by default)</a:t>
            </a:r>
          </a:p>
          <a:p>
            <a:pPr marL="594611" lvl="2" indent="-273200">
              <a:buSzPct val="100000"/>
              <a:defRPr sz="3400">
                <a:solidFill>
                  <a:srgbClr val="F8F8F8"/>
                </a:solidFill>
              </a:defRPr>
            </a:pPr>
            <a:r>
              <a:rPr lang="en-US" sz="1912" dirty="0">
                <a:solidFill>
                  <a:srgbClr val="F8F8F8"/>
                </a:solidFill>
              </a:rPr>
              <a:t>No snapshot support</a:t>
            </a:r>
          </a:p>
          <a:p>
            <a:pPr marL="594611" lvl="2" indent="-273200">
              <a:buSzPct val="100000"/>
              <a:defRPr sz="3400">
                <a:solidFill>
                  <a:srgbClr val="F8F8F8"/>
                </a:solidFill>
              </a:defRPr>
            </a:pPr>
            <a:r>
              <a:rPr lang="en-US" sz="1912" dirty="0">
                <a:solidFill>
                  <a:srgbClr val="F8F8F8"/>
                </a:solidFill>
              </a:rPr>
              <a:t>SSD or NVMe</a:t>
            </a:r>
          </a:p>
          <a:p>
            <a:endParaRPr lang="en-US" sz="2400" dirty="0"/>
          </a:p>
        </p:txBody>
      </p:sp>
      <p:sp>
        <p:nvSpPr>
          <p:cNvPr id="5" name="Rectangle 15">
            <a:extLst>
              <a:ext uri="{FF2B5EF4-FFF2-40B4-BE49-F238E27FC236}">
                <a16:creationId xmlns:a16="http://schemas.microsoft.com/office/drawing/2014/main" id="{3910282C-0DF7-DF48-9CC3-D60090AA0030}"/>
              </a:ext>
            </a:extLst>
          </p:cNvPr>
          <p:cNvSpPr/>
          <p:nvPr/>
        </p:nvSpPr>
        <p:spPr>
          <a:xfrm>
            <a:off x="4081013" y="1454633"/>
            <a:ext cx="4571554" cy="386571"/>
          </a:xfrm>
          <a:prstGeom prst="rect">
            <a:avLst/>
          </a:prstGeom>
          <a:ln w="12700">
            <a:miter lim="400000"/>
          </a:ln>
          <a:extLst>
            <a:ext uri="{C572A759-6A51-4108-AA02-DFA0A04FC94B}">
              <ma14:wrappingTextBoxFlag xmlns="" xmlns:ma14="http://schemas.microsoft.com/office/mac/drawingml/2011/main" val="1"/>
            </a:ext>
          </a:extLst>
        </p:spPr>
        <p:txBody>
          <a:bodyPr lIns="45715" tIns="45715" rIns="45715" bIns="45715">
            <a:spAutoFit/>
          </a:bodyPr>
          <a:lstStyle/>
          <a:p>
            <a:pPr marL="594611" lvl="2" indent="-273200">
              <a:buSzPct val="100000"/>
              <a:buFont typeface="Arial"/>
              <a:buChar char="•"/>
              <a:defRPr sz="3400">
                <a:solidFill>
                  <a:srgbClr val="F8F8F8"/>
                </a:solidFill>
              </a:defRPr>
            </a:pPr>
            <a:endParaRPr sz="1912" dirty="0"/>
          </a:p>
        </p:txBody>
      </p:sp>
      <p:grpSp>
        <p:nvGrpSpPr>
          <p:cNvPr id="6" name="Group 5">
            <a:extLst>
              <a:ext uri="{FF2B5EF4-FFF2-40B4-BE49-F238E27FC236}">
                <a16:creationId xmlns:a16="http://schemas.microsoft.com/office/drawing/2014/main" id="{C09870CF-CCA8-5F41-8D5E-4B2BDA643692}"/>
              </a:ext>
            </a:extLst>
          </p:cNvPr>
          <p:cNvGrpSpPr/>
          <p:nvPr/>
        </p:nvGrpSpPr>
        <p:grpSpPr>
          <a:xfrm>
            <a:off x="1347336" y="1004813"/>
            <a:ext cx="2397005" cy="3188522"/>
            <a:chOff x="2342744" y="2393500"/>
            <a:chExt cx="4261758" cy="5669038"/>
          </a:xfrm>
        </p:grpSpPr>
        <p:grpSp>
          <p:nvGrpSpPr>
            <p:cNvPr id="8" name="Group 7">
              <a:extLst>
                <a:ext uri="{FF2B5EF4-FFF2-40B4-BE49-F238E27FC236}">
                  <a16:creationId xmlns:a16="http://schemas.microsoft.com/office/drawing/2014/main" id="{B7DF5003-A54C-7D48-AE73-A85B9234764F}"/>
                </a:ext>
              </a:extLst>
            </p:cNvPr>
            <p:cNvGrpSpPr/>
            <p:nvPr/>
          </p:nvGrpSpPr>
          <p:grpSpPr>
            <a:xfrm>
              <a:off x="2342744" y="2585820"/>
              <a:ext cx="3795317" cy="5476718"/>
              <a:chOff x="2342744" y="2585820"/>
              <a:chExt cx="3795317" cy="5476718"/>
            </a:xfrm>
          </p:grpSpPr>
          <p:sp>
            <p:nvSpPr>
              <p:cNvPr id="9" name="Rounded Rectangle 20">
                <a:extLst>
                  <a:ext uri="{FF2B5EF4-FFF2-40B4-BE49-F238E27FC236}">
                    <a16:creationId xmlns:a16="http://schemas.microsoft.com/office/drawing/2014/main" id="{AA46DAB7-0BD6-0C41-A78F-F8109C5515FC}"/>
                  </a:ext>
                </a:extLst>
              </p:cNvPr>
              <p:cNvSpPr/>
              <p:nvPr/>
            </p:nvSpPr>
            <p:spPr>
              <a:xfrm>
                <a:off x="2342744" y="2585820"/>
                <a:ext cx="3795317" cy="5006472"/>
              </a:xfrm>
              <a:prstGeom prst="roundRect">
                <a:avLst>
                  <a:gd name="adj" fmla="val 16667"/>
                </a:avLst>
              </a:prstGeom>
              <a:solidFill>
                <a:srgbClr val="EBEBEA">
                  <a:alpha val="49000"/>
                </a:srgbClr>
              </a:solidFill>
              <a:ln w="63500">
                <a:solidFill>
                  <a:srgbClr val="F8F8F8"/>
                </a:solidFill>
              </a:ln>
            </p:spPr>
            <p:txBody>
              <a:bodyPr lIns="45715" tIns="45715" rIns="45715" bIns="45715" anchor="ctr"/>
              <a:lstStyle/>
              <a:p>
                <a:pPr algn="ctr">
                  <a:defRPr>
                    <a:solidFill>
                      <a:srgbClr val="FFFFFF"/>
                    </a:solidFill>
                  </a:defRPr>
                </a:pPr>
                <a:endParaRPr sz="1012" dirty="0"/>
              </a:p>
            </p:txBody>
          </p:sp>
          <p:sp>
            <p:nvSpPr>
              <p:cNvPr id="10" name="TextBox 22">
                <a:extLst>
                  <a:ext uri="{FF2B5EF4-FFF2-40B4-BE49-F238E27FC236}">
                    <a16:creationId xmlns:a16="http://schemas.microsoft.com/office/drawing/2014/main" id="{C132B11E-0E03-2947-85F8-B480BC102462}"/>
                  </a:ext>
                </a:extLst>
              </p:cNvPr>
              <p:cNvSpPr/>
              <p:nvPr/>
            </p:nvSpPr>
            <p:spPr>
              <a:xfrm>
                <a:off x="2738671" y="2775792"/>
                <a:ext cx="2951082" cy="3078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solidFill>
                      <a:srgbClr val="F8F8F8"/>
                    </a:solidFill>
                  </a:defRPr>
                </a:lvl1pPr>
              </a:lstStyle>
              <a:p>
                <a:r>
                  <a:rPr sz="1125" dirty="0">
                    <a:latin typeface="Amazon Ember"/>
                  </a:rPr>
                  <a:t>EC2 instances</a:t>
                </a:r>
              </a:p>
            </p:txBody>
          </p:sp>
          <p:pic>
            <p:nvPicPr>
              <p:cNvPr id="11" name="Picture 27" descr="Picture 27">
                <a:extLst>
                  <a:ext uri="{FF2B5EF4-FFF2-40B4-BE49-F238E27FC236}">
                    <a16:creationId xmlns:a16="http://schemas.microsoft.com/office/drawing/2014/main" id="{2F2D440E-B11B-E942-A7FE-B72669390645}"/>
                  </a:ext>
                </a:extLst>
              </p:cNvPr>
              <p:cNvPicPr>
                <a:picLocks noChangeAspect="1"/>
              </p:cNvPicPr>
              <p:nvPr/>
            </p:nvPicPr>
            <p:blipFill>
              <a:blip r:embed="rId3"/>
              <a:stretch>
                <a:fillRect/>
              </a:stretch>
            </p:blipFill>
            <p:spPr>
              <a:xfrm>
                <a:off x="3109073" y="2993934"/>
                <a:ext cx="2262648" cy="2262648"/>
              </a:xfrm>
              <a:prstGeom prst="rect">
                <a:avLst/>
              </a:prstGeom>
              <a:ln w="12700">
                <a:miter lim="400000"/>
              </a:ln>
            </p:spPr>
          </p:pic>
          <p:sp>
            <p:nvSpPr>
              <p:cNvPr id="12" name="TextBox 29">
                <a:extLst>
                  <a:ext uri="{FF2B5EF4-FFF2-40B4-BE49-F238E27FC236}">
                    <a16:creationId xmlns:a16="http://schemas.microsoft.com/office/drawing/2014/main" id="{79E41E73-434F-934A-8E52-8725535C97E2}"/>
                  </a:ext>
                </a:extLst>
              </p:cNvPr>
              <p:cNvSpPr/>
              <p:nvPr/>
            </p:nvSpPr>
            <p:spPr>
              <a:xfrm>
                <a:off x="2764858" y="7754732"/>
                <a:ext cx="2951082" cy="3078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solidFill>
                      <a:srgbClr val="F8F8F8"/>
                    </a:solidFill>
                  </a:defRPr>
                </a:lvl1pPr>
              </a:lstStyle>
              <a:p>
                <a:r>
                  <a:rPr sz="1125" dirty="0">
                    <a:latin typeface="Amazon Ember"/>
                  </a:rPr>
                  <a:t>Physical Host</a:t>
                </a:r>
              </a:p>
            </p:txBody>
          </p:sp>
          <p:sp>
            <p:nvSpPr>
              <p:cNvPr id="13" name="TextBox 31">
                <a:extLst>
                  <a:ext uri="{FF2B5EF4-FFF2-40B4-BE49-F238E27FC236}">
                    <a16:creationId xmlns:a16="http://schemas.microsoft.com/office/drawing/2014/main" id="{C0CA4790-0271-9240-BFDF-2186449563A2}"/>
                  </a:ext>
                </a:extLst>
              </p:cNvPr>
              <p:cNvSpPr/>
              <p:nvPr/>
            </p:nvSpPr>
            <p:spPr>
              <a:xfrm>
                <a:off x="2904655" y="5395230"/>
                <a:ext cx="2951082" cy="3078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sz="2000" b="1">
                    <a:solidFill>
                      <a:srgbClr val="F8F8F8"/>
                    </a:solidFill>
                  </a:defRPr>
                </a:lvl1pPr>
              </a:lstStyle>
              <a:p>
                <a:r>
                  <a:rPr sz="1125" dirty="0">
                    <a:latin typeface="Amazon Ember"/>
                  </a:rPr>
                  <a:t>Instance Store</a:t>
                </a:r>
              </a:p>
            </p:txBody>
          </p:sp>
          <p:pic>
            <p:nvPicPr>
              <p:cNvPr id="14" name="Picture 32" descr="Picture 32">
                <a:extLst>
                  <a:ext uri="{FF2B5EF4-FFF2-40B4-BE49-F238E27FC236}">
                    <a16:creationId xmlns:a16="http://schemas.microsoft.com/office/drawing/2014/main" id="{68F5E1AC-6CB5-844A-B619-87E5787DF220}"/>
                  </a:ext>
                </a:extLst>
              </p:cNvPr>
              <p:cNvPicPr>
                <a:picLocks noChangeAspect="1"/>
              </p:cNvPicPr>
              <p:nvPr/>
            </p:nvPicPr>
            <p:blipFill>
              <a:blip r:embed="rId4"/>
              <a:stretch>
                <a:fillRect/>
              </a:stretch>
            </p:blipFill>
            <p:spPr>
              <a:xfrm>
                <a:off x="4455285" y="5857729"/>
                <a:ext cx="1650799" cy="1650799"/>
              </a:xfrm>
              <a:prstGeom prst="rect">
                <a:avLst/>
              </a:prstGeom>
              <a:ln w="12700">
                <a:miter lim="400000"/>
              </a:ln>
            </p:spPr>
          </p:pic>
          <p:pic>
            <p:nvPicPr>
              <p:cNvPr id="15" name="Picture 33" descr="Picture 33">
                <a:extLst>
                  <a:ext uri="{FF2B5EF4-FFF2-40B4-BE49-F238E27FC236}">
                    <a16:creationId xmlns:a16="http://schemas.microsoft.com/office/drawing/2014/main" id="{2A5FE6EB-22F0-2442-B83F-988D5665EAA5}"/>
                  </a:ext>
                </a:extLst>
              </p:cNvPr>
              <p:cNvPicPr>
                <a:picLocks noChangeAspect="1"/>
              </p:cNvPicPr>
              <p:nvPr/>
            </p:nvPicPr>
            <p:blipFill>
              <a:blip r:embed="rId5"/>
              <a:stretch>
                <a:fillRect/>
              </a:stretch>
            </p:blipFill>
            <p:spPr>
              <a:xfrm>
                <a:off x="2500464" y="5796513"/>
                <a:ext cx="1757112" cy="1757112"/>
              </a:xfrm>
              <a:prstGeom prst="rect">
                <a:avLst/>
              </a:prstGeom>
              <a:ln w="12700">
                <a:miter lim="400000"/>
              </a:ln>
            </p:spPr>
          </p:pic>
          <p:sp>
            <p:nvSpPr>
              <p:cNvPr id="16" name="TextBox 14">
                <a:extLst>
                  <a:ext uri="{FF2B5EF4-FFF2-40B4-BE49-F238E27FC236}">
                    <a16:creationId xmlns:a16="http://schemas.microsoft.com/office/drawing/2014/main" id="{45A24037-83D3-054F-953C-2D6593FAFF9E}"/>
                  </a:ext>
                </a:extLst>
              </p:cNvPr>
              <p:cNvSpPr/>
              <p:nvPr/>
            </p:nvSpPr>
            <p:spPr>
              <a:xfrm>
                <a:off x="3990049" y="6232795"/>
                <a:ext cx="780289" cy="471952"/>
              </a:xfrm>
              <a:prstGeom prst="rect">
                <a:avLst/>
              </a:prstGeom>
              <a:ln w="12700">
                <a:miter lim="400000"/>
              </a:ln>
              <a:extLst>
                <a:ext uri="{C572A759-6A51-4108-AA02-DFA0A04FC94B}">
                  <ma14:wrappingTextBoxFlag xmlns="" xmlns:ma14="http://schemas.microsoft.com/office/mac/drawingml/2011/main" val="1"/>
                </a:ext>
              </a:extLst>
            </p:spPr>
            <p:txBody>
              <a:bodyPr lIns="45715" tIns="45715" rIns="45715" bIns="45715">
                <a:spAutoFit/>
              </a:bodyPr>
              <a:lstStyle>
                <a:lvl1pPr>
                  <a:defRPr b="1">
                    <a:solidFill>
                      <a:srgbClr val="F8F8F8"/>
                    </a:solidFill>
                  </a:defRPr>
                </a:lvl1pPr>
              </a:lstStyle>
              <a:p>
                <a:r>
                  <a:rPr sz="1125" dirty="0">
                    <a:latin typeface="Amazon Ember"/>
                  </a:rPr>
                  <a:t>or</a:t>
                </a:r>
                <a:endParaRPr sz="1125" dirty="0">
                  <a:latin typeface="Amazon Ember" panose="02000000000000000000" pitchFamily="2" charset="0"/>
                </a:endParaRPr>
              </a:p>
            </p:txBody>
          </p:sp>
        </p:grpSp>
        <p:pic>
          <p:nvPicPr>
            <p:cNvPr id="7" name="Picture 21" descr="Picture 21">
              <a:extLst>
                <a:ext uri="{FF2B5EF4-FFF2-40B4-BE49-F238E27FC236}">
                  <a16:creationId xmlns:a16="http://schemas.microsoft.com/office/drawing/2014/main" id="{FF91B1BD-488E-D34C-AF27-1EB3C9ACEFAE}"/>
                </a:ext>
              </a:extLst>
            </p:cNvPr>
            <p:cNvPicPr>
              <a:picLocks noChangeAspect="1"/>
            </p:cNvPicPr>
            <p:nvPr/>
          </p:nvPicPr>
          <p:blipFill>
            <a:blip r:embed="rId6"/>
            <a:stretch>
              <a:fillRect/>
            </a:stretch>
          </p:blipFill>
          <p:spPr>
            <a:xfrm>
              <a:off x="5469141" y="2393500"/>
              <a:ext cx="1135361" cy="1135361"/>
            </a:xfrm>
            <a:prstGeom prst="rect">
              <a:avLst/>
            </a:prstGeom>
            <a:ln w="12700">
              <a:miter lim="400000"/>
            </a:ln>
          </p:spPr>
        </p:pic>
      </p:grpSp>
    </p:spTree>
    <p:extLst>
      <p:ext uri="{BB962C8B-B14F-4D97-AF65-F5344CB8AC3E}">
        <p14:creationId xmlns:p14="http://schemas.microsoft.com/office/powerpoint/2010/main" val="36473352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2</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Shared file system</a:t>
            </a:r>
          </a:p>
        </p:txBody>
      </p:sp>
    </p:spTree>
    <p:extLst>
      <p:ext uri="{BB962C8B-B14F-4D97-AF65-F5344CB8AC3E}">
        <p14:creationId xmlns:p14="http://schemas.microsoft.com/office/powerpoint/2010/main" val="132441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Amazon Elastic File System</a:t>
            </a:r>
          </a:p>
        </p:txBody>
      </p:sp>
    </p:spTree>
    <p:extLst>
      <p:ext uri="{BB962C8B-B14F-4D97-AF65-F5344CB8AC3E}">
        <p14:creationId xmlns:p14="http://schemas.microsoft.com/office/powerpoint/2010/main" val="270996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F508BD-4124-2D4C-ADA3-C452AC932A8A}"/>
              </a:ext>
            </a:extLst>
          </p:cNvPr>
          <p:cNvSpPr/>
          <p:nvPr/>
        </p:nvSpPr>
        <p:spPr>
          <a:xfrm>
            <a:off x="6187043" y="1111141"/>
            <a:ext cx="2754630" cy="507831"/>
          </a:xfrm>
          <a:prstGeom prst="rect">
            <a:avLst/>
          </a:prstGeom>
          <a:ln>
            <a:noFill/>
          </a:ln>
        </p:spPr>
        <p:txBody>
          <a:bodyPr wrap="square">
            <a:spAutoFit/>
          </a:bodyPr>
          <a:lstStyle/>
          <a:p>
            <a:pPr algn="ctr" defTabSz="685773" fontAlgn="base">
              <a:lnSpc>
                <a:spcPct val="90000"/>
              </a:lnSpc>
              <a:spcBef>
                <a:spcPct val="0"/>
              </a:spcBef>
              <a:spcAft>
                <a:spcPts val="1125"/>
              </a:spcAft>
            </a:pPr>
            <a:r>
              <a:rPr lang="en-US" sz="1500" b="1" u="sng" dirty="0">
                <a:solidFill>
                  <a:srgbClr val="FFFFFF"/>
                </a:solidFill>
                <a:latin typeface="Amazon Ember"/>
              </a:rPr>
              <a:t>Performant and cost-optimized</a:t>
            </a:r>
          </a:p>
        </p:txBody>
      </p:sp>
      <p:sp>
        <p:nvSpPr>
          <p:cNvPr id="11" name="Rectangle 10">
            <a:extLst>
              <a:ext uri="{FF2B5EF4-FFF2-40B4-BE49-F238E27FC236}">
                <a16:creationId xmlns:a16="http://schemas.microsoft.com/office/drawing/2014/main" id="{0F11BE37-D841-E948-B282-1A391F0904A3}"/>
              </a:ext>
            </a:extLst>
          </p:cNvPr>
          <p:cNvSpPr/>
          <p:nvPr/>
        </p:nvSpPr>
        <p:spPr>
          <a:xfrm>
            <a:off x="579570" y="1140562"/>
            <a:ext cx="2028366" cy="507831"/>
          </a:xfrm>
          <a:prstGeom prst="rect">
            <a:avLst/>
          </a:prstGeom>
          <a:ln>
            <a:noFill/>
          </a:ln>
        </p:spPr>
        <p:txBody>
          <a:bodyPr wrap="square">
            <a:spAutoFit/>
          </a:bodyPr>
          <a:lstStyle/>
          <a:p>
            <a:pPr algn="ctr" defTabSz="685773" fontAlgn="base">
              <a:lnSpc>
                <a:spcPct val="90000"/>
              </a:lnSpc>
              <a:spcBef>
                <a:spcPct val="0"/>
              </a:spcBef>
              <a:spcAft>
                <a:spcPts val="1125"/>
              </a:spcAft>
              <a:defRPr/>
            </a:pPr>
            <a:r>
              <a:rPr lang="en-US" sz="1500" b="1" u="sng" dirty="0">
                <a:solidFill>
                  <a:srgbClr val="FFFFFF"/>
                </a:solidFill>
                <a:latin typeface="Amazon Ember"/>
              </a:rPr>
              <a:t>Serverless shared storage</a:t>
            </a:r>
          </a:p>
        </p:txBody>
      </p:sp>
      <p:sp>
        <p:nvSpPr>
          <p:cNvPr id="49" name="Rectangle 48">
            <a:extLst>
              <a:ext uri="{FF2B5EF4-FFF2-40B4-BE49-F238E27FC236}">
                <a16:creationId xmlns:a16="http://schemas.microsoft.com/office/drawing/2014/main" id="{A9A40AB3-D5C6-E443-93F1-CAB97435A184}"/>
              </a:ext>
            </a:extLst>
          </p:cNvPr>
          <p:cNvSpPr/>
          <p:nvPr/>
        </p:nvSpPr>
        <p:spPr>
          <a:xfrm>
            <a:off x="259881" y="3899476"/>
            <a:ext cx="2849571" cy="656590"/>
          </a:xfrm>
          <a:prstGeom prst="rect">
            <a:avLst/>
          </a:prstGeom>
        </p:spPr>
        <p:txBody>
          <a:bodyPr wrap="square">
            <a:spAutoFit/>
          </a:bodyPr>
          <a:lstStyle/>
          <a:p>
            <a:pPr algn="ctr" defTabSz="685773" fontAlgn="base">
              <a:spcBef>
                <a:spcPct val="0"/>
              </a:spcBef>
              <a:spcAft>
                <a:spcPct val="0"/>
              </a:spcAft>
              <a:defRPr/>
            </a:pPr>
            <a:r>
              <a:rPr lang="en-US" sz="1250" b="1" dirty="0">
                <a:solidFill>
                  <a:srgbClr val="FF9900"/>
                </a:solidFill>
                <a:latin typeface="Amazon Ember"/>
              </a:rPr>
              <a:t>Full AWS compute integration</a:t>
            </a:r>
          </a:p>
          <a:p>
            <a:pPr algn="ctr" defTabSz="685773" fontAlgn="base">
              <a:spcBef>
                <a:spcPts val="375"/>
              </a:spcBef>
              <a:spcAft>
                <a:spcPct val="0"/>
              </a:spcAft>
              <a:defRPr/>
            </a:pPr>
            <a:r>
              <a:rPr lang="en-US" sz="875" dirty="0">
                <a:solidFill>
                  <a:srgbClr val="F2F4F4"/>
                </a:solidFill>
                <a:latin typeface="Amazon Ember"/>
                <a:ea typeface="Amazon Ember" panose="020B0603020204020204" pitchFamily="34" charset="0"/>
                <a:cs typeface="Amazon Ember" panose="020B0603020204020204" pitchFamily="34" charset="0"/>
              </a:rPr>
              <a:t>EC2 Instances, containers, and serverless</a:t>
            </a:r>
          </a:p>
          <a:p>
            <a:pPr algn="ctr" defTabSz="685773" fontAlgn="base">
              <a:spcBef>
                <a:spcPts val="375"/>
              </a:spcBef>
              <a:spcAft>
                <a:spcPct val="0"/>
              </a:spcAft>
              <a:defRPr/>
            </a:pPr>
            <a:r>
              <a:rPr lang="en-US" sz="875" dirty="0">
                <a:solidFill>
                  <a:srgbClr val="F2F4F4"/>
                </a:solidFill>
                <a:latin typeface="Amazon Ember"/>
                <a:ea typeface="Amazon Ember" panose="020B0603020204020204" pitchFamily="34" charset="0"/>
                <a:cs typeface="Amazon Ember" panose="020B0603020204020204" pitchFamily="34" charset="0"/>
              </a:rPr>
              <a:t>Supports 10,000s of connections</a:t>
            </a:r>
          </a:p>
        </p:txBody>
      </p:sp>
      <p:grpSp>
        <p:nvGrpSpPr>
          <p:cNvPr id="118" name="Group 117">
            <a:extLst>
              <a:ext uri="{FF2B5EF4-FFF2-40B4-BE49-F238E27FC236}">
                <a16:creationId xmlns:a16="http://schemas.microsoft.com/office/drawing/2014/main" id="{5FA0816F-CE62-410F-85C3-FEB0E7BFD6F7}"/>
              </a:ext>
            </a:extLst>
          </p:cNvPr>
          <p:cNvGrpSpPr/>
          <p:nvPr/>
        </p:nvGrpSpPr>
        <p:grpSpPr>
          <a:xfrm>
            <a:off x="1278512" y="3254163"/>
            <a:ext cx="602263" cy="448973"/>
            <a:chOff x="6623495" y="4904248"/>
            <a:chExt cx="1128334" cy="841148"/>
          </a:xfrm>
        </p:grpSpPr>
        <p:sp>
          <p:nvSpPr>
            <p:cNvPr id="51" name="Freeform: Shape 271">
              <a:extLst>
                <a:ext uri="{FF2B5EF4-FFF2-40B4-BE49-F238E27FC236}">
                  <a16:creationId xmlns:a16="http://schemas.microsoft.com/office/drawing/2014/main" id="{EDB9FFD2-7A13-CD41-B921-B4DDDCB74CAE}"/>
                </a:ext>
              </a:extLst>
            </p:cNvPr>
            <p:cNvSpPr/>
            <p:nvPr/>
          </p:nvSpPr>
          <p:spPr>
            <a:xfrm>
              <a:off x="7019315" y="4904248"/>
              <a:ext cx="368692" cy="702597"/>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2" name="Freeform: Shape 272">
              <a:extLst>
                <a:ext uri="{FF2B5EF4-FFF2-40B4-BE49-F238E27FC236}">
                  <a16:creationId xmlns:a16="http://schemas.microsoft.com/office/drawing/2014/main" id="{E9D45DE6-D428-6742-8A98-35C0434CA473}"/>
                </a:ext>
              </a:extLst>
            </p:cNvPr>
            <p:cNvSpPr/>
            <p:nvPr/>
          </p:nvSpPr>
          <p:spPr>
            <a:xfrm>
              <a:off x="6989403" y="5460184"/>
              <a:ext cx="306084" cy="285212"/>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3" name="Freeform: Shape 273">
              <a:extLst>
                <a:ext uri="{FF2B5EF4-FFF2-40B4-BE49-F238E27FC236}">
                  <a16:creationId xmlns:a16="http://schemas.microsoft.com/office/drawing/2014/main" id="{9D41837E-9E29-8D4D-999F-17FBDFE78DF5}"/>
                </a:ext>
              </a:extLst>
            </p:cNvPr>
            <p:cNvSpPr/>
            <p:nvPr/>
          </p:nvSpPr>
          <p:spPr>
            <a:xfrm>
              <a:off x="6977922" y="5142972"/>
              <a:ext cx="34782" cy="250430"/>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4" name="Freeform: Shape 274">
              <a:extLst>
                <a:ext uri="{FF2B5EF4-FFF2-40B4-BE49-F238E27FC236}">
                  <a16:creationId xmlns:a16="http://schemas.microsoft.com/office/drawing/2014/main" id="{6E7DDB7F-0A63-9F40-8E2C-665AA764F24E}"/>
                </a:ext>
              </a:extLst>
            </p:cNvPr>
            <p:cNvSpPr/>
            <p:nvPr/>
          </p:nvSpPr>
          <p:spPr>
            <a:xfrm>
              <a:off x="6876709" y="5038625"/>
              <a:ext cx="111303" cy="76521"/>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5" name="Freeform: Shape 275">
              <a:extLst>
                <a:ext uri="{FF2B5EF4-FFF2-40B4-BE49-F238E27FC236}">
                  <a16:creationId xmlns:a16="http://schemas.microsoft.com/office/drawing/2014/main" id="{29EB6C07-E018-AF4D-AC65-4A509D1695EA}"/>
                </a:ext>
              </a:extLst>
            </p:cNvPr>
            <p:cNvSpPr/>
            <p:nvPr/>
          </p:nvSpPr>
          <p:spPr>
            <a:xfrm>
              <a:off x="7049227" y="5098449"/>
              <a:ext cx="354779" cy="41739"/>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6" name="Freeform: Shape 276">
              <a:extLst>
                <a:ext uri="{FF2B5EF4-FFF2-40B4-BE49-F238E27FC236}">
                  <a16:creationId xmlns:a16="http://schemas.microsoft.com/office/drawing/2014/main" id="{54671CF0-5BBD-6242-B988-0C4AC85C79DD}"/>
                </a:ext>
              </a:extLst>
            </p:cNvPr>
            <p:cNvSpPr/>
            <p:nvPr/>
          </p:nvSpPr>
          <p:spPr>
            <a:xfrm>
              <a:off x="7463136" y="5044191"/>
              <a:ext cx="41739" cy="41739"/>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7" name="Freeform: Shape 277">
              <a:extLst>
                <a:ext uri="{FF2B5EF4-FFF2-40B4-BE49-F238E27FC236}">
                  <a16:creationId xmlns:a16="http://schemas.microsoft.com/office/drawing/2014/main" id="{ABD39EC1-B513-9B4E-A347-92B7D0935F1E}"/>
                </a:ext>
              </a:extLst>
            </p:cNvPr>
            <p:cNvSpPr/>
            <p:nvPr/>
          </p:nvSpPr>
          <p:spPr>
            <a:xfrm>
              <a:off x="7285052" y="5315490"/>
              <a:ext cx="201737" cy="20868"/>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8" name="Freeform: Shape 278">
              <a:extLst>
                <a:ext uri="{FF2B5EF4-FFF2-40B4-BE49-F238E27FC236}">
                  <a16:creationId xmlns:a16="http://schemas.microsoft.com/office/drawing/2014/main" id="{E6453367-6C50-B044-8383-6C4D237E84C9}"/>
                </a:ext>
              </a:extLst>
            </p:cNvPr>
            <p:cNvSpPr/>
            <p:nvPr/>
          </p:nvSpPr>
          <p:spPr>
            <a:xfrm>
              <a:off x="6887144" y="5316882"/>
              <a:ext cx="326952" cy="20868"/>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59" name="Freeform: Shape 279">
              <a:extLst>
                <a:ext uri="{FF2B5EF4-FFF2-40B4-BE49-F238E27FC236}">
                  <a16:creationId xmlns:a16="http://schemas.microsoft.com/office/drawing/2014/main" id="{4F69A5E3-5974-5343-AC84-94FA1B69D220}"/>
                </a:ext>
              </a:extLst>
            </p:cNvPr>
            <p:cNvSpPr/>
            <p:nvPr/>
          </p:nvSpPr>
          <p:spPr>
            <a:xfrm>
              <a:off x="6919838" y="5519311"/>
              <a:ext cx="528689" cy="55652"/>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0" name="Freeform: Shape 280">
              <a:extLst>
                <a:ext uri="{FF2B5EF4-FFF2-40B4-BE49-F238E27FC236}">
                  <a16:creationId xmlns:a16="http://schemas.microsoft.com/office/drawing/2014/main" id="{1E58BE35-5B3B-4842-9EAB-FC44BE8172CA}"/>
                </a:ext>
              </a:extLst>
            </p:cNvPr>
            <p:cNvSpPr/>
            <p:nvPr/>
          </p:nvSpPr>
          <p:spPr>
            <a:xfrm>
              <a:off x="6900361" y="5613223"/>
              <a:ext cx="577384" cy="132171"/>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1" name="Freeform: Shape 281">
              <a:extLst>
                <a:ext uri="{FF2B5EF4-FFF2-40B4-BE49-F238E27FC236}">
                  <a16:creationId xmlns:a16="http://schemas.microsoft.com/office/drawing/2014/main" id="{85910391-4B64-BA4A-B5D4-6FEAA7419C45}"/>
                </a:ext>
              </a:extLst>
            </p:cNvPr>
            <p:cNvSpPr/>
            <p:nvPr/>
          </p:nvSpPr>
          <p:spPr>
            <a:xfrm>
              <a:off x="6848186" y="4904289"/>
              <a:ext cx="688686" cy="187823"/>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2" name="Freeform: Shape 282">
              <a:extLst>
                <a:ext uri="{FF2B5EF4-FFF2-40B4-BE49-F238E27FC236}">
                  <a16:creationId xmlns:a16="http://schemas.microsoft.com/office/drawing/2014/main" id="{2C9D12FA-5138-4342-825A-A22DCED7A91F}"/>
                </a:ext>
              </a:extLst>
            </p:cNvPr>
            <p:cNvSpPr/>
            <p:nvPr/>
          </p:nvSpPr>
          <p:spPr>
            <a:xfrm>
              <a:off x="6969228" y="5066451"/>
              <a:ext cx="97390" cy="97389"/>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3" name="Freeform: Shape 283">
              <a:extLst>
                <a:ext uri="{FF2B5EF4-FFF2-40B4-BE49-F238E27FC236}">
                  <a16:creationId xmlns:a16="http://schemas.microsoft.com/office/drawing/2014/main" id="{FEB78AE9-104A-604C-8269-79F8AA547F51}"/>
                </a:ext>
              </a:extLst>
            </p:cNvPr>
            <p:cNvSpPr/>
            <p:nvPr/>
          </p:nvSpPr>
          <p:spPr>
            <a:xfrm>
              <a:off x="6946272" y="5383663"/>
              <a:ext cx="97390" cy="97389"/>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4" name="Freeform: Shape 284">
              <a:extLst>
                <a:ext uri="{FF2B5EF4-FFF2-40B4-BE49-F238E27FC236}">
                  <a16:creationId xmlns:a16="http://schemas.microsoft.com/office/drawing/2014/main" id="{CE7EE18D-850E-574D-9654-17B79B49FED9}"/>
                </a:ext>
              </a:extLst>
            </p:cNvPr>
            <p:cNvSpPr/>
            <p:nvPr/>
          </p:nvSpPr>
          <p:spPr>
            <a:xfrm>
              <a:off x="7263487" y="5588877"/>
              <a:ext cx="97390" cy="97389"/>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5" name="Freeform: Shape 285">
              <a:extLst>
                <a:ext uri="{FF2B5EF4-FFF2-40B4-BE49-F238E27FC236}">
                  <a16:creationId xmlns:a16="http://schemas.microsoft.com/office/drawing/2014/main" id="{4E457909-AAA4-B74E-9CE5-1B768F3B0DFD}"/>
                </a:ext>
              </a:extLst>
            </p:cNvPr>
            <p:cNvSpPr/>
            <p:nvPr/>
          </p:nvSpPr>
          <p:spPr>
            <a:xfrm>
              <a:off x="7386615" y="5051146"/>
              <a:ext cx="97390" cy="97389"/>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6" name="Freeform: Shape 286">
              <a:extLst>
                <a:ext uri="{FF2B5EF4-FFF2-40B4-BE49-F238E27FC236}">
                  <a16:creationId xmlns:a16="http://schemas.microsoft.com/office/drawing/2014/main" id="{C8E6CEC3-818A-174C-BC42-98076EAD4DB5}"/>
                </a:ext>
              </a:extLst>
            </p:cNvPr>
            <p:cNvSpPr/>
            <p:nvPr/>
          </p:nvSpPr>
          <p:spPr>
            <a:xfrm>
              <a:off x="7202965" y="5279316"/>
              <a:ext cx="97390" cy="97389"/>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7" name="Freeform: Shape 287">
              <a:extLst>
                <a:ext uri="{FF2B5EF4-FFF2-40B4-BE49-F238E27FC236}">
                  <a16:creationId xmlns:a16="http://schemas.microsoft.com/office/drawing/2014/main" id="{760EB621-C117-7D46-A2AC-1ECC38FEFED1}"/>
                </a:ext>
              </a:extLst>
            </p:cNvPr>
            <p:cNvSpPr/>
            <p:nvPr/>
          </p:nvSpPr>
          <p:spPr>
            <a:xfrm>
              <a:off x="6623495" y="5375316"/>
              <a:ext cx="243476" cy="243475"/>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8" name="Freeform: Shape 288">
              <a:extLst>
                <a:ext uri="{FF2B5EF4-FFF2-40B4-BE49-F238E27FC236}">
                  <a16:creationId xmlns:a16="http://schemas.microsoft.com/office/drawing/2014/main" id="{11F9F5C6-67A6-8C46-9759-E0FF3CBD7180}"/>
                </a:ext>
              </a:extLst>
            </p:cNvPr>
            <p:cNvSpPr/>
            <p:nvPr/>
          </p:nvSpPr>
          <p:spPr>
            <a:xfrm>
              <a:off x="6645060" y="5216013"/>
              <a:ext cx="194779" cy="139128"/>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69" name="Freeform: Shape 289">
              <a:extLst>
                <a:ext uri="{FF2B5EF4-FFF2-40B4-BE49-F238E27FC236}">
                  <a16:creationId xmlns:a16="http://schemas.microsoft.com/office/drawing/2014/main" id="{42BE37E8-5AA7-754A-8AEE-DA46D25EC8E8}"/>
                </a:ext>
              </a:extLst>
            </p:cNvPr>
            <p:cNvSpPr/>
            <p:nvPr/>
          </p:nvSpPr>
          <p:spPr>
            <a:xfrm>
              <a:off x="6665928" y="5094971"/>
              <a:ext cx="153042" cy="90434"/>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70" name="Freeform: Shape 290">
              <a:extLst>
                <a:ext uri="{FF2B5EF4-FFF2-40B4-BE49-F238E27FC236}">
                  <a16:creationId xmlns:a16="http://schemas.microsoft.com/office/drawing/2014/main" id="{7D49953E-0A3D-564E-8FC6-40B11F63D786}"/>
                </a:ext>
              </a:extLst>
            </p:cNvPr>
            <p:cNvSpPr/>
            <p:nvPr/>
          </p:nvSpPr>
          <p:spPr>
            <a:xfrm>
              <a:off x="7508353" y="5375316"/>
              <a:ext cx="243476" cy="243475"/>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71" name="Freeform: Shape 291">
              <a:extLst>
                <a:ext uri="{FF2B5EF4-FFF2-40B4-BE49-F238E27FC236}">
                  <a16:creationId xmlns:a16="http://schemas.microsoft.com/office/drawing/2014/main" id="{8159264F-0A85-1743-B1FB-3935C5CAE0AE}"/>
                </a:ext>
              </a:extLst>
            </p:cNvPr>
            <p:cNvSpPr/>
            <p:nvPr/>
          </p:nvSpPr>
          <p:spPr>
            <a:xfrm>
              <a:off x="7529917" y="5216013"/>
              <a:ext cx="194779" cy="139128"/>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72" name="Freeform: Shape 292">
              <a:extLst>
                <a:ext uri="{FF2B5EF4-FFF2-40B4-BE49-F238E27FC236}">
                  <a16:creationId xmlns:a16="http://schemas.microsoft.com/office/drawing/2014/main" id="{DED08CDF-7D29-A740-8F44-52F9D2150139}"/>
                </a:ext>
              </a:extLst>
            </p:cNvPr>
            <p:cNvSpPr/>
            <p:nvPr/>
          </p:nvSpPr>
          <p:spPr>
            <a:xfrm>
              <a:off x="7550786" y="5094971"/>
              <a:ext cx="153042" cy="90434"/>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grpSp>
      <p:sp>
        <p:nvSpPr>
          <p:cNvPr id="83" name="Rectangle 82">
            <a:extLst>
              <a:ext uri="{FF2B5EF4-FFF2-40B4-BE49-F238E27FC236}">
                <a16:creationId xmlns:a16="http://schemas.microsoft.com/office/drawing/2014/main" id="{57B98D65-3F9C-114A-9727-4ECABC6D8D1E}"/>
              </a:ext>
            </a:extLst>
          </p:cNvPr>
          <p:cNvSpPr/>
          <p:nvPr/>
        </p:nvSpPr>
        <p:spPr>
          <a:xfrm>
            <a:off x="5979284" y="3867490"/>
            <a:ext cx="2754630" cy="509114"/>
          </a:xfrm>
          <a:prstGeom prst="rect">
            <a:avLst/>
          </a:prstGeom>
          <a:ln w="15875">
            <a:noFill/>
          </a:ln>
        </p:spPr>
        <p:txBody>
          <a:bodyPr wrap="square">
            <a:spAutoFit/>
          </a:bodyPr>
          <a:lstStyle/>
          <a:p>
            <a:pPr algn="ctr" defTabSz="342873" eaLnBrk="0" fontAlgn="base" hangingPunct="0">
              <a:spcBef>
                <a:spcPts val="450"/>
              </a:spcBef>
              <a:spcAft>
                <a:spcPts val="225"/>
              </a:spcAft>
              <a:defRPr/>
            </a:pPr>
            <a:r>
              <a:rPr lang="en-US" sz="1250" b="1" dirty="0">
                <a:solidFill>
                  <a:srgbClr val="FF9900"/>
                </a:solidFill>
                <a:latin typeface="Amazon Ember"/>
              </a:rPr>
              <a:t>Four storage classes </a:t>
            </a:r>
            <a:endParaRPr lang="en-US" sz="1200" b="1" dirty="0">
              <a:solidFill>
                <a:srgbClr val="FF9900"/>
              </a:solidFill>
              <a:latin typeface="Amazon Ember"/>
              <a:ea typeface="Amazon Ember" panose="020B0603020204020204" pitchFamily="34" charset="0"/>
              <a:cs typeface="Amazon Ember" panose="020B0603020204020204" pitchFamily="34" charset="0"/>
            </a:endParaRPr>
          </a:p>
          <a:p>
            <a:pPr algn="ctr" defTabSz="342873" eaLnBrk="0" fontAlgn="base" hangingPunct="0">
              <a:spcBef>
                <a:spcPts val="450"/>
              </a:spcBef>
              <a:spcAft>
                <a:spcPts val="225"/>
              </a:spcAft>
              <a:defRPr/>
            </a:pPr>
            <a:r>
              <a:rPr lang="en-US" sz="875" dirty="0">
                <a:solidFill>
                  <a:srgbClr val="F2F4F4"/>
                </a:solidFill>
                <a:latin typeface="Amazon Ember"/>
                <a:ea typeface="Amazon Ember" panose="020B0603020204020204" pitchFamily="34" charset="0"/>
                <a:cs typeface="Amazon Ember" panose="020B0603020204020204" pitchFamily="34" charset="0"/>
              </a:rPr>
              <a:t>Automatic lifecycle-based cost optimization</a:t>
            </a:r>
          </a:p>
        </p:txBody>
      </p:sp>
      <p:grpSp>
        <p:nvGrpSpPr>
          <p:cNvPr id="119" name="Group 118">
            <a:extLst>
              <a:ext uri="{FF2B5EF4-FFF2-40B4-BE49-F238E27FC236}">
                <a16:creationId xmlns:a16="http://schemas.microsoft.com/office/drawing/2014/main" id="{ACA93075-A8B9-4778-ACB8-F422B950FA67}"/>
              </a:ext>
            </a:extLst>
          </p:cNvPr>
          <p:cNvGrpSpPr/>
          <p:nvPr/>
        </p:nvGrpSpPr>
        <p:grpSpPr>
          <a:xfrm>
            <a:off x="7271923" y="3262622"/>
            <a:ext cx="475441" cy="485958"/>
            <a:chOff x="11440250" y="4885237"/>
            <a:chExt cx="970930" cy="992406"/>
          </a:xfrm>
        </p:grpSpPr>
        <p:sp>
          <p:nvSpPr>
            <p:cNvPr id="85" name="Freeform: Shape 137">
              <a:extLst>
                <a:ext uri="{FF2B5EF4-FFF2-40B4-BE49-F238E27FC236}">
                  <a16:creationId xmlns:a16="http://schemas.microsoft.com/office/drawing/2014/main" id="{99F7CBB7-9CC3-B549-B81C-A709D4A7926E}"/>
                </a:ext>
              </a:extLst>
            </p:cNvPr>
            <p:cNvSpPr/>
            <p:nvPr/>
          </p:nvSpPr>
          <p:spPr>
            <a:xfrm>
              <a:off x="11766855" y="5185181"/>
              <a:ext cx="644325" cy="185150"/>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86" name="Freeform: Shape 138">
              <a:extLst>
                <a:ext uri="{FF2B5EF4-FFF2-40B4-BE49-F238E27FC236}">
                  <a16:creationId xmlns:a16="http://schemas.microsoft.com/office/drawing/2014/main" id="{12325E56-20D0-D346-848F-5508F5E3D9F6}"/>
                </a:ext>
              </a:extLst>
            </p:cNvPr>
            <p:cNvSpPr/>
            <p:nvPr/>
          </p:nvSpPr>
          <p:spPr>
            <a:xfrm>
              <a:off x="11766855" y="5411807"/>
              <a:ext cx="644325" cy="185150"/>
            </a:xfrm>
            <a:custGeom>
              <a:avLst/>
              <a:gdLst>
                <a:gd name="connsiteX0" fmla="*/ 270349 w 280004"/>
                <a:gd name="connsiteY0" fmla="*/ 76921 h 80461"/>
                <a:gd name="connsiteX1" fmla="*/ 10943 w 280004"/>
                <a:gd name="connsiteY1" fmla="*/ 76921 h 80461"/>
                <a:gd name="connsiteX2" fmla="*/ 4828 w 280004"/>
                <a:gd name="connsiteY2" fmla="*/ 70806 h 80461"/>
                <a:gd name="connsiteX3" fmla="*/ 4828 w 280004"/>
                <a:gd name="connsiteY3" fmla="*/ 10943 h 80461"/>
                <a:gd name="connsiteX4" fmla="*/ 10943 w 280004"/>
                <a:gd name="connsiteY4" fmla="*/ 4828 h 80461"/>
                <a:gd name="connsiteX5" fmla="*/ 270349 w 280004"/>
                <a:gd name="connsiteY5" fmla="*/ 4828 h 80461"/>
                <a:gd name="connsiteX6" fmla="*/ 276464 w 280004"/>
                <a:gd name="connsiteY6" fmla="*/ 10943 h 80461"/>
                <a:gd name="connsiteX7" fmla="*/ 276464 w 280004"/>
                <a:gd name="connsiteY7" fmla="*/ 70806 h 80461"/>
                <a:gd name="connsiteX8" fmla="*/ 270349 w 280004"/>
                <a:gd name="connsiteY8" fmla="*/ 76921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349" y="76921"/>
                  </a:moveTo>
                  <a:lnTo>
                    <a:pt x="10943" y="76921"/>
                  </a:lnTo>
                  <a:cubicBezTo>
                    <a:pt x="7402" y="76921"/>
                    <a:pt x="4828" y="74024"/>
                    <a:pt x="4828" y="70806"/>
                  </a:cubicBezTo>
                  <a:lnTo>
                    <a:pt x="4828" y="10943"/>
                  </a:lnTo>
                  <a:cubicBezTo>
                    <a:pt x="4828" y="7402"/>
                    <a:pt x="7724" y="4828"/>
                    <a:pt x="10943" y="4828"/>
                  </a:cubicBezTo>
                  <a:lnTo>
                    <a:pt x="270349" y="4828"/>
                  </a:lnTo>
                  <a:cubicBezTo>
                    <a:pt x="273890" y="4828"/>
                    <a:pt x="276464" y="7724"/>
                    <a:pt x="276464" y="10943"/>
                  </a:cubicBezTo>
                  <a:lnTo>
                    <a:pt x="276464" y="70806"/>
                  </a:lnTo>
                  <a:cubicBezTo>
                    <a:pt x="276464" y="74346"/>
                    <a:pt x="273890" y="76921"/>
                    <a:pt x="270349" y="76921"/>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87" name="Freeform: Shape 139">
              <a:extLst>
                <a:ext uri="{FF2B5EF4-FFF2-40B4-BE49-F238E27FC236}">
                  <a16:creationId xmlns:a16="http://schemas.microsoft.com/office/drawing/2014/main" id="{E6328E06-4216-034B-BF1D-DA5640AEF4B2}"/>
                </a:ext>
              </a:extLst>
            </p:cNvPr>
            <p:cNvSpPr/>
            <p:nvPr/>
          </p:nvSpPr>
          <p:spPr>
            <a:xfrm>
              <a:off x="11849803" y="5351817"/>
              <a:ext cx="481392" cy="74059"/>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88" name="Freeform: Shape 140">
              <a:extLst>
                <a:ext uri="{FF2B5EF4-FFF2-40B4-BE49-F238E27FC236}">
                  <a16:creationId xmlns:a16="http://schemas.microsoft.com/office/drawing/2014/main" id="{219348DC-70C4-C546-A862-A484C527070F}"/>
                </a:ext>
              </a:extLst>
            </p:cNvPr>
            <p:cNvSpPr/>
            <p:nvPr/>
          </p:nvSpPr>
          <p:spPr>
            <a:xfrm>
              <a:off x="11766855" y="5636948"/>
              <a:ext cx="644325" cy="185150"/>
            </a:xfrm>
            <a:custGeom>
              <a:avLst/>
              <a:gdLst>
                <a:gd name="connsiteX0" fmla="*/ 270028 w 280004"/>
                <a:gd name="connsiteY0" fmla="*/ 77243 h 80461"/>
                <a:gd name="connsiteX1" fmla="*/ 11265 w 280004"/>
                <a:gd name="connsiteY1" fmla="*/ 77243 h 80461"/>
                <a:gd name="connsiteX2" fmla="*/ 4828 w 280004"/>
                <a:gd name="connsiteY2" fmla="*/ 70806 h 80461"/>
                <a:gd name="connsiteX3" fmla="*/ 4828 w 280004"/>
                <a:gd name="connsiteY3" fmla="*/ 11265 h 80461"/>
                <a:gd name="connsiteX4" fmla="*/ 11265 w 280004"/>
                <a:gd name="connsiteY4" fmla="*/ 4828 h 80461"/>
                <a:gd name="connsiteX5" fmla="*/ 270349 w 280004"/>
                <a:gd name="connsiteY5" fmla="*/ 4828 h 80461"/>
                <a:gd name="connsiteX6" fmla="*/ 276786 w 280004"/>
                <a:gd name="connsiteY6" fmla="*/ 11265 h 80461"/>
                <a:gd name="connsiteX7" fmla="*/ 276786 w 280004"/>
                <a:gd name="connsiteY7" fmla="*/ 70806 h 80461"/>
                <a:gd name="connsiteX8" fmla="*/ 270028 w 280004"/>
                <a:gd name="connsiteY8" fmla="*/ 77243 h 8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80461">
                  <a:moveTo>
                    <a:pt x="270028" y="77243"/>
                  </a:moveTo>
                  <a:lnTo>
                    <a:pt x="11265" y="77243"/>
                  </a:lnTo>
                  <a:cubicBezTo>
                    <a:pt x="7724" y="77243"/>
                    <a:pt x="4828" y="74346"/>
                    <a:pt x="4828" y="70806"/>
                  </a:cubicBezTo>
                  <a:lnTo>
                    <a:pt x="4828" y="11265"/>
                  </a:lnTo>
                  <a:cubicBezTo>
                    <a:pt x="4828" y="7724"/>
                    <a:pt x="7724" y="4828"/>
                    <a:pt x="11265" y="4828"/>
                  </a:cubicBezTo>
                  <a:lnTo>
                    <a:pt x="270349" y="4828"/>
                  </a:lnTo>
                  <a:cubicBezTo>
                    <a:pt x="273890" y="4828"/>
                    <a:pt x="276786" y="7724"/>
                    <a:pt x="276786" y="11265"/>
                  </a:cubicBezTo>
                  <a:lnTo>
                    <a:pt x="276786" y="70806"/>
                  </a:lnTo>
                  <a:cubicBezTo>
                    <a:pt x="276464" y="74346"/>
                    <a:pt x="273568" y="77243"/>
                    <a:pt x="270028" y="77243"/>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89" name="Freeform: Shape 141">
              <a:extLst>
                <a:ext uri="{FF2B5EF4-FFF2-40B4-BE49-F238E27FC236}">
                  <a16:creationId xmlns:a16="http://schemas.microsoft.com/office/drawing/2014/main" id="{661AA6A1-7BC9-B346-BF61-894C63571B84}"/>
                </a:ext>
              </a:extLst>
            </p:cNvPr>
            <p:cNvSpPr/>
            <p:nvPr/>
          </p:nvSpPr>
          <p:spPr>
            <a:xfrm>
              <a:off x="11861652" y="5239246"/>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0" name="Freeform: Shape 142">
              <a:extLst>
                <a:ext uri="{FF2B5EF4-FFF2-40B4-BE49-F238E27FC236}">
                  <a16:creationId xmlns:a16="http://schemas.microsoft.com/office/drawing/2014/main" id="{A31FCBB4-4A4D-F442-B494-3C6D667B7A53}"/>
                </a:ext>
              </a:extLst>
            </p:cNvPr>
            <p:cNvSpPr/>
            <p:nvPr/>
          </p:nvSpPr>
          <p:spPr>
            <a:xfrm>
              <a:off x="12000144" y="5239246"/>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1" name="Freeform: Shape 143">
              <a:extLst>
                <a:ext uri="{FF2B5EF4-FFF2-40B4-BE49-F238E27FC236}">
                  <a16:creationId xmlns:a16="http://schemas.microsoft.com/office/drawing/2014/main" id="{4F5215C2-0695-134C-A466-292F7A2B4C41}"/>
                </a:ext>
              </a:extLst>
            </p:cNvPr>
            <p:cNvSpPr/>
            <p:nvPr/>
          </p:nvSpPr>
          <p:spPr>
            <a:xfrm>
              <a:off x="11849803" y="5580663"/>
              <a:ext cx="481392" cy="74059"/>
            </a:xfrm>
            <a:custGeom>
              <a:avLst/>
              <a:gdLst>
                <a:gd name="connsiteX0" fmla="*/ 4828 w 209198"/>
                <a:gd name="connsiteY0" fmla="*/ 4828 h 32184"/>
                <a:gd name="connsiteX1" fmla="*/ 204371 w 209198"/>
                <a:gd name="connsiteY1" fmla="*/ 4828 h 32184"/>
                <a:gd name="connsiteX2" fmla="*/ 204371 w 209198"/>
                <a:gd name="connsiteY2" fmla="*/ 29288 h 32184"/>
                <a:gd name="connsiteX3" fmla="*/ 4828 w 209198"/>
                <a:gd name="connsiteY3" fmla="*/ 29288 h 32184"/>
              </a:gdLst>
              <a:ahLst/>
              <a:cxnLst>
                <a:cxn ang="0">
                  <a:pos x="connsiteX0" y="connsiteY0"/>
                </a:cxn>
                <a:cxn ang="0">
                  <a:pos x="connsiteX1" y="connsiteY1"/>
                </a:cxn>
                <a:cxn ang="0">
                  <a:pos x="connsiteX2" y="connsiteY2"/>
                </a:cxn>
                <a:cxn ang="0">
                  <a:pos x="connsiteX3" y="connsiteY3"/>
                </a:cxn>
              </a:cxnLst>
              <a:rect l="l" t="t" r="r" b="b"/>
              <a:pathLst>
                <a:path w="209198" h="32184">
                  <a:moveTo>
                    <a:pt x="4828" y="4828"/>
                  </a:moveTo>
                  <a:lnTo>
                    <a:pt x="204371" y="4828"/>
                  </a:lnTo>
                  <a:lnTo>
                    <a:pt x="204371" y="29288"/>
                  </a:lnTo>
                  <a:lnTo>
                    <a:pt x="4828" y="29288"/>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2" name="Freeform: Shape 144">
              <a:extLst>
                <a:ext uri="{FF2B5EF4-FFF2-40B4-BE49-F238E27FC236}">
                  <a16:creationId xmlns:a16="http://schemas.microsoft.com/office/drawing/2014/main" id="{17DBC691-3F4C-4A41-9CEF-3B062B69FC2D}"/>
                </a:ext>
              </a:extLst>
            </p:cNvPr>
            <p:cNvSpPr/>
            <p:nvPr/>
          </p:nvSpPr>
          <p:spPr>
            <a:xfrm>
              <a:off x="12119382" y="5465128"/>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3" name="Freeform: Shape 145">
              <a:extLst>
                <a:ext uri="{FF2B5EF4-FFF2-40B4-BE49-F238E27FC236}">
                  <a16:creationId xmlns:a16="http://schemas.microsoft.com/office/drawing/2014/main" id="{CBDAA81C-6252-9F49-856A-4B5224F50555}"/>
                </a:ext>
              </a:extLst>
            </p:cNvPr>
            <p:cNvSpPr/>
            <p:nvPr/>
          </p:nvSpPr>
          <p:spPr>
            <a:xfrm>
              <a:off x="12258616" y="5465128"/>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4" name="Freeform: Shape 146">
              <a:extLst>
                <a:ext uri="{FF2B5EF4-FFF2-40B4-BE49-F238E27FC236}">
                  <a16:creationId xmlns:a16="http://schemas.microsoft.com/office/drawing/2014/main" id="{32C05818-086C-DF4D-90FB-198102490AAB}"/>
                </a:ext>
              </a:extLst>
            </p:cNvPr>
            <p:cNvSpPr/>
            <p:nvPr/>
          </p:nvSpPr>
          <p:spPr>
            <a:xfrm>
              <a:off x="11861652" y="5691013"/>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5" name="Freeform: Shape 147">
              <a:extLst>
                <a:ext uri="{FF2B5EF4-FFF2-40B4-BE49-F238E27FC236}">
                  <a16:creationId xmlns:a16="http://schemas.microsoft.com/office/drawing/2014/main" id="{11E4446E-7E4C-B946-9621-CE49F35024B6}"/>
                </a:ext>
              </a:extLst>
            </p:cNvPr>
            <p:cNvSpPr/>
            <p:nvPr/>
          </p:nvSpPr>
          <p:spPr>
            <a:xfrm>
              <a:off x="12000144" y="5691013"/>
              <a:ext cx="74059" cy="74059"/>
            </a:xfrm>
            <a:custGeom>
              <a:avLst/>
              <a:gdLst>
                <a:gd name="connsiteX0" fmla="*/ 4828 w 32184"/>
                <a:gd name="connsiteY0" fmla="*/ 4828 h 32184"/>
                <a:gd name="connsiteX1" fmla="*/ 30253 w 32184"/>
                <a:gd name="connsiteY1" fmla="*/ 4828 h 32184"/>
                <a:gd name="connsiteX2" fmla="*/ 30253 w 32184"/>
                <a:gd name="connsiteY2" fmla="*/ 30253 h 32184"/>
                <a:gd name="connsiteX3" fmla="*/ 4828 w 32184"/>
                <a:gd name="connsiteY3" fmla="*/ 30253 h 32184"/>
              </a:gdLst>
              <a:ahLst/>
              <a:cxnLst>
                <a:cxn ang="0">
                  <a:pos x="connsiteX0" y="connsiteY0"/>
                </a:cxn>
                <a:cxn ang="0">
                  <a:pos x="connsiteX1" y="connsiteY1"/>
                </a:cxn>
                <a:cxn ang="0">
                  <a:pos x="connsiteX2" y="connsiteY2"/>
                </a:cxn>
                <a:cxn ang="0">
                  <a:pos x="connsiteX3" y="connsiteY3"/>
                </a:cxn>
              </a:cxnLst>
              <a:rect l="l" t="t" r="r" b="b"/>
              <a:pathLst>
                <a:path w="32184" h="32184">
                  <a:moveTo>
                    <a:pt x="4828" y="4828"/>
                  </a:moveTo>
                  <a:lnTo>
                    <a:pt x="30253" y="4828"/>
                  </a:lnTo>
                  <a:lnTo>
                    <a:pt x="30253" y="30253"/>
                  </a:lnTo>
                  <a:lnTo>
                    <a:pt x="4828" y="30253"/>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6" name="Freeform: Shape 148">
              <a:extLst>
                <a:ext uri="{FF2B5EF4-FFF2-40B4-BE49-F238E27FC236}">
                  <a16:creationId xmlns:a16="http://schemas.microsoft.com/office/drawing/2014/main" id="{F9FA5244-55A7-BB4F-9268-CA84C845D63A}"/>
                </a:ext>
              </a:extLst>
            </p:cNvPr>
            <p:cNvSpPr/>
            <p:nvPr/>
          </p:nvSpPr>
          <p:spPr>
            <a:xfrm>
              <a:off x="11829806" y="5803584"/>
              <a:ext cx="170338" cy="74059"/>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7" name="Freeform: Shape 149">
              <a:extLst>
                <a:ext uri="{FF2B5EF4-FFF2-40B4-BE49-F238E27FC236}">
                  <a16:creationId xmlns:a16="http://schemas.microsoft.com/office/drawing/2014/main" id="{403EA2E1-F236-B949-AA96-D5E1E35CF169}"/>
                </a:ext>
              </a:extLst>
            </p:cNvPr>
            <p:cNvSpPr/>
            <p:nvPr/>
          </p:nvSpPr>
          <p:spPr>
            <a:xfrm>
              <a:off x="12180111" y="5803584"/>
              <a:ext cx="170338" cy="74059"/>
            </a:xfrm>
            <a:custGeom>
              <a:avLst/>
              <a:gdLst>
                <a:gd name="connsiteX0" fmla="*/ 4828 w 74024"/>
                <a:gd name="connsiteY0" fmla="*/ 4828 h 32184"/>
                <a:gd name="connsiteX1" fmla="*/ 70484 w 74024"/>
                <a:gd name="connsiteY1" fmla="*/ 4828 h 32184"/>
                <a:gd name="connsiteX2" fmla="*/ 70484 w 74024"/>
                <a:gd name="connsiteY2" fmla="*/ 29288 h 32184"/>
                <a:gd name="connsiteX3" fmla="*/ 4828 w 74024"/>
                <a:gd name="connsiteY3" fmla="*/ 29288 h 32184"/>
              </a:gdLst>
              <a:ahLst/>
              <a:cxnLst>
                <a:cxn ang="0">
                  <a:pos x="connsiteX0" y="connsiteY0"/>
                </a:cxn>
                <a:cxn ang="0">
                  <a:pos x="connsiteX1" y="connsiteY1"/>
                </a:cxn>
                <a:cxn ang="0">
                  <a:pos x="connsiteX2" y="connsiteY2"/>
                </a:cxn>
                <a:cxn ang="0">
                  <a:pos x="connsiteX3" y="connsiteY3"/>
                </a:cxn>
              </a:cxnLst>
              <a:rect l="l" t="t" r="r" b="b"/>
              <a:pathLst>
                <a:path w="74024" h="32184">
                  <a:moveTo>
                    <a:pt x="4828" y="4828"/>
                  </a:moveTo>
                  <a:lnTo>
                    <a:pt x="70484" y="4828"/>
                  </a:lnTo>
                  <a:lnTo>
                    <a:pt x="70484" y="29288"/>
                  </a:lnTo>
                  <a:lnTo>
                    <a:pt x="4828" y="29288"/>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8" name="Freeform: Shape 150">
              <a:extLst>
                <a:ext uri="{FF2B5EF4-FFF2-40B4-BE49-F238E27FC236}">
                  <a16:creationId xmlns:a16="http://schemas.microsoft.com/office/drawing/2014/main" id="{E3AF28F5-2050-CB42-8887-D996C79B893A}"/>
                </a:ext>
              </a:extLst>
            </p:cNvPr>
            <p:cNvSpPr/>
            <p:nvPr/>
          </p:nvSpPr>
          <p:spPr>
            <a:xfrm>
              <a:off x="11440250" y="4885237"/>
              <a:ext cx="533234" cy="185150"/>
            </a:xfrm>
            <a:custGeom>
              <a:avLst/>
              <a:gdLst>
                <a:gd name="connsiteX0" fmla="*/ 228188 w 231728"/>
                <a:gd name="connsiteY0" fmla="*/ 43771 h 80461"/>
                <a:gd name="connsiteX1" fmla="*/ 116508 w 231728"/>
                <a:gd name="connsiteY1" fmla="*/ 78530 h 80461"/>
                <a:gd name="connsiteX2" fmla="*/ 4828 w 231728"/>
                <a:gd name="connsiteY2" fmla="*/ 43771 h 80461"/>
                <a:gd name="connsiteX3" fmla="*/ 116508 w 231728"/>
                <a:gd name="connsiteY3" fmla="*/ 4828 h 80461"/>
                <a:gd name="connsiteX4" fmla="*/ 228188 w 231728"/>
                <a:gd name="connsiteY4" fmla="*/ 43771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28" h="80461">
                  <a:moveTo>
                    <a:pt x="228188" y="43771"/>
                  </a:moveTo>
                  <a:cubicBezTo>
                    <a:pt x="228188" y="63082"/>
                    <a:pt x="181198" y="78530"/>
                    <a:pt x="116508" y="78530"/>
                  </a:cubicBezTo>
                  <a:cubicBezTo>
                    <a:pt x="51817" y="78530"/>
                    <a:pt x="4828" y="63082"/>
                    <a:pt x="4828" y="43771"/>
                  </a:cubicBezTo>
                  <a:cubicBezTo>
                    <a:pt x="4828" y="24460"/>
                    <a:pt x="51817" y="4828"/>
                    <a:pt x="116508" y="4828"/>
                  </a:cubicBezTo>
                  <a:cubicBezTo>
                    <a:pt x="181198" y="4828"/>
                    <a:pt x="228188" y="24460"/>
                    <a:pt x="228188" y="43771"/>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99" name="Freeform: Shape 151">
              <a:extLst>
                <a:ext uri="{FF2B5EF4-FFF2-40B4-BE49-F238E27FC236}">
                  <a16:creationId xmlns:a16="http://schemas.microsoft.com/office/drawing/2014/main" id="{C06D1F7C-34B5-9345-9634-24E9376A34A2}"/>
                </a:ext>
              </a:extLst>
            </p:cNvPr>
            <p:cNvSpPr/>
            <p:nvPr/>
          </p:nvSpPr>
          <p:spPr>
            <a:xfrm>
              <a:off x="11440250" y="5134080"/>
              <a:ext cx="274022" cy="96279"/>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00" name="Freeform: Shape 152">
              <a:extLst>
                <a:ext uri="{FF2B5EF4-FFF2-40B4-BE49-F238E27FC236}">
                  <a16:creationId xmlns:a16="http://schemas.microsoft.com/office/drawing/2014/main" id="{D2C07037-D370-8A49-B395-B5975F42B76D}"/>
                </a:ext>
              </a:extLst>
            </p:cNvPr>
            <p:cNvSpPr/>
            <p:nvPr/>
          </p:nvSpPr>
          <p:spPr>
            <a:xfrm>
              <a:off x="11440250" y="5291829"/>
              <a:ext cx="274022" cy="96279"/>
            </a:xfrm>
            <a:custGeom>
              <a:avLst/>
              <a:gdLst>
                <a:gd name="connsiteX0" fmla="*/ 116508 w 119082"/>
                <a:gd name="connsiteY0" fmla="*/ 39587 h 41839"/>
                <a:gd name="connsiteX1" fmla="*/ 4828 w 119082"/>
                <a:gd name="connsiteY1" fmla="*/ 4828 h 41839"/>
              </a:gdLst>
              <a:ahLst/>
              <a:cxnLst>
                <a:cxn ang="0">
                  <a:pos x="connsiteX0" y="connsiteY0"/>
                </a:cxn>
                <a:cxn ang="0">
                  <a:pos x="connsiteX1" y="connsiteY1"/>
                </a:cxn>
              </a:cxnLst>
              <a:rect l="l" t="t" r="r" b="b"/>
              <a:pathLst>
                <a:path w="119082" h="41839">
                  <a:moveTo>
                    <a:pt x="116508" y="39587"/>
                  </a:moveTo>
                  <a:cubicBezTo>
                    <a:pt x="51817" y="39587"/>
                    <a:pt x="4828" y="24138"/>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01" name="Freeform: Shape 153">
              <a:extLst>
                <a:ext uri="{FF2B5EF4-FFF2-40B4-BE49-F238E27FC236}">
                  <a16:creationId xmlns:a16="http://schemas.microsoft.com/office/drawing/2014/main" id="{DC7F70E9-253D-AF4B-A5D1-3D6B2C049843}"/>
                </a:ext>
              </a:extLst>
            </p:cNvPr>
            <p:cNvSpPr/>
            <p:nvPr/>
          </p:nvSpPr>
          <p:spPr>
            <a:xfrm>
              <a:off x="11440991" y="4969665"/>
              <a:ext cx="22217" cy="488797"/>
            </a:xfrm>
            <a:custGeom>
              <a:avLst/>
              <a:gdLst>
                <a:gd name="connsiteX0" fmla="*/ 4828 w 9655"/>
                <a:gd name="connsiteY0" fmla="*/ 4828 h 212417"/>
                <a:gd name="connsiteX1" fmla="*/ 4828 w 9655"/>
                <a:gd name="connsiteY1" fmla="*/ 209521 h 212417"/>
              </a:gdLst>
              <a:ahLst/>
              <a:cxnLst>
                <a:cxn ang="0">
                  <a:pos x="connsiteX0" y="connsiteY0"/>
                </a:cxn>
                <a:cxn ang="0">
                  <a:pos x="connsiteX1" y="connsiteY1"/>
                </a:cxn>
              </a:cxnLst>
              <a:rect l="l" t="t" r="r" b="b"/>
              <a:pathLst>
                <a:path w="9655" h="212417">
                  <a:moveTo>
                    <a:pt x="4828" y="4828"/>
                  </a:moveTo>
                  <a:lnTo>
                    <a:pt x="4828" y="209521"/>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02" name="Freeform: Shape 154">
              <a:extLst>
                <a:ext uri="{FF2B5EF4-FFF2-40B4-BE49-F238E27FC236}">
                  <a16:creationId xmlns:a16="http://schemas.microsoft.com/office/drawing/2014/main" id="{ADCF7F18-C55B-0E4D-90AC-A94AFAC31D83}"/>
                </a:ext>
              </a:extLst>
            </p:cNvPr>
            <p:cNvSpPr/>
            <p:nvPr/>
          </p:nvSpPr>
          <p:spPr>
            <a:xfrm>
              <a:off x="11954228" y="4974849"/>
              <a:ext cx="22217" cy="170338"/>
            </a:xfrm>
            <a:custGeom>
              <a:avLst/>
              <a:gdLst>
                <a:gd name="connsiteX0" fmla="*/ 4828 w 9655"/>
                <a:gd name="connsiteY0" fmla="*/ 4828 h 74024"/>
                <a:gd name="connsiteX1" fmla="*/ 4828 w 9655"/>
                <a:gd name="connsiteY1" fmla="*/ 69518 h 74024"/>
              </a:gdLst>
              <a:ahLst/>
              <a:cxnLst>
                <a:cxn ang="0">
                  <a:pos x="connsiteX0" y="connsiteY0"/>
                </a:cxn>
                <a:cxn ang="0">
                  <a:pos x="connsiteX1" y="connsiteY1"/>
                </a:cxn>
              </a:cxnLst>
              <a:rect l="l" t="t" r="r" b="b"/>
              <a:pathLst>
                <a:path w="9655" h="74024">
                  <a:moveTo>
                    <a:pt x="4828" y="4828"/>
                  </a:moveTo>
                  <a:lnTo>
                    <a:pt x="4828" y="69518"/>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03" name="Freeform: Shape 155">
              <a:extLst>
                <a:ext uri="{FF2B5EF4-FFF2-40B4-BE49-F238E27FC236}">
                  <a16:creationId xmlns:a16="http://schemas.microsoft.com/office/drawing/2014/main" id="{110F8175-19F4-3D4E-A5CF-2069F4023378}"/>
                </a:ext>
              </a:extLst>
            </p:cNvPr>
            <p:cNvSpPr/>
            <p:nvPr/>
          </p:nvSpPr>
          <p:spPr>
            <a:xfrm>
              <a:off x="11440991" y="5439209"/>
              <a:ext cx="288834" cy="96279"/>
            </a:xfrm>
            <a:custGeom>
              <a:avLst/>
              <a:gdLst>
                <a:gd name="connsiteX0" fmla="*/ 121335 w 125519"/>
                <a:gd name="connsiteY0" fmla="*/ 39587 h 41839"/>
                <a:gd name="connsiteX1" fmla="*/ 4828 w 125519"/>
                <a:gd name="connsiteY1" fmla="*/ 4828 h 41839"/>
              </a:gdLst>
              <a:ahLst/>
              <a:cxnLst>
                <a:cxn ang="0">
                  <a:pos x="connsiteX0" y="connsiteY0"/>
                </a:cxn>
                <a:cxn ang="0">
                  <a:pos x="connsiteX1" y="connsiteY1"/>
                </a:cxn>
              </a:cxnLst>
              <a:rect l="l" t="t" r="r" b="b"/>
              <a:pathLst>
                <a:path w="125519" h="41839">
                  <a:moveTo>
                    <a:pt x="121335" y="39587"/>
                  </a:moveTo>
                  <a:cubicBezTo>
                    <a:pt x="56645" y="39587"/>
                    <a:pt x="4828" y="24138"/>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grpSp>
      <p:sp>
        <p:nvSpPr>
          <p:cNvPr id="112" name="Rectangle 111">
            <a:extLst>
              <a:ext uri="{FF2B5EF4-FFF2-40B4-BE49-F238E27FC236}">
                <a16:creationId xmlns:a16="http://schemas.microsoft.com/office/drawing/2014/main" id="{9C68266E-E0A9-4449-9A6A-351268F2133C}"/>
              </a:ext>
            </a:extLst>
          </p:cNvPr>
          <p:cNvSpPr/>
          <p:nvPr/>
        </p:nvSpPr>
        <p:spPr>
          <a:xfrm>
            <a:off x="202328" y="2451316"/>
            <a:ext cx="2754630" cy="605294"/>
          </a:xfrm>
          <a:prstGeom prst="rect">
            <a:avLst/>
          </a:prstGeom>
        </p:spPr>
        <p:txBody>
          <a:bodyPr wrap="square">
            <a:spAutoFit/>
          </a:bodyPr>
          <a:lstStyle/>
          <a:p>
            <a:pPr algn="ctr" defTabSz="685773" fontAlgn="base">
              <a:spcBef>
                <a:spcPct val="0"/>
              </a:spcBef>
              <a:spcAft>
                <a:spcPct val="0"/>
              </a:spcAft>
              <a:defRPr/>
            </a:pPr>
            <a:r>
              <a:rPr lang="en-US" sz="1250" b="1" dirty="0">
                <a:solidFill>
                  <a:srgbClr val="FF9900"/>
                </a:solidFill>
                <a:latin typeface="Amazon Ember"/>
              </a:rPr>
              <a:t>Serverless and scalable</a:t>
            </a:r>
          </a:p>
          <a:p>
            <a:pPr algn="ctr" defTabSz="685773" fontAlgn="base">
              <a:spcBef>
                <a:spcPts val="375"/>
              </a:spcBef>
              <a:spcAft>
                <a:spcPct val="0"/>
              </a:spcAft>
              <a:defRPr/>
            </a:pPr>
            <a:r>
              <a:rPr lang="en-US" sz="875" dirty="0">
                <a:solidFill>
                  <a:srgbClr val="F2F4F4"/>
                </a:solidFill>
                <a:latin typeface="Amazon Ember"/>
                <a:ea typeface="Amazon Ember" panose="020B0603020204020204" pitchFamily="34" charset="0"/>
                <a:cs typeface="Amazon Ember" panose="020B0603020204020204" pitchFamily="34" charset="0"/>
              </a:rPr>
              <a:t>No provisioning, scale capacity, </a:t>
            </a:r>
            <a:br>
              <a:rPr lang="en-US" sz="875" dirty="0">
                <a:solidFill>
                  <a:srgbClr val="F2F4F4"/>
                </a:solidFill>
                <a:latin typeface="Amazon Ember"/>
                <a:ea typeface="Amazon Ember" panose="020B0603020204020204" pitchFamily="34" charset="0"/>
                <a:cs typeface="Amazon Ember" panose="020B0603020204020204" pitchFamily="34" charset="0"/>
              </a:rPr>
            </a:br>
            <a:r>
              <a:rPr lang="en-US" sz="875" dirty="0">
                <a:solidFill>
                  <a:srgbClr val="F2F4F4"/>
                </a:solidFill>
                <a:latin typeface="Amazon Ember"/>
                <a:ea typeface="Amazon Ember" panose="020B0603020204020204" pitchFamily="34" charset="0"/>
                <a:cs typeface="Amazon Ember" panose="020B0603020204020204" pitchFamily="34" charset="0"/>
              </a:rPr>
              <a:t>connections, and IOPS</a:t>
            </a:r>
          </a:p>
        </p:txBody>
      </p:sp>
      <p:sp>
        <p:nvSpPr>
          <p:cNvPr id="117" name="Title 2">
            <a:extLst>
              <a:ext uri="{FF2B5EF4-FFF2-40B4-BE49-F238E27FC236}">
                <a16:creationId xmlns:a16="http://schemas.microsoft.com/office/drawing/2014/main" id="{CA047FA2-7A56-5646-A401-9A46711C7447}"/>
              </a:ext>
            </a:extLst>
          </p:cNvPr>
          <p:cNvSpPr>
            <a:spLocks noGrp="1"/>
          </p:cNvSpPr>
          <p:nvPr>
            <p:ph type="title"/>
          </p:nvPr>
        </p:nvSpPr>
        <p:spPr/>
        <p:txBody>
          <a:bodyPr/>
          <a:lstStyle/>
          <a:p>
            <a:r>
              <a:rPr lang="en-US" dirty="0"/>
              <a:t>Amazon Elastic File System (Amazon EFS)</a:t>
            </a:r>
          </a:p>
        </p:txBody>
      </p:sp>
      <p:sp>
        <p:nvSpPr>
          <p:cNvPr id="5" name="Text Placeholder 4"/>
          <p:cNvSpPr>
            <a:spLocks noGrp="1"/>
          </p:cNvSpPr>
          <p:nvPr>
            <p:ph idx="1"/>
          </p:nvPr>
        </p:nvSpPr>
        <p:spPr>
          <a:xfrm>
            <a:off x="340592" y="802105"/>
            <a:ext cx="8205304" cy="3761153"/>
          </a:xfrm>
        </p:spPr>
        <p:txBody>
          <a:bodyPr>
            <a:normAutofit/>
          </a:bodyPr>
          <a:lstStyle/>
          <a:p>
            <a:r>
              <a:rPr lang="en-US" sz="1500" dirty="0"/>
              <a:t>Simple, serverless, set-and-forget, elastic file system for AWS compute</a:t>
            </a:r>
            <a:endParaRPr lang="en-US" sz="1200" dirty="0"/>
          </a:p>
          <a:p>
            <a:endParaRPr lang="en-US" sz="1200" dirty="0"/>
          </a:p>
        </p:txBody>
      </p:sp>
      <p:grpSp>
        <p:nvGrpSpPr>
          <p:cNvPr id="113" name="Group 112">
            <a:extLst>
              <a:ext uri="{FF2B5EF4-FFF2-40B4-BE49-F238E27FC236}">
                <a16:creationId xmlns:a16="http://schemas.microsoft.com/office/drawing/2014/main" id="{4DFED859-B2A7-4BB6-A5D2-BCFDB5BE9044}"/>
              </a:ext>
            </a:extLst>
          </p:cNvPr>
          <p:cNvGrpSpPr/>
          <p:nvPr/>
        </p:nvGrpSpPr>
        <p:grpSpPr>
          <a:xfrm>
            <a:off x="1400643" y="1859816"/>
            <a:ext cx="357999" cy="455294"/>
            <a:chOff x="4187518" y="3266134"/>
            <a:chExt cx="431662" cy="548977"/>
          </a:xfrm>
        </p:grpSpPr>
        <p:grpSp>
          <p:nvGrpSpPr>
            <p:cNvPr id="114" name="Group 113">
              <a:extLst>
                <a:ext uri="{FF2B5EF4-FFF2-40B4-BE49-F238E27FC236}">
                  <a16:creationId xmlns:a16="http://schemas.microsoft.com/office/drawing/2014/main" id="{610A49F0-B59A-4784-9E14-96CA0764DB12}"/>
                </a:ext>
              </a:extLst>
            </p:cNvPr>
            <p:cNvGrpSpPr/>
            <p:nvPr/>
          </p:nvGrpSpPr>
          <p:grpSpPr>
            <a:xfrm>
              <a:off x="4187518" y="3318457"/>
              <a:ext cx="431662" cy="496654"/>
              <a:chOff x="786472" y="4572218"/>
              <a:chExt cx="459449" cy="528625"/>
            </a:xfrm>
          </p:grpSpPr>
          <p:sp>
            <p:nvSpPr>
              <p:cNvPr id="122" name="Freeform 33">
                <a:extLst>
                  <a:ext uri="{FF2B5EF4-FFF2-40B4-BE49-F238E27FC236}">
                    <a16:creationId xmlns:a16="http://schemas.microsoft.com/office/drawing/2014/main" id="{84202545-8114-46F5-A968-4A462AC4A3A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chemeClr val="bg1"/>
              </a:solidFill>
              <a:ln w="19050" cap="rnd">
                <a:solidFill>
                  <a:schemeClr val="tx1"/>
                </a:solidFill>
                <a:prstDash val="solid"/>
                <a:round/>
                <a:headEnd/>
                <a:tailEnd/>
              </a:ln>
            </p:spPr>
            <p:txBody>
              <a:bodyPr vert="horz" wrap="square" lIns="57150" tIns="28575" rIns="57150" bIns="28575" numCol="1" anchor="t" anchorCtr="0" compatLnSpc="1">
                <a:prstTxWarp prst="textNoShape">
                  <a:avLst/>
                </a:prstTxWarp>
              </a:bodyPr>
              <a:lstStyle/>
              <a:p>
                <a:pPr defTabSz="685574" eaLnBrk="0" fontAlgn="base" hangingPunct="0">
                  <a:spcBef>
                    <a:spcPct val="0"/>
                  </a:spcBef>
                  <a:spcAft>
                    <a:spcPct val="0"/>
                  </a:spcAft>
                </a:pPr>
                <a:endParaRPr lang="en-US" sz="1313" dirty="0">
                  <a:solidFill>
                    <a:srgbClr val="FFFFFF"/>
                  </a:solidFill>
                  <a:latin typeface="Amazon Ember"/>
                </a:endParaRPr>
              </a:p>
            </p:txBody>
          </p:sp>
          <p:sp>
            <p:nvSpPr>
              <p:cNvPr id="123" name="Oval 30">
                <a:extLst>
                  <a:ext uri="{FF2B5EF4-FFF2-40B4-BE49-F238E27FC236}">
                    <a16:creationId xmlns:a16="http://schemas.microsoft.com/office/drawing/2014/main" id="{524FD9DC-04E5-4FBE-BD73-C689A3B9CAB4}"/>
                  </a:ext>
                </a:extLst>
              </p:cNvPr>
              <p:cNvSpPr>
                <a:spLocks noChangeArrowheads="1"/>
              </p:cNvSpPr>
              <p:nvPr/>
            </p:nvSpPr>
            <p:spPr bwMode="auto">
              <a:xfrm>
                <a:off x="786472" y="4572218"/>
                <a:ext cx="459449" cy="1398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574" eaLnBrk="0" fontAlgn="base" hangingPunct="0">
                  <a:spcBef>
                    <a:spcPct val="0"/>
                  </a:spcBef>
                  <a:spcAft>
                    <a:spcPct val="0"/>
                  </a:spcAft>
                </a:pPr>
                <a:endParaRPr lang="en-US" sz="1313" dirty="0">
                  <a:solidFill>
                    <a:srgbClr val="FFFFFF"/>
                  </a:solidFill>
                  <a:latin typeface="Amazon Ember"/>
                </a:endParaRPr>
              </a:p>
            </p:txBody>
          </p:sp>
          <p:sp>
            <p:nvSpPr>
              <p:cNvPr id="124" name="Freeform 31">
                <a:extLst>
                  <a:ext uri="{FF2B5EF4-FFF2-40B4-BE49-F238E27FC236}">
                    <a16:creationId xmlns:a16="http://schemas.microsoft.com/office/drawing/2014/main" id="{C7AB5305-0890-4A0B-A56E-970F8943344E}"/>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574" eaLnBrk="0" fontAlgn="base" hangingPunct="0">
                  <a:spcBef>
                    <a:spcPct val="0"/>
                  </a:spcBef>
                  <a:spcAft>
                    <a:spcPct val="0"/>
                  </a:spcAft>
                </a:pPr>
                <a:endParaRPr lang="en-US" sz="1313" dirty="0">
                  <a:solidFill>
                    <a:srgbClr val="FFFFFF"/>
                  </a:solidFill>
                  <a:latin typeface="Amazon Ember"/>
                </a:endParaRPr>
              </a:p>
            </p:txBody>
          </p:sp>
          <p:sp>
            <p:nvSpPr>
              <p:cNvPr id="125" name="Freeform 32">
                <a:extLst>
                  <a:ext uri="{FF2B5EF4-FFF2-40B4-BE49-F238E27FC236}">
                    <a16:creationId xmlns:a16="http://schemas.microsoft.com/office/drawing/2014/main" id="{4986EA1E-5946-4431-A6A7-88F9C43FDC4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574" eaLnBrk="0" fontAlgn="base" hangingPunct="0">
                  <a:spcBef>
                    <a:spcPct val="0"/>
                  </a:spcBef>
                  <a:spcAft>
                    <a:spcPct val="0"/>
                  </a:spcAft>
                </a:pPr>
                <a:endParaRPr lang="en-US" sz="1313" dirty="0">
                  <a:solidFill>
                    <a:srgbClr val="FFFFFF"/>
                  </a:solidFill>
                  <a:latin typeface="Amazon Ember"/>
                </a:endParaRPr>
              </a:p>
            </p:txBody>
          </p:sp>
        </p:grpSp>
        <p:sp>
          <p:nvSpPr>
            <p:cNvPr id="121" name="Freeform: Shape 120">
              <a:extLst>
                <a:ext uri="{FF2B5EF4-FFF2-40B4-BE49-F238E27FC236}">
                  <a16:creationId xmlns:a16="http://schemas.microsoft.com/office/drawing/2014/main" id="{6D69CA88-6E43-49B0-989F-C84E64FFC92B}"/>
                </a:ext>
              </a:extLst>
            </p:cNvPr>
            <p:cNvSpPr/>
            <p:nvPr/>
          </p:nvSpPr>
          <p:spPr>
            <a:xfrm>
              <a:off x="4291200" y="3266134"/>
              <a:ext cx="259200" cy="407659"/>
            </a:xfrm>
            <a:custGeom>
              <a:avLst/>
              <a:gdLst>
                <a:gd name="connsiteX0" fmla="*/ 340256 w 925638"/>
                <a:gd name="connsiteY0" fmla="*/ 0 h 1455804"/>
                <a:gd name="connsiteX1" fmla="*/ 925638 w 925638"/>
                <a:gd name="connsiteY1" fmla="*/ 0 h 1455804"/>
                <a:gd name="connsiteX2" fmla="*/ 604430 w 925638"/>
                <a:gd name="connsiteY2" fmla="*/ 506964 h 1455804"/>
                <a:gd name="connsiteX3" fmla="*/ 842907 w 925638"/>
                <a:gd name="connsiteY3" fmla="*/ 506964 h 1455804"/>
                <a:gd name="connsiteX4" fmla="*/ 6884 w 925638"/>
                <a:gd name="connsiteY4" fmla="*/ 1452072 h 1455804"/>
                <a:gd name="connsiteX5" fmla="*/ 0 w 925638"/>
                <a:gd name="connsiteY5" fmla="*/ 1455804 h 1455804"/>
                <a:gd name="connsiteX6" fmla="*/ 176721 w 925638"/>
                <a:gd name="connsiteY6" fmla="*/ 804682 h 1455804"/>
                <a:gd name="connsiteX7" fmla="*/ 34212 w 925638"/>
                <a:gd name="connsiteY7" fmla="*/ 803283 h 1455804"/>
                <a:gd name="connsiteX0" fmla="*/ 340256 w 925638"/>
                <a:gd name="connsiteY0" fmla="*/ 0 h 1455804"/>
                <a:gd name="connsiteX1" fmla="*/ 925638 w 925638"/>
                <a:gd name="connsiteY1" fmla="*/ 0 h 1455804"/>
                <a:gd name="connsiteX2" fmla="*/ 604430 w 925638"/>
                <a:gd name="connsiteY2" fmla="*/ 506964 h 1455804"/>
                <a:gd name="connsiteX3" fmla="*/ 842907 w 925638"/>
                <a:gd name="connsiteY3" fmla="*/ 506964 h 1455804"/>
                <a:gd name="connsiteX4" fmla="*/ 6884 w 925638"/>
                <a:gd name="connsiteY4" fmla="*/ 1452072 h 1455804"/>
                <a:gd name="connsiteX5" fmla="*/ 0 w 925638"/>
                <a:gd name="connsiteY5" fmla="*/ 1455804 h 1455804"/>
                <a:gd name="connsiteX6" fmla="*/ 270027 w 925638"/>
                <a:gd name="connsiteY6" fmla="*/ 800950 h 1455804"/>
                <a:gd name="connsiteX7" fmla="*/ 34212 w 925638"/>
                <a:gd name="connsiteY7" fmla="*/ 803283 h 1455804"/>
                <a:gd name="connsiteX8" fmla="*/ 340256 w 925638"/>
                <a:gd name="connsiteY8" fmla="*/ 0 h 145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638" h="1455804">
                  <a:moveTo>
                    <a:pt x="340256" y="0"/>
                  </a:moveTo>
                  <a:lnTo>
                    <a:pt x="925638" y="0"/>
                  </a:lnTo>
                  <a:lnTo>
                    <a:pt x="604430" y="506964"/>
                  </a:lnTo>
                  <a:lnTo>
                    <a:pt x="842907" y="506964"/>
                  </a:lnTo>
                  <a:lnTo>
                    <a:pt x="6884" y="1452072"/>
                  </a:lnTo>
                  <a:lnTo>
                    <a:pt x="0" y="1455804"/>
                  </a:lnTo>
                  <a:lnTo>
                    <a:pt x="270027" y="800950"/>
                  </a:lnTo>
                  <a:lnTo>
                    <a:pt x="34212" y="803283"/>
                  </a:lnTo>
                  <a:lnTo>
                    <a:pt x="340256" y="0"/>
                  </a:lnTo>
                  <a:close/>
                </a:path>
              </a:pathLst>
            </a:custGeom>
            <a:solidFill>
              <a:schemeClr val="bg1"/>
            </a:solidFill>
            <a:ln w="19050" cap="rnd">
              <a:solidFill>
                <a:schemeClr val="accent3"/>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574" eaLnBrk="0" fontAlgn="base" hangingPunct="0">
                <a:spcBef>
                  <a:spcPct val="0"/>
                </a:spcBef>
                <a:spcAft>
                  <a:spcPct val="0"/>
                </a:spcAft>
              </a:pPr>
              <a:endParaRPr lang="en-US" sz="1313" dirty="0">
                <a:solidFill>
                  <a:srgbClr val="FFFFFF"/>
                </a:solidFill>
                <a:latin typeface="Amazon Ember"/>
              </a:endParaRPr>
            </a:p>
          </p:txBody>
        </p:sp>
      </p:grpSp>
      <p:sp>
        <p:nvSpPr>
          <p:cNvPr id="107" name="Rectangle 106">
            <a:extLst>
              <a:ext uri="{FF2B5EF4-FFF2-40B4-BE49-F238E27FC236}">
                <a16:creationId xmlns:a16="http://schemas.microsoft.com/office/drawing/2014/main" id="{77545E02-6646-7441-AC46-E7D1279C7E8A}"/>
              </a:ext>
            </a:extLst>
          </p:cNvPr>
          <p:cNvSpPr/>
          <p:nvPr/>
        </p:nvSpPr>
        <p:spPr>
          <a:xfrm>
            <a:off x="3286322" y="1140562"/>
            <a:ext cx="2125399" cy="507831"/>
          </a:xfrm>
          <a:prstGeom prst="rect">
            <a:avLst/>
          </a:prstGeom>
          <a:ln>
            <a:noFill/>
          </a:ln>
        </p:spPr>
        <p:txBody>
          <a:bodyPr wrap="square">
            <a:spAutoFit/>
          </a:bodyPr>
          <a:lstStyle/>
          <a:p>
            <a:pPr algn="ctr" defTabSz="685773" fontAlgn="base">
              <a:lnSpc>
                <a:spcPct val="90000"/>
              </a:lnSpc>
              <a:spcBef>
                <a:spcPct val="0"/>
              </a:spcBef>
              <a:spcAft>
                <a:spcPts val="1125"/>
              </a:spcAft>
              <a:defRPr/>
            </a:pPr>
            <a:r>
              <a:rPr lang="en-US" sz="1500" b="1" u="sng" dirty="0">
                <a:solidFill>
                  <a:srgbClr val="FFFFFF"/>
                </a:solidFill>
                <a:latin typeface="Amazon Ember"/>
              </a:rPr>
              <a:t>Simple and highly reliable</a:t>
            </a:r>
          </a:p>
        </p:txBody>
      </p:sp>
      <p:sp>
        <p:nvSpPr>
          <p:cNvPr id="108" name="Rectangle 107">
            <a:extLst>
              <a:ext uri="{FF2B5EF4-FFF2-40B4-BE49-F238E27FC236}">
                <a16:creationId xmlns:a16="http://schemas.microsoft.com/office/drawing/2014/main" id="{1647A91C-FB22-1A49-BB62-3F9E1702EB66}"/>
              </a:ext>
            </a:extLst>
          </p:cNvPr>
          <p:cNvSpPr/>
          <p:nvPr/>
        </p:nvSpPr>
        <p:spPr>
          <a:xfrm>
            <a:off x="3047104" y="2456828"/>
            <a:ext cx="2754630" cy="656590"/>
          </a:xfrm>
          <a:prstGeom prst="rect">
            <a:avLst/>
          </a:prstGeom>
        </p:spPr>
        <p:txBody>
          <a:bodyPr wrap="square">
            <a:spAutoFit/>
          </a:bodyPr>
          <a:lstStyle/>
          <a:p>
            <a:pPr algn="ctr" defTabSz="685773" fontAlgn="base">
              <a:spcBef>
                <a:spcPts val="375"/>
              </a:spcBef>
              <a:defRPr/>
            </a:pPr>
            <a:r>
              <a:rPr lang="en-US" sz="1250" b="1" dirty="0">
                <a:solidFill>
                  <a:srgbClr val="FF9900"/>
                </a:solidFill>
                <a:latin typeface="Amazon Ember"/>
              </a:rPr>
              <a:t>Elastic</a:t>
            </a:r>
            <a:endParaRPr lang="en-US" sz="1200" b="1" dirty="0">
              <a:solidFill>
                <a:srgbClr val="FF9900"/>
              </a:solidFill>
              <a:latin typeface="Amazon Ember"/>
              <a:ea typeface="Amazon Ember" panose="020B0603020204020204" pitchFamily="34" charset="0"/>
              <a:cs typeface="Amazon Ember" panose="020B0603020204020204" pitchFamily="34" charset="0"/>
            </a:endParaRPr>
          </a:p>
          <a:p>
            <a:pPr algn="ctr" defTabSz="685773" fontAlgn="base">
              <a:spcBef>
                <a:spcPts val="375"/>
              </a:spcBef>
              <a:defRPr/>
            </a:pPr>
            <a:r>
              <a:rPr lang="en-US" sz="875" dirty="0">
                <a:solidFill>
                  <a:srgbClr val="F2F4F4"/>
                </a:solidFill>
                <a:latin typeface="Amazon Ember"/>
                <a:ea typeface="Amazon Ember" panose="020B0603020204020204" pitchFamily="34" charset="0"/>
                <a:cs typeface="Amazon Ember" panose="020B0603020204020204" pitchFamily="34" charset="0"/>
              </a:rPr>
              <a:t>Pay only for capacity used</a:t>
            </a:r>
          </a:p>
          <a:p>
            <a:pPr algn="ctr" defTabSz="685773" fontAlgn="base">
              <a:spcBef>
                <a:spcPts val="375"/>
              </a:spcBef>
              <a:defRPr/>
            </a:pPr>
            <a:r>
              <a:rPr lang="en-US" sz="875" dirty="0">
                <a:solidFill>
                  <a:srgbClr val="F2F4F4"/>
                </a:solidFill>
                <a:latin typeface="Amazon Ember"/>
                <a:ea typeface="Amazon Ember" panose="020B0603020204020204" pitchFamily="34" charset="0"/>
                <a:cs typeface="Amazon Ember" panose="020B0603020204020204" pitchFamily="34" charset="0"/>
              </a:rPr>
              <a:t>Performance built-in, scales with capacity </a:t>
            </a:r>
          </a:p>
        </p:txBody>
      </p:sp>
      <p:grpSp>
        <p:nvGrpSpPr>
          <p:cNvPr id="109" name="Group 108">
            <a:extLst>
              <a:ext uri="{FF2B5EF4-FFF2-40B4-BE49-F238E27FC236}">
                <a16:creationId xmlns:a16="http://schemas.microsoft.com/office/drawing/2014/main" id="{F8EF2633-7416-594C-820E-E94461AAA2A2}"/>
              </a:ext>
            </a:extLst>
          </p:cNvPr>
          <p:cNvGrpSpPr/>
          <p:nvPr/>
        </p:nvGrpSpPr>
        <p:grpSpPr>
          <a:xfrm>
            <a:off x="4168872" y="1773698"/>
            <a:ext cx="511094" cy="555098"/>
            <a:chOff x="1934151" y="2496245"/>
            <a:chExt cx="1140676" cy="1238887"/>
          </a:xfrm>
        </p:grpSpPr>
        <p:sp>
          <p:nvSpPr>
            <p:cNvPr id="110" name="Freeform: Shape 118">
              <a:extLst>
                <a:ext uri="{FF2B5EF4-FFF2-40B4-BE49-F238E27FC236}">
                  <a16:creationId xmlns:a16="http://schemas.microsoft.com/office/drawing/2014/main" id="{78AED0EF-69FD-A54A-B345-2FA787913E35}"/>
                </a:ext>
              </a:extLst>
            </p:cNvPr>
            <p:cNvSpPr/>
            <p:nvPr/>
          </p:nvSpPr>
          <p:spPr>
            <a:xfrm>
              <a:off x="2463457" y="2622374"/>
              <a:ext cx="459175" cy="466580"/>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11" name="Freeform: Shape 119">
              <a:extLst>
                <a:ext uri="{FF2B5EF4-FFF2-40B4-BE49-F238E27FC236}">
                  <a16:creationId xmlns:a16="http://schemas.microsoft.com/office/drawing/2014/main" id="{87BB3267-C7C7-234B-B644-01AE581967B1}"/>
                </a:ext>
              </a:extLst>
            </p:cNvPr>
            <p:cNvSpPr/>
            <p:nvPr/>
          </p:nvSpPr>
          <p:spPr>
            <a:xfrm>
              <a:off x="2596768" y="2757906"/>
              <a:ext cx="199963" cy="199963"/>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26" name="Freeform: Shape 121">
              <a:extLst>
                <a:ext uri="{FF2B5EF4-FFF2-40B4-BE49-F238E27FC236}">
                  <a16:creationId xmlns:a16="http://schemas.microsoft.com/office/drawing/2014/main" id="{B8E95FFC-C795-CC43-9BFE-4E9C285A5EDD}"/>
                </a:ext>
              </a:extLst>
            </p:cNvPr>
            <p:cNvSpPr/>
            <p:nvPr/>
          </p:nvSpPr>
          <p:spPr>
            <a:xfrm>
              <a:off x="2394563" y="2496245"/>
              <a:ext cx="659138" cy="451767"/>
            </a:xfrm>
            <a:custGeom>
              <a:avLst/>
              <a:gdLst>
                <a:gd name="connsiteX0" fmla="*/ 1617 w 286441"/>
                <a:gd name="connsiteY0" fmla="*/ 72513 h 196325"/>
                <a:gd name="connsiteX1" fmla="*/ 209851 w 286441"/>
                <a:gd name="connsiteY1" fmla="*/ 23593 h 196325"/>
                <a:gd name="connsiteX2" fmla="*/ 282266 w 286441"/>
                <a:gd name="connsiteY2" fmla="*/ 196745 h 196325"/>
              </a:gdLst>
              <a:ahLst/>
              <a:cxnLst>
                <a:cxn ang="0">
                  <a:pos x="connsiteX0" y="connsiteY0"/>
                </a:cxn>
                <a:cxn ang="0">
                  <a:pos x="connsiteX1" y="connsiteY1"/>
                </a:cxn>
                <a:cxn ang="0">
                  <a:pos x="connsiteX2" y="connsiteY2"/>
                </a:cxn>
              </a:cxnLst>
              <a:rect l="l" t="t" r="r" b="b"/>
              <a:pathLst>
                <a:path w="286441" h="196325">
                  <a:moveTo>
                    <a:pt x="1617" y="72513"/>
                  </a:moveTo>
                  <a:cubicBezTo>
                    <a:pt x="28652" y="25846"/>
                    <a:pt x="116516" y="-30155"/>
                    <a:pt x="209851" y="23593"/>
                  </a:cubicBezTo>
                  <a:cubicBezTo>
                    <a:pt x="252334" y="48053"/>
                    <a:pt x="303829" y="112100"/>
                    <a:pt x="282266" y="196745"/>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27" name="Freeform: Shape 122">
              <a:extLst>
                <a:ext uri="{FF2B5EF4-FFF2-40B4-BE49-F238E27FC236}">
                  <a16:creationId xmlns:a16="http://schemas.microsoft.com/office/drawing/2014/main" id="{85B866B7-372E-FD49-863D-1EFADA3083A6}"/>
                </a:ext>
              </a:extLst>
            </p:cNvPr>
            <p:cNvSpPr/>
            <p:nvPr/>
          </p:nvSpPr>
          <p:spPr>
            <a:xfrm>
              <a:off x="3015578" y="2908618"/>
              <a:ext cx="59249" cy="59249"/>
            </a:xfrm>
            <a:custGeom>
              <a:avLst/>
              <a:gdLst>
                <a:gd name="connsiteX0" fmla="*/ 4667 w 25747"/>
                <a:gd name="connsiteY0" fmla="*/ 2414 h 25747"/>
                <a:gd name="connsiteX1" fmla="*/ 12713 w 25747"/>
                <a:gd name="connsiteY1" fmla="*/ 15609 h 25747"/>
                <a:gd name="connsiteX2" fmla="*/ 25908 w 25747"/>
                <a:gd name="connsiteY2" fmla="*/ 7563 h 25747"/>
                <a:gd name="connsiteX3" fmla="*/ 23656 w 25747"/>
                <a:gd name="connsiteY3" fmla="*/ 16575 h 25747"/>
                <a:gd name="connsiteX4" fmla="*/ 10460 w 25747"/>
                <a:gd name="connsiteY4" fmla="*/ 24621 h 25747"/>
                <a:gd name="connsiteX5" fmla="*/ 2414 w 25747"/>
                <a:gd name="connsiteY5" fmla="*/ 11425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4667" y="2414"/>
                  </a:moveTo>
                  <a:lnTo>
                    <a:pt x="12713" y="15609"/>
                  </a:lnTo>
                  <a:lnTo>
                    <a:pt x="25908" y="7563"/>
                  </a:lnTo>
                  <a:lnTo>
                    <a:pt x="23656" y="16575"/>
                  </a:lnTo>
                  <a:lnTo>
                    <a:pt x="10460" y="24621"/>
                  </a:lnTo>
                  <a:lnTo>
                    <a:pt x="2414" y="11425"/>
                  </a:lnTo>
                  <a:close/>
                </a:path>
              </a:pathLst>
            </a:custGeom>
            <a:solidFill>
              <a:schemeClr val="accent3"/>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28" name="Freeform: Shape 123">
              <a:extLst>
                <a:ext uri="{FF2B5EF4-FFF2-40B4-BE49-F238E27FC236}">
                  <a16:creationId xmlns:a16="http://schemas.microsoft.com/office/drawing/2014/main" id="{1D8148E5-4D9D-6C43-A696-581167FDE5C8}"/>
                </a:ext>
              </a:extLst>
            </p:cNvPr>
            <p:cNvSpPr/>
            <p:nvPr/>
          </p:nvSpPr>
          <p:spPr>
            <a:xfrm>
              <a:off x="2672290" y="3040055"/>
              <a:ext cx="333271" cy="177745"/>
            </a:xfrm>
            <a:custGeom>
              <a:avLst/>
              <a:gdLst>
                <a:gd name="connsiteX0" fmla="*/ 1617 w 144830"/>
                <a:gd name="connsiteY0" fmla="*/ 77573 h 77242"/>
                <a:gd name="connsiteX1" fmla="*/ 144516 w 144830"/>
                <a:gd name="connsiteY1" fmla="*/ 1617 h 77242"/>
              </a:gdLst>
              <a:ahLst/>
              <a:cxnLst>
                <a:cxn ang="0">
                  <a:pos x="connsiteX0" y="connsiteY0"/>
                </a:cxn>
                <a:cxn ang="0">
                  <a:pos x="connsiteX1" y="connsiteY1"/>
                </a:cxn>
              </a:cxnLst>
              <a:rect l="l" t="t" r="r" b="b"/>
              <a:pathLst>
                <a:path w="144830" h="77242">
                  <a:moveTo>
                    <a:pt x="1617" y="77573"/>
                  </a:moveTo>
                  <a:cubicBezTo>
                    <a:pt x="68239" y="81113"/>
                    <a:pt x="122309" y="42170"/>
                    <a:pt x="144516" y="1617"/>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29" name="Freeform: Shape 124">
              <a:extLst>
                <a:ext uri="{FF2B5EF4-FFF2-40B4-BE49-F238E27FC236}">
                  <a16:creationId xmlns:a16="http://schemas.microsoft.com/office/drawing/2014/main" id="{70FB12F9-EF6E-DE4E-A7F2-06D1937398B2}"/>
                </a:ext>
              </a:extLst>
            </p:cNvPr>
            <p:cNvSpPr/>
            <p:nvPr/>
          </p:nvSpPr>
          <p:spPr>
            <a:xfrm>
              <a:off x="2336419" y="2766774"/>
              <a:ext cx="14812" cy="177745"/>
            </a:xfrm>
            <a:custGeom>
              <a:avLst/>
              <a:gdLst>
                <a:gd name="connsiteX0" fmla="*/ 6287 w 6436"/>
                <a:gd name="connsiteY0" fmla="*/ 77894 h 77242"/>
                <a:gd name="connsiteX1" fmla="*/ 6609 w 6436"/>
                <a:gd name="connsiteY1" fmla="*/ 1617 h 77242"/>
              </a:gdLst>
              <a:ahLst/>
              <a:cxnLst>
                <a:cxn ang="0">
                  <a:pos x="connsiteX0" y="connsiteY0"/>
                </a:cxn>
                <a:cxn ang="0">
                  <a:pos x="connsiteX1" y="connsiteY1"/>
                </a:cxn>
              </a:cxnLst>
              <a:rect l="l" t="t" r="r" b="b"/>
              <a:pathLst>
                <a:path w="6436" h="77242">
                  <a:moveTo>
                    <a:pt x="6287" y="77894"/>
                  </a:moveTo>
                  <a:cubicBezTo>
                    <a:pt x="494" y="55365"/>
                    <a:pt x="-472" y="29618"/>
                    <a:pt x="6609" y="1617"/>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0" name="Freeform: Shape 125">
              <a:extLst>
                <a:ext uri="{FF2B5EF4-FFF2-40B4-BE49-F238E27FC236}">
                  <a16:creationId xmlns:a16="http://schemas.microsoft.com/office/drawing/2014/main" id="{F671282E-4AFF-CC4D-A980-371C5BAF943C}"/>
                </a:ext>
              </a:extLst>
            </p:cNvPr>
            <p:cNvSpPr/>
            <p:nvPr/>
          </p:nvSpPr>
          <p:spPr>
            <a:xfrm>
              <a:off x="2314227" y="2748648"/>
              <a:ext cx="59249" cy="59249"/>
            </a:xfrm>
            <a:custGeom>
              <a:avLst/>
              <a:gdLst>
                <a:gd name="connsiteX0" fmla="*/ 23656 w 25747"/>
                <a:gd name="connsiteY0" fmla="*/ 24621 h 25747"/>
                <a:gd name="connsiteX1" fmla="*/ 15931 w 25747"/>
                <a:gd name="connsiteY1" fmla="*/ 11425 h 25747"/>
                <a:gd name="connsiteX2" fmla="*/ 2414 w 25747"/>
                <a:gd name="connsiteY2" fmla="*/ 19150 h 25747"/>
                <a:gd name="connsiteX3" fmla="*/ 4989 w 25747"/>
                <a:gd name="connsiteY3" fmla="*/ 10138 h 25747"/>
                <a:gd name="connsiteX4" fmla="*/ 18184 w 25747"/>
                <a:gd name="connsiteY4" fmla="*/ 2414 h 25747"/>
                <a:gd name="connsiteX5" fmla="*/ 25908 w 25747"/>
                <a:gd name="connsiteY5" fmla="*/ 15609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3656" y="24621"/>
                  </a:moveTo>
                  <a:lnTo>
                    <a:pt x="15931" y="11425"/>
                  </a:lnTo>
                  <a:lnTo>
                    <a:pt x="2414" y="19150"/>
                  </a:lnTo>
                  <a:lnTo>
                    <a:pt x="4989" y="10138"/>
                  </a:lnTo>
                  <a:lnTo>
                    <a:pt x="18184" y="2414"/>
                  </a:lnTo>
                  <a:lnTo>
                    <a:pt x="25908" y="15609"/>
                  </a:lnTo>
                  <a:close/>
                </a:path>
              </a:pathLst>
            </a:custGeom>
            <a:solidFill>
              <a:schemeClr val="accent3"/>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1" name="Freeform: Shape 126">
              <a:extLst>
                <a:ext uri="{FF2B5EF4-FFF2-40B4-BE49-F238E27FC236}">
                  <a16:creationId xmlns:a16="http://schemas.microsoft.com/office/drawing/2014/main" id="{A8F43CB7-A9A0-BD4E-938B-CBF2BD14895D}"/>
                </a:ext>
              </a:extLst>
            </p:cNvPr>
            <p:cNvSpPr/>
            <p:nvPr/>
          </p:nvSpPr>
          <p:spPr>
            <a:xfrm>
              <a:off x="1934151" y="3009326"/>
              <a:ext cx="651730" cy="636918"/>
            </a:xfrm>
            <a:custGeom>
              <a:avLst/>
              <a:gdLst>
                <a:gd name="connsiteX0" fmla="*/ 283126 w 283223"/>
                <a:gd name="connsiteY0" fmla="*/ 66467 h 276786"/>
                <a:gd name="connsiteX1" fmla="*/ 78755 w 283223"/>
                <a:gd name="connsiteY1" fmla="*/ 23661 h 276786"/>
                <a:gd name="connsiteX2" fmla="*/ 2156 w 283223"/>
                <a:gd name="connsiteY2" fmla="*/ 142100 h 276786"/>
                <a:gd name="connsiteX3" fmla="*/ 54939 w 283223"/>
                <a:gd name="connsiteY3" fmla="*/ 276309 h 276786"/>
              </a:gdLst>
              <a:ahLst/>
              <a:cxnLst>
                <a:cxn ang="0">
                  <a:pos x="connsiteX0" y="connsiteY0"/>
                </a:cxn>
                <a:cxn ang="0">
                  <a:pos x="connsiteX1" y="connsiteY1"/>
                </a:cxn>
                <a:cxn ang="0">
                  <a:pos x="connsiteX2" y="connsiteY2"/>
                </a:cxn>
                <a:cxn ang="0">
                  <a:pos x="connsiteX3" y="connsiteY3"/>
                </a:cxn>
              </a:cxnLst>
              <a:rect l="l" t="t" r="r" b="b"/>
              <a:pathLst>
                <a:path w="283223" h="276786">
                  <a:moveTo>
                    <a:pt x="283126" y="66467"/>
                  </a:moveTo>
                  <a:cubicBezTo>
                    <a:pt x="252229" y="21087"/>
                    <a:pt x="167906" y="-27834"/>
                    <a:pt x="78755" y="23661"/>
                  </a:cubicBezTo>
                  <a:cubicBezTo>
                    <a:pt x="45927" y="42650"/>
                    <a:pt x="7949" y="84812"/>
                    <a:pt x="2156" y="142100"/>
                  </a:cubicBezTo>
                  <a:cubicBezTo>
                    <a:pt x="2156" y="142100"/>
                    <a:pt x="-7499" y="226745"/>
                    <a:pt x="54939" y="276309"/>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2" name="Freeform: Shape 127">
              <a:extLst>
                <a:ext uri="{FF2B5EF4-FFF2-40B4-BE49-F238E27FC236}">
                  <a16:creationId xmlns:a16="http://schemas.microsoft.com/office/drawing/2014/main" id="{C6652B44-6174-CE43-BA17-4F904878A4DC}"/>
                </a:ext>
              </a:extLst>
            </p:cNvPr>
            <p:cNvSpPr/>
            <p:nvPr/>
          </p:nvSpPr>
          <p:spPr>
            <a:xfrm>
              <a:off x="2542332" y="3118208"/>
              <a:ext cx="59249" cy="59249"/>
            </a:xfrm>
            <a:custGeom>
              <a:avLst/>
              <a:gdLst>
                <a:gd name="connsiteX0" fmla="*/ 20759 w 25747"/>
                <a:gd name="connsiteY0" fmla="*/ 2414 h 25747"/>
                <a:gd name="connsiteX1" fmla="*/ 17541 w 25747"/>
                <a:gd name="connsiteY1" fmla="*/ 17541 h 25747"/>
                <a:gd name="connsiteX2" fmla="*/ 2414 w 25747"/>
                <a:gd name="connsiteY2" fmla="*/ 14322 h 25747"/>
                <a:gd name="connsiteX3" fmla="*/ 7563 w 25747"/>
                <a:gd name="connsiteY3" fmla="*/ 22368 h 25747"/>
                <a:gd name="connsiteX4" fmla="*/ 22690 w 25747"/>
                <a:gd name="connsiteY4" fmla="*/ 25265 h 25747"/>
                <a:gd name="connsiteX5" fmla="*/ 25908 w 25747"/>
                <a:gd name="connsiteY5" fmla="*/ 10460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20759" y="2414"/>
                  </a:moveTo>
                  <a:lnTo>
                    <a:pt x="17541" y="17541"/>
                  </a:lnTo>
                  <a:lnTo>
                    <a:pt x="2414" y="14322"/>
                  </a:lnTo>
                  <a:lnTo>
                    <a:pt x="7563" y="22368"/>
                  </a:lnTo>
                  <a:lnTo>
                    <a:pt x="22690" y="25265"/>
                  </a:lnTo>
                  <a:lnTo>
                    <a:pt x="25908" y="10460"/>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3" name="Freeform: Shape 128">
              <a:extLst>
                <a:ext uri="{FF2B5EF4-FFF2-40B4-BE49-F238E27FC236}">
                  <a16:creationId xmlns:a16="http://schemas.microsoft.com/office/drawing/2014/main" id="{1CF9E853-E35C-6E46-B6FA-5B22B09C0CF8}"/>
                </a:ext>
              </a:extLst>
            </p:cNvPr>
            <p:cNvSpPr/>
            <p:nvPr/>
          </p:nvSpPr>
          <p:spPr>
            <a:xfrm>
              <a:off x="2147202" y="3263720"/>
              <a:ext cx="503609" cy="466580"/>
            </a:xfrm>
            <a:custGeom>
              <a:avLst/>
              <a:gdLst>
                <a:gd name="connsiteX0" fmla="*/ 1617 w 218854"/>
                <a:gd name="connsiteY0" fmla="*/ 190218 h 202762"/>
                <a:gd name="connsiteX1" fmla="*/ 142585 w 218854"/>
                <a:gd name="connsiteY1" fmla="*/ 181850 h 202762"/>
                <a:gd name="connsiteX2" fmla="*/ 213069 w 218854"/>
                <a:gd name="connsiteY2" fmla="*/ 1617 h 202762"/>
              </a:gdLst>
              <a:ahLst/>
              <a:cxnLst>
                <a:cxn ang="0">
                  <a:pos x="connsiteX0" y="connsiteY0"/>
                </a:cxn>
                <a:cxn ang="0">
                  <a:pos x="connsiteX1" y="connsiteY1"/>
                </a:cxn>
                <a:cxn ang="0">
                  <a:pos x="connsiteX2" y="connsiteY2"/>
                </a:cxn>
              </a:cxnLst>
              <a:rect l="l" t="t" r="r" b="b"/>
              <a:pathLst>
                <a:path w="218854" h="202762">
                  <a:moveTo>
                    <a:pt x="1617" y="190218"/>
                  </a:moveTo>
                  <a:cubicBezTo>
                    <a:pt x="40560" y="207598"/>
                    <a:pt x="90768" y="211782"/>
                    <a:pt x="142585" y="181850"/>
                  </a:cubicBezTo>
                  <a:cubicBezTo>
                    <a:pt x="186034" y="156746"/>
                    <a:pt x="239460" y="89803"/>
                    <a:pt x="213069" y="1617"/>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4" name="Freeform: Shape 129">
              <a:extLst>
                <a:ext uri="{FF2B5EF4-FFF2-40B4-BE49-F238E27FC236}">
                  <a16:creationId xmlns:a16="http://schemas.microsoft.com/office/drawing/2014/main" id="{1EE91973-89EC-604D-BC3F-E19C1DD16A94}"/>
                </a:ext>
              </a:extLst>
            </p:cNvPr>
            <p:cNvSpPr/>
            <p:nvPr/>
          </p:nvSpPr>
          <p:spPr>
            <a:xfrm>
              <a:off x="2129817" y="3675883"/>
              <a:ext cx="59249" cy="59249"/>
            </a:xfrm>
            <a:custGeom>
              <a:avLst/>
              <a:gdLst>
                <a:gd name="connsiteX0" fmla="*/ 16575 w 25747"/>
                <a:gd name="connsiteY0" fmla="*/ 26230 h 25747"/>
                <a:gd name="connsiteX1" fmla="*/ 10782 w 25747"/>
                <a:gd name="connsiteY1" fmla="*/ 11747 h 25747"/>
                <a:gd name="connsiteX2" fmla="*/ 25265 w 25747"/>
                <a:gd name="connsiteY2" fmla="*/ 5954 h 25747"/>
                <a:gd name="connsiteX3" fmla="*/ 16897 w 25747"/>
                <a:gd name="connsiteY3" fmla="*/ 2414 h 25747"/>
                <a:gd name="connsiteX4" fmla="*/ 2414 w 25747"/>
                <a:gd name="connsiteY4" fmla="*/ 7885 h 25747"/>
                <a:gd name="connsiteX5" fmla="*/ 8207 w 25747"/>
                <a:gd name="connsiteY5" fmla="*/ 2236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 h="25747">
                  <a:moveTo>
                    <a:pt x="16575" y="26230"/>
                  </a:moveTo>
                  <a:lnTo>
                    <a:pt x="10782" y="11747"/>
                  </a:lnTo>
                  <a:lnTo>
                    <a:pt x="25265" y="5954"/>
                  </a:lnTo>
                  <a:lnTo>
                    <a:pt x="16897" y="2414"/>
                  </a:lnTo>
                  <a:lnTo>
                    <a:pt x="2414" y="7885"/>
                  </a:lnTo>
                  <a:lnTo>
                    <a:pt x="8207" y="22368"/>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5" name="Freeform: Shape 130">
              <a:extLst>
                <a:ext uri="{FF2B5EF4-FFF2-40B4-BE49-F238E27FC236}">
                  <a16:creationId xmlns:a16="http://schemas.microsoft.com/office/drawing/2014/main" id="{A6BDA4E4-B378-7941-A1A4-11A377271D03}"/>
                </a:ext>
              </a:extLst>
            </p:cNvPr>
            <p:cNvSpPr/>
            <p:nvPr/>
          </p:nvSpPr>
          <p:spPr>
            <a:xfrm>
              <a:off x="2118319" y="3217801"/>
              <a:ext cx="325866" cy="325866"/>
            </a:xfrm>
            <a:custGeom>
              <a:avLst/>
              <a:gdLst>
                <a:gd name="connsiteX0" fmla="*/ 1617 w 141611"/>
                <a:gd name="connsiteY0" fmla="*/ 1617 h 141611"/>
                <a:gd name="connsiteX1" fmla="*/ 141620 w 141611"/>
                <a:gd name="connsiteY1" fmla="*/ 141941 h 141611"/>
              </a:gdLst>
              <a:ahLst/>
              <a:cxnLst>
                <a:cxn ang="0">
                  <a:pos x="connsiteX0" y="connsiteY0"/>
                </a:cxn>
                <a:cxn ang="0">
                  <a:pos x="connsiteX1" y="connsiteY1"/>
                </a:cxn>
              </a:cxnLst>
              <a:rect l="l" t="t" r="r" b="b"/>
              <a:pathLst>
                <a:path w="141611" h="141611">
                  <a:moveTo>
                    <a:pt x="1617" y="1617"/>
                  </a:moveTo>
                  <a:lnTo>
                    <a:pt x="141620" y="141941"/>
                  </a:lnTo>
                </a:path>
              </a:pathLst>
            </a:custGeom>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6" name="Freeform: Shape 131">
              <a:extLst>
                <a:ext uri="{FF2B5EF4-FFF2-40B4-BE49-F238E27FC236}">
                  <a16:creationId xmlns:a16="http://schemas.microsoft.com/office/drawing/2014/main" id="{78A8D763-EA1E-7F40-B1F1-66816F63CE51}"/>
                </a:ext>
              </a:extLst>
            </p:cNvPr>
            <p:cNvSpPr/>
            <p:nvPr/>
          </p:nvSpPr>
          <p:spPr>
            <a:xfrm>
              <a:off x="2104636" y="3204859"/>
              <a:ext cx="96279" cy="96279"/>
            </a:xfrm>
            <a:custGeom>
              <a:avLst/>
              <a:gdLst>
                <a:gd name="connsiteX0" fmla="*/ 4023 w 41839"/>
                <a:gd name="connsiteY0" fmla="*/ 41035 h 41839"/>
                <a:gd name="connsiteX1" fmla="*/ 10460 w 41839"/>
                <a:gd name="connsiteY1" fmla="*/ 40713 h 41839"/>
                <a:gd name="connsiteX2" fmla="*/ 9173 w 41839"/>
                <a:gd name="connsiteY2" fmla="*/ 9173 h 41839"/>
                <a:gd name="connsiteX3" fmla="*/ 41035 w 41839"/>
                <a:gd name="connsiteY3" fmla="*/ 10138 h 41839"/>
                <a:gd name="connsiteX4" fmla="*/ 41035 w 41839"/>
                <a:gd name="connsiteY4" fmla="*/ 3701 h 41839"/>
                <a:gd name="connsiteX5" fmla="*/ 2414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023" y="41035"/>
                  </a:moveTo>
                  <a:lnTo>
                    <a:pt x="10460" y="40713"/>
                  </a:lnTo>
                  <a:lnTo>
                    <a:pt x="9173" y="9173"/>
                  </a:lnTo>
                  <a:lnTo>
                    <a:pt x="41035" y="10138"/>
                  </a:lnTo>
                  <a:lnTo>
                    <a:pt x="41035" y="3701"/>
                  </a:lnTo>
                  <a:lnTo>
                    <a:pt x="2414" y="2414"/>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7" name="Freeform: Shape 132">
              <a:extLst>
                <a:ext uri="{FF2B5EF4-FFF2-40B4-BE49-F238E27FC236}">
                  <a16:creationId xmlns:a16="http://schemas.microsoft.com/office/drawing/2014/main" id="{5E49DB5E-EA9C-0944-8893-7DEFA76BCB75}"/>
                </a:ext>
              </a:extLst>
            </p:cNvPr>
            <p:cNvSpPr/>
            <p:nvPr/>
          </p:nvSpPr>
          <p:spPr>
            <a:xfrm>
              <a:off x="2361625" y="3461107"/>
              <a:ext cx="96279" cy="96279"/>
            </a:xfrm>
            <a:custGeom>
              <a:avLst/>
              <a:gdLst>
                <a:gd name="connsiteX0" fmla="*/ 2414 w 41839"/>
                <a:gd name="connsiteY0" fmla="*/ 39748 h 41839"/>
                <a:gd name="connsiteX1" fmla="*/ 2414 w 41839"/>
                <a:gd name="connsiteY1" fmla="*/ 33311 h 41839"/>
                <a:gd name="connsiteX2" fmla="*/ 34276 w 41839"/>
                <a:gd name="connsiteY2" fmla="*/ 34598 h 41839"/>
                <a:gd name="connsiteX3" fmla="*/ 32989 w 41839"/>
                <a:gd name="connsiteY3" fmla="*/ 2736 h 41839"/>
                <a:gd name="connsiteX4" fmla="*/ 39426 w 41839"/>
                <a:gd name="connsiteY4" fmla="*/ 2414 h 41839"/>
                <a:gd name="connsiteX5" fmla="*/ 41035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2414" y="39748"/>
                  </a:moveTo>
                  <a:lnTo>
                    <a:pt x="2414" y="33311"/>
                  </a:lnTo>
                  <a:lnTo>
                    <a:pt x="34276" y="34598"/>
                  </a:lnTo>
                  <a:lnTo>
                    <a:pt x="32989" y="2736"/>
                  </a:lnTo>
                  <a:lnTo>
                    <a:pt x="39426" y="2414"/>
                  </a:lnTo>
                  <a:lnTo>
                    <a:pt x="41035" y="41035"/>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8" name="Freeform: Shape 133">
              <a:extLst>
                <a:ext uri="{FF2B5EF4-FFF2-40B4-BE49-F238E27FC236}">
                  <a16:creationId xmlns:a16="http://schemas.microsoft.com/office/drawing/2014/main" id="{C8BE7D77-AA77-D245-8BDD-F7DD8B04139F}"/>
                </a:ext>
              </a:extLst>
            </p:cNvPr>
            <p:cNvSpPr/>
            <p:nvPr/>
          </p:nvSpPr>
          <p:spPr>
            <a:xfrm>
              <a:off x="2118319" y="3217801"/>
              <a:ext cx="325866" cy="325866"/>
            </a:xfrm>
            <a:custGeom>
              <a:avLst/>
              <a:gdLst>
                <a:gd name="connsiteX0" fmla="*/ 1617 w 141611"/>
                <a:gd name="connsiteY0" fmla="*/ 141941 h 141611"/>
                <a:gd name="connsiteX1" fmla="*/ 141620 w 141611"/>
                <a:gd name="connsiteY1" fmla="*/ 1617 h 141611"/>
              </a:gdLst>
              <a:ahLst/>
              <a:cxnLst>
                <a:cxn ang="0">
                  <a:pos x="connsiteX0" y="connsiteY0"/>
                </a:cxn>
                <a:cxn ang="0">
                  <a:pos x="connsiteX1" y="connsiteY1"/>
                </a:cxn>
              </a:cxnLst>
              <a:rect l="l" t="t" r="r" b="b"/>
              <a:pathLst>
                <a:path w="141611" h="141611">
                  <a:moveTo>
                    <a:pt x="1617" y="141941"/>
                  </a:moveTo>
                  <a:lnTo>
                    <a:pt x="141620" y="1617"/>
                  </a:lnTo>
                </a:path>
              </a:pathLst>
            </a:custGeom>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39" name="Freeform: Shape 134">
              <a:extLst>
                <a:ext uri="{FF2B5EF4-FFF2-40B4-BE49-F238E27FC236}">
                  <a16:creationId xmlns:a16="http://schemas.microsoft.com/office/drawing/2014/main" id="{8F3A05C5-325E-174E-A9B7-E307846305C3}"/>
                </a:ext>
              </a:extLst>
            </p:cNvPr>
            <p:cNvSpPr/>
            <p:nvPr/>
          </p:nvSpPr>
          <p:spPr>
            <a:xfrm>
              <a:off x="2104636" y="3461107"/>
              <a:ext cx="96279" cy="96279"/>
            </a:xfrm>
            <a:custGeom>
              <a:avLst/>
              <a:gdLst>
                <a:gd name="connsiteX0" fmla="*/ 41035 w 41839"/>
                <a:gd name="connsiteY0" fmla="*/ 39748 h 41839"/>
                <a:gd name="connsiteX1" fmla="*/ 41035 w 41839"/>
                <a:gd name="connsiteY1" fmla="*/ 33311 h 41839"/>
                <a:gd name="connsiteX2" fmla="*/ 9173 w 41839"/>
                <a:gd name="connsiteY2" fmla="*/ 34598 h 41839"/>
                <a:gd name="connsiteX3" fmla="*/ 10460 w 41839"/>
                <a:gd name="connsiteY3" fmla="*/ 2736 h 41839"/>
                <a:gd name="connsiteX4" fmla="*/ 4023 w 41839"/>
                <a:gd name="connsiteY4" fmla="*/ 2414 h 41839"/>
                <a:gd name="connsiteX5" fmla="*/ 2414 w 41839"/>
                <a:gd name="connsiteY5" fmla="*/ 4103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41035" y="39748"/>
                  </a:moveTo>
                  <a:lnTo>
                    <a:pt x="41035" y="33311"/>
                  </a:lnTo>
                  <a:lnTo>
                    <a:pt x="9173" y="34598"/>
                  </a:lnTo>
                  <a:lnTo>
                    <a:pt x="10460" y="2736"/>
                  </a:lnTo>
                  <a:lnTo>
                    <a:pt x="4023" y="2414"/>
                  </a:lnTo>
                  <a:lnTo>
                    <a:pt x="2414" y="41035"/>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0" name="Freeform: Shape 135">
              <a:extLst>
                <a:ext uri="{FF2B5EF4-FFF2-40B4-BE49-F238E27FC236}">
                  <a16:creationId xmlns:a16="http://schemas.microsoft.com/office/drawing/2014/main" id="{51873BAF-AC13-634B-858F-66C096191560}"/>
                </a:ext>
              </a:extLst>
            </p:cNvPr>
            <p:cNvSpPr/>
            <p:nvPr/>
          </p:nvSpPr>
          <p:spPr>
            <a:xfrm>
              <a:off x="2361625" y="3204859"/>
              <a:ext cx="96279" cy="96279"/>
            </a:xfrm>
            <a:custGeom>
              <a:avLst/>
              <a:gdLst>
                <a:gd name="connsiteX0" fmla="*/ 39426 w 41839"/>
                <a:gd name="connsiteY0" fmla="*/ 41035 h 41839"/>
                <a:gd name="connsiteX1" fmla="*/ 32989 w 41839"/>
                <a:gd name="connsiteY1" fmla="*/ 40713 h 41839"/>
                <a:gd name="connsiteX2" fmla="*/ 34276 w 41839"/>
                <a:gd name="connsiteY2" fmla="*/ 9173 h 41839"/>
                <a:gd name="connsiteX3" fmla="*/ 2414 w 41839"/>
                <a:gd name="connsiteY3" fmla="*/ 10138 h 41839"/>
                <a:gd name="connsiteX4" fmla="*/ 2414 w 41839"/>
                <a:gd name="connsiteY4" fmla="*/ 3701 h 41839"/>
                <a:gd name="connsiteX5" fmla="*/ 41035 w 41839"/>
                <a:gd name="connsiteY5" fmla="*/ 2414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41839">
                  <a:moveTo>
                    <a:pt x="39426" y="41035"/>
                  </a:moveTo>
                  <a:lnTo>
                    <a:pt x="32989" y="40713"/>
                  </a:lnTo>
                  <a:lnTo>
                    <a:pt x="34276" y="9173"/>
                  </a:lnTo>
                  <a:lnTo>
                    <a:pt x="2414" y="10138"/>
                  </a:lnTo>
                  <a:lnTo>
                    <a:pt x="2414" y="3701"/>
                  </a:lnTo>
                  <a:lnTo>
                    <a:pt x="41035" y="2414"/>
                  </a:lnTo>
                  <a:close/>
                </a:path>
              </a:pathLst>
            </a:custGeom>
            <a:solidFill>
              <a:srgbClr val="000000"/>
            </a:solidFill>
            <a:ln w="19050" cap="flat">
              <a:solidFill>
                <a:schemeClr val="bg1"/>
              </a:solidFill>
              <a:prstDash val="solid"/>
              <a:miter/>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grpSp>
      <p:sp>
        <p:nvSpPr>
          <p:cNvPr id="141" name="Rectangle 140">
            <a:extLst>
              <a:ext uri="{FF2B5EF4-FFF2-40B4-BE49-F238E27FC236}">
                <a16:creationId xmlns:a16="http://schemas.microsoft.com/office/drawing/2014/main" id="{86971259-E956-584F-8C66-732039048393}"/>
              </a:ext>
            </a:extLst>
          </p:cNvPr>
          <p:cNvSpPr/>
          <p:nvPr/>
        </p:nvSpPr>
        <p:spPr>
          <a:xfrm>
            <a:off x="3047104" y="3854914"/>
            <a:ext cx="2754630" cy="553998"/>
          </a:xfrm>
          <a:prstGeom prst="rect">
            <a:avLst/>
          </a:prstGeom>
          <a:ln w="15875">
            <a:noFill/>
          </a:ln>
        </p:spPr>
        <p:txBody>
          <a:bodyPr wrap="square">
            <a:spAutoFit/>
          </a:bodyPr>
          <a:lstStyle/>
          <a:p>
            <a:pPr algn="ctr" defTabSz="685773" fontAlgn="base">
              <a:spcBef>
                <a:spcPct val="0"/>
              </a:spcBef>
              <a:spcAft>
                <a:spcPct val="0"/>
              </a:spcAft>
              <a:defRPr/>
            </a:pPr>
            <a:r>
              <a:rPr lang="en-US" sz="1250" b="1" dirty="0">
                <a:solidFill>
                  <a:srgbClr val="FF9900"/>
                </a:solidFill>
                <a:latin typeface="Amazon Ember"/>
              </a:rPr>
              <a:t>Highly durable and available</a:t>
            </a:r>
            <a:br>
              <a:rPr lang="en-US" sz="1250" dirty="0">
                <a:solidFill>
                  <a:srgbClr val="FF9900"/>
                </a:solidFill>
                <a:latin typeface="Amazon Ember"/>
              </a:rPr>
            </a:br>
            <a:r>
              <a:rPr lang="en-US" sz="875" dirty="0">
                <a:solidFill>
                  <a:srgbClr val="F2F4F4"/>
                </a:solidFill>
                <a:latin typeface="Amazon Ember"/>
                <a:ea typeface="Amazon Ember" panose="020B0603020204020204" pitchFamily="34" charset="0"/>
                <a:cs typeface="Amazon Ember" panose="020B0603020204020204" pitchFamily="34" charset="0"/>
              </a:rPr>
              <a:t>Designed for 11 9s of durability </a:t>
            </a:r>
          </a:p>
          <a:p>
            <a:pPr algn="ctr" defTabSz="685773" fontAlgn="base">
              <a:spcBef>
                <a:spcPct val="0"/>
              </a:spcBef>
              <a:spcAft>
                <a:spcPct val="0"/>
              </a:spcAft>
              <a:defRPr/>
            </a:pPr>
            <a:r>
              <a:rPr lang="en-US" sz="875" dirty="0">
                <a:solidFill>
                  <a:srgbClr val="F2F4F4"/>
                </a:solidFill>
                <a:latin typeface="Amazon Ember"/>
                <a:ea typeface="Amazon Ember" panose="020B0603020204020204" pitchFamily="34" charset="0"/>
                <a:cs typeface="Amazon Ember" panose="020B0603020204020204" pitchFamily="34" charset="0"/>
              </a:rPr>
              <a:t>99.99% availability SLA</a:t>
            </a:r>
          </a:p>
        </p:txBody>
      </p:sp>
      <p:grpSp>
        <p:nvGrpSpPr>
          <p:cNvPr id="142" name="Group 141">
            <a:extLst>
              <a:ext uri="{FF2B5EF4-FFF2-40B4-BE49-F238E27FC236}">
                <a16:creationId xmlns:a16="http://schemas.microsoft.com/office/drawing/2014/main" id="{7B68B2B7-9967-6447-8DB3-93ADAFFEAE0D}"/>
              </a:ext>
            </a:extLst>
          </p:cNvPr>
          <p:cNvGrpSpPr/>
          <p:nvPr/>
        </p:nvGrpSpPr>
        <p:grpSpPr>
          <a:xfrm>
            <a:off x="4138022" y="3234165"/>
            <a:ext cx="572797" cy="499993"/>
            <a:chOff x="1850818" y="5024111"/>
            <a:chExt cx="1208840" cy="1055193"/>
          </a:xfrm>
        </p:grpSpPr>
        <p:sp>
          <p:nvSpPr>
            <p:cNvPr id="143" name="Freeform: Shape 200">
              <a:extLst>
                <a:ext uri="{FF2B5EF4-FFF2-40B4-BE49-F238E27FC236}">
                  <a16:creationId xmlns:a16="http://schemas.microsoft.com/office/drawing/2014/main" id="{FA4855DB-152E-974E-8D22-E78D8A367522}"/>
                </a:ext>
              </a:extLst>
            </p:cNvPr>
            <p:cNvSpPr/>
            <p:nvPr/>
          </p:nvSpPr>
          <p:spPr>
            <a:xfrm>
              <a:off x="2571816" y="5401609"/>
              <a:ext cx="140328" cy="173344"/>
            </a:xfrm>
            <a:custGeom>
              <a:avLst/>
              <a:gdLst>
                <a:gd name="connsiteX0" fmla="*/ 51817 w 54713"/>
                <a:gd name="connsiteY0" fmla="*/ 4828 h 67587"/>
                <a:gd name="connsiteX1" fmla="*/ 4828 w 54713"/>
                <a:gd name="connsiteY1" fmla="*/ 64691 h 67587"/>
              </a:gdLst>
              <a:ahLst/>
              <a:cxnLst>
                <a:cxn ang="0">
                  <a:pos x="connsiteX0" y="connsiteY0"/>
                </a:cxn>
                <a:cxn ang="0">
                  <a:pos x="connsiteX1" y="connsiteY1"/>
                </a:cxn>
              </a:cxnLst>
              <a:rect l="l" t="t" r="r" b="b"/>
              <a:pathLst>
                <a:path w="54713" h="67587">
                  <a:moveTo>
                    <a:pt x="51817" y="4828"/>
                  </a:moveTo>
                  <a:lnTo>
                    <a:pt x="4828" y="64691"/>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4" name="Freeform: Shape 201">
              <a:extLst>
                <a:ext uri="{FF2B5EF4-FFF2-40B4-BE49-F238E27FC236}">
                  <a16:creationId xmlns:a16="http://schemas.microsoft.com/office/drawing/2014/main" id="{861172B6-0942-854A-8259-DDBD3BA74C19}"/>
                </a:ext>
              </a:extLst>
            </p:cNvPr>
            <p:cNvSpPr/>
            <p:nvPr/>
          </p:nvSpPr>
          <p:spPr>
            <a:xfrm>
              <a:off x="2863200" y="5030157"/>
              <a:ext cx="140328" cy="173344"/>
            </a:xfrm>
            <a:custGeom>
              <a:avLst/>
              <a:gdLst>
                <a:gd name="connsiteX0" fmla="*/ 51495 w 54713"/>
                <a:gd name="connsiteY0" fmla="*/ 4828 h 67587"/>
                <a:gd name="connsiteX1" fmla="*/ 4828 w 54713"/>
                <a:gd name="connsiteY1" fmla="*/ 64691 h 67587"/>
              </a:gdLst>
              <a:ahLst/>
              <a:cxnLst>
                <a:cxn ang="0">
                  <a:pos x="connsiteX0" y="connsiteY0"/>
                </a:cxn>
                <a:cxn ang="0">
                  <a:pos x="connsiteX1" y="connsiteY1"/>
                </a:cxn>
              </a:cxnLst>
              <a:rect l="l" t="t" r="r" b="b"/>
              <a:pathLst>
                <a:path w="54713" h="67587">
                  <a:moveTo>
                    <a:pt x="51495" y="4828"/>
                  </a:moveTo>
                  <a:lnTo>
                    <a:pt x="4828" y="64691"/>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5" name="Freeform: Shape 202">
              <a:extLst>
                <a:ext uri="{FF2B5EF4-FFF2-40B4-BE49-F238E27FC236}">
                  <a16:creationId xmlns:a16="http://schemas.microsoft.com/office/drawing/2014/main" id="{417BE075-E738-5245-875D-5B8E6B154A81}"/>
                </a:ext>
              </a:extLst>
            </p:cNvPr>
            <p:cNvSpPr/>
            <p:nvPr/>
          </p:nvSpPr>
          <p:spPr>
            <a:xfrm>
              <a:off x="2917680" y="5267886"/>
              <a:ext cx="123818" cy="33019"/>
            </a:xfrm>
            <a:custGeom>
              <a:avLst/>
              <a:gdLst>
                <a:gd name="connsiteX0" fmla="*/ 46346 w 48276"/>
                <a:gd name="connsiteY0" fmla="*/ 4828 h 12873"/>
                <a:gd name="connsiteX1" fmla="*/ 4828 w 48276"/>
                <a:gd name="connsiteY1" fmla="*/ 9977 h 12873"/>
              </a:gdLst>
              <a:ahLst/>
              <a:cxnLst>
                <a:cxn ang="0">
                  <a:pos x="connsiteX0" y="connsiteY0"/>
                </a:cxn>
                <a:cxn ang="0">
                  <a:pos x="connsiteX1" y="connsiteY1"/>
                </a:cxn>
              </a:cxnLst>
              <a:rect l="l" t="t" r="r" b="b"/>
              <a:pathLst>
                <a:path w="48276" h="12873">
                  <a:moveTo>
                    <a:pt x="46346" y="4828"/>
                  </a:moveTo>
                  <a:lnTo>
                    <a:pt x="4828" y="9977"/>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6" name="Freeform: Shape 203">
              <a:extLst>
                <a:ext uri="{FF2B5EF4-FFF2-40B4-BE49-F238E27FC236}">
                  <a16:creationId xmlns:a16="http://schemas.microsoft.com/office/drawing/2014/main" id="{BD40D85B-8DD2-A74F-B928-65BCA5582CB0}"/>
                </a:ext>
              </a:extLst>
            </p:cNvPr>
            <p:cNvSpPr/>
            <p:nvPr/>
          </p:nvSpPr>
          <p:spPr>
            <a:xfrm>
              <a:off x="2790561" y="5442881"/>
              <a:ext cx="33019" cy="132072"/>
            </a:xfrm>
            <a:custGeom>
              <a:avLst/>
              <a:gdLst>
                <a:gd name="connsiteX0" fmla="*/ 9655 w 12873"/>
                <a:gd name="connsiteY0" fmla="*/ 46667 h 51495"/>
                <a:gd name="connsiteX1" fmla="*/ 4828 w 12873"/>
                <a:gd name="connsiteY1" fmla="*/ 4828 h 51495"/>
              </a:gdLst>
              <a:ahLst/>
              <a:cxnLst>
                <a:cxn ang="0">
                  <a:pos x="connsiteX0" y="connsiteY0"/>
                </a:cxn>
                <a:cxn ang="0">
                  <a:pos x="connsiteX1" y="connsiteY1"/>
                </a:cxn>
              </a:cxnLst>
              <a:rect l="l" t="t" r="r" b="b"/>
              <a:pathLst>
                <a:path w="12873" h="51495">
                  <a:moveTo>
                    <a:pt x="9655" y="46667"/>
                  </a:moveTo>
                  <a:lnTo>
                    <a:pt x="4828" y="4828"/>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7" name="Freeform: Shape 204">
              <a:extLst>
                <a:ext uri="{FF2B5EF4-FFF2-40B4-BE49-F238E27FC236}">
                  <a16:creationId xmlns:a16="http://schemas.microsoft.com/office/drawing/2014/main" id="{60D0FB5A-2938-994E-BF39-64C34AF24D68}"/>
                </a:ext>
              </a:extLst>
            </p:cNvPr>
            <p:cNvSpPr/>
            <p:nvPr/>
          </p:nvSpPr>
          <p:spPr>
            <a:xfrm>
              <a:off x="2886314" y="5378496"/>
              <a:ext cx="173344" cy="140328"/>
            </a:xfrm>
            <a:custGeom>
              <a:avLst/>
              <a:gdLst>
                <a:gd name="connsiteX0" fmla="*/ 64691 w 67587"/>
                <a:gd name="connsiteY0" fmla="*/ 51817 h 54713"/>
                <a:gd name="connsiteX1" fmla="*/ 4828 w 67587"/>
                <a:gd name="connsiteY1" fmla="*/ 4828 h 54713"/>
              </a:gdLst>
              <a:ahLst/>
              <a:cxnLst>
                <a:cxn ang="0">
                  <a:pos x="connsiteX0" y="connsiteY0"/>
                </a:cxn>
                <a:cxn ang="0">
                  <a:pos x="connsiteX1" y="connsiteY1"/>
                </a:cxn>
              </a:cxnLst>
              <a:rect l="l" t="t" r="r" b="b"/>
              <a:pathLst>
                <a:path w="67587" h="54713">
                  <a:moveTo>
                    <a:pt x="64691" y="51817"/>
                  </a:moveTo>
                  <a:lnTo>
                    <a:pt x="4828" y="4828"/>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8" name="Freeform: Shape 205">
              <a:extLst>
                <a:ext uri="{FF2B5EF4-FFF2-40B4-BE49-F238E27FC236}">
                  <a16:creationId xmlns:a16="http://schemas.microsoft.com/office/drawing/2014/main" id="{7916823E-B82D-5540-BA60-80C62AF781C0}"/>
                </a:ext>
              </a:extLst>
            </p:cNvPr>
            <p:cNvSpPr/>
            <p:nvPr/>
          </p:nvSpPr>
          <p:spPr>
            <a:xfrm>
              <a:off x="1850818" y="5286870"/>
              <a:ext cx="709887" cy="792434"/>
            </a:xfrm>
            <a:custGeom>
              <a:avLst/>
              <a:gdLst>
                <a:gd name="connsiteX0" fmla="*/ 172013 w 276786"/>
                <a:gd name="connsiteY0" fmla="*/ 62438 h 308970"/>
                <a:gd name="connsiteX1" fmla="*/ 9481 w 276786"/>
                <a:gd name="connsiteY1" fmla="*/ 269062 h 308970"/>
                <a:gd name="connsiteX2" fmla="*/ 13022 w 276786"/>
                <a:gd name="connsiteY2" fmla="*/ 299637 h 308970"/>
                <a:gd name="connsiteX3" fmla="*/ 13022 w 276786"/>
                <a:gd name="connsiteY3" fmla="*/ 299637 h 308970"/>
                <a:gd name="connsiteX4" fmla="*/ 43597 w 276786"/>
                <a:gd name="connsiteY4" fmla="*/ 296097 h 308970"/>
                <a:gd name="connsiteX5" fmla="*/ 272428 w 276786"/>
                <a:gd name="connsiteY5" fmla="*/ 4828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786" h="308970">
                  <a:moveTo>
                    <a:pt x="172013" y="62438"/>
                  </a:moveTo>
                  <a:lnTo>
                    <a:pt x="9481" y="269062"/>
                  </a:lnTo>
                  <a:cubicBezTo>
                    <a:pt x="2079" y="278395"/>
                    <a:pt x="3688" y="292235"/>
                    <a:pt x="13022" y="299637"/>
                  </a:cubicBezTo>
                  <a:lnTo>
                    <a:pt x="13022" y="299637"/>
                  </a:lnTo>
                  <a:cubicBezTo>
                    <a:pt x="22355" y="307040"/>
                    <a:pt x="36195" y="305430"/>
                    <a:pt x="43597" y="296097"/>
                  </a:cubicBezTo>
                  <a:lnTo>
                    <a:pt x="272428" y="4828"/>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49" name="Freeform: Shape 206">
              <a:extLst>
                <a:ext uri="{FF2B5EF4-FFF2-40B4-BE49-F238E27FC236}">
                  <a16:creationId xmlns:a16="http://schemas.microsoft.com/office/drawing/2014/main" id="{464258A3-0C87-9D45-BED5-219559F8AD6F}"/>
                </a:ext>
              </a:extLst>
            </p:cNvPr>
            <p:cNvSpPr/>
            <p:nvPr/>
          </p:nvSpPr>
          <p:spPr>
            <a:xfrm>
              <a:off x="2279606" y="5401609"/>
              <a:ext cx="49528" cy="57781"/>
            </a:xfrm>
            <a:custGeom>
              <a:avLst/>
              <a:gdLst>
                <a:gd name="connsiteX0" fmla="*/ 15127 w 19310"/>
                <a:gd name="connsiteY0" fmla="*/ 4828 h 22529"/>
                <a:gd name="connsiteX1" fmla="*/ 4828 w 19310"/>
                <a:gd name="connsiteY1" fmla="*/ 17701 h 22529"/>
              </a:gdLst>
              <a:ahLst/>
              <a:cxnLst>
                <a:cxn ang="0">
                  <a:pos x="connsiteX0" y="connsiteY0"/>
                </a:cxn>
                <a:cxn ang="0">
                  <a:pos x="connsiteX1" y="connsiteY1"/>
                </a:cxn>
              </a:cxnLst>
              <a:rect l="l" t="t" r="r" b="b"/>
              <a:pathLst>
                <a:path w="19310" h="22529">
                  <a:moveTo>
                    <a:pt x="15127" y="4828"/>
                  </a:moveTo>
                  <a:lnTo>
                    <a:pt x="4828" y="17701"/>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0" name="Freeform: Shape 207">
              <a:extLst>
                <a:ext uri="{FF2B5EF4-FFF2-40B4-BE49-F238E27FC236}">
                  <a16:creationId xmlns:a16="http://schemas.microsoft.com/office/drawing/2014/main" id="{F4140DF5-5630-4349-A922-4143CF1E97D4}"/>
                </a:ext>
              </a:extLst>
            </p:cNvPr>
            <p:cNvSpPr/>
            <p:nvPr/>
          </p:nvSpPr>
          <p:spPr>
            <a:xfrm>
              <a:off x="2336562" y="5217532"/>
              <a:ext cx="132072" cy="165090"/>
            </a:xfrm>
            <a:custGeom>
              <a:avLst/>
              <a:gdLst>
                <a:gd name="connsiteX0" fmla="*/ 49242 w 51495"/>
                <a:gd name="connsiteY0" fmla="*/ 4828 h 64368"/>
                <a:gd name="connsiteX1" fmla="*/ 4828 w 51495"/>
                <a:gd name="connsiteY1" fmla="*/ 61472 h 64368"/>
              </a:gdLst>
              <a:ahLst/>
              <a:cxnLst>
                <a:cxn ang="0">
                  <a:pos x="connsiteX0" y="connsiteY0"/>
                </a:cxn>
                <a:cxn ang="0">
                  <a:pos x="connsiteX1" y="connsiteY1"/>
                </a:cxn>
              </a:cxnLst>
              <a:rect l="l" t="t" r="r" b="b"/>
              <a:pathLst>
                <a:path w="51495" h="64368">
                  <a:moveTo>
                    <a:pt x="49242" y="4828"/>
                  </a:moveTo>
                  <a:lnTo>
                    <a:pt x="4828" y="61472"/>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1" name="Freeform: Shape 208">
              <a:extLst>
                <a:ext uri="{FF2B5EF4-FFF2-40B4-BE49-F238E27FC236}">
                  <a16:creationId xmlns:a16="http://schemas.microsoft.com/office/drawing/2014/main" id="{78F9010F-71B1-8D42-A925-46AF6E383FFC}"/>
                </a:ext>
              </a:extLst>
            </p:cNvPr>
            <p:cNvSpPr/>
            <p:nvPr/>
          </p:nvSpPr>
          <p:spPr>
            <a:xfrm>
              <a:off x="2688220" y="5210597"/>
              <a:ext cx="148581" cy="156835"/>
            </a:xfrm>
            <a:custGeom>
              <a:avLst/>
              <a:gdLst>
                <a:gd name="connsiteX0" fmla="*/ 9005 w 57932"/>
                <a:gd name="connsiteY0" fmla="*/ 44545 h 61150"/>
                <a:gd name="connsiteX1" fmla="*/ 25741 w 57932"/>
                <a:gd name="connsiteY1" fmla="*/ 57740 h 61150"/>
                <a:gd name="connsiteX2" fmla="*/ 55029 w 57932"/>
                <a:gd name="connsiteY2" fmla="*/ 20406 h 61150"/>
                <a:gd name="connsiteX3" fmla="*/ 38293 w 57932"/>
                <a:gd name="connsiteY3" fmla="*/ 7211 h 61150"/>
                <a:gd name="connsiteX4" fmla="*/ 22845 w 57932"/>
                <a:gd name="connsiteY4" fmla="*/ 9142 h 61150"/>
                <a:gd name="connsiteX5" fmla="*/ 7074 w 57932"/>
                <a:gd name="connsiteY5" fmla="*/ 29096 h 61150"/>
                <a:gd name="connsiteX6" fmla="*/ 9005 w 57932"/>
                <a:gd name="connsiteY6" fmla="*/ 44545 h 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32" h="61150">
                  <a:moveTo>
                    <a:pt x="9005" y="44545"/>
                  </a:moveTo>
                  <a:lnTo>
                    <a:pt x="25741" y="57740"/>
                  </a:lnTo>
                  <a:lnTo>
                    <a:pt x="55029" y="20406"/>
                  </a:lnTo>
                  <a:lnTo>
                    <a:pt x="38293" y="7211"/>
                  </a:lnTo>
                  <a:cubicBezTo>
                    <a:pt x="33466" y="3349"/>
                    <a:pt x="26707" y="4314"/>
                    <a:pt x="22845" y="9142"/>
                  </a:cubicBezTo>
                  <a:lnTo>
                    <a:pt x="7074" y="29096"/>
                  </a:lnTo>
                  <a:cubicBezTo>
                    <a:pt x="3534" y="33924"/>
                    <a:pt x="4178" y="40683"/>
                    <a:pt x="9005" y="44545"/>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2" name="Freeform: Shape 209">
              <a:extLst>
                <a:ext uri="{FF2B5EF4-FFF2-40B4-BE49-F238E27FC236}">
                  <a16:creationId xmlns:a16="http://schemas.microsoft.com/office/drawing/2014/main" id="{900FD829-EAA3-B241-9066-4D2041240D5F}"/>
                </a:ext>
              </a:extLst>
            </p:cNvPr>
            <p:cNvSpPr/>
            <p:nvPr/>
          </p:nvSpPr>
          <p:spPr>
            <a:xfrm>
              <a:off x="2679951" y="5154798"/>
              <a:ext cx="99053" cy="82544"/>
            </a:xfrm>
            <a:custGeom>
              <a:avLst/>
              <a:gdLst>
                <a:gd name="connsiteX0" fmla="*/ 4828 w 38621"/>
                <a:gd name="connsiteY0" fmla="*/ 4828 h 32184"/>
                <a:gd name="connsiteX1" fmla="*/ 16414 w 38621"/>
                <a:gd name="connsiteY1" fmla="*/ 21885 h 32184"/>
                <a:gd name="connsiteX2" fmla="*/ 35725 w 38621"/>
                <a:gd name="connsiteY2" fmla="*/ 29288 h 32184"/>
              </a:gdLst>
              <a:ahLst/>
              <a:cxnLst>
                <a:cxn ang="0">
                  <a:pos x="connsiteX0" y="connsiteY0"/>
                </a:cxn>
                <a:cxn ang="0">
                  <a:pos x="connsiteX1" y="connsiteY1"/>
                </a:cxn>
                <a:cxn ang="0">
                  <a:pos x="connsiteX2" y="connsiteY2"/>
                </a:cxn>
              </a:cxnLst>
              <a:rect l="l" t="t" r="r" b="b"/>
              <a:pathLst>
                <a:path w="38621" h="32184">
                  <a:moveTo>
                    <a:pt x="4828" y="4828"/>
                  </a:moveTo>
                  <a:cubicBezTo>
                    <a:pt x="6437" y="10943"/>
                    <a:pt x="10621" y="17058"/>
                    <a:pt x="16414" y="21885"/>
                  </a:cubicBezTo>
                  <a:cubicBezTo>
                    <a:pt x="22529" y="26713"/>
                    <a:pt x="29288" y="28966"/>
                    <a:pt x="35725" y="2928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3" name="Freeform: Shape 210">
              <a:extLst>
                <a:ext uri="{FF2B5EF4-FFF2-40B4-BE49-F238E27FC236}">
                  <a16:creationId xmlns:a16="http://schemas.microsoft.com/office/drawing/2014/main" id="{69CEC8B1-7AF4-CF4C-962B-0F6B5CDB6D37}"/>
                </a:ext>
              </a:extLst>
            </p:cNvPr>
            <p:cNvSpPr/>
            <p:nvPr/>
          </p:nvSpPr>
          <p:spPr>
            <a:xfrm>
              <a:off x="2614740" y="5238994"/>
              <a:ext cx="107309" cy="90800"/>
            </a:xfrm>
            <a:custGeom>
              <a:avLst/>
              <a:gdLst>
                <a:gd name="connsiteX0" fmla="*/ 37656 w 41839"/>
                <a:gd name="connsiteY0" fmla="*/ 30575 h 35402"/>
                <a:gd name="connsiteX1" fmla="*/ 25104 w 41839"/>
                <a:gd name="connsiteY1" fmla="*/ 12874 h 35402"/>
                <a:gd name="connsiteX2" fmla="*/ 4828 w 41839"/>
                <a:gd name="connsiteY2" fmla="*/ 4828 h 35402"/>
              </a:gdLst>
              <a:ahLst/>
              <a:cxnLst>
                <a:cxn ang="0">
                  <a:pos x="connsiteX0" y="connsiteY0"/>
                </a:cxn>
                <a:cxn ang="0">
                  <a:pos x="connsiteX1" y="connsiteY1"/>
                </a:cxn>
                <a:cxn ang="0">
                  <a:pos x="connsiteX2" y="connsiteY2"/>
                </a:cxn>
              </a:cxnLst>
              <a:rect l="l" t="t" r="r" b="b"/>
              <a:pathLst>
                <a:path w="41839" h="35402">
                  <a:moveTo>
                    <a:pt x="37656" y="30575"/>
                  </a:moveTo>
                  <a:cubicBezTo>
                    <a:pt x="35725" y="24138"/>
                    <a:pt x="31541" y="17701"/>
                    <a:pt x="25104" y="12874"/>
                  </a:cubicBezTo>
                  <a:cubicBezTo>
                    <a:pt x="18667" y="8046"/>
                    <a:pt x="11586" y="5150"/>
                    <a:pt x="4828" y="4828"/>
                  </a:cubicBez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4" name="Freeform: Shape 211">
              <a:extLst>
                <a:ext uri="{FF2B5EF4-FFF2-40B4-BE49-F238E27FC236}">
                  <a16:creationId xmlns:a16="http://schemas.microsoft.com/office/drawing/2014/main" id="{297A11E8-E17F-5D47-A872-5050F58D6E9D}"/>
                </a:ext>
              </a:extLst>
            </p:cNvPr>
            <p:cNvSpPr/>
            <p:nvPr/>
          </p:nvSpPr>
          <p:spPr>
            <a:xfrm>
              <a:off x="2253192" y="5024111"/>
              <a:ext cx="453997" cy="280653"/>
            </a:xfrm>
            <a:custGeom>
              <a:avLst/>
              <a:gdLst>
                <a:gd name="connsiteX0" fmla="*/ 145796 w 177014"/>
                <a:gd name="connsiteY0" fmla="*/ 88611 h 109427"/>
                <a:gd name="connsiteX1" fmla="*/ 115864 w 177014"/>
                <a:gd name="connsiteY1" fmla="*/ 107278 h 109427"/>
                <a:gd name="connsiteX2" fmla="*/ 81749 w 177014"/>
                <a:gd name="connsiteY2" fmla="*/ 80243 h 109427"/>
                <a:gd name="connsiteX3" fmla="*/ 93979 w 177014"/>
                <a:gd name="connsiteY3" fmla="*/ 39691 h 109427"/>
                <a:gd name="connsiteX4" fmla="*/ 8046 w 177014"/>
                <a:gd name="connsiteY4" fmla="*/ 44197 h 109427"/>
                <a:gd name="connsiteX5" fmla="*/ 4828 w 177014"/>
                <a:gd name="connsiteY5" fmla="*/ 34863 h 109427"/>
                <a:gd name="connsiteX6" fmla="*/ 127129 w 177014"/>
                <a:gd name="connsiteY6" fmla="*/ 15231 h 109427"/>
                <a:gd name="connsiteX7" fmla="*/ 174118 w 177014"/>
                <a:gd name="connsiteY7" fmla="*/ 52243 h 109427"/>
                <a:gd name="connsiteX8" fmla="*/ 145796 w 177014"/>
                <a:gd name="connsiteY8" fmla="*/ 88611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014" h="109427">
                  <a:moveTo>
                    <a:pt x="145796" y="88611"/>
                  </a:moveTo>
                  <a:lnTo>
                    <a:pt x="115864" y="107278"/>
                  </a:lnTo>
                  <a:lnTo>
                    <a:pt x="81749" y="80243"/>
                  </a:lnTo>
                  <a:cubicBezTo>
                    <a:pt x="81749" y="80243"/>
                    <a:pt x="101703" y="50956"/>
                    <a:pt x="93979" y="39691"/>
                  </a:cubicBezTo>
                  <a:cubicBezTo>
                    <a:pt x="84001" y="25208"/>
                    <a:pt x="45702" y="29392"/>
                    <a:pt x="8046" y="44197"/>
                  </a:cubicBezTo>
                  <a:lnTo>
                    <a:pt x="4828" y="34863"/>
                  </a:lnTo>
                  <a:cubicBezTo>
                    <a:pt x="4828" y="34863"/>
                    <a:pt x="86898" y="-16632"/>
                    <a:pt x="127129" y="15231"/>
                  </a:cubicBezTo>
                  <a:lnTo>
                    <a:pt x="174118" y="52243"/>
                  </a:lnTo>
                  <a:lnTo>
                    <a:pt x="145796" y="88611"/>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5" name="Freeform: Shape 212">
              <a:extLst>
                <a:ext uri="{FF2B5EF4-FFF2-40B4-BE49-F238E27FC236}">
                  <a16:creationId xmlns:a16="http://schemas.microsoft.com/office/drawing/2014/main" id="{301D4460-491D-A04F-B767-BCD15E43D93A}"/>
                </a:ext>
              </a:extLst>
            </p:cNvPr>
            <p:cNvSpPr/>
            <p:nvPr/>
          </p:nvSpPr>
          <p:spPr>
            <a:xfrm>
              <a:off x="2383612" y="5302554"/>
              <a:ext cx="107309" cy="90800"/>
            </a:xfrm>
            <a:custGeom>
              <a:avLst/>
              <a:gdLst>
                <a:gd name="connsiteX0" fmla="*/ 4828 w 41839"/>
                <a:gd name="connsiteY0" fmla="*/ 4828 h 35402"/>
                <a:gd name="connsiteX1" fmla="*/ 38943 w 41839"/>
                <a:gd name="connsiteY1" fmla="*/ 31863 h 35402"/>
              </a:gdLst>
              <a:ahLst/>
              <a:cxnLst>
                <a:cxn ang="0">
                  <a:pos x="connsiteX0" y="connsiteY0"/>
                </a:cxn>
                <a:cxn ang="0">
                  <a:pos x="connsiteX1" y="connsiteY1"/>
                </a:cxn>
              </a:cxnLst>
              <a:rect l="l" t="t" r="r" b="b"/>
              <a:pathLst>
                <a:path w="41839" h="35402">
                  <a:moveTo>
                    <a:pt x="4828" y="4828"/>
                  </a:moveTo>
                  <a:lnTo>
                    <a:pt x="38943" y="31863"/>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6" name="Freeform: Shape 213">
              <a:extLst>
                <a:ext uri="{FF2B5EF4-FFF2-40B4-BE49-F238E27FC236}">
                  <a16:creationId xmlns:a16="http://schemas.microsoft.com/office/drawing/2014/main" id="{D8E7C315-2024-FD44-B838-9AEC923DEF70}"/>
                </a:ext>
              </a:extLst>
            </p:cNvPr>
            <p:cNvSpPr/>
            <p:nvPr/>
          </p:nvSpPr>
          <p:spPr>
            <a:xfrm>
              <a:off x="1975014" y="5711978"/>
              <a:ext cx="173344" cy="222872"/>
            </a:xfrm>
            <a:custGeom>
              <a:avLst/>
              <a:gdLst>
                <a:gd name="connsiteX0" fmla="*/ 65334 w 67587"/>
                <a:gd name="connsiteY0" fmla="*/ 4828 h 86898"/>
                <a:gd name="connsiteX1" fmla="*/ 4828 w 67587"/>
                <a:gd name="connsiteY1" fmla="*/ 82070 h 86898"/>
              </a:gdLst>
              <a:ahLst/>
              <a:cxnLst>
                <a:cxn ang="0">
                  <a:pos x="connsiteX0" y="connsiteY0"/>
                </a:cxn>
                <a:cxn ang="0">
                  <a:pos x="connsiteX1" y="connsiteY1"/>
                </a:cxn>
              </a:cxnLst>
              <a:rect l="l" t="t" r="r" b="b"/>
              <a:pathLst>
                <a:path w="67587" h="86898">
                  <a:moveTo>
                    <a:pt x="65334" y="4828"/>
                  </a:moveTo>
                  <a:lnTo>
                    <a:pt x="4828" y="82070"/>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7" name="Freeform: Shape 214">
              <a:extLst>
                <a:ext uri="{FF2B5EF4-FFF2-40B4-BE49-F238E27FC236}">
                  <a16:creationId xmlns:a16="http://schemas.microsoft.com/office/drawing/2014/main" id="{ADF32FC7-CED6-274B-B71C-FD4B70702D2F}"/>
                </a:ext>
              </a:extLst>
            </p:cNvPr>
            <p:cNvSpPr/>
            <p:nvPr/>
          </p:nvSpPr>
          <p:spPr>
            <a:xfrm>
              <a:off x="2148360" y="5626956"/>
              <a:ext cx="66037" cy="82544"/>
            </a:xfrm>
            <a:custGeom>
              <a:avLst/>
              <a:gdLst>
                <a:gd name="connsiteX0" fmla="*/ 23816 w 25747"/>
                <a:gd name="connsiteY0" fmla="*/ 4828 h 32184"/>
                <a:gd name="connsiteX1" fmla="*/ 4828 w 25747"/>
                <a:gd name="connsiteY1" fmla="*/ 28966 h 32184"/>
              </a:gdLst>
              <a:ahLst/>
              <a:cxnLst>
                <a:cxn ang="0">
                  <a:pos x="connsiteX0" y="connsiteY0"/>
                </a:cxn>
                <a:cxn ang="0">
                  <a:pos x="connsiteX1" y="connsiteY1"/>
                </a:cxn>
              </a:cxnLst>
              <a:rect l="l" t="t" r="r" b="b"/>
              <a:pathLst>
                <a:path w="25747" h="32184">
                  <a:moveTo>
                    <a:pt x="23816" y="4828"/>
                  </a:moveTo>
                  <a:lnTo>
                    <a:pt x="4828" y="28966"/>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58" name="Freeform: Shape 215">
              <a:extLst>
                <a:ext uri="{FF2B5EF4-FFF2-40B4-BE49-F238E27FC236}">
                  <a16:creationId xmlns:a16="http://schemas.microsoft.com/office/drawing/2014/main" id="{2DFC2FB0-634F-3A4E-86B9-801CEF6B8283}"/>
                </a:ext>
              </a:extLst>
            </p:cNvPr>
            <p:cNvSpPr/>
            <p:nvPr/>
          </p:nvSpPr>
          <p:spPr>
            <a:xfrm>
              <a:off x="2221825" y="5524602"/>
              <a:ext cx="74291" cy="90800"/>
            </a:xfrm>
            <a:custGeom>
              <a:avLst/>
              <a:gdLst>
                <a:gd name="connsiteX0" fmla="*/ 26391 w 28966"/>
                <a:gd name="connsiteY0" fmla="*/ 4828 h 35402"/>
                <a:gd name="connsiteX1" fmla="*/ 4828 w 28966"/>
                <a:gd name="connsiteY1" fmla="*/ 32506 h 35402"/>
              </a:gdLst>
              <a:ahLst/>
              <a:cxnLst>
                <a:cxn ang="0">
                  <a:pos x="connsiteX0" y="connsiteY0"/>
                </a:cxn>
                <a:cxn ang="0">
                  <a:pos x="connsiteX1" y="connsiteY1"/>
                </a:cxn>
              </a:cxnLst>
              <a:rect l="l" t="t" r="r" b="b"/>
              <a:pathLst>
                <a:path w="28966" h="35402">
                  <a:moveTo>
                    <a:pt x="26391" y="4828"/>
                  </a:moveTo>
                  <a:lnTo>
                    <a:pt x="4828" y="32506"/>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grpSp>
      <p:sp>
        <p:nvSpPr>
          <p:cNvPr id="159" name="Rectangle 158">
            <a:extLst>
              <a:ext uri="{FF2B5EF4-FFF2-40B4-BE49-F238E27FC236}">
                <a16:creationId xmlns:a16="http://schemas.microsoft.com/office/drawing/2014/main" id="{C5F84375-7050-884D-8D7D-D185EFB5321C}"/>
              </a:ext>
            </a:extLst>
          </p:cNvPr>
          <p:cNvSpPr/>
          <p:nvPr/>
        </p:nvSpPr>
        <p:spPr>
          <a:xfrm>
            <a:off x="6180941" y="2479028"/>
            <a:ext cx="2754630" cy="509114"/>
          </a:xfrm>
          <a:prstGeom prst="rect">
            <a:avLst/>
          </a:prstGeom>
          <a:ln w="15875">
            <a:noFill/>
          </a:ln>
        </p:spPr>
        <p:txBody>
          <a:bodyPr wrap="square">
            <a:spAutoFit/>
          </a:bodyPr>
          <a:lstStyle/>
          <a:p>
            <a:pPr algn="ctr" defTabSz="342873" eaLnBrk="0" fontAlgn="base" hangingPunct="0">
              <a:spcBef>
                <a:spcPts val="450"/>
              </a:spcBef>
              <a:spcAft>
                <a:spcPts val="225"/>
              </a:spcAft>
              <a:defRPr/>
            </a:pPr>
            <a:r>
              <a:rPr lang="en-US" sz="1250" b="1" dirty="0">
                <a:solidFill>
                  <a:srgbClr val="FF9900"/>
                </a:solidFill>
                <a:latin typeface="Amazon Ember"/>
              </a:rPr>
              <a:t>Performant</a:t>
            </a:r>
            <a:endParaRPr lang="en-US" sz="1125" b="1" dirty="0">
              <a:solidFill>
                <a:srgbClr val="FF9900"/>
              </a:solidFill>
              <a:latin typeface="Amazon Ember"/>
              <a:ea typeface="Amazon Ember" panose="020B0603020204020204" pitchFamily="34" charset="0"/>
              <a:cs typeface="Amazon Ember" panose="020B0603020204020204" pitchFamily="34" charset="0"/>
            </a:endParaRPr>
          </a:p>
          <a:p>
            <a:pPr algn="ctr" defTabSz="342873" eaLnBrk="0" fontAlgn="base" hangingPunct="0">
              <a:spcBef>
                <a:spcPts val="450"/>
              </a:spcBef>
              <a:spcAft>
                <a:spcPts val="225"/>
              </a:spcAft>
              <a:defRPr/>
            </a:pPr>
            <a:r>
              <a:rPr lang="en-US" sz="875" dirty="0">
                <a:solidFill>
                  <a:srgbClr val="F2F4F4"/>
                </a:solidFill>
                <a:latin typeface="Amazon Ember"/>
                <a:ea typeface="Amazon Ember" panose="020B0603020204020204" pitchFamily="34" charset="0"/>
                <a:cs typeface="Amazon Ember" panose="020B0603020204020204" pitchFamily="34" charset="0"/>
              </a:rPr>
              <a:t>10s of GB/s of throughput and 500,000+ IOPS</a:t>
            </a:r>
          </a:p>
        </p:txBody>
      </p:sp>
      <p:grpSp>
        <p:nvGrpSpPr>
          <p:cNvPr id="160" name="Group 159">
            <a:extLst>
              <a:ext uri="{FF2B5EF4-FFF2-40B4-BE49-F238E27FC236}">
                <a16:creationId xmlns:a16="http://schemas.microsoft.com/office/drawing/2014/main" id="{5592C79B-A9B4-E040-9E14-98536C37EE68}"/>
              </a:ext>
            </a:extLst>
          </p:cNvPr>
          <p:cNvGrpSpPr/>
          <p:nvPr/>
        </p:nvGrpSpPr>
        <p:grpSpPr>
          <a:xfrm>
            <a:off x="7292273" y="1808126"/>
            <a:ext cx="531966" cy="530641"/>
            <a:chOff x="11357483" y="2583064"/>
            <a:chExt cx="1066083" cy="1063428"/>
          </a:xfrm>
        </p:grpSpPr>
        <p:sp>
          <p:nvSpPr>
            <p:cNvPr id="161" name="Freeform: Shape 217">
              <a:extLst>
                <a:ext uri="{FF2B5EF4-FFF2-40B4-BE49-F238E27FC236}">
                  <a16:creationId xmlns:a16="http://schemas.microsoft.com/office/drawing/2014/main" id="{A5BAE425-5CF0-DE48-8151-E0892D896D06}"/>
                </a:ext>
              </a:extLst>
            </p:cNvPr>
            <p:cNvSpPr/>
            <p:nvPr/>
          </p:nvSpPr>
          <p:spPr>
            <a:xfrm>
              <a:off x="11591926" y="2583064"/>
              <a:ext cx="831640" cy="831636"/>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2" name="Freeform: Shape 218">
              <a:extLst>
                <a:ext uri="{FF2B5EF4-FFF2-40B4-BE49-F238E27FC236}">
                  <a16:creationId xmlns:a16="http://schemas.microsoft.com/office/drawing/2014/main" id="{6EE6B716-96C0-5649-B896-056CDF9DAA73}"/>
                </a:ext>
              </a:extLst>
            </p:cNvPr>
            <p:cNvSpPr/>
            <p:nvPr/>
          </p:nvSpPr>
          <p:spPr>
            <a:xfrm>
              <a:off x="11531732" y="3211667"/>
              <a:ext cx="261373" cy="261372"/>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3" name="Freeform: Shape 219">
              <a:extLst>
                <a:ext uri="{FF2B5EF4-FFF2-40B4-BE49-F238E27FC236}">
                  <a16:creationId xmlns:a16="http://schemas.microsoft.com/office/drawing/2014/main" id="{D3E714D3-ACD0-D941-91A0-74936A73C8E7}"/>
                </a:ext>
              </a:extLst>
            </p:cNvPr>
            <p:cNvSpPr/>
            <p:nvPr/>
          </p:nvSpPr>
          <p:spPr>
            <a:xfrm>
              <a:off x="11357483" y="2859135"/>
              <a:ext cx="435619" cy="261372"/>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4" name="Freeform: Shape 220">
              <a:extLst>
                <a:ext uri="{FF2B5EF4-FFF2-40B4-BE49-F238E27FC236}">
                  <a16:creationId xmlns:a16="http://schemas.microsoft.com/office/drawing/2014/main" id="{845E9A60-DE57-5847-A2EB-8CE1D65B66B3}"/>
                </a:ext>
              </a:extLst>
            </p:cNvPr>
            <p:cNvSpPr/>
            <p:nvPr/>
          </p:nvSpPr>
          <p:spPr>
            <a:xfrm>
              <a:off x="11888941" y="3210875"/>
              <a:ext cx="261373" cy="435617"/>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5" name="Freeform: Shape 221">
              <a:extLst>
                <a:ext uri="{FF2B5EF4-FFF2-40B4-BE49-F238E27FC236}">
                  <a16:creationId xmlns:a16="http://schemas.microsoft.com/office/drawing/2014/main" id="{5355CC55-F27C-4C4B-B0D2-653035E28AFB}"/>
                </a:ext>
              </a:extLst>
            </p:cNvPr>
            <p:cNvSpPr/>
            <p:nvPr/>
          </p:nvSpPr>
          <p:spPr>
            <a:xfrm>
              <a:off x="11370949" y="3323344"/>
              <a:ext cx="182168" cy="182167"/>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6" name="Freeform: Shape 222">
              <a:extLst>
                <a:ext uri="{FF2B5EF4-FFF2-40B4-BE49-F238E27FC236}">
                  <a16:creationId xmlns:a16="http://schemas.microsoft.com/office/drawing/2014/main" id="{354A6389-9915-024A-922C-C0BB69F5D84D}"/>
                </a:ext>
              </a:extLst>
            </p:cNvPr>
            <p:cNvSpPr/>
            <p:nvPr/>
          </p:nvSpPr>
          <p:spPr>
            <a:xfrm>
              <a:off x="11510346" y="3462742"/>
              <a:ext cx="182168" cy="182167"/>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7" name="Freeform: Shape 223">
              <a:extLst>
                <a:ext uri="{FF2B5EF4-FFF2-40B4-BE49-F238E27FC236}">
                  <a16:creationId xmlns:a16="http://schemas.microsoft.com/office/drawing/2014/main" id="{A7CB5134-F0B1-4D4C-843B-83A3013CBB5D}"/>
                </a:ext>
              </a:extLst>
            </p:cNvPr>
            <p:cNvSpPr/>
            <p:nvPr/>
          </p:nvSpPr>
          <p:spPr>
            <a:xfrm>
              <a:off x="11370949" y="3419972"/>
              <a:ext cx="221769" cy="221768"/>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sp>
          <p:nvSpPr>
            <p:cNvPr id="168" name="Freeform: Shape 224">
              <a:extLst>
                <a:ext uri="{FF2B5EF4-FFF2-40B4-BE49-F238E27FC236}">
                  <a16:creationId xmlns:a16="http://schemas.microsoft.com/office/drawing/2014/main" id="{97EA2FD9-EA19-A945-A5A9-1851465DBC54}"/>
                </a:ext>
              </a:extLst>
            </p:cNvPr>
            <p:cNvSpPr/>
            <p:nvPr/>
          </p:nvSpPr>
          <p:spPr>
            <a:xfrm>
              <a:off x="11985372" y="2706152"/>
              <a:ext cx="316815" cy="316814"/>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bg1"/>
              </a:solidFill>
              <a:prstDash val="solid"/>
              <a:round/>
            </a:ln>
          </p:spPr>
          <p:txBody>
            <a:bodyPr rtlCol="0" anchor="ctr"/>
            <a:lstStyle/>
            <a:p>
              <a:pPr defTabSz="685574" eaLnBrk="0" fontAlgn="base" hangingPunct="0">
                <a:spcBef>
                  <a:spcPct val="0"/>
                </a:spcBef>
                <a:spcAft>
                  <a:spcPct val="0"/>
                </a:spcAft>
                <a:defRPr/>
              </a:pPr>
              <a:endParaRPr lang="en-US" sz="2800" dirty="0">
                <a:gradFill>
                  <a:gsLst>
                    <a:gs pos="83000">
                      <a:srgbClr val="FFFFFF"/>
                    </a:gs>
                    <a:gs pos="100000">
                      <a:srgbClr val="FFFFFF"/>
                    </a:gs>
                  </a:gsLst>
                  <a:lin ang="5400000" scaled="1"/>
                </a:gradFill>
                <a:latin typeface="Amazon Ember"/>
              </a:endParaRPr>
            </a:p>
          </p:txBody>
        </p:sp>
      </p:grpSp>
    </p:spTree>
    <p:extLst>
      <p:ext uri="{BB962C8B-B14F-4D97-AF65-F5344CB8AC3E}">
        <p14:creationId xmlns:p14="http://schemas.microsoft.com/office/powerpoint/2010/main" val="388891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bg2"/>
                </a:solidFill>
                <a:latin typeface="Amazon Ember" charset="0"/>
                <a:ea typeface="Amazon Ember" charset="0"/>
                <a:cs typeface="Amazon Ember" charset="0"/>
              </a:rPr>
              <a:t>Introduction: Why choose AWS for storage</a:t>
            </a:r>
          </a:p>
        </p:txBody>
      </p:sp>
      <p:sp>
        <p:nvSpPr>
          <p:cNvPr id="5" name="Text Placeholder 4"/>
          <p:cNvSpPr>
            <a:spLocks noGrp="1"/>
          </p:cNvSpPr>
          <p:nvPr>
            <p:ph type="body" sz="half" idx="2"/>
          </p:nvPr>
        </p:nvSpPr>
        <p:spPr>
          <a:xfrm>
            <a:off x="336790" y="1051047"/>
            <a:ext cx="1748685" cy="700219"/>
          </a:xfrm>
        </p:spPr>
        <p:txBody>
          <a:bodyPr/>
          <a:lstStyle/>
          <a:p>
            <a:pPr algn="l">
              <a:spcBef>
                <a:spcPts val="600"/>
              </a:spcBef>
            </a:pPr>
            <a:r>
              <a:rPr lang="en-US" sz="2000" b="1" dirty="0">
                <a:solidFill>
                  <a:schemeClr val="accent1"/>
                </a:solidFill>
                <a:latin typeface="Amazon Ember" charset="0"/>
                <a:ea typeface="Amazon Ember" charset="0"/>
                <a:cs typeface="Amazon Ember" charset="0"/>
              </a:rPr>
              <a:t>Compelling Economics</a:t>
            </a:r>
            <a:endParaRPr lang="en-US" sz="2000" dirty="0">
              <a:solidFill>
                <a:schemeClr val="accent1"/>
              </a:solidFill>
              <a:latin typeface="Amazon Ember" charset="0"/>
              <a:ea typeface="Amazon Ember" charset="0"/>
              <a:cs typeface="Amazon Ember" charset="0"/>
            </a:endParaRPr>
          </a:p>
        </p:txBody>
      </p:sp>
      <p:sp>
        <p:nvSpPr>
          <p:cNvPr id="6" name="Text Placeholder 5"/>
          <p:cNvSpPr>
            <a:spLocks noGrp="1"/>
          </p:cNvSpPr>
          <p:nvPr>
            <p:ph type="body" sz="half" idx="11"/>
          </p:nvPr>
        </p:nvSpPr>
        <p:spPr>
          <a:xfrm>
            <a:off x="2553202" y="1351836"/>
            <a:ext cx="1801368" cy="399430"/>
          </a:xfrm>
        </p:spPr>
        <p:txBody>
          <a:bodyPr/>
          <a:lstStyle/>
          <a:p>
            <a:pPr algn="l">
              <a:spcBef>
                <a:spcPts val="600"/>
              </a:spcBef>
            </a:pPr>
            <a:r>
              <a:rPr lang="en-US" sz="2000" b="1" dirty="0">
                <a:solidFill>
                  <a:schemeClr val="accent1"/>
                </a:solidFill>
                <a:latin typeface="Amazon Ember" charset="0"/>
                <a:ea typeface="Amazon Ember" charset="0"/>
                <a:cs typeface="Amazon Ember" charset="0"/>
              </a:rPr>
              <a:t>Easy to Use</a:t>
            </a:r>
            <a:endParaRPr lang="en-US" sz="2000" dirty="0">
              <a:solidFill>
                <a:schemeClr val="accent1"/>
              </a:solidFill>
              <a:latin typeface="Amazon Ember" charset="0"/>
              <a:ea typeface="Amazon Ember" charset="0"/>
              <a:cs typeface="Amazon Ember" charset="0"/>
            </a:endParaRPr>
          </a:p>
        </p:txBody>
      </p:sp>
      <p:sp>
        <p:nvSpPr>
          <p:cNvPr id="7" name="Text Placeholder 6"/>
          <p:cNvSpPr>
            <a:spLocks noGrp="1"/>
          </p:cNvSpPr>
          <p:nvPr>
            <p:ph type="body" sz="half" idx="13"/>
          </p:nvPr>
        </p:nvSpPr>
        <p:spPr>
          <a:xfrm>
            <a:off x="4769615" y="1351836"/>
            <a:ext cx="1801368" cy="399430"/>
          </a:xfrm>
        </p:spPr>
        <p:txBody>
          <a:bodyPr/>
          <a:lstStyle/>
          <a:p>
            <a:pPr algn="l">
              <a:spcBef>
                <a:spcPts val="600"/>
              </a:spcBef>
            </a:pPr>
            <a:r>
              <a:rPr lang="en-US" sz="2000" b="1" dirty="0">
                <a:solidFill>
                  <a:schemeClr val="accent1"/>
                </a:solidFill>
                <a:latin typeface="Amazon Ember" charset="0"/>
                <a:ea typeface="Amazon Ember" charset="0"/>
                <a:cs typeface="Amazon Ember" charset="0"/>
              </a:rPr>
              <a:t>Reduce risk</a:t>
            </a:r>
          </a:p>
        </p:txBody>
      </p:sp>
      <p:sp>
        <p:nvSpPr>
          <p:cNvPr id="8" name="Text Placeholder 7"/>
          <p:cNvSpPr>
            <a:spLocks noGrp="1"/>
          </p:cNvSpPr>
          <p:nvPr>
            <p:ph type="body" sz="half" idx="15"/>
          </p:nvPr>
        </p:nvSpPr>
        <p:spPr>
          <a:xfrm>
            <a:off x="6986027" y="1051047"/>
            <a:ext cx="1801368" cy="700219"/>
          </a:xfrm>
        </p:spPr>
        <p:txBody>
          <a:bodyPr/>
          <a:lstStyle/>
          <a:p>
            <a:pPr algn="l">
              <a:spcBef>
                <a:spcPts val="600"/>
              </a:spcBef>
            </a:pPr>
            <a:r>
              <a:rPr lang="en-US" sz="2000" b="1" dirty="0">
                <a:solidFill>
                  <a:schemeClr val="accent1"/>
                </a:solidFill>
                <a:latin typeface="Amazon Ember" charset="0"/>
                <a:ea typeface="Amazon Ember" charset="0"/>
                <a:cs typeface="Amazon Ember" charset="0"/>
              </a:rPr>
              <a:t>Speed,   Agility, Scale</a:t>
            </a:r>
            <a:endParaRPr lang="en-US" sz="2000" dirty="0">
              <a:solidFill>
                <a:schemeClr val="accent1"/>
              </a:solidFill>
              <a:latin typeface="Amazon Ember" charset="0"/>
              <a:ea typeface="Amazon Ember" charset="0"/>
              <a:cs typeface="Amazon Ember" charset="0"/>
            </a:endParaRPr>
          </a:p>
        </p:txBody>
      </p:sp>
      <p:sp>
        <p:nvSpPr>
          <p:cNvPr id="11" name="Text Placeholder 4"/>
          <p:cNvSpPr txBox="1">
            <a:spLocks/>
          </p:cNvSpPr>
          <p:nvPr/>
        </p:nvSpPr>
        <p:spPr>
          <a:xfrm>
            <a:off x="336790" y="1859832"/>
            <a:ext cx="1748685" cy="2017008"/>
          </a:xfrm>
          <a:prstGeom prst="rect">
            <a:avLst/>
          </a:prstGeom>
        </p:spPr>
        <p:txBody>
          <a:bodyPr vert="horz" lIns="91438" tIns="45719" rIns="91438" bIns="45719"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l">
              <a:spcBef>
                <a:spcPts val="600"/>
              </a:spcBef>
            </a:pPr>
            <a:r>
              <a:rPr lang="en-US" dirty="0">
                <a:solidFill>
                  <a:schemeClr val="bg2"/>
                </a:solidFill>
                <a:latin typeface="Amazon Ember" charset="0"/>
                <a:ea typeface="Amazon Ember" charset="0"/>
                <a:cs typeface="Amazon Ember" charset="0"/>
              </a:rPr>
              <a:t>Pay as you go</a:t>
            </a:r>
            <a:br>
              <a:rPr lang="en-US" dirty="0">
                <a:solidFill>
                  <a:schemeClr val="bg2"/>
                </a:solidFill>
                <a:latin typeface="Amazon Ember" charset="0"/>
                <a:ea typeface="Amazon Ember" charset="0"/>
                <a:cs typeface="Amazon Ember" charset="0"/>
              </a:rPr>
            </a:br>
            <a:endParaRPr lang="en-US" dirty="0">
              <a:solidFill>
                <a:schemeClr val="bg2"/>
              </a:solidFill>
              <a:latin typeface="Amazon Ember" charset="0"/>
              <a:ea typeface="Amazon Ember" charset="0"/>
              <a:cs typeface="Amazon Ember" charset="0"/>
            </a:endParaRPr>
          </a:p>
          <a:p>
            <a:pPr algn="l">
              <a:spcBef>
                <a:spcPts val="600"/>
              </a:spcBef>
            </a:pPr>
            <a:r>
              <a:rPr lang="en-US" dirty="0">
                <a:solidFill>
                  <a:schemeClr val="bg2"/>
                </a:solidFill>
                <a:latin typeface="Amazon Ember" charset="0"/>
                <a:ea typeface="Amazon Ember" charset="0"/>
                <a:cs typeface="Amazon Ember" charset="0"/>
              </a:rPr>
              <a:t>No risky capacity planning</a:t>
            </a:r>
          </a:p>
          <a:p>
            <a:pPr algn="l">
              <a:spcBef>
                <a:spcPts val="1200"/>
              </a:spcBef>
            </a:pPr>
            <a:r>
              <a:rPr lang="en-US" dirty="0">
                <a:solidFill>
                  <a:schemeClr val="bg2"/>
                </a:solidFill>
                <a:latin typeface="Amazon Ember" charset="0"/>
                <a:ea typeface="Amazon Ember" charset="0"/>
                <a:cs typeface="Amazon Ember" charset="0"/>
              </a:rPr>
              <a:t>No need to provision </a:t>
            </a:r>
            <a:br>
              <a:rPr lang="en-US" dirty="0">
                <a:solidFill>
                  <a:schemeClr val="bg2"/>
                </a:solidFill>
                <a:latin typeface="Amazon Ember" charset="0"/>
                <a:ea typeface="Amazon Ember" charset="0"/>
                <a:cs typeface="Amazon Ember" charset="0"/>
              </a:rPr>
            </a:br>
            <a:r>
              <a:rPr lang="en-US" dirty="0">
                <a:solidFill>
                  <a:schemeClr val="bg2"/>
                </a:solidFill>
                <a:latin typeface="Amazon Ember" charset="0"/>
                <a:ea typeface="Amazon Ember" charset="0"/>
                <a:cs typeface="Amazon Ember" charset="0"/>
              </a:rPr>
              <a:t>for redundancy </a:t>
            </a:r>
            <a:br>
              <a:rPr lang="en-US" dirty="0">
                <a:solidFill>
                  <a:schemeClr val="bg2"/>
                </a:solidFill>
                <a:latin typeface="Amazon Ember" charset="0"/>
                <a:ea typeface="Amazon Ember" charset="0"/>
                <a:cs typeface="Amazon Ember" charset="0"/>
              </a:rPr>
            </a:br>
            <a:r>
              <a:rPr lang="en-US" dirty="0">
                <a:solidFill>
                  <a:schemeClr val="bg2"/>
                </a:solidFill>
                <a:latin typeface="Amazon Ember" charset="0"/>
                <a:ea typeface="Amazon Ember" charset="0"/>
                <a:cs typeface="Amazon Ember" charset="0"/>
              </a:rPr>
              <a:t>or overhead</a:t>
            </a:r>
          </a:p>
        </p:txBody>
      </p:sp>
      <p:sp>
        <p:nvSpPr>
          <p:cNvPr id="12" name="Text Placeholder 5"/>
          <p:cNvSpPr txBox="1">
            <a:spLocks/>
          </p:cNvSpPr>
          <p:nvPr/>
        </p:nvSpPr>
        <p:spPr>
          <a:xfrm>
            <a:off x="2553202" y="1859833"/>
            <a:ext cx="1801368" cy="1021063"/>
          </a:xfrm>
          <a:prstGeom prst="rect">
            <a:avLst/>
          </a:prstGeom>
        </p:spPr>
        <p:txBody>
          <a:bodyPr vert="horz" lIns="91438" tIns="45719" rIns="91438" bIns="45719"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l">
              <a:spcBef>
                <a:spcPts val="600"/>
              </a:spcBef>
            </a:pPr>
            <a:r>
              <a:rPr lang="en-US" dirty="0">
                <a:solidFill>
                  <a:schemeClr val="bg2"/>
                </a:solidFill>
                <a:latin typeface="Amazon Ember" charset="0"/>
                <a:ea typeface="Amazon Ember" charset="0"/>
                <a:cs typeface="Amazon Ember" charset="0"/>
              </a:rPr>
              <a:t>Self service administration</a:t>
            </a:r>
          </a:p>
          <a:p>
            <a:pPr algn="l">
              <a:spcBef>
                <a:spcPts val="1200"/>
              </a:spcBef>
            </a:pPr>
            <a:r>
              <a:rPr lang="en-US" dirty="0">
                <a:solidFill>
                  <a:schemeClr val="bg2"/>
                </a:solidFill>
                <a:latin typeface="Amazon Ember" charset="0"/>
                <a:ea typeface="Amazon Ember" charset="0"/>
                <a:cs typeface="Amazon Ember" charset="0"/>
              </a:rPr>
              <a:t>SDKs for simple integration</a:t>
            </a:r>
          </a:p>
          <a:p>
            <a:pPr algn="l">
              <a:spcBef>
                <a:spcPts val="1200"/>
              </a:spcBef>
            </a:pPr>
            <a:r>
              <a:rPr lang="en-US" dirty="0">
                <a:solidFill>
                  <a:schemeClr val="bg2"/>
                </a:solidFill>
                <a:latin typeface="Amazon Ember" charset="0"/>
                <a:ea typeface="Amazon Ember" charset="0"/>
                <a:cs typeface="Amazon Ember" charset="0"/>
              </a:rPr>
              <a:t>No Commitment</a:t>
            </a:r>
          </a:p>
        </p:txBody>
      </p:sp>
      <p:sp>
        <p:nvSpPr>
          <p:cNvPr id="13" name="Text Placeholder 6"/>
          <p:cNvSpPr txBox="1">
            <a:spLocks/>
          </p:cNvSpPr>
          <p:nvPr/>
        </p:nvSpPr>
        <p:spPr>
          <a:xfrm>
            <a:off x="4769615" y="1859832"/>
            <a:ext cx="1801368" cy="980956"/>
          </a:xfrm>
          <a:prstGeom prst="rect">
            <a:avLst/>
          </a:prstGeom>
        </p:spPr>
        <p:txBody>
          <a:bodyPr vert="horz" lIns="91438" tIns="45719" rIns="91438" bIns="45719"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l">
              <a:spcBef>
                <a:spcPts val="600"/>
              </a:spcBef>
            </a:pPr>
            <a:r>
              <a:rPr lang="en-US" dirty="0">
                <a:solidFill>
                  <a:schemeClr val="bg2"/>
                </a:solidFill>
                <a:latin typeface="Amazon Ember" charset="0"/>
                <a:ea typeface="Amazon Ember" charset="0"/>
                <a:cs typeface="Amazon Ember" charset="0"/>
              </a:rPr>
              <a:t>Durable and Secure</a:t>
            </a:r>
          </a:p>
          <a:p>
            <a:pPr algn="l">
              <a:spcBef>
                <a:spcPts val="1200"/>
              </a:spcBef>
            </a:pPr>
            <a:r>
              <a:rPr lang="en-US" dirty="0">
                <a:solidFill>
                  <a:schemeClr val="bg2"/>
                </a:solidFill>
                <a:latin typeface="Amazon Ember" charset="0"/>
                <a:ea typeface="Amazon Ember" charset="0"/>
                <a:cs typeface="Amazon Ember" charset="0"/>
              </a:rPr>
              <a:t>Avoid risks of physical media handling</a:t>
            </a:r>
          </a:p>
        </p:txBody>
      </p:sp>
      <p:sp>
        <p:nvSpPr>
          <p:cNvPr id="14" name="Text Placeholder 7"/>
          <p:cNvSpPr txBox="1">
            <a:spLocks/>
          </p:cNvSpPr>
          <p:nvPr/>
        </p:nvSpPr>
        <p:spPr>
          <a:xfrm>
            <a:off x="6986027" y="1859833"/>
            <a:ext cx="1801368" cy="1021061"/>
          </a:xfrm>
          <a:prstGeom prst="rect">
            <a:avLst/>
          </a:prstGeom>
        </p:spPr>
        <p:txBody>
          <a:bodyPr vert="horz" lIns="91438" tIns="45719" rIns="91438" bIns="45719"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pPr algn="l">
              <a:spcBef>
                <a:spcPts val="600"/>
              </a:spcBef>
            </a:pPr>
            <a:r>
              <a:rPr lang="en-US" dirty="0">
                <a:solidFill>
                  <a:schemeClr val="bg2"/>
                </a:solidFill>
                <a:latin typeface="Amazon Ember" charset="0"/>
                <a:ea typeface="Amazon Ember" charset="0"/>
                <a:cs typeface="Amazon Ember" charset="0"/>
              </a:rPr>
              <a:t>Reduce time to market</a:t>
            </a:r>
          </a:p>
          <a:p>
            <a:pPr algn="l">
              <a:spcBef>
                <a:spcPts val="1200"/>
              </a:spcBef>
            </a:pPr>
            <a:r>
              <a:rPr lang="en-US" dirty="0">
                <a:solidFill>
                  <a:schemeClr val="bg2"/>
                </a:solidFill>
                <a:latin typeface="Amazon Ember" charset="0"/>
                <a:ea typeface="Amazon Ember" charset="0"/>
                <a:cs typeface="Amazon Ember" charset="0"/>
              </a:rPr>
              <a:t>Focus on your business, not your infrastructure</a:t>
            </a:r>
          </a:p>
          <a:p>
            <a:pPr algn="l">
              <a:spcBef>
                <a:spcPts val="1200"/>
              </a:spcBef>
            </a:pPr>
            <a:r>
              <a:rPr lang="en-US" dirty="0">
                <a:solidFill>
                  <a:schemeClr val="bg2"/>
                </a:solidFill>
                <a:latin typeface="Amazon Ember" charset="0"/>
                <a:ea typeface="Amazon Ember" charset="0"/>
                <a:cs typeface="Amazon Ember" charset="0"/>
              </a:rPr>
              <a:t>Global Scale</a:t>
            </a:r>
          </a:p>
        </p:txBody>
      </p:sp>
      <p:cxnSp>
        <p:nvCxnSpPr>
          <p:cNvPr id="15" name="Straight Connector 14">
            <a:extLst>
              <a:ext uri="{FF2B5EF4-FFF2-40B4-BE49-F238E27FC236}">
                <a16:creationId xmlns:a16="http://schemas.microsoft.com/office/drawing/2014/main" id="{AA7EF7F8-47B9-734E-8342-5C7C0DFF41ED}"/>
              </a:ext>
            </a:extLst>
          </p:cNvPr>
          <p:cNvCxnSpPr>
            <a:cxnSpLocks/>
          </p:cNvCxnSpPr>
          <p:nvPr/>
        </p:nvCxnSpPr>
        <p:spPr>
          <a:xfrm>
            <a:off x="2289257" y="1266080"/>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A159836-5F1B-9147-A519-F7D61B17209F}"/>
              </a:ext>
            </a:extLst>
          </p:cNvPr>
          <p:cNvCxnSpPr>
            <a:cxnSpLocks/>
          </p:cNvCxnSpPr>
          <p:nvPr/>
        </p:nvCxnSpPr>
        <p:spPr>
          <a:xfrm>
            <a:off x="4439441" y="1266079"/>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C57638-1BBA-8342-A151-0BEF776CFE8C}"/>
              </a:ext>
            </a:extLst>
          </p:cNvPr>
          <p:cNvCxnSpPr>
            <a:cxnSpLocks/>
          </p:cNvCxnSpPr>
          <p:nvPr/>
        </p:nvCxnSpPr>
        <p:spPr>
          <a:xfrm>
            <a:off x="6815899" y="1266079"/>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36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1CEEE4-66EE-6C4E-92DA-E4811F86F1F7}"/>
              </a:ext>
            </a:extLst>
          </p:cNvPr>
          <p:cNvSpPr>
            <a:spLocks noGrp="1"/>
          </p:cNvSpPr>
          <p:nvPr>
            <p:ph type="title" idx="4294967295"/>
          </p:nvPr>
        </p:nvSpPr>
        <p:spPr>
          <a:xfrm>
            <a:off x="0" y="239713"/>
            <a:ext cx="8445500" cy="857250"/>
          </a:xfrm>
        </p:spPr>
        <p:txBody>
          <a:bodyPr/>
          <a:lstStyle/>
          <a:p>
            <a:r>
              <a:rPr lang="en-US" dirty="0"/>
              <a:t>Amazon EFS meets you where you are today and tomorrow</a:t>
            </a:r>
          </a:p>
        </p:txBody>
      </p:sp>
      <p:sp>
        <p:nvSpPr>
          <p:cNvPr id="5" name="Text Placeholder 77">
            <a:extLst>
              <a:ext uri="{FF2B5EF4-FFF2-40B4-BE49-F238E27FC236}">
                <a16:creationId xmlns:a16="http://schemas.microsoft.com/office/drawing/2014/main" id="{EDCADE41-C014-C847-98B2-1D308D8A2999}"/>
              </a:ext>
            </a:extLst>
          </p:cNvPr>
          <p:cNvSpPr txBox="1">
            <a:spLocks/>
          </p:cNvSpPr>
          <p:nvPr/>
        </p:nvSpPr>
        <p:spPr>
          <a:xfrm>
            <a:off x="4907002" y="1474337"/>
            <a:ext cx="3888383" cy="2747367"/>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457200"/>
            <a:r>
              <a:rPr lang="en-US" sz="1500" dirty="0">
                <a:solidFill>
                  <a:srgbClr val="FF9900"/>
                </a:solidFill>
              </a:rPr>
              <a:t>Migrate: </a:t>
            </a:r>
            <a:r>
              <a:rPr lang="en-US" sz="1500" dirty="0">
                <a:solidFill>
                  <a:srgbClr val="FFFFFF"/>
                </a:solidFill>
              </a:rPr>
              <a:t>lift and shift to AWS cloud without refactoring application</a:t>
            </a:r>
          </a:p>
          <a:p>
            <a:pPr defTabSz="457200"/>
            <a:endParaRPr lang="en-US" sz="1500" dirty="0">
              <a:solidFill>
                <a:srgbClr val="FFFFFF"/>
              </a:solidFill>
            </a:endParaRPr>
          </a:p>
          <a:p>
            <a:pPr defTabSz="457200"/>
            <a:r>
              <a:rPr lang="en-US" sz="1500" dirty="0">
                <a:solidFill>
                  <a:srgbClr val="FF9900"/>
                </a:solidFill>
              </a:rPr>
              <a:t>Optimize: </a:t>
            </a:r>
            <a:r>
              <a:rPr lang="en-US" sz="1500" dirty="0">
                <a:solidFill>
                  <a:srgbClr val="FFFFFF"/>
                </a:solidFill>
              </a:rPr>
              <a:t>enable cost efficiency</a:t>
            </a:r>
          </a:p>
          <a:p>
            <a:pPr defTabSz="457200"/>
            <a:endParaRPr lang="en-US" sz="1500" dirty="0">
              <a:solidFill>
                <a:srgbClr val="FFFFFF"/>
              </a:solidFill>
            </a:endParaRPr>
          </a:p>
          <a:p>
            <a:pPr defTabSz="457200"/>
            <a:r>
              <a:rPr lang="en-US" sz="1500" dirty="0">
                <a:solidFill>
                  <a:srgbClr val="FF9900"/>
                </a:solidFill>
              </a:rPr>
              <a:t>Modernize: </a:t>
            </a:r>
            <a:r>
              <a:rPr lang="en-US" sz="1500" dirty="0">
                <a:solidFill>
                  <a:srgbClr val="FFFFFF"/>
                </a:solidFill>
              </a:rPr>
              <a:t>build micro-services into application with common data platform</a:t>
            </a:r>
          </a:p>
          <a:p>
            <a:pPr defTabSz="457200"/>
            <a:endParaRPr lang="en-US" sz="1500" dirty="0">
              <a:solidFill>
                <a:srgbClr val="FFFFFF"/>
              </a:solidFill>
            </a:endParaRPr>
          </a:p>
          <a:p>
            <a:pPr defTabSz="457200"/>
            <a:r>
              <a:rPr lang="en-US" sz="1500" dirty="0">
                <a:solidFill>
                  <a:srgbClr val="FF9900"/>
                </a:solidFill>
              </a:rPr>
              <a:t>Innovate: </a:t>
            </a:r>
            <a:r>
              <a:rPr lang="en-US" sz="1500" dirty="0">
                <a:solidFill>
                  <a:srgbClr val="FFFFFF"/>
                </a:solidFill>
              </a:rPr>
              <a:t>improve development efficiency, build new features, enter new markets</a:t>
            </a:r>
          </a:p>
        </p:txBody>
      </p:sp>
      <p:grpSp>
        <p:nvGrpSpPr>
          <p:cNvPr id="6" name="Group 5">
            <a:extLst>
              <a:ext uri="{FF2B5EF4-FFF2-40B4-BE49-F238E27FC236}">
                <a16:creationId xmlns:a16="http://schemas.microsoft.com/office/drawing/2014/main" id="{AF6A933D-ECBD-5349-A8F5-22CB4130FD21}"/>
              </a:ext>
            </a:extLst>
          </p:cNvPr>
          <p:cNvGrpSpPr/>
          <p:nvPr/>
        </p:nvGrpSpPr>
        <p:grpSpPr>
          <a:xfrm>
            <a:off x="355647" y="1617669"/>
            <a:ext cx="4605446" cy="3267283"/>
            <a:chOff x="6672902" y="1578354"/>
            <a:chExt cx="7368713" cy="5227653"/>
          </a:xfrm>
        </p:grpSpPr>
        <p:sp>
          <p:nvSpPr>
            <p:cNvPr id="7" name="Rectangle 6">
              <a:extLst>
                <a:ext uri="{FF2B5EF4-FFF2-40B4-BE49-F238E27FC236}">
                  <a16:creationId xmlns:a16="http://schemas.microsoft.com/office/drawing/2014/main" id="{36A32544-8C09-724F-A71F-271E908FAA91}"/>
                </a:ext>
              </a:extLst>
            </p:cNvPr>
            <p:cNvSpPr/>
            <p:nvPr/>
          </p:nvSpPr>
          <p:spPr>
            <a:xfrm>
              <a:off x="9679271" y="1578354"/>
              <a:ext cx="1449627" cy="542918"/>
            </a:xfrm>
            <a:prstGeom prst="rect">
              <a:avLst/>
            </a:prstGeom>
          </p:spPr>
          <p:txBody>
            <a:bodyPr wrap="none">
              <a:spAutoFit/>
            </a:bodyPr>
            <a:lstStyle/>
            <a:p>
              <a:pPr algn="ctr">
                <a:lnSpc>
                  <a:spcPct val="107000"/>
                </a:lnSpc>
              </a:pPr>
              <a:r>
                <a:rPr lang="en-US" sz="1500" dirty="0">
                  <a:solidFill>
                    <a:srgbClr val="FFFFFF"/>
                  </a:solidFill>
                  <a:latin typeface="Amazon Ember"/>
                </a:rPr>
                <a:t>Migrate </a:t>
              </a:r>
            </a:p>
          </p:txBody>
        </p:sp>
        <p:sp>
          <p:nvSpPr>
            <p:cNvPr id="8" name="Rectangle 7">
              <a:extLst>
                <a:ext uri="{FF2B5EF4-FFF2-40B4-BE49-F238E27FC236}">
                  <a16:creationId xmlns:a16="http://schemas.microsoft.com/office/drawing/2014/main" id="{D2F7563E-B3F6-C546-A97F-7532EDD4A12C}"/>
                </a:ext>
              </a:extLst>
            </p:cNvPr>
            <p:cNvSpPr/>
            <p:nvPr/>
          </p:nvSpPr>
          <p:spPr>
            <a:xfrm>
              <a:off x="12466311" y="3908229"/>
              <a:ext cx="1575304" cy="542918"/>
            </a:xfrm>
            <a:prstGeom prst="rect">
              <a:avLst/>
            </a:prstGeom>
          </p:spPr>
          <p:txBody>
            <a:bodyPr wrap="none">
              <a:spAutoFit/>
            </a:bodyPr>
            <a:lstStyle/>
            <a:p>
              <a:pPr algn="ctr">
                <a:lnSpc>
                  <a:spcPct val="107000"/>
                </a:lnSpc>
              </a:pPr>
              <a:r>
                <a:rPr lang="en-US" sz="1500" dirty="0">
                  <a:solidFill>
                    <a:srgbClr val="FFFFFF"/>
                  </a:solidFill>
                  <a:latin typeface="Amazon Ember"/>
                </a:rPr>
                <a:t>Optimize</a:t>
              </a:r>
            </a:p>
          </p:txBody>
        </p:sp>
        <p:sp>
          <p:nvSpPr>
            <p:cNvPr id="9" name="Rectangle 8">
              <a:extLst>
                <a:ext uri="{FF2B5EF4-FFF2-40B4-BE49-F238E27FC236}">
                  <a16:creationId xmlns:a16="http://schemas.microsoft.com/office/drawing/2014/main" id="{670A9CA4-99C7-9B4A-B626-27612A68CBA6}"/>
                </a:ext>
              </a:extLst>
            </p:cNvPr>
            <p:cNvSpPr/>
            <p:nvPr/>
          </p:nvSpPr>
          <p:spPr>
            <a:xfrm>
              <a:off x="6672902" y="3908229"/>
              <a:ext cx="1521443" cy="542918"/>
            </a:xfrm>
            <a:prstGeom prst="rect">
              <a:avLst/>
            </a:prstGeom>
          </p:spPr>
          <p:txBody>
            <a:bodyPr wrap="none">
              <a:spAutoFit/>
            </a:bodyPr>
            <a:lstStyle/>
            <a:p>
              <a:pPr algn="r">
                <a:lnSpc>
                  <a:spcPct val="107000"/>
                </a:lnSpc>
              </a:pPr>
              <a:r>
                <a:rPr lang="en-US" sz="1500" dirty="0">
                  <a:solidFill>
                    <a:srgbClr val="FFFFFF"/>
                  </a:solidFill>
                  <a:latin typeface="Amazon Ember"/>
                </a:rPr>
                <a:t>Innovate</a:t>
              </a:r>
            </a:p>
          </p:txBody>
        </p:sp>
        <p:sp>
          <p:nvSpPr>
            <p:cNvPr id="10" name="Rectangle 9">
              <a:extLst>
                <a:ext uri="{FF2B5EF4-FFF2-40B4-BE49-F238E27FC236}">
                  <a16:creationId xmlns:a16="http://schemas.microsoft.com/office/drawing/2014/main" id="{C8EBD273-883D-2348-9FB1-D678EA33D24A}"/>
                </a:ext>
              </a:extLst>
            </p:cNvPr>
            <p:cNvSpPr/>
            <p:nvPr/>
          </p:nvSpPr>
          <p:spPr>
            <a:xfrm>
              <a:off x="9522817" y="6263089"/>
              <a:ext cx="1762536" cy="542918"/>
            </a:xfrm>
            <a:prstGeom prst="rect">
              <a:avLst/>
            </a:prstGeom>
          </p:spPr>
          <p:txBody>
            <a:bodyPr wrap="none">
              <a:spAutoFit/>
            </a:bodyPr>
            <a:lstStyle/>
            <a:p>
              <a:pPr algn="ctr">
                <a:lnSpc>
                  <a:spcPct val="107000"/>
                </a:lnSpc>
              </a:pPr>
              <a:r>
                <a:rPr lang="en-US" sz="1500" dirty="0">
                  <a:solidFill>
                    <a:srgbClr val="FFFFFF"/>
                  </a:solidFill>
                  <a:latin typeface="Amazon Ember"/>
                </a:rPr>
                <a:t>Modernize</a:t>
              </a:r>
            </a:p>
          </p:txBody>
        </p:sp>
        <p:sp>
          <p:nvSpPr>
            <p:cNvPr id="11" name="Freeform 5">
              <a:extLst>
                <a:ext uri="{FF2B5EF4-FFF2-40B4-BE49-F238E27FC236}">
                  <a16:creationId xmlns:a16="http://schemas.microsoft.com/office/drawing/2014/main" id="{D3D2B56D-B579-6843-9F2E-8ABD5AD184D3}"/>
                </a:ext>
              </a:extLst>
            </p:cNvPr>
            <p:cNvSpPr>
              <a:spLocks/>
            </p:cNvSpPr>
            <p:nvPr/>
          </p:nvSpPr>
          <p:spPr bwMode="auto">
            <a:xfrm>
              <a:off x="8802904" y="2610365"/>
              <a:ext cx="1022452" cy="1064430"/>
            </a:xfrm>
            <a:custGeom>
              <a:avLst/>
              <a:gdLst>
                <a:gd name="T0" fmla="*/ 248 w 248"/>
                <a:gd name="T1" fmla="*/ 0 h 260"/>
                <a:gd name="T2" fmla="*/ 0 w 248"/>
                <a:gd name="T3" fmla="*/ 260 h 260"/>
              </a:gdLst>
              <a:ahLst/>
              <a:cxnLst>
                <a:cxn ang="0">
                  <a:pos x="T0" y="T1"/>
                </a:cxn>
                <a:cxn ang="0">
                  <a:pos x="T2" y="T3"/>
                </a:cxn>
              </a:cxnLst>
              <a:rect l="0" t="0" r="r" b="b"/>
              <a:pathLst>
                <a:path w="248" h="260">
                  <a:moveTo>
                    <a:pt x="248" y="0"/>
                  </a:moveTo>
                  <a:cubicBezTo>
                    <a:pt x="137" y="53"/>
                    <a:pt x="48" y="146"/>
                    <a:pt x="0" y="260"/>
                  </a:cubicBezTo>
                </a:path>
              </a:pathLst>
            </a:custGeom>
            <a:noFill/>
            <a:ln w="19050">
              <a:solidFill>
                <a:schemeClr val="accent1"/>
              </a:solidFill>
              <a:prstDash val="dash"/>
              <a:headEnd type="triangle" w="lg" len="lg"/>
              <a:tailEnd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12" name="Freeform 5">
              <a:extLst>
                <a:ext uri="{FF2B5EF4-FFF2-40B4-BE49-F238E27FC236}">
                  <a16:creationId xmlns:a16="http://schemas.microsoft.com/office/drawing/2014/main" id="{A883AAC3-6F98-BC48-A70C-0AD6089582D7}"/>
                </a:ext>
              </a:extLst>
            </p:cNvPr>
            <p:cNvSpPr>
              <a:spLocks/>
            </p:cNvSpPr>
            <p:nvPr/>
          </p:nvSpPr>
          <p:spPr bwMode="auto">
            <a:xfrm rot="16200000" flipH="1" flipV="1">
              <a:off x="10885370" y="2551364"/>
              <a:ext cx="1022452" cy="1064430"/>
            </a:xfrm>
            <a:custGeom>
              <a:avLst/>
              <a:gdLst>
                <a:gd name="T0" fmla="*/ 248 w 248"/>
                <a:gd name="T1" fmla="*/ 0 h 260"/>
                <a:gd name="T2" fmla="*/ 0 w 248"/>
                <a:gd name="T3" fmla="*/ 260 h 260"/>
              </a:gdLst>
              <a:ahLst/>
              <a:cxnLst>
                <a:cxn ang="0">
                  <a:pos x="T0" y="T1"/>
                </a:cxn>
                <a:cxn ang="0">
                  <a:pos x="T2" y="T3"/>
                </a:cxn>
              </a:cxnLst>
              <a:rect l="0" t="0" r="r" b="b"/>
              <a:pathLst>
                <a:path w="248" h="260">
                  <a:moveTo>
                    <a:pt x="248" y="0"/>
                  </a:moveTo>
                  <a:cubicBezTo>
                    <a:pt x="137" y="53"/>
                    <a:pt x="48" y="146"/>
                    <a:pt x="0" y="260"/>
                  </a:cubicBezTo>
                </a:path>
              </a:pathLst>
            </a:custGeom>
            <a:noFill/>
            <a:ln w="19050">
              <a:solidFill>
                <a:schemeClr val="accent1"/>
              </a:solidFill>
              <a:prstDash val="dash"/>
              <a:headEnd type="triangle" w="lg" len="lg"/>
              <a:tailEnd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13" name="Freeform 5">
              <a:extLst>
                <a:ext uri="{FF2B5EF4-FFF2-40B4-BE49-F238E27FC236}">
                  <a16:creationId xmlns:a16="http://schemas.microsoft.com/office/drawing/2014/main" id="{31E87A4E-C345-7B42-88D7-7F1E42064724}"/>
                </a:ext>
              </a:extLst>
            </p:cNvPr>
            <p:cNvSpPr>
              <a:spLocks/>
            </p:cNvSpPr>
            <p:nvPr/>
          </p:nvSpPr>
          <p:spPr bwMode="auto">
            <a:xfrm flipH="1" flipV="1">
              <a:off x="10974824" y="4584001"/>
              <a:ext cx="1022452" cy="1064430"/>
            </a:xfrm>
            <a:custGeom>
              <a:avLst/>
              <a:gdLst>
                <a:gd name="T0" fmla="*/ 248 w 248"/>
                <a:gd name="T1" fmla="*/ 0 h 260"/>
                <a:gd name="T2" fmla="*/ 0 w 248"/>
                <a:gd name="T3" fmla="*/ 260 h 260"/>
              </a:gdLst>
              <a:ahLst/>
              <a:cxnLst>
                <a:cxn ang="0">
                  <a:pos x="T0" y="T1"/>
                </a:cxn>
                <a:cxn ang="0">
                  <a:pos x="T2" y="T3"/>
                </a:cxn>
              </a:cxnLst>
              <a:rect l="0" t="0" r="r" b="b"/>
              <a:pathLst>
                <a:path w="248" h="260">
                  <a:moveTo>
                    <a:pt x="248" y="0"/>
                  </a:moveTo>
                  <a:cubicBezTo>
                    <a:pt x="137" y="53"/>
                    <a:pt x="48" y="146"/>
                    <a:pt x="0" y="260"/>
                  </a:cubicBezTo>
                </a:path>
              </a:pathLst>
            </a:custGeom>
            <a:noFill/>
            <a:ln w="19050">
              <a:solidFill>
                <a:schemeClr val="accent1"/>
              </a:solidFill>
              <a:prstDash val="dash"/>
              <a:headEnd type="triangle" w="lg" len="lg"/>
              <a:tailEnd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14" name="Freeform 5">
              <a:extLst>
                <a:ext uri="{FF2B5EF4-FFF2-40B4-BE49-F238E27FC236}">
                  <a16:creationId xmlns:a16="http://schemas.microsoft.com/office/drawing/2014/main" id="{C52AF09E-9E30-7446-8084-A520DD693F53}"/>
                </a:ext>
              </a:extLst>
            </p:cNvPr>
            <p:cNvSpPr>
              <a:spLocks/>
            </p:cNvSpPr>
            <p:nvPr/>
          </p:nvSpPr>
          <p:spPr bwMode="auto">
            <a:xfrm rot="16200000">
              <a:off x="8946083" y="4686562"/>
              <a:ext cx="1022452" cy="1064430"/>
            </a:xfrm>
            <a:custGeom>
              <a:avLst/>
              <a:gdLst>
                <a:gd name="T0" fmla="*/ 248 w 248"/>
                <a:gd name="T1" fmla="*/ 0 h 260"/>
                <a:gd name="T2" fmla="*/ 0 w 248"/>
                <a:gd name="T3" fmla="*/ 260 h 260"/>
              </a:gdLst>
              <a:ahLst/>
              <a:cxnLst>
                <a:cxn ang="0">
                  <a:pos x="T0" y="T1"/>
                </a:cxn>
                <a:cxn ang="0">
                  <a:pos x="T2" y="T3"/>
                </a:cxn>
              </a:cxnLst>
              <a:rect l="0" t="0" r="r" b="b"/>
              <a:pathLst>
                <a:path w="248" h="260">
                  <a:moveTo>
                    <a:pt x="248" y="0"/>
                  </a:moveTo>
                  <a:cubicBezTo>
                    <a:pt x="137" y="53"/>
                    <a:pt x="48" y="146"/>
                    <a:pt x="0" y="260"/>
                  </a:cubicBezTo>
                </a:path>
              </a:pathLst>
            </a:custGeom>
            <a:noFill/>
            <a:ln w="19050">
              <a:solidFill>
                <a:schemeClr val="accent1"/>
              </a:solidFill>
              <a:prstDash val="dash"/>
              <a:headEnd type="triangle" w="lg" len="lg"/>
              <a:tailEnd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grpSp>
          <p:nvGrpSpPr>
            <p:cNvPr id="15" name="Group 14">
              <a:extLst>
                <a:ext uri="{FF2B5EF4-FFF2-40B4-BE49-F238E27FC236}">
                  <a16:creationId xmlns:a16="http://schemas.microsoft.com/office/drawing/2014/main" id="{E34B52E7-A1D6-6544-B689-ED9EFBFECCF7}"/>
                </a:ext>
              </a:extLst>
            </p:cNvPr>
            <p:cNvGrpSpPr/>
            <p:nvPr/>
          </p:nvGrpSpPr>
          <p:grpSpPr>
            <a:xfrm>
              <a:off x="9997065" y="5262653"/>
              <a:ext cx="930682" cy="930682"/>
              <a:chOff x="9997065" y="5262653"/>
              <a:chExt cx="930682" cy="930682"/>
            </a:xfrm>
          </p:grpSpPr>
          <p:sp>
            <p:nvSpPr>
              <p:cNvPr id="66" name="Oval 65">
                <a:extLst>
                  <a:ext uri="{FF2B5EF4-FFF2-40B4-BE49-F238E27FC236}">
                    <a16:creationId xmlns:a16="http://schemas.microsoft.com/office/drawing/2014/main" id="{B07BC060-21AF-9C41-B0A9-A79E59F76752}"/>
                  </a:ext>
                </a:extLst>
              </p:cNvPr>
              <p:cNvSpPr/>
              <p:nvPr/>
            </p:nvSpPr>
            <p:spPr bwMode="auto">
              <a:xfrm>
                <a:off x="9997065" y="5262653"/>
                <a:ext cx="930682" cy="930682"/>
              </a:xfrm>
              <a:prstGeom prst="ellipse">
                <a:avLst/>
              </a:prstGeom>
              <a:noFill/>
              <a:ln w="19050" cap="flat">
                <a:solidFill>
                  <a:schemeClr val="bg1"/>
                </a:solidFill>
                <a:prstDash val="solid"/>
                <a:rou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dirty="0">
                  <a:solidFill>
                    <a:srgbClr val="FFFFFF"/>
                  </a:solidFill>
                  <a:latin typeface="Amazon Ember"/>
                </a:endParaRPr>
              </a:p>
            </p:txBody>
          </p:sp>
          <p:grpSp>
            <p:nvGrpSpPr>
              <p:cNvPr id="67" name="Graphic 286">
                <a:extLst>
                  <a:ext uri="{FF2B5EF4-FFF2-40B4-BE49-F238E27FC236}">
                    <a16:creationId xmlns:a16="http://schemas.microsoft.com/office/drawing/2014/main" id="{71903FFE-0B57-AD45-B682-A549AA6C9EE3}"/>
                  </a:ext>
                </a:extLst>
              </p:cNvPr>
              <p:cNvGrpSpPr/>
              <p:nvPr/>
            </p:nvGrpSpPr>
            <p:grpSpPr>
              <a:xfrm>
                <a:off x="10140562" y="5406150"/>
                <a:ext cx="643689" cy="643689"/>
                <a:chOff x="313727" y="2246899"/>
                <a:chExt cx="643689" cy="643689"/>
              </a:xfrm>
            </p:grpSpPr>
            <p:sp>
              <p:nvSpPr>
                <p:cNvPr id="68" name="Freeform: Shape 53">
                  <a:extLst>
                    <a:ext uri="{FF2B5EF4-FFF2-40B4-BE49-F238E27FC236}">
                      <a16:creationId xmlns:a16="http://schemas.microsoft.com/office/drawing/2014/main" id="{3A24BC42-CE3D-884F-B5FB-0A85F749BA4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rgbClr val="527FFF"/>
                  </a:solidFill>
                  <a:custDash>
                    <a:ds d="300000" sp="450000"/>
                  </a:custDash>
                  <a:round/>
                </a:ln>
              </p:spPr>
              <p:txBody>
                <a:bodyPr rtlCol="0" anchor="ctr"/>
                <a:lstStyle/>
                <a:p>
                  <a:endParaRPr lang="en-US" dirty="0">
                    <a:solidFill>
                      <a:srgbClr val="FFFFFF"/>
                    </a:solidFill>
                    <a:latin typeface="Amazon Ember"/>
                  </a:endParaRPr>
                </a:p>
              </p:txBody>
            </p:sp>
            <p:sp>
              <p:nvSpPr>
                <p:cNvPr id="69" name="Freeform: Shape 54">
                  <a:extLst>
                    <a:ext uri="{FF2B5EF4-FFF2-40B4-BE49-F238E27FC236}">
                      <a16:creationId xmlns:a16="http://schemas.microsoft.com/office/drawing/2014/main" id="{735E9412-F8EE-BE4B-974B-9C715E9B77AE}"/>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rgbClr val="527FFF"/>
                  </a:solidFill>
                  <a:custDash>
                    <a:ds d="300000" sp="450000"/>
                  </a:custDash>
                  <a:round/>
                </a:ln>
              </p:spPr>
              <p:txBody>
                <a:bodyPr rtlCol="0" anchor="ctr"/>
                <a:lstStyle/>
                <a:p>
                  <a:endParaRPr lang="en-US" dirty="0">
                    <a:solidFill>
                      <a:srgbClr val="FFFFFF"/>
                    </a:solidFill>
                    <a:latin typeface="Amazon Ember"/>
                  </a:endParaRPr>
                </a:p>
              </p:txBody>
            </p:sp>
            <p:sp>
              <p:nvSpPr>
                <p:cNvPr id="70" name="Freeform: Shape 55">
                  <a:extLst>
                    <a:ext uri="{FF2B5EF4-FFF2-40B4-BE49-F238E27FC236}">
                      <a16:creationId xmlns:a16="http://schemas.microsoft.com/office/drawing/2014/main" id="{51608E67-C9F2-9943-85C2-EEE89E6971B2}"/>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71" name="Freeform: Shape 56">
                  <a:extLst>
                    <a:ext uri="{FF2B5EF4-FFF2-40B4-BE49-F238E27FC236}">
                      <a16:creationId xmlns:a16="http://schemas.microsoft.com/office/drawing/2014/main" id="{70AFEE9D-EA5C-794C-A6B0-7D3611C3FA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72" name="Freeform: Shape 57">
                  <a:extLst>
                    <a:ext uri="{FF2B5EF4-FFF2-40B4-BE49-F238E27FC236}">
                      <a16:creationId xmlns:a16="http://schemas.microsoft.com/office/drawing/2014/main" id="{ED49F0EE-9110-0649-A56B-7CA32326B420}"/>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rgbClr val="232F3E"/>
                  </a:solidFill>
                  <a:prstDash val="solid"/>
                  <a:round/>
                </a:ln>
              </p:spPr>
              <p:txBody>
                <a:bodyPr rtlCol="0" anchor="ctr"/>
                <a:lstStyle/>
                <a:p>
                  <a:endParaRPr lang="en-US" dirty="0">
                    <a:solidFill>
                      <a:srgbClr val="FFFFFF"/>
                    </a:solidFill>
                    <a:latin typeface="Amazon Ember"/>
                  </a:endParaRPr>
                </a:p>
              </p:txBody>
            </p:sp>
            <p:sp>
              <p:nvSpPr>
                <p:cNvPr id="73" name="Freeform: Shape 58">
                  <a:extLst>
                    <a:ext uri="{FF2B5EF4-FFF2-40B4-BE49-F238E27FC236}">
                      <a16:creationId xmlns:a16="http://schemas.microsoft.com/office/drawing/2014/main" id="{CB6CF792-30BA-3A47-AA58-B3AAB6C813EB}"/>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74" name="Freeform: Shape 59">
                  <a:extLst>
                    <a:ext uri="{FF2B5EF4-FFF2-40B4-BE49-F238E27FC236}">
                      <a16:creationId xmlns:a16="http://schemas.microsoft.com/office/drawing/2014/main" id="{A265A341-DBB4-6643-B1FA-9BCF34F24940}"/>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grpSp>
        </p:grpSp>
        <p:grpSp>
          <p:nvGrpSpPr>
            <p:cNvPr id="16" name="Group 15">
              <a:extLst>
                <a:ext uri="{FF2B5EF4-FFF2-40B4-BE49-F238E27FC236}">
                  <a16:creationId xmlns:a16="http://schemas.microsoft.com/office/drawing/2014/main" id="{D5D20BDB-A50B-5142-A14B-2D309A7A25D8}"/>
                </a:ext>
              </a:extLst>
            </p:cNvPr>
            <p:cNvGrpSpPr/>
            <p:nvPr/>
          </p:nvGrpSpPr>
          <p:grpSpPr>
            <a:xfrm>
              <a:off x="11502041" y="3678690"/>
              <a:ext cx="930682" cy="930682"/>
              <a:chOff x="11502041" y="3678690"/>
              <a:chExt cx="930682" cy="930682"/>
            </a:xfrm>
          </p:grpSpPr>
          <p:sp>
            <p:nvSpPr>
              <p:cNvPr id="57" name="Oval 56">
                <a:extLst>
                  <a:ext uri="{FF2B5EF4-FFF2-40B4-BE49-F238E27FC236}">
                    <a16:creationId xmlns:a16="http://schemas.microsoft.com/office/drawing/2014/main" id="{957DD3E3-4D9E-7646-AC16-F8F7B9994353}"/>
                  </a:ext>
                </a:extLst>
              </p:cNvPr>
              <p:cNvSpPr/>
              <p:nvPr/>
            </p:nvSpPr>
            <p:spPr bwMode="auto">
              <a:xfrm>
                <a:off x="11502041" y="3678690"/>
                <a:ext cx="930682" cy="930682"/>
              </a:xfrm>
              <a:prstGeom prst="ellipse">
                <a:avLst/>
              </a:prstGeom>
              <a:noFill/>
              <a:ln w="19050" cap="flat">
                <a:solidFill>
                  <a:schemeClr val="bg1"/>
                </a:solidFill>
                <a:prstDash val="solid"/>
                <a:rou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dirty="0">
                  <a:solidFill>
                    <a:srgbClr val="FFFFFF"/>
                  </a:solidFill>
                  <a:latin typeface="Amazon Ember"/>
                </a:endParaRPr>
              </a:p>
            </p:txBody>
          </p:sp>
          <p:grpSp>
            <p:nvGrpSpPr>
              <p:cNvPr id="58" name="Graphic 190">
                <a:extLst>
                  <a:ext uri="{FF2B5EF4-FFF2-40B4-BE49-F238E27FC236}">
                    <a16:creationId xmlns:a16="http://schemas.microsoft.com/office/drawing/2014/main" id="{5E937204-62DA-914B-BE47-FACB2385C2A1}"/>
                  </a:ext>
                </a:extLst>
              </p:cNvPr>
              <p:cNvGrpSpPr/>
              <p:nvPr/>
            </p:nvGrpSpPr>
            <p:grpSpPr>
              <a:xfrm>
                <a:off x="11645538" y="3822187"/>
                <a:ext cx="643689" cy="643689"/>
                <a:chOff x="6982603" y="4250234"/>
                <a:chExt cx="643689" cy="643689"/>
              </a:xfrm>
            </p:grpSpPr>
            <p:sp>
              <p:nvSpPr>
                <p:cNvPr id="59" name="Freeform: Shape 45">
                  <a:extLst>
                    <a:ext uri="{FF2B5EF4-FFF2-40B4-BE49-F238E27FC236}">
                      <a16:creationId xmlns:a16="http://schemas.microsoft.com/office/drawing/2014/main" id="{20991055-B131-7D44-AF95-AA8FB25B239F}"/>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60" name="Freeform: Shape 46">
                  <a:extLst>
                    <a:ext uri="{FF2B5EF4-FFF2-40B4-BE49-F238E27FC236}">
                      <a16:creationId xmlns:a16="http://schemas.microsoft.com/office/drawing/2014/main" id="{7EDADC62-760F-B748-87D3-F407770C0399}"/>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61" name="Freeform: Shape 47">
                  <a:extLst>
                    <a:ext uri="{FF2B5EF4-FFF2-40B4-BE49-F238E27FC236}">
                      <a16:creationId xmlns:a16="http://schemas.microsoft.com/office/drawing/2014/main" id="{C535D12F-399E-BD4A-9577-FA32C649FF2A}"/>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62" name="Freeform: Shape 48">
                  <a:extLst>
                    <a:ext uri="{FF2B5EF4-FFF2-40B4-BE49-F238E27FC236}">
                      <a16:creationId xmlns:a16="http://schemas.microsoft.com/office/drawing/2014/main" id="{50A9C4B2-950E-8449-807B-5464FB754D1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63" name="Freeform: Shape 49">
                  <a:extLst>
                    <a:ext uri="{FF2B5EF4-FFF2-40B4-BE49-F238E27FC236}">
                      <a16:creationId xmlns:a16="http://schemas.microsoft.com/office/drawing/2014/main" id="{ACF7D729-0C7D-CC4C-831E-0FA6D18F9AE0}"/>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64" name="Freeform: Shape 50">
                  <a:extLst>
                    <a:ext uri="{FF2B5EF4-FFF2-40B4-BE49-F238E27FC236}">
                      <a16:creationId xmlns:a16="http://schemas.microsoft.com/office/drawing/2014/main" id="{D10F4A48-A6CE-E747-AC00-4295815E2BD7}"/>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232F3E"/>
                  </a:solidFill>
                  <a:prstDash val="solid"/>
                  <a:round/>
                </a:ln>
              </p:spPr>
              <p:txBody>
                <a:bodyPr rtlCol="0" anchor="ctr"/>
                <a:lstStyle/>
                <a:p>
                  <a:endParaRPr lang="en-US" dirty="0">
                    <a:solidFill>
                      <a:srgbClr val="FFFFFF"/>
                    </a:solidFill>
                    <a:latin typeface="Amazon Ember"/>
                  </a:endParaRPr>
                </a:p>
              </p:txBody>
            </p:sp>
            <p:sp>
              <p:nvSpPr>
                <p:cNvPr id="65" name="Freeform: Shape 51">
                  <a:extLst>
                    <a:ext uri="{FF2B5EF4-FFF2-40B4-BE49-F238E27FC236}">
                      <a16:creationId xmlns:a16="http://schemas.microsoft.com/office/drawing/2014/main" id="{5A0EDDD6-DD7D-0743-96C5-648417D77FC9}"/>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232F3E"/>
                  </a:solidFill>
                  <a:prstDash val="solid"/>
                  <a:round/>
                </a:ln>
              </p:spPr>
              <p:txBody>
                <a:bodyPr rtlCol="0" anchor="ctr"/>
                <a:lstStyle/>
                <a:p>
                  <a:endParaRPr lang="en-US" dirty="0">
                    <a:solidFill>
                      <a:srgbClr val="FFFFFF"/>
                    </a:solidFill>
                    <a:latin typeface="Amazon Ember"/>
                  </a:endParaRPr>
                </a:p>
              </p:txBody>
            </p:sp>
          </p:grpSp>
        </p:grpSp>
        <p:grpSp>
          <p:nvGrpSpPr>
            <p:cNvPr id="17" name="Group 16">
              <a:extLst>
                <a:ext uri="{FF2B5EF4-FFF2-40B4-BE49-F238E27FC236}">
                  <a16:creationId xmlns:a16="http://schemas.microsoft.com/office/drawing/2014/main" id="{F6340E78-6998-1646-83FE-260489B71EC2}"/>
                </a:ext>
              </a:extLst>
            </p:cNvPr>
            <p:cNvGrpSpPr/>
            <p:nvPr/>
          </p:nvGrpSpPr>
          <p:grpSpPr>
            <a:xfrm>
              <a:off x="8342211" y="3678690"/>
              <a:ext cx="930682" cy="930682"/>
              <a:chOff x="8342211" y="3678690"/>
              <a:chExt cx="930682" cy="930682"/>
            </a:xfrm>
          </p:grpSpPr>
          <p:sp>
            <p:nvSpPr>
              <p:cNvPr id="31" name="Oval 30">
                <a:extLst>
                  <a:ext uri="{FF2B5EF4-FFF2-40B4-BE49-F238E27FC236}">
                    <a16:creationId xmlns:a16="http://schemas.microsoft.com/office/drawing/2014/main" id="{C0FFA063-3960-2842-8CE6-79ED7B4EB610}"/>
                  </a:ext>
                </a:extLst>
              </p:cNvPr>
              <p:cNvSpPr/>
              <p:nvPr/>
            </p:nvSpPr>
            <p:spPr bwMode="auto">
              <a:xfrm>
                <a:off x="8342211" y="3678690"/>
                <a:ext cx="930682" cy="930682"/>
              </a:xfrm>
              <a:prstGeom prst="ellipse">
                <a:avLst/>
              </a:prstGeom>
              <a:noFill/>
              <a:ln w="19050" cap="flat">
                <a:solidFill>
                  <a:schemeClr val="bg1"/>
                </a:solidFill>
                <a:prstDash val="solid"/>
                <a:rou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dirty="0">
                  <a:solidFill>
                    <a:srgbClr val="FFFFFF"/>
                  </a:solidFill>
                  <a:latin typeface="Amazon Ember"/>
                </a:endParaRPr>
              </a:p>
            </p:txBody>
          </p:sp>
          <p:grpSp>
            <p:nvGrpSpPr>
              <p:cNvPr id="32" name="Graphic 38">
                <a:extLst>
                  <a:ext uri="{FF2B5EF4-FFF2-40B4-BE49-F238E27FC236}">
                    <a16:creationId xmlns:a16="http://schemas.microsoft.com/office/drawing/2014/main" id="{E82A744D-6C1B-AC45-8818-D272F5F0F0D5}"/>
                  </a:ext>
                </a:extLst>
              </p:cNvPr>
              <p:cNvGrpSpPr/>
              <p:nvPr/>
            </p:nvGrpSpPr>
            <p:grpSpPr>
              <a:xfrm>
                <a:off x="8485708" y="3822187"/>
                <a:ext cx="643689" cy="643689"/>
                <a:chOff x="10048511" y="3570411"/>
                <a:chExt cx="643689" cy="643689"/>
              </a:xfrm>
            </p:grpSpPr>
            <p:sp>
              <p:nvSpPr>
                <p:cNvPr id="33" name="Freeform: Shape 15">
                  <a:extLst>
                    <a:ext uri="{FF2B5EF4-FFF2-40B4-BE49-F238E27FC236}">
                      <a16:creationId xmlns:a16="http://schemas.microsoft.com/office/drawing/2014/main" id="{97B40766-07B7-D843-BE9E-C0468CEB0795}"/>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34" name="Freeform: Shape 16">
                  <a:extLst>
                    <a:ext uri="{FF2B5EF4-FFF2-40B4-BE49-F238E27FC236}">
                      <a16:creationId xmlns:a16="http://schemas.microsoft.com/office/drawing/2014/main" id="{BBEF01E7-ADDD-5A44-A10D-DEEA2566425F}"/>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35" name="Freeform: Shape 17">
                  <a:extLst>
                    <a:ext uri="{FF2B5EF4-FFF2-40B4-BE49-F238E27FC236}">
                      <a16:creationId xmlns:a16="http://schemas.microsoft.com/office/drawing/2014/main" id="{DD71173A-0CEC-FF48-B40B-034D159601A9}"/>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36" name="Freeform: Shape 18">
                  <a:extLst>
                    <a:ext uri="{FF2B5EF4-FFF2-40B4-BE49-F238E27FC236}">
                      <a16:creationId xmlns:a16="http://schemas.microsoft.com/office/drawing/2014/main" id="{4A751452-5245-D94C-AA31-6E2D71503805}"/>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37" name="Freeform: Shape 19">
                  <a:extLst>
                    <a:ext uri="{FF2B5EF4-FFF2-40B4-BE49-F238E27FC236}">
                      <a16:creationId xmlns:a16="http://schemas.microsoft.com/office/drawing/2014/main" id="{B55DAAE5-EDF4-6C4E-8757-C658DCBB9FB7}"/>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232F3E"/>
                  </a:solidFill>
                  <a:prstDash val="solid"/>
                  <a:round/>
                </a:ln>
              </p:spPr>
              <p:txBody>
                <a:bodyPr rtlCol="0" anchor="ctr"/>
                <a:lstStyle/>
                <a:p>
                  <a:endParaRPr lang="en-US" dirty="0">
                    <a:solidFill>
                      <a:srgbClr val="FFFFFF"/>
                    </a:solidFill>
                    <a:latin typeface="Amazon Ember"/>
                  </a:endParaRPr>
                </a:p>
              </p:txBody>
            </p:sp>
            <p:sp>
              <p:nvSpPr>
                <p:cNvPr id="38" name="Freeform: Shape 20">
                  <a:extLst>
                    <a:ext uri="{FF2B5EF4-FFF2-40B4-BE49-F238E27FC236}">
                      <a16:creationId xmlns:a16="http://schemas.microsoft.com/office/drawing/2014/main" id="{84344EEA-179D-6B45-9E56-80EDC4B41680}"/>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39" name="Freeform: Shape 21">
                  <a:extLst>
                    <a:ext uri="{FF2B5EF4-FFF2-40B4-BE49-F238E27FC236}">
                      <a16:creationId xmlns:a16="http://schemas.microsoft.com/office/drawing/2014/main" id="{CF15F25C-C845-9241-A7C6-F572D56D0F01}"/>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40" name="Freeform: Shape 22">
                  <a:extLst>
                    <a:ext uri="{FF2B5EF4-FFF2-40B4-BE49-F238E27FC236}">
                      <a16:creationId xmlns:a16="http://schemas.microsoft.com/office/drawing/2014/main" id="{0DF3332E-745E-2F4E-A962-42387CEBC8D7}"/>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41" name="Freeform: Shape 23">
                  <a:extLst>
                    <a:ext uri="{FF2B5EF4-FFF2-40B4-BE49-F238E27FC236}">
                      <a16:creationId xmlns:a16="http://schemas.microsoft.com/office/drawing/2014/main" id="{0120C17B-3344-A84A-B56D-4B1BCB0D65FE}"/>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42" name="Freeform: Shape 24">
                  <a:extLst>
                    <a:ext uri="{FF2B5EF4-FFF2-40B4-BE49-F238E27FC236}">
                      <a16:creationId xmlns:a16="http://schemas.microsoft.com/office/drawing/2014/main" id="{C5B47FFD-D9FB-D843-92EA-969B82D46DD9}"/>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43" name="Freeform: Shape 25">
                  <a:extLst>
                    <a:ext uri="{FF2B5EF4-FFF2-40B4-BE49-F238E27FC236}">
                      <a16:creationId xmlns:a16="http://schemas.microsoft.com/office/drawing/2014/main" id="{DD1EF159-EA8E-054B-AA27-3F32F59856DD}"/>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44" name="Freeform: Shape 26">
                  <a:extLst>
                    <a:ext uri="{FF2B5EF4-FFF2-40B4-BE49-F238E27FC236}">
                      <a16:creationId xmlns:a16="http://schemas.microsoft.com/office/drawing/2014/main" id="{DB2BCFCE-5365-DD46-A20D-5E461359262B}"/>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45" name="Freeform: Shape 27">
                  <a:extLst>
                    <a:ext uri="{FF2B5EF4-FFF2-40B4-BE49-F238E27FC236}">
                      <a16:creationId xmlns:a16="http://schemas.microsoft.com/office/drawing/2014/main" id="{E6AFA64B-0653-AA44-9F6B-584D0A2B8400}"/>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a:solidFill>
                    <a:srgbClr val="527FFF"/>
                  </a:solidFill>
                  <a:prstDash val="solid"/>
                  <a:round/>
                </a:ln>
              </p:spPr>
              <p:txBody>
                <a:bodyPr rtlCol="0" anchor="ctr"/>
                <a:lstStyle/>
                <a:p>
                  <a:endParaRPr lang="en-US" dirty="0">
                    <a:solidFill>
                      <a:srgbClr val="FFFFFF"/>
                    </a:solidFill>
                    <a:latin typeface="Amazon Ember"/>
                  </a:endParaRPr>
                </a:p>
              </p:txBody>
            </p:sp>
            <p:sp>
              <p:nvSpPr>
                <p:cNvPr id="46" name="Freeform: Shape 28">
                  <a:extLst>
                    <a:ext uri="{FF2B5EF4-FFF2-40B4-BE49-F238E27FC236}">
                      <a16:creationId xmlns:a16="http://schemas.microsoft.com/office/drawing/2014/main" id="{346AFE4C-C9A9-BC47-BF1B-DC4B91229C9D}"/>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47" name="Freeform: Shape 29">
                  <a:extLst>
                    <a:ext uri="{FF2B5EF4-FFF2-40B4-BE49-F238E27FC236}">
                      <a16:creationId xmlns:a16="http://schemas.microsoft.com/office/drawing/2014/main" id="{1586BFB5-FDDC-5E49-842B-EB1AE1CA734F}"/>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48" name="Freeform: Shape 30">
                  <a:extLst>
                    <a:ext uri="{FF2B5EF4-FFF2-40B4-BE49-F238E27FC236}">
                      <a16:creationId xmlns:a16="http://schemas.microsoft.com/office/drawing/2014/main" id="{13B7CE62-E3CD-C943-8C51-B3E2F41BE76C}"/>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49" name="Freeform: Shape 31">
                  <a:extLst>
                    <a:ext uri="{FF2B5EF4-FFF2-40B4-BE49-F238E27FC236}">
                      <a16:creationId xmlns:a16="http://schemas.microsoft.com/office/drawing/2014/main" id="{4C760B10-D687-DD4C-B731-0E32BAA749F9}"/>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0" name="Freeform: Shape 32">
                  <a:extLst>
                    <a:ext uri="{FF2B5EF4-FFF2-40B4-BE49-F238E27FC236}">
                      <a16:creationId xmlns:a16="http://schemas.microsoft.com/office/drawing/2014/main" id="{67436BF2-4477-914D-BBB4-6A9495296EA3}"/>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1" name="Freeform: Shape 33">
                  <a:extLst>
                    <a:ext uri="{FF2B5EF4-FFF2-40B4-BE49-F238E27FC236}">
                      <a16:creationId xmlns:a16="http://schemas.microsoft.com/office/drawing/2014/main" id="{F038A22D-82AC-D24E-9130-93DA7CEDDFA0}"/>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2" name="Freeform: Shape 34">
                  <a:extLst>
                    <a:ext uri="{FF2B5EF4-FFF2-40B4-BE49-F238E27FC236}">
                      <a16:creationId xmlns:a16="http://schemas.microsoft.com/office/drawing/2014/main" id="{A2027DAC-983C-8744-9419-7C56C838B167}"/>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3" name="Freeform: Shape 35">
                  <a:extLst>
                    <a:ext uri="{FF2B5EF4-FFF2-40B4-BE49-F238E27FC236}">
                      <a16:creationId xmlns:a16="http://schemas.microsoft.com/office/drawing/2014/main" id="{97822FFF-07ED-9A4A-BF7A-DA8731607E01}"/>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4" name="Freeform: Shape 36">
                  <a:extLst>
                    <a:ext uri="{FF2B5EF4-FFF2-40B4-BE49-F238E27FC236}">
                      <a16:creationId xmlns:a16="http://schemas.microsoft.com/office/drawing/2014/main" id="{21BA2839-A53D-B846-9B27-0FB6A7648ED2}"/>
                    </a:ext>
                  </a:extLst>
                </p:cNvPr>
                <p:cNvSpPr/>
                <p:nvPr/>
              </p:nvSpPr>
              <p:spPr>
                <a:xfrm>
                  <a:off x="10295688" y="3793127"/>
                  <a:ext cx="144830" cy="77243"/>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5" name="Freeform: Shape 37">
                  <a:extLst>
                    <a:ext uri="{FF2B5EF4-FFF2-40B4-BE49-F238E27FC236}">
                      <a16:creationId xmlns:a16="http://schemas.microsoft.com/office/drawing/2014/main" id="{FF460935-BB2D-414E-8FD2-B39E10CEE81C}"/>
                    </a:ext>
                  </a:extLst>
                </p:cNvPr>
                <p:cNvSpPr/>
                <p:nvPr/>
              </p:nvSpPr>
              <p:spPr>
                <a:xfrm>
                  <a:off x="10295688" y="3828530"/>
                  <a:ext cx="77243" cy="131956"/>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56" name="Freeform: Shape 38">
                  <a:extLst>
                    <a:ext uri="{FF2B5EF4-FFF2-40B4-BE49-F238E27FC236}">
                      <a16:creationId xmlns:a16="http://schemas.microsoft.com/office/drawing/2014/main" id="{72AE4AD0-3B52-7645-9B76-C7F7CB529D81}"/>
                    </a:ext>
                  </a:extLst>
                </p:cNvPr>
                <p:cNvSpPr/>
                <p:nvPr/>
              </p:nvSpPr>
              <p:spPr>
                <a:xfrm>
                  <a:off x="10363919" y="3828530"/>
                  <a:ext cx="77243" cy="131956"/>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grpSp>
        </p:grpSp>
        <p:sp>
          <p:nvSpPr>
            <p:cNvPr id="18" name="Oval 17">
              <a:extLst>
                <a:ext uri="{FF2B5EF4-FFF2-40B4-BE49-F238E27FC236}">
                  <a16:creationId xmlns:a16="http://schemas.microsoft.com/office/drawing/2014/main" id="{DE3AA0B1-3B71-9846-9A00-7A60516285FC}"/>
                </a:ext>
              </a:extLst>
            </p:cNvPr>
            <p:cNvSpPr/>
            <p:nvPr/>
          </p:nvSpPr>
          <p:spPr bwMode="auto">
            <a:xfrm>
              <a:off x="9532612" y="3262250"/>
              <a:ext cx="1725432" cy="1795104"/>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1125" dirty="0">
                  <a:solidFill>
                    <a:srgbClr val="FF9900"/>
                  </a:solidFill>
                  <a:latin typeface="Amazon Ember"/>
                  <a:ea typeface="Segoe UI" pitchFamily="34" charset="0"/>
                  <a:cs typeface="Segoe UI" pitchFamily="34" charset="0"/>
                </a:rPr>
                <a:t>Operate</a:t>
              </a:r>
            </a:p>
          </p:txBody>
        </p:sp>
        <p:grpSp>
          <p:nvGrpSpPr>
            <p:cNvPr id="19" name="Group 18">
              <a:extLst>
                <a:ext uri="{FF2B5EF4-FFF2-40B4-BE49-F238E27FC236}">
                  <a16:creationId xmlns:a16="http://schemas.microsoft.com/office/drawing/2014/main" id="{8D609936-8E05-F442-8648-F38C7FA0C52D}"/>
                </a:ext>
              </a:extLst>
            </p:cNvPr>
            <p:cNvGrpSpPr/>
            <p:nvPr/>
          </p:nvGrpSpPr>
          <p:grpSpPr>
            <a:xfrm>
              <a:off x="9938743" y="2113102"/>
              <a:ext cx="930682" cy="930682"/>
              <a:chOff x="9938743" y="2113102"/>
              <a:chExt cx="930682" cy="930682"/>
            </a:xfrm>
          </p:grpSpPr>
          <p:sp>
            <p:nvSpPr>
              <p:cNvPr id="20" name="Oval 19">
                <a:extLst>
                  <a:ext uri="{FF2B5EF4-FFF2-40B4-BE49-F238E27FC236}">
                    <a16:creationId xmlns:a16="http://schemas.microsoft.com/office/drawing/2014/main" id="{6E9C6088-02F6-E844-A9A0-0E3A37F0DA80}"/>
                  </a:ext>
                </a:extLst>
              </p:cNvPr>
              <p:cNvSpPr/>
              <p:nvPr/>
            </p:nvSpPr>
            <p:spPr bwMode="auto">
              <a:xfrm>
                <a:off x="9938743" y="2113102"/>
                <a:ext cx="930682" cy="930682"/>
              </a:xfrm>
              <a:prstGeom prst="ellipse">
                <a:avLst/>
              </a:prstGeom>
              <a:noFill/>
              <a:ln w="19050" cap="flat">
                <a:solidFill>
                  <a:schemeClr val="bg1"/>
                </a:solidFill>
                <a:prstDash val="solid"/>
                <a:rou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dirty="0">
                  <a:solidFill>
                    <a:srgbClr val="FFFFFF"/>
                  </a:solidFill>
                  <a:latin typeface="Amazon Ember"/>
                </a:endParaRPr>
              </a:p>
            </p:txBody>
          </p:sp>
          <p:grpSp>
            <p:nvGrpSpPr>
              <p:cNvPr id="21" name="Group 20">
                <a:extLst>
                  <a:ext uri="{FF2B5EF4-FFF2-40B4-BE49-F238E27FC236}">
                    <a16:creationId xmlns:a16="http://schemas.microsoft.com/office/drawing/2014/main" id="{9BB6AF5A-B4DE-9148-9A21-277AFABDA8A6}"/>
                  </a:ext>
                </a:extLst>
              </p:cNvPr>
              <p:cNvGrpSpPr/>
              <p:nvPr/>
            </p:nvGrpSpPr>
            <p:grpSpPr>
              <a:xfrm>
                <a:off x="10145712" y="2392096"/>
                <a:ext cx="514561" cy="370765"/>
                <a:chOff x="10145712" y="2392096"/>
                <a:chExt cx="514561" cy="370765"/>
              </a:xfrm>
            </p:grpSpPr>
            <p:sp>
              <p:nvSpPr>
                <p:cNvPr id="22" name="Freeform: Shape 40">
                  <a:extLst>
                    <a:ext uri="{FF2B5EF4-FFF2-40B4-BE49-F238E27FC236}">
                      <a16:creationId xmlns:a16="http://schemas.microsoft.com/office/drawing/2014/main" id="{2DA52AF1-39D7-5141-9986-B7768792E95A}"/>
                    </a:ext>
                  </a:extLst>
                </p:cNvPr>
                <p:cNvSpPr/>
                <p:nvPr/>
              </p:nvSpPr>
              <p:spPr>
                <a:xfrm>
                  <a:off x="10145712" y="2392096"/>
                  <a:ext cx="437709" cy="299315"/>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grpSp>
              <p:nvGrpSpPr>
                <p:cNvPr id="23" name="Group 22">
                  <a:extLst>
                    <a:ext uri="{FF2B5EF4-FFF2-40B4-BE49-F238E27FC236}">
                      <a16:creationId xmlns:a16="http://schemas.microsoft.com/office/drawing/2014/main" id="{4B47F8A3-20C2-AA4B-9920-D6EBCE4B63B2}"/>
                    </a:ext>
                  </a:extLst>
                </p:cNvPr>
                <p:cNvGrpSpPr/>
                <p:nvPr/>
              </p:nvGrpSpPr>
              <p:grpSpPr>
                <a:xfrm rot="5400000">
                  <a:off x="10467166" y="2569754"/>
                  <a:ext cx="193107" cy="193107"/>
                  <a:chOff x="10467166" y="2569754"/>
                  <a:chExt cx="193107" cy="193107"/>
                </a:xfrm>
              </p:grpSpPr>
              <p:sp>
                <p:nvSpPr>
                  <p:cNvPr id="28" name="Freeform: Shape 41">
                    <a:extLst>
                      <a:ext uri="{FF2B5EF4-FFF2-40B4-BE49-F238E27FC236}">
                        <a16:creationId xmlns:a16="http://schemas.microsoft.com/office/drawing/2014/main" id="{854BBD19-3D4F-704A-B68D-2D88BD3171F3}"/>
                      </a:ext>
                    </a:extLst>
                  </p:cNvPr>
                  <p:cNvSpPr/>
                  <p:nvPr/>
                </p:nvSpPr>
                <p:spPr>
                  <a:xfrm rot="10800000" flipH="1">
                    <a:off x="10517054" y="2606444"/>
                    <a:ext cx="51495" cy="112646"/>
                  </a:xfrm>
                  <a:custGeom>
                    <a:avLst/>
                    <a:gdLst>
                      <a:gd name="connsiteX0" fmla="*/ 4828 w 51495"/>
                      <a:gd name="connsiteY0" fmla="*/ 70484 h 112645"/>
                      <a:gd name="connsiteX1" fmla="*/ 47633 w 51495"/>
                      <a:gd name="connsiteY1" fmla="*/ 110715 h 112645"/>
                      <a:gd name="connsiteX2" fmla="*/ 47633 w 51495"/>
                      <a:gd name="connsiteY2" fmla="*/ 4828 h 112645"/>
                    </a:gdLst>
                    <a:ahLst/>
                    <a:cxnLst>
                      <a:cxn ang="0">
                        <a:pos x="connsiteX0" y="connsiteY0"/>
                      </a:cxn>
                      <a:cxn ang="0">
                        <a:pos x="connsiteX1" y="connsiteY1"/>
                      </a:cxn>
                      <a:cxn ang="0">
                        <a:pos x="connsiteX2" y="connsiteY2"/>
                      </a:cxn>
                    </a:cxnLst>
                    <a:rect l="l" t="t" r="r" b="b"/>
                    <a:pathLst>
                      <a:path w="51495" h="112645">
                        <a:moveTo>
                          <a:pt x="4828" y="70484"/>
                        </a:moveTo>
                        <a:lnTo>
                          <a:pt x="47633" y="110715"/>
                        </a:lnTo>
                        <a:lnTo>
                          <a:pt x="47633" y="4828"/>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29" name="Freeform: Shape 42">
                    <a:extLst>
                      <a:ext uri="{FF2B5EF4-FFF2-40B4-BE49-F238E27FC236}">
                        <a16:creationId xmlns:a16="http://schemas.microsoft.com/office/drawing/2014/main" id="{8E3D58A1-98F7-A34E-8936-9C12FDFC188F}"/>
                      </a:ext>
                    </a:extLst>
                  </p:cNvPr>
                  <p:cNvSpPr/>
                  <p:nvPr/>
                </p:nvSpPr>
                <p:spPr>
                  <a:xfrm rot="10800000" flipV="1">
                    <a:off x="10559857" y="2600662"/>
                    <a:ext cx="48277" cy="48277"/>
                  </a:xfrm>
                  <a:custGeom>
                    <a:avLst/>
                    <a:gdLst>
                      <a:gd name="connsiteX0" fmla="*/ 43771 w 48276"/>
                      <a:gd name="connsiteY0" fmla="*/ 4828 h 48276"/>
                      <a:gd name="connsiteX1" fmla="*/ 4828 w 48276"/>
                      <a:gd name="connsiteY1" fmla="*/ 45058 h 48276"/>
                    </a:gdLst>
                    <a:ahLst/>
                    <a:cxnLst>
                      <a:cxn ang="0">
                        <a:pos x="connsiteX0" y="connsiteY0"/>
                      </a:cxn>
                      <a:cxn ang="0">
                        <a:pos x="connsiteX1" y="connsiteY1"/>
                      </a:cxn>
                    </a:cxnLst>
                    <a:rect l="l" t="t" r="r" b="b"/>
                    <a:pathLst>
                      <a:path w="48276" h="48276">
                        <a:moveTo>
                          <a:pt x="43771" y="4828"/>
                        </a:moveTo>
                        <a:lnTo>
                          <a:pt x="4828" y="45058"/>
                        </a:lnTo>
                      </a:path>
                    </a:pathLst>
                  </a:custGeom>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30" name="Freeform: Shape 43">
                    <a:extLst>
                      <a:ext uri="{FF2B5EF4-FFF2-40B4-BE49-F238E27FC236}">
                        <a16:creationId xmlns:a16="http://schemas.microsoft.com/office/drawing/2014/main" id="{3DEB3827-7892-1443-8945-37AD32B4CC8E}"/>
                      </a:ext>
                    </a:extLst>
                  </p:cNvPr>
                  <p:cNvSpPr/>
                  <p:nvPr/>
                </p:nvSpPr>
                <p:spPr>
                  <a:xfrm>
                    <a:off x="10467166" y="2569754"/>
                    <a:ext cx="193107" cy="193107"/>
                  </a:xfrm>
                  <a:custGeom>
                    <a:avLst/>
                    <a:gdLst>
                      <a:gd name="connsiteX0" fmla="*/ 190210 w 193106"/>
                      <a:gd name="connsiteY0" fmla="*/ 97519 h 193106"/>
                      <a:gd name="connsiteX1" fmla="*/ 97519 w 193106"/>
                      <a:gd name="connsiteY1" fmla="*/ 190210 h 193106"/>
                      <a:gd name="connsiteX2" fmla="*/ 4828 w 193106"/>
                      <a:gd name="connsiteY2" fmla="*/ 97519 h 193106"/>
                      <a:gd name="connsiteX3" fmla="*/ 97519 w 193106"/>
                      <a:gd name="connsiteY3" fmla="*/ 4828 h 193106"/>
                      <a:gd name="connsiteX4" fmla="*/ 190210 w 193106"/>
                      <a:gd name="connsiteY4" fmla="*/ 97519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90210" y="97519"/>
                        </a:moveTo>
                        <a:cubicBezTo>
                          <a:pt x="190210" y="148711"/>
                          <a:pt x="148711" y="190210"/>
                          <a:pt x="97519" y="190210"/>
                        </a:cubicBezTo>
                        <a:cubicBezTo>
                          <a:pt x="46327" y="190210"/>
                          <a:pt x="4828" y="148711"/>
                          <a:pt x="4828" y="97519"/>
                        </a:cubicBezTo>
                        <a:cubicBezTo>
                          <a:pt x="4828" y="46327"/>
                          <a:pt x="46327" y="4828"/>
                          <a:pt x="97519" y="4828"/>
                        </a:cubicBezTo>
                        <a:cubicBezTo>
                          <a:pt x="148711" y="4828"/>
                          <a:pt x="190210" y="46327"/>
                          <a:pt x="190210" y="97519"/>
                        </a:cubicBezTo>
                        <a:close/>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grpSp>
            <p:grpSp>
              <p:nvGrpSpPr>
                <p:cNvPr id="24" name="Group 23">
                  <a:extLst>
                    <a:ext uri="{FF2B5EF4-FFF2-40B4-BE49-F238E27FC236}">
                      <a16:creationId xmlns:a16="http://schemas.microsoft.com/office/drawing/2014/main" id="{E1776F48-A73D-F347-A5DB-80EC35005F5B}"/>
                    </a:ext>
                  </a:extLst>
                </p:cNvPr>
                <p:cNvGrpSpPr/>
                <p:nvPr/>
              </p:nvGrpSpPr>
              <p:grpSpPr>
                <a:xfrm>
                  <a:off x="10263332" y="2515290"/>
                  <a:ext cx="154638" cy="115132"/>
                  <a:chOff x="448365" y="4406329"/>
                  <a:chExt cx="440927" cy="328281"/>
                </a:xfrm>
              </p:grpSpPr>
              <p:sp>
                <p:nvSpPr>
                  <p:cNvPr id="25" name="Freeform: Shape 78">
                    <a:extLst>
                      <a:ext uri="{FF2B5EF4-FFF2-40B4-BE49-F238E27FC236}">
                        <a16:creationId xmlns:a16="http://schemas.microsoft.com/office/drawing/2014/main" id="{8908118E-EC18-0C41-87CD-9E08E92E231A}"/>
                      </a:ext>
                    </a:extLst>
                  </p:cNvPr>
                  <p:cNvSpPr/>
                  <p:nvPr/>
                </p:nvSpPr>
                <p:spPr>
                  <a:xfrm flipV="1">
                    <a:off x="529470" y="4507445"/>
                    <a:ext cx="9655" cy="219456"/>
                  </a:xfrm>
                  <a:custGeom>
                    <a:avLst/>
                    <a:gdLst>
                      <a:gd name="connsiteX0" fmla="*/ 5793 w 9655"/>
                      <a:gd name="connsiteY0" fmla="*/ 268418 h 270349"/>
                      <a:gd name="connsiteX1" fmla="*/ 4828 w 9655"/>
                      <a:gd name="connsiteY1" fmla="*/ 4828 h 270349"/>
                    </a:gdLst>
                    <a:ahLst/>
                    <a:cxnLst>
                      <a:cxn ang="0">
                        <a:pos x="connsiteX0" y="connsiteY0"/>
                      </a:cxn>
                      <a:cxn ang="0">
                        <a:pos x="connsiteX1" y="connsiteY1"/>
                      </a:cxn>
                    </a:cxnLst>
                    <a:rect l="l" t="t" r="r" b="b"/>
                    <a:pathLst>
                      <a:path w="9655" h="270349">
                        <a:moveTo>
                          <a:pt x="5793" y="268418"/>
                        </a:moveTo>
                        <a:lnTo>
                          <a:pt x="4828" y="4828"/>
                        </a:lnTo>
                      </a:path>
                    </a:pathLst>
                  </a:custGeom>
                  <a:ln w="12700" cap="flat">
                    <a:solidFill>
                      <a:schemeClr val="tx1"/>
                    </a:solidFill>
                    <a:prstDash val="solid"/>
                    <a:round/>
                  </a:ln>
                </p:spPr>
                <p:txBody>
                  <a:bodyPr rtlCol="0" anchor="ctr"/>
                  <a:lstStyle/>
                  <a:p>
                    <a:endParaRPr lang="en-US" dirty="0">
                      <a:solidFill>
                        <a:srgbClr val="FFFFFF"/>
                      </a:solidFill>
                      <a:latin typeface="Amazon Ember"/>
                    </a:endParaRPr>
                  </a:p>
                </p:txBody>
              </p:sp>
              <p:sp>
                <p:nvSpPr>
                  <p:cNvPr id="26" name="Rectangle: Rounded Corners 83">
                    <a:extLst>
                      <a:ext uri="{FF2B5EF4-FFF2-40B4-BE49-F238E27FC236}">
                        <a16:creationId xmlns:a16="http://schemas.microsoft.com/office/drawing/2014/main" id="{6662E3BF-A136-7249-8D1C-5B60C833D3FB}"/>
                      </a:ext>
                    </a:extLst>
                  </p:cNvPr>
                  <p:cNvSpPr/>
                  <p:nvPr/>
                </p:nvSpPr>
                <p:spPr>
                  <a:xfrm>
                    <a:off x="448365" y="4406329"/>
                    <a:ext cx="440927" cy="328281"/>
                  </a:xfrm>
                  <a:prstGeom prst="roundRect">
                    <a:avLst>
                      <a:gd name="adj" fmla="val 7963"/>
                    </a:avLst>
                  </a:prstGeom>
                  <a:noFill/>
                  <a:ln w="12700" cap="flat">
                    <a:solidFill>
                      <a:schemeClr val="bg1"/>
                    </a:solidFill>
                    <a:prstDash val="solid"/>
                    <a:round/>
                  </a:ln>
                </p:spPr>
                <p:txBody>
                  <a:bodyPr rtlCol="0" anchor="ctr"/>
                  <a:lstStyle/>
                  <a:p>
                    <a:endParaRPr lang="en-US" dirty="0">
                      <a:solidFill>
                        <a:srgbClr val="FFFFFF"/>
                      </a:solidFill>
                      <a:latin typeface="Amazon Ember"/>
                    </a:endParaRPr>
                  </a:p>
                </p:txBody>
              </p:sp>
              <p:sp>
                <p:nvSpPr>
                  <p:cNvPr id="27" name="Freeform: Shape 84">
                    <a:extLst>
                      <a:ext uri="{FF2B5EF4-FFF2-40B4-BE49-F238E27FC236}">
                        <a16:creationId xmlns:a16="http://schemas.microsoft.com/office/drawing/2014/main" id="{892A9543-83BD-A341-A26D-5F0197F30525}"/>
                      </a:ext>
                    </a:extLst>
                  </p:cNvPr>
                  <p:cNvSpPr/>
                  <p:nvPr/>
                </p:nvSpPr>
                <p:spPr>
                  <a:xfrm>
                    <a:off x="448687" y="4504812"/>
                    <a:ext cx="437709" cy="9655"/>
                  </a:xfrm>
                  <a:custGeom>
                    <a:avLst/>
                    <a:gdLst>
                      <a:gd name="connsiteX0" fmla="*/ 4828 w 437708"/>
                      <a:gd name="connsiteY0" fmla="*/ 4828 h 9655"/>
                      <a:gd name="connsiteX1" fmla="*/ 435777 w 437708"/>
                      <a:gd name="connsiteY1" fmla="*/ 4828 h 9655"/>
                    </a:gdLst>
                    <a:ahLst/>
                    <a:cxnLst>
                      <a:cxn ang="0">
                        <a:pos x="connsiteX0" y="connsiteY0"/>
                      </a:cxn>
                      <a:cxn ang="0">
                        <a:pos x="connsiteX1" y="connsiteY1"/>
                      </a:cxn>
                    </a:cxnLst>
                    <a:rect l="l" t="t" r="r" b="b"/>
                    <a:pathLst>
                      <a:path w="437708" h="9655">
                        <a:moveTo>
                          <a:pt x="4828" y="4828"/>
                        </a:moveTo>
                        <a:lnTo>
                          <a:pt x="435777" y="4828"/>
                        </a:lnTo>
                      </a:path>
                    </a:pathLst>
                  </a:custGeom>
                  <a:ln w="12700" cap="flat">
                    <a:solidFill>
                      <a:schemeClr val="bg1"/>
                    </a:solidFill>
                    <a:prstDash val="solid"/>
                    <a:round/>
                  </a:ln>
                </p:spPr>
                <p:txBody>
                  <a:bodyPr rtlCol="0" anchor="ctr"/>
                  <a:lstStyle/>
                  <a:p>
                    <a:endParaRPr lang="en-US" dirty="0">
                      <a:solidFill>
                        <a:srgbClr val="FFFFFF"/>
                      </a:solidFill>
                      <a:latin typeface="Amazon Ember"/>
                    </a:endParaRPr>
                  </a:p>
                </p:txBody>
              </p:sp>
            </p:grpSp>
          </p:grpSp>
        </p:grpSp>
      </p:grpSp>
    </p:spTree>
    <p:extLst>
      <p:ext uri="{BB962C8B-B14F-4D97-AF65-F5344CB8AC3E}">
        <p14:creationId xmlns:p14="http://schemas.microsoft.com/office/powerpoint/2010/main" val="80289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9A72528-0024-D94F-A6CC-90AC761B8D6E}"/>
              </a:ext>
            </a:extLst>
          </p:cNvPr>
          <p:cNvCxnSpPr>
            <a:cxnSpLocks/>
          </p:cNvCxnSpPr>
          <p:nvPr/>
        </p:nvCxnSpPr>
        <p:spPr>
          <a:xfrm>
            <a:off x="351830" y="3976694"/>
            <a:ext cx="8424086" cy="0"/>
          </a:xfrm>
          <a:prstGeom prst="line">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938E291-2101-7E46-8D49-F230E55EAAE0}"/>
              </a:ext>
            </a:extLst>
          </p:cNvPr>
          <p:cNvGrpSpPr/>
          <p:nvPr/>
        </p:nvGrpSpPr>
        <p:grpSpPr>
          <a:xfrm>
            <a:off x="-65942" y="3662817"/>
            <a:ext cx="8794308" cy="608516"/>
            <a:chOff x="-105507" y="5224328"/>
            <a:chExt cx="14070893" cy="973627"/>
          </a:xfrm>
        </p:grpSpPr>
        <p:sp>
          <p:nvSpPr>
            <p:cNvPr id="6" name="Rectangle 5">
              <a:extLst>
                <a:ext uri="{FF2B5EF4-FFF2-40B4-BE49-F238E27FC236}">
                  <a16:creationId xmlns:a16="http://schemas.microsoft.com/office/drawing/2014/main" id="{656938F9-059A-9B42-8E95-5CF151E010B0}"/>
                </a:ext>
              </a:extLst>
            </p:cNvPr>
            <p:cNvSpPr/>
            <p:nvPr/>
          </p:nvSpPr>
          <p:spPr>
            <a:xfrm>
              <a:off x="12235404" y="5224328"/>
              <a:ext cx="1667510" cy="276999"/>
            </a:xfrm>
            <a:prstGeom prst="rect">
              <a:avLst/>
            </a:prstGeom>
          </p:spPr>
          <p:txBody>
            <a:bodyPr wrap="square" lIns="0" tIns="0" rIns="0" bIns="0">
              <a:spAutoFit/>
            </a:bodyPr>
            <a:lstStyle/>
            <a:p>
              <a:pPr defTabSz="685758">
                <a:spcBef>
                  <a:spcPts val="600"/>
                </a:spcBef>
                <a:spcAft>
                  <a:spcPts val="300"/>
                </a:spcAft>
                <a:defRPr/>
              </a:pPr>
              <a:r>
                <a:rPr lang="en-US" sz="1125" dirty="0">
                  <a:solidFill>
                    <a:srgbClr val="FFFFFF"/>
                  </a:solidFill>
                  <a:latin typeface="Amazon Ember"/>
                </a:rPr>
                <a:t>Scale-out jobs</a:t>
              </a:r>
            </a:p>
          </p:txBody>
        </p:sp>
        <p:sp>
          <p:nvSpPr>
            <p:cNvPr id="7" name="Rectangle 6">
              <a:extLst>
                <a:ext uri="{FF2B5EF4-FFF2-40B4-BE49-F238E27FC236}">
                  <a16:creationId xmlns:a16="http://schemas.microsoft.com/office/drawing/2014/main" id="{212388FB-E0DB-5F4F-BD1C-EF63ABA3C995}"/>
                </a:ext>
              </a:extLst>
            </p:cNvPr>
            <p:cNvSpPr/>
            <p:nvPr/>
          </p:nvSpPr>
          <p:spPr>
            <a:xfrm>
              <a:off x="-105507" y="5224330"/>
              <a:ext cx="3485595" cy="276999"/>
            </a:xfrm>
            <a:prstGeom prst="rect">
              <a:avLst/>
            </a:prstGeom>
          </p:spPr>
          <p:txBody>
            <a:bodyPr wrap="square" lIns="0" tIns="0" rIns="0" bIns="0">
              <a:spAutoFit/>
            </a:bodyPr>
            <a:lstStyle/>
            <a:p>
              <a:pPr algn="r" defTabSz="685758">
                <a:spcBef>
                  <a:spcPts val="600"/>
                </a:spcBef>
                <a:spcAft>
                  <a:spcPts val="300"/>
                </a:spcAft>
                <a:defRPr/>
              </a:pPr>
              <a:r>
                <a:rPr lang="en-US" sz="1125" dirty="0">
                  <a:solidFill>
                    <a:srgbClr val="FFFFFF"/>
                  </a:solidFill>
                  <a:latin typeface="Amazon Ember"/>
                </a:rPr>
                <a:t>Metadata-intensive jobs</a:t>
              </a:r>
            </a:p>
          </p:txBody>
        </p:sp>
        <p:sp>
          <p:nvSpPr>
            <p:cNvPr id="8" name="Rectangle 7">
              <a:extLst>
                <a:ext uri="{FF2B5EF4-FFF2-40B4-BE49-F238E27FC236}">
                  <a16:creationId xmlns:a16="http://schemas.microsoft.com/office/drawing/2014/main" id="{2FEF9574-7084-C341-8BE6-887B20C00316}"/>
                </a:ext>
              </a:extLst>
            </p:cNvPr>
            <p:cNvSpPr/>
            <p:nvPr/>
          </p:nvSpPr>
          <p:spPr>
            <a:xfrm>
              <a:off x="10287909" y="5920956"/>
              <a:ext cx="3677477" cy="276999"/>
            </a:xfrm>
            <a:prstGeom prst="rect">
              <a:avLst/>
            </a:prstGeom>
          </p:spPr>
          <p:txBody>
            <a:bodyPr wrap="square" lIns="0" tIns="0" rIns="0" bIns="0">
              <a:spAutoFit/>
            </a:bodyPr>
            <a:lstStyle/>
            <a:p>
              <a:pPr defTabSz="685758">
                <a:spcBef>
                  <a:spcPts val="600"/>
                </a:spcBef>
                <a:spcAft>
                  <a:spcPts val="300"/>
                </a:spcAft>
                <a:defRPr/>
              </a:pPr>
              <a:r>
                <a:rPr lang="en-US" sz="1125" dirty="0">
                  <a:solidFill>
                    <a:srgbClr val="FFFFFF"/>
                  </a:solidFill>
                  <a:latin typeface="Amazon Ember"/>
                </a:rPr>
                <a:t>High throughput and parallel I/O</a:t>
              </a:r>
            </a:p>
          </p:txBody>
        </p:sp>
        <p:sp>
          <p:nvSpPr>
            <p:cNvPr id="9" name="Rectangle 8">
              <a:extLst>
                <a:ext uri="{FF2B5EF4-FFF2-40B4-BE49-F238E27FC236}">
                  <a16:creationId xmlns:a16="http://schemas.microsoft.com/office/drawing/2014/main" id="{17D03836-5405-4B4D-A1A1-297714FBF4F1}"/>
                </a:ext>
              </a:extLst>
            </p:cNvPr>
            <p:cNvSpPr/>
            <p:nvPr/>
          </p:nvSpPr>
          <p:spPr>
            <a:xfrm>
              <a:off x="120141" y="5920955"/>
              <a:ext cx="3485595" cy="276999"/>
            </a:xfrm>
            <a:prstGeom prst="rect">
              <a:avLst/>
            </a:prstGeom>
          </p:spPr>
          <p:txBody>
            <a:bodyPr wrap="square" lIns="0" tIns="0" rIns="0" bIns="0">
              <a:spAutoFit/>
            </a:bodyPr>
            <a:lstStyle/>
            <a:p>
              <a:pPr algn="r" defTabSz="685758">
                <a:spcBef>
                  <a:spcPts val="600"/>
                </a:spcBef>
                <a:spcAft>
                  <a:spcPts val="300"/>
                </a:spcAft>
                <a:defRPr/>
              </a:pPr>
              <a:r>
                <a:rPr lang="en-US" sz="1125" dirty="0">
                  <a:solidFill>
                    <a:srgbClr val="FFFFFF"/>
                  </a:solidFill>
                  <a:latin typeface="Amazon Ember"/>
                </a:rPr>
                <a:t>Low latency and serial I/O</a:t>
              </a:r>
            </a:p>
          </p:txBody>
        </p:sp>
      </p:grpSp>
      <p:sp>
        <p:nvSpPr>
          <p:cNvPr id="10" name="Title 2">
            <a:extLst>
              <a:ext uri="{FF2B5EF4-FFF2-40B4-BE49-F238E27FC236}">
                <a16:creationId xmlns:a16="http://schemas.microsoft.com/office/drawing/2014/main" id="{224D8B29-6682-FC43-A2B2-2F48C4EC6333}"/>
              </a:ext>
            </a:extLst>
          </p:cNvPr>
          <p:cNvSpPr>
            <a:spLocks noGrp="1"/>
          </p:cNvSpPr>
          <p:nvPr>
            <p:ph type="title" idx="4294967295"/>
          </p:nvPr>
        </p:nvSpPr>
        <p:spPr>
          <a:xfrm>
            <a:off x="0" y="114300"/>
            <a:ext cx="8447088" cy="857250"/>
          </a:xfrm>
        </p:spPr>
        <p:txBody>
          <a:bodyPr/>
          <a:lstStyle/>
          <a:p>
            <a:r>
              <a:rPr lang="en-US" dirty="0"/>
              <a:t>Use cases for Amazon EFS</a:t>
            </a:r>
          </a:p>
        </p:txBody>
      </p:sp>
      <p:cxnSp>
        <p:nvCxnSpPr>
          <p:cNvPr id="11" name="Straight Arrow Connector 10">
            <a:extLst>
              <a:ext uri="{FF2B5EF4-FFF2-40B4-BE49-F238E27FC236}">
                <a16:creationId xmlns:a16="http://schemas.microsoft.com/office/drawing/2014/main" id="{343DE8BB-1E99-B24B-83FD-D874E5F96158}"/>
              </a:ext>
            </a:extLst>
          </p:cNvPr>
          <p:cNvCxnSpPr>
            <a:cxnSpLocks/>
          </p:cNvCxnSpPr>
          <p:nvPr/>
        </p:nvCxnSpPr>
        <p:spPr>
          <a:xfrm flipV="1">
            <a:off x="8820596" y="727364"/>
            <a:ext cx="13754" cy="3249331"/>
          </a:xfrm>
          <a:prstGeom prst="straightConnector1">
            <a:avLst/>
          </a:prstGeom>
          <a:ln w="38100" cap="flat">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872CB175-024C-1545-A286-B3D2E5BDFD77}"/>
              </a:ext>
            </a:extLst>
          </p:cNvPr>
          <p:cNvSpPr/>
          <p:nvPr/>
        </p:nvSpPr>
        <p:spPr>
          <a:xfrm rot="16200000">
            <a:off x="8367791" y="2245812"/>
            <a:ext cx="1302434" cy="173124"/>
          </a:xfrm>
          <a:prstGeom prst="rect">
            <a:avLst/>
          </a:prstGeom>
        </p:spPr>
        <p:txBody>
          <a:bodyPr wrap="square" lIns="0" tIns="0" rIns="0" bIns="0">
            <a:spAutoFit/>
          </a:bodyPr>
          <a:lstStyle/>
          <a:p>
            <a:pPr defTabSz="685758">
              <a:spcBef>
                <a:spcPts val="600"/>
              </a:spcBef>
              <a:spcAft>
                <a:spcPts val="300"/>
              </a:spcAft>
              <a:defRPr/>
            </a:pPr>
            <a:r>
              <a:rPr lang="en-US" sz="1125" dirty="0">
                <a:solidFill>
                  <a:srgbClr val="FFFFFF"/>
                </a:solidFill>
                <a:latin typeface="Amazon Ember"/>
              </a:rPr>
              <a:t>Business Criticality</a:t>
            </a:r>
          </a:p>
        </p:txBody>
      </p:sp>
      <p:cxnSp>
        <p:nvCxnSpPr>
          <p:cNvPr id="13" name="Straight Connector 12">
            <a:extLst>
              <a:ext uri="{FF2B5EF4-FFF2-40B4-BE49-F238E27FC236}">
                <a16:creationId xmlns:a16="http://schemas.microsoft.com/office/drawing/2014/main" id="{2E863A2E-6A57-4A41-882F-076749D86698}"/>
              </a:ext>
            </a:extLst>
          </p:cNvPr>
          <p:cNvCxnSpPr>
            <a:cxnSpLocks/>
          </p:cNvCxnSpPr>
          <p:nvPr/>
        </p:nvCxnSpPr>
        <p:spPr>
          <a:xfrm>
            <a:off x="2140651" y="1480517"/>
            <a:ext cx="1752651" cy="0"/>
          </a:xfrm>
          <a:prstGeom prst="lin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6AE72C5D-8D6C-1C4F-86A5-4DFE253217AF}"/>
              </a:ext>
            </a:extLst>
          </p:cNvPr>
          <p:cNvCxnSpPr>
            <a:cxnSpLocks/>
          </p:cNvCxnSpPr>
          <p:nvPr/>
        </p:nvCxnSpPr>
        <p:spPr>
          <a:xfrm>
            <a:off x="5188120" y="1480517"/>
            <a:ext cx="1858685" cy="0"/>
          </a:xfrm>
          <a:prstGeom prst="lin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52E77AFB-C2BD-F440-AF6A-E5C7CAF09358}"/>
              </a:ext>
            </a:extLst>
          </p:cNvPr>
          <p:cNvSpPr/>
          <p:nvPr/>
        </p:nvSpPr>
        <p:spPr>
          <a:xfrm>
            <a:off x="475208" y="2335171"/>
            <a:ext cx="2011901" cy="874598"/>
          </a:xfrm>
          <a:prstGeom prst="rect">
            <a:avLst/>
          </a:prstGeom>
        </p:spPr>
        <p:txBody>
          <a:bodyPr wrap="square">
            <a:spAutoFit/>
          </a:bodyPr>
          <a:lstStyle/>
          <a:p>
            <a:pPr algn="ctr" defTabSz="685758">
              <a:spcBef>
                <a:spcPts val="750"/>
              </a:spcBef>
              <a:defRPr/>
            </a:pPr>
            <a:r>
              <a:rPr lang="en-US" sz="1250" dirty="0">
                <a:solidFill>
                  <a:srgbClr val="FFFFFF"/>
                </a:solidFill>
                <a:latin typeface="Amazon Ember"/>
              </a:rPr>
              <a:t>Home directories </a:t>
            </a:r>
          </a:p>
          <a:p>
            <a:pPr algn="ctr" defTabSz="685758">
              <a:spcBef>
                <a:spcPts val="750"/>
              </a:spcBef>
              <a:defRPr/>
            </a:pPr>
            <a:r>
              <a:rPr lang="en-US" sz="1250" dirty="0">
                <a:solidFill>
                  <a:srgbClr val="FFFFFF"/>
                </a:solidFill>
                <a:latin typeface="Amazon Ember"/>
              </a:rPr>
              <a:t>DevOps </a:t>
            </a:r>
          </a:p>
          <a:p>
            <a:pPr algn="ctr" defTabSz="685758">
              <a:spcBef>
                <a:spcPts val="750"/>
              </a:spcBef>
              <a:defRPr/>
            </a:pPr>
            <a:r>
              <a:rPr lang="en-US" sz="1250" dirty="0">
                <a:solidFill>
                  <a:srgbClr val="FFFFFF"/>
                </a:solidFill>
                <a:latin typeface="Amazon Ember"/>
              </a:rPr>
              <a:t>Application dev. &amp; test</a:t>
            </a:r>
          </a:p>
        </p:txBody>
      </p:sp>
      <p:grpSp>
        <p:nvGrpSpPr>
          <p:cNvPr id="16" name="Group 15">
            <a:extLst>
              <a:ext uri="{FF2B5EF4-FFF2-40B4-BE49-F238E27FC236}">
                <a16:creationId xmlns:a16="http://schemas.microsoft.com/office/drawing/2014/main" id="{402D187C-828B-0249-A128-AAD48D732D2C}"/>
              </a:ext>
            </a:extLst>
          </p:cNvPr>
          <p:cNvGrpSpPr/>
          <p:nvPr/>
        </p:nvGrpSpPr>
        <p:grpSpPr>
          <a:xfrm>
            <a:off x="1161328" y="1134628"/>
            <a:ext cx="650168" cy="652975"/>
            <a:chOff x="12621988" y="1687205"/>
            <a:chExt cx="370351" cy="371950"/>
          </a:xfrm>
        </p:grpSpPr>
        <p:sp>
          <p:nvSpPr>
            <p:cNvPr id="17" name="Freeform: Shape 183">
              <a:extLst>
                <a:ext uri="{FF2B5EF4-FFF2-40B4-BE49-F238E27FC236}">
                  <a16:creationId xmlns:a16="http://schemas.microsoft.com/office/drawing/2014/main" id="{535763F3-75D9-0143-B79F-4FF5F2DC3A57}"/>
                </a:ext>
              </a:extLst>
            </p:cNvPr>
            <p:cNvSpPr/>
            <p:nvPr/>
          </p:nvSpPr>
          <p:spPr>
            <a:xfrm>
              <a:off x="12621988" y="1767735"/>
              <a:ext cx="16387" cy="204840"/>
            </a:xfrm>
            <a:custGeom>
              <a:avLst/>
              <a:gdLst>
                <a:gd name="connsiteX0" fmla="*/ 4097 w 16387"/>
                <a:gd name="connsiteY0" fmla="*/ 202382 h 204840"/>
                <a:gd name="connsiteX1" fmla="*/ 4097 w 16387"/>
                <a:gd name="connsiteY1" fmla="*/ 4097 h 204840"/>
                <a:gd name="connsiteX2" fmla="*/ 14202 w 16387"/>
                <a:gd name="connsiteY2" fmla="*/ 4097 h 204840"/>
              </a:gdLst>
              <a:ahLst/>
              <a:cxnLst>
                <a:cxn ang="0">
                  <a:pos x="connsiteX0" y="connsiteY0"/>
                </a:cxn>
                <a:cxn ang="0">
                  <a:pos x="connsiteX1" y="connsiteY1"/>
                </a:cxn>
                <a:cxn ang="0">
                  <a:pos x="connsiteX2" y="connsiteY2"/>
                </a:cxn>
              </a:cxnLst>
              <a:rect l="l" t="t" r="r" b="b"/>
              <a:pathLst>
                <a:path w="16387" h="204840">
                  <a:moveTo>
                    <a:pt x="4097" y="202382"/>
                  </a:moveTo>
                  <a:lnTo>
                    <a:pt x="4097" y="4097"/>
                  </a:lnTo>
                  <a:lnTo>
                    <a:pt x="14202" y="4097"/>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8" name="Freeform: Shape 184">
              <a:extLst>
                <a:ext uri="{FF2B5EF4-FFF2-40B4-BE49-F238E27FC236}">
                  <a16:creationId xmlns:a16="http://schemas.microsoft.com/office/drawing/2014/main" id="{E4505A8B-C707-7B45-A522-4D7C9A1C021B}"/>
                </a:ext>
              </a:extLst>
            </p:cNvPr>
            <p:cNvSpPr/>
            <p:nvPr/>
          </p:nvSpPr>
          <p:spPr>
            <a:xfrm>
              <a:off x="12621988" y="1979403"/>
              <a:ext cx="8194" cy="38237"/>
            </a:xfrm>
            <a:custGeom>
              <a:avLst/>
              <a:gdLst>
                <a:gd name="connsiteX0" fmla="*/ 4097 w 8193"/>
                <a:gd name="connsiteY0" fmla="*/ 34413 h 38236"/>
                <a:gd name="connsiteX1" fmla="*/ 4097 w 8193"/>
                <a:gd name="connsiteY1" fmla="*/ 4097 h 38236"/>
              </a:gdLst>
              <a:ahLst/>
              <a:cxnLst>
                <a:cxn ang="0">
                  <a:pos x="connsiteX0" y="connsiteY0"/>
                </a:cxn>
                <a:cxn ang="0">
                  <a:pos x="connsiteX1" y="connsiteY1"/>
                </a:cxn>
              </a:cxnLst>
              <a:rect l="l" t="t" r="r" b="b"/>
              <a:pathLst>
                <a:path w="8193" h="38236">
                  <a:moveTo>
                    <a:pt x="4097" y="34413"/>
                  </a:moveTo>
                  <a:lnTo>
                    <a:pt x="4097"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9" name="Freeform: Shape 185">
              <a:extLst>
                <a:ext uri="{FF2B5EF4-FFF2-40B4-BE49-F238E27FC236}">
                  <a16:creationId xmlns:a16="http://schemas.microsoft.com/office/drawing/2014/main" id="{1F3C16B4-0F3D-CF4A-9C29-0AEBD33EB9D4}"/>
                </a:ext>
              </a:extLst>
            </p:cNvPr>
            <p:cNvSpPr/>
            <p:nvPr/>
          </p:nvSpPr>
          <p:spPr>
            <a:xfrm>
              <a:off x="12621988" y="1837927"/>
              <a:ext cx="38237" cy="221228"/>
            </a:xfrm>
            <a:custGeom>
              <a:avLst/>
              <a:gdLst>
                <a:gd name="connsiteX0" fmla="*/ 34140 w 38236"/>
                <a:gd name="connsiteY0" fmla="*/ 4097 h 221227"/>
                <a:gd name="connsiteX1" fmla="*/ 34140 w 38236"/>
                <a:gd name="connsiteY1" fmla="*/ 217131 h 221227"/>
                <a:gd name="connsiteX2" fmla="*/ 4097 w 38236"/>
                <a:gd name="connsiteY2" fmla="*/ 217131 h 221227"/>
                <a:gd name="connsiteX3" fmla="*/ 4097 w 38236"/>
                <a:gd name="connsiteY3" fmla="*/ 190092 h 221227"/>
              </a:gdLst>
              <a:ahLst/>
              <a:cxnLst>
                <a:cxn ang="0">
                  <a:pos x="connsiteX0" y="connsiteY0"/>
                </a:cxn>
                <a:cxn ang="0">
                  <a:pos x="connsiteX1" y="connsiteY1"/>
                </a:cxn>
                <a:cxn ang="0">
                  <a:pos x="connsiteX2" y="connsiteY2"/>
                </a:cxn>
                <a:cxn ang="0">
                  <a:pos x="connsiteX3" y="connsiteY3"/>
                </a:cxn>
              </a:cxnLst>
              <a:rect l="l" t="t" r="r" b="b"/>
              <a:pathLst>
                <a:path w="38236" h="221227">
                  <a:moveTo>
                    <a:pt x="34140" y="4097"/>
                  </a:moveTo>
                  <a:lnTo>
                    <a:pt x="34140" y="217131"/>
                  </a:lnTo>
                  <a:lnTo>
                    <a:pt x="4097" y="217131"/>
                  </a:lnTo>
                  <a:lnTo>
                    <a:pt x="4097" y="190092"/>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0" name="Freeform: Shape 186">
              <a:extLst>
                <a:ext uri="{FF2B5EF4-FFF2-40B4-BE49-F238E27FC236}">
                  <a16:creationId xmlns:a16="http://schemas.microsoft.com/office/drawing/2014/main" id="{A98D2B37-3F6D-5A47-A7B5-A935992929F6}"/>
                </a:ext>
              </a:extLst>
            </p:cNvPr>
            <p:cNvSpPr/>
            <p:nvPr/>
          </p:nvSpPr>
          <p:spPr>
            <a:xfrm>
              <a:off x="12954102" y="1767735"/>
              <a:ext cx="38237" cy="289508"/>
            </a:xfrm>
            <a:custGeom>
              <a:avLst/>
              <a:gdLst>
                <a:gd name="connsiteX0" fmla="*/ 25946 w 38236"/>
                <a:gd name="connsiteY0" fmla="*/ 4097 h 289507"/>
                <a:gd name="connsiteX1" fmla="*/ 34140 w 38236"/>
                <a:gd name="connsiteY1" fmla="*/ 4097 h 289507"/>
                <a:gd name="connsiteX2" fmla="*/ 34140 w 38236"/>
                <a:gd name="connsiteY2" fmla="*/ 287323 h 289507"/>
                <a:gd name="connsiteX3" fmla="*/ 4097 w 38236"/>
                <a:gd name="connsiteY3" fmla="*/ 287323 h 289507"/>
                <a:gd name="connsiteX4" fmla="*/ 4097 w 38236"/>
                <a:gd name="connsiteY4" fmla="*/ 62545 h 289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289507">
                  <a:moveTo>
                    <a:pt x="25946" y="4097"/>
                  </a:moveTo>
                  <a:lnTo>
                    <a:pt x="34140" y="4097"/>
                  </a:lnTo>
                  <a:lnTo>
                    <a:pt x="34140" y="287323"/>
                  </a:lnTo>
                  <a:lnTo>
                    <a:pt x="4097" y="287323"/>
                  </a:lnTo>
                  <a:lnTo>
                    <a:pt x="4097" y="62545"/>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1" name="Freeform: Shape 187">
              <a:extLst>
                <a:ext uri="{FF2B5EF4-FFF2-40B4-BE49-F238E27FC236}">
                  <a16:creationId xmlns:a16="http://schemas.microsoft.com/office/drawing/2014/main" id="{CD0FA28D-9700-644E-AB09-3803679453F8}"/>
                </a:ext>
              </a:extLst>
            </p:cNvPr>
            <p:cNvSpPr/>
            <p:nvPr/>
          </p:nvSpPr>
          <p:spPr>
            <a:xfrm>
              <a:off x="12908218" y="2038671"/>
              <a:ext cx="40968" cy="8194"/>
            </a:xfrm>
            <a:custGeom>
              <a:avLst/>
              <a:gdLst>
                <a:gd name="connsiteX0" fmla="*/ 4097 w 40968"/>
                <a:gd name="connsiteY0" fmla="*/ 4097 h 8193"/>
                <a:gd name="connsiteX1" fmla="*/ 37964 w 40968"/>
                <a:gd name="connsiteY1" fmla="*/ 4097 h 8193"/>
              </a:gdLst>
              <a:ahLst/>
              <a:cxnLst>
                <a:cxn ang="0">
                  <a:pos x="connsiteX0" y="connsiteY0"/>
                </a:cxn>
                <a:cxn ang="0">
                  <a:pos x="connsiteX1" y="connsiteY1"/>
                </a:cxn>
              </a:cxnLst>
              <a:rect l="l" t="t" r="r" b="b"/>
              <a:pathLst>
                <a:path w="40968" h="8193">
                  <a:moveTo>
                    <a:pt x="4097" y="4097"/>
                  </a:moveTo>
                  <a:lnTo>
                    <a:pt x="37964"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2" name="Freeform: Shape 188">
              <a:extLst>
                <a:ext uri="{FF2B5EF4-FFF2-40B4-BE49-F238E27FC236}">
                  <a16:creationId xmlns:a16="http://schemas.microsoft.com/office/drawing/2014/main" id="{F9FB3D4E-8600-834F-AF40-8482C60D52E2}"/>
                </a:ext>
              </a:extLst>
            </p:cNvPr>
            <p:cNvSpPr/>
            <p:nvPr/>
          </p:nvSpPr>
          <p:spPr>
            <a:xfrm>
              <a:off x="12857145" y="2038671"/>
              <a:ext cx="40968" cy="8194"/>
            </a:xfrm>
            <a:custGeom>
              <a:avLst/>
              <a:gdLst>
                <a:gd name="connsiteX0" fmla="*/ 4097 w 40968"/>
                <a:gd name="connsiteY0" fmla="*/ 4097 h 8193"/>
                <a:gd name="connsiteX1" fmla="*/ 38510 w 40968"/>
                <a:gd name="connsiteY1" fmla="*/ 4097 h 8193"/>
              </a:gdLst>
              <a:ahLst/>
              <a:cxnLst>
                <a:cxn ang="0">
                  <a:pos x="connsiteX0" y="connsiteY0"/>
                </a:cxn>
                <a:cxn ang="0">
                  <a:pos x="connsiteX1" y="connsiteY1"/>
                </a:cxn>
              </a:cxnLst>
              <a:rect l="l" t="t" r="r" b="b"/>
              <a:pathLst>
                <a:path w="40968" h="8193">
                  <a:moveTo>
                    <a:pt x="4097" y="4097"/>
                  </a:moveTo>
                  <a:lnTo>
                    <a:pt x="38510"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3" name="Freeform: Shape 189">
              <a:extLst>
                <a:ext uri="{FF2B5EF4-FFF2-40B4-BE49-F238E27FC236}">
                  <a16:creationId xmlns:a16="http://schemas.microsoft.com/office/drawing/2014/main" id="{76D980DD-5D50-AA4C-A4A9-09ED8B6E3170}"/>
                </a:ext>
              </a:extLst>
            </p:cNvPr>
            <p:cNvSpPr/>
            <p:nvPr/>
          </p:nvSpPr>
          <p:spPr>
            <a:xfrm>
              <a:off x="12664048" y="2038671"/>
              <a:ext cx="188453" cy="8194"/>
            </a:xfrm>
            <a:custGeom>
              <a:avLst/>
              <a:gdLst>
                <a:gd name="connsiteX0" fmla="*/ 4097 w 188453"/>
                <a:gd name="connsiteY0" fmla="*/ 4097 h 8193"/>
                <a:gd name="connsiteX1" fmla="*/ 185995 w 188453"/>
                <a:gd name="connsiteY1" fmla="*/ 4097 h 8193"/>
              </a:gdLst>
              <a:ahLst/>
              <a:cxnLst>
                <a:cxn ang="0">
                  <a:pos x="connsiteX0" y="connsiteY0"/>
                </a:cxn>
                <a:cxn ang="0">
                  <a:pos x="connsiteX1" y="connsiteY1"/>
                </a:cxn>
              </a:cxnLst>
              <a:rect l="l" t="t" r="r" b="b"/>
              <a:pathLst>
                <a:path w="188453" h="8193">
                  <a:moveTo>
                    <a:pt x="4097" y="4097"/>
                  </a:moveTo>
                  <a:lnTo>
                    <a:pt x="185995"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4" name="Freeform: Shape 190">
              <a:extLst>
                <a:ext uri="{FF2B5EF4-FFF2-40B4-BE49-F238E27FC236}">
                  <a16:creationId xmlns:a16="http://schemas.microsoft.com/office/drawing/2014/main" id="{A3DFDE02-CE33-C04C-AC19-15099EF72329}"/>
                </a:ext>
              </a:extLst>
            </p:cNvPr>
            <p:cNvSpPr/>
            <p:nvPr/>
          </p:nvSpPr>
          <p:spPr>
            <a:xfrm>
              <a:off x="12862334" y="1787946"/>
              <a:ext cx="60087" cy="8194"/>
            </a:xfrm>
            <a:custGeom>
              <a:avLst/>
              <a:gdLst>
                <a:gd name="connsiteX0" fmla="*/ 4097 w 60086"/>
                <a:gd name="connsiteY0" fmla="*/ 4097 h 8193"/>
                <a:gd name="connsiteX1" fmla="*/ 58448 w 60086"/>
                <a:gd name="connsiteY1" fmla="*/ 4097 h 8193"/>
              </a:gdLst>
              <a:ahLst/>
              <a:cxnLst>
                <a:cxn ang="0">
                  <a:pos x="connsiteX0" y="connsiteY0"/>
                </a:cxn>
                <a:cxn ang="0">
                  <a:pos x="connsiteX1" y="connsiteY1"/>
                </a:cxn>
              </a:cxnLst>
              <a:rect l="l" t="t" r="r" b="b"/>
              <a:pathLst>
                <a:path w="60086" h="8193">
                  <a:moveTo>
                    <a:pt x="4097" y="4097"/>
                  </a:moveTo>
                  <a:lnTo>
                    <a:pt x="58448"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5" name="Freeform: Shape 191">
              <a:extLst>
                <a:ext uri="{FF2B5EF4-FFF2-40B4-BE49-F238E27FC236}">
                  <a16:creationId xmlns:a16="http://schemas.microsoft.com/office/drawing/2014/main" id="{DE5C8212-1032-1C4B-B060-E1F0896119D9}"/>
                </a:ext>
              </a:extLst>
            </p:cNvPr>
            <p:cNvSpPr/>
            <p:nvPr/>
          </p:nvSpPr>
          <p:spPr>
            <a:xfrm>
              <a:off x="12717034" y="1787946"/>
              <a:ext cx="43699" cy="8194"/>
            </a:xfrm>
            <a:custGeom>
              <a:avLst/>
              <a:gdLst>
                <a:gd name="connsiteX0" fmla="*/ 4097 w 43699"/>
                <a:gd name="connsiteY0" fmla="*/ 4097 h 8193"/>
                <a:gd name="connsiteX1" fmla="*/ 40149 w 43699"/>
                <a:gd name="connsiteY1" fmla="*/ 4097 h 8193"/>
              </a:gdLst>
              <a:ahLst/>
              <a:cxnLst>
                <a:cxn ang="0">
                  <a:pos x="connsiteX0" y="connsiteY0"/>
                </a:cxn>
                <a:cxn ang="0">
                  <a:pos x="connsiteX1" y="connsiteY1"/>
                </a:cxn>
              </a:cxnLst>
              <a:rect l="l" t="t" r="r" b="b"/>
              <a:pathLst>
                <a:path w="43699" h="8193">
                  <a:moveTo>
                    <a:pt x="4097" y="4097"/>
                  </a:moveTo>
                  <a:lnTo>
                    <a:pt x="40149"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6" name="Freeform: Shape 192">
              <a:extLst>
                <a:ext uri="{FF2B5EF4-FFF2-40B4-BE49-F238E27FC236}">
                  <a16:creationId xmlns:a16="http://schemas.microsoft.com/office/drawing/2014/main" id="{D9D6ECA7-1863-CA40-8B8C-716B999FE0AE}"/>
                </a:ext>
              </a:extLst>
            </p:cNvPr>
            <p:cNvSpPr/>
            <p:nvPr/>
          </p:nvSpPr>
          <p:spPr>
            <a:xfrm>
              <a:off x="12864792" y="1811981"/>
              <a:ext cx="60087" cy="8194"/>
            </a:xfrm>
            <a:custGeom>
              <a:avLst/>
              <a:gdLst>
                <a:gd name="connsiteX0" fmla="*/ 4097 w 60086"/>
                <a:gd name="connsiteY0" fmla="*/ 4097 h 8193"/>
                <a:gd name="connsiteX1" fmla="*/ 57902 w 60086"/>
                <a:gd name="connsiteY1" fmla="*/ 4097 h 8193"/>
              </a:gdLst>
              <a:ahLst/>
              <a:cxnLst>
                <a:cxn ang="0">
                  <a:pos x="connsiteX0" y="connsiteY0"/>
                </a:cxn>
                <a:cxn ang="0">
                  <a:pos x="connsiteX1" y="connsiteY1"/>
                </a:cxn>
              </a:cxnLst>
              <a:rect l="l" t="t" r="r" b="b"/>
              <a:pathLst>
                <a:path w="60086" h="8193">
                  <a:moveTo>
                    <a:pt x="4097" y="4097"/>
                  </a:moveTo>
                  <a:lnTo>
                    <a:pt x="57902"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7" name="Freeform: Shape 193">
              <a:extLst>
                <a:ext uri="{FF2B5EF4-FFF2-40B4-BE49-F238E27FC236}">
                  <a16:creationId xmlns:a16="http://schemas.microsoft.com/office/drawing/2014/main" id="{004D05B7-43B7-7949-8F0F-B30C72B08F63}"/>
                </a:ext>
              </a:extLst>
            </p:cNvPr>
            <p:cNvSpPr/>
            <p:nvPr/>
          </p:nvSpPr>
          <p:spPr>
            <a:xfrm>
              <a:off x="12797604" y="1811981"/>
              <a:ext cx="16387" cy="8194"/>
            </a:xfrm>
            <a:custGeom>
              <a:avLst/>
              <a:gdLst>
                <a:gd name="connsiteX0" fmla="*/ 4097 w 16387"/>
                <a:gd name="connsiteY0" fmla="*/ 4097 h 8193"/>
                <a:gd name="connsiteX1" fmla="*/ 14475 w 16387"/>
                <a:gd name="connsiteY1" fmla="*/ 4097 h 8193"/>
              </a:gdLst>
              <a:ahLst/>
              <a:cxnLst>
                <a:cxn ang="0">
                  <a:pos x="connsiteX0" y="connsiteY0"/>
                </a:cxn>
                <a:cxn ang="0">
                  <a:pos x="connsiteX1" y="connsiteY1"/>
                </a:cxn>
              </a:cxnLst>
              <a:rect l="l" t="t" r="r" b="b"/>
              <a:pathLst>
                <a:path w="16387" h="8193">
                  <a:moveTo>
                    <a:pt x="4097" y="4097"/>
                  </a:moveTo>
                  <a:lnTo>
                    <a:pt x="14475"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8" name="Freeform: Shape 194">
              <a:extLst>
                <a:ext uri="{FF2B5EF4-FFF2-40B4-BE49-F238E27FC236}">
                  <a16:creationId xmlns:a16="http://schemas.microsoft.com/office/drawing/2014/main" id="{25A7D69E-F7F8-7948-9F9C-4EDDBFE85CE8}"/>
                </a:ext>
              </a:extLst>
            </p:cNvPr>
            <p:cNvSpPr/>
            <p:nvPr/>
          </p:nvSpPr>
          <p:spPr>
            <a:xfrm>
              <a:off x="12713756" y="1811981"/>
              <a:ext cx="43699" cy="8194"/>
            </a:xfrm>
            <a:custGeom>
              <a:avLst/>
              <a:gdLst>
                <a:gd name="connsiteX0" fmla="*/ 4097 w 43699"/>
                <a:gd name="connsiteY0" fmla="*/ 4097 h 8193"/>
                <a:gd name="connsiteX1" fmla="*/ 39602 w 43699"/>
                <a:gd name="connsiteY1" fmla="*/ 4097 h 8193"/>
              </a:gdLst>
              <a:ahLst/>
              <a:cxnLst>
                <a:cxn ang="0">
                  <a:pos x="connsiteX0" y="connsiteY0"/>
                </a:cxn>
                <a:cxn ang="0">
                  <a:pos x="connsiteX1" y="connsiteY1"/>
                </a:cxn>
              </a:cxnLst>
              <a:rect l="l" t="t" r="r" b="b"/>
              <a:pathLst>
                <a:path w="43699" h="8193">
                  <a:moveTo>
                    <a:pt x="4097" y="4097"/>
                  </a:moveTo>
                  <a:lnTo>
                    <a:pt x="39602"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9" name="Freeform: Shape 195">
              <a:extLst>
                <a:ext uri="{FF2B5EF4-FFF2-40B4-BE49-F238E27FC236}">
                  <a16:creationId xmlns:a16="http://schemas.microsoft.com/office/drawing/2014/main" id="{54D3EE75-5AAD-A94F-BAD8-828422DE3597}"/>
                </a:ext>
              </a:extLst>
            </p:cNvPr>
            <p:cNvSpPr/>
            <p:nvPr/>
          </p:nvSpPr>
          <p:spPr>
            <a:xfrm>
              <a:off x="12817815" y="1814712"/>
              <a:ext cx="21850" cy="8194"/>
            </a:xfrm>
            <a:custGeom>
              <a:avLst/>
              <a:gdLst>
                <a:gd name="connsiteX0" fmla="*/ 19938 w 21849"/>
                <a:gd name="connsiteY0" fmla="*/ 4097 h 8193"/>
                <a:gd name="connsiteX1" fmla="*/ 4097 w 21849"/>
                <a:gd name="connsiteY1" fmla="*/ 5736 h 8193"/>
              </a:gdLst>
              <a:ahLst/>
              <a:cxnLst>
                <a:cxn ang="0">
                  <a:pos x="connsiteX0" y="connsiteY0"/>
                </a:cxn>
                <a:cxn ang="0">
                  <a:pos x="connsiteX1" y="connsiteY1"/>
                </a:cxn>
              </a:cxnLst>
              <a:rect l="l" t="t" r="r" b="b"/>
              <a:pathLst>
                <a:path w="21849" h="8193">
                  <a:moveTo>
                    <a:pt x="19938" y="4097"/>
                  </a:moveTo>
                  <a:lnTo>
                    <a:pt x="4097" y="5736"/>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0" name="Freeform: Shape 196">
              <a:extLst>
                <a:ext uri="{FF2B5EF4-FFF2-40B4-BE49-F238E27FC236}">
                  <a16:creationId xmlns:a16="http://schemas.microsoft.com/office/drawing/2014/main" id="{7A94C821-19D6-C24E-A994-D71F4ADBE9BD}"/>
                </a:ext>
              </a:extLst>
            </p:cNvPr>
            <p:cNvSpPr/>
            <p:nvPr/>
          </p:nvSpPr>
          <p:spPr>
            <a:xfrm>
              <a:off x="12820546" y="1840385"/>
              <a:ext cx="21850" cy="8194"/>
            </a:xfrm>
            <a:custGeom>
              <a:avLst/>
              <a:gdLst>
                <a:gd name="connsiteX0" fmla="*/ 20211 w 21849"/>
                <a:gd name="connsiteY0" fmla="*/ 4097 h 8193"/>
                <a:gd name="connsiteX1" fmla="*/ 4097 w 21849"/>
                <a:gd name="connsiteY1" fmla="*/ 6009 h 8193"/>
              </a:gdLst>
              <a:ahLst/>
              <a:cxnLst>
                <a:cxn ang="0">
                  <a:pos x="connsiteX0" y="connsiteY0"/>
                </a:cxn>
                <a:cxn ang="0">
                  <a:pos x="connsiteX1" y="connsiteY1"/>
                </a:cxn>
              </a:cxnLst>
              <a:rect l="l" t="t" r="r" b="b"/>
              <a:pathLst>
                <a:path w="21849" h="8193">
                  <a:moveTo>
                    <a:pt x="20211" y="4097"/>
                  </a:moveTo>
                  <a:lnTo>
                    <a:pt x="4097" y="6009"/>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1" name="Freeform: Shape 197">
              <a:extLst>
                <a:ext uri="{FF2B5EF4-FFF2-40B4-BE49-F238E27FC236}">
                  <a16:creationId xmlns:a16="http://schemas.microsoft.com/office/drawing/2014/main" id="{F48DA421-6E35-C244-9305-CEA79DAF2EF2}"/>
                </a:ext>
              </a:extLst>
            </p:cNvPr>
            <p:cNvSpPr/>
            <p:nvPr/>
          </p:nvSpPr>
          <p:spPr>
            <a:xfrm>
              <a:off x="12823278" y="1866331"/>
              <a:ext cx="21850" cy="8194"/>
            </a:xfrm>
            <a:custGeom>
              <a:avLst/>
              <a:gdLst>
                <a:gd name="connsiteX0" fmla="*/ 20211 w 21849"/>
                <a:gd name="connsiteY0" fmla="*/ 4097 h 8193"/>
                <a:gd name="connsiteX1" fmla="*/ 4097 w 21849"/>
                <a:gd name="connsiteY1" fmla="*/ 5736 h 8193"/>
              </a:gdLst>
              <a:ahLst/>
              <a:cxnLst>
                <a:cxn ang="0">
                  <a:pos x="connsiteX0" y="connsiteY0"/>
                </a:cxn>
                <a:cxn ang="0">
                  <a:pos x="connsiteX1" y="connsiteY1"/>
                </a:cxn>
              </a:cxnLst>
              <a:rect l="l" t="t" r="r" b="b"/>
              <a:pathLst>
                <a:path w="21849" h="8193">
                  <a:moveTo>
                    <a:pt x="20211" y="4097"/>
                  </a:moveTo>
                  <a:lnTo>
                    <a:pt x="4097" y="5736"/>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2" name="Freeform: Shape 198">
              <a:extLst>
                <a:ext uri="{FF2B5EF4-FFF2-40B4-BE49-F238E27FC236}">
                  <a16:creationId xmlns:a16="http://schemas.microsoft.com/office/drawing/2014/main" id="{50C3C6BB-45F9-F444-8DC6-E6AB83BC0277}"/>
                </a:ext>
              </a:extLst>
            </p:cNvPr>
            <p:cNvSpPr/>
            <p:nvPr/>
          </p:nvSpPr>
          <p:spPr>
            <a:xfrm>
              <a:off x="12826009" y="1892278"/>
              <a:ext cx="21850" cy="8194"/>
            </a:xfrm>
            <a:custGeom>
              <a:avLst/>
              <a:gdLst>
                <a:gd name="connsiteX0" fmla="*/ 20211 w 21849"/>
                <a:gd name="connsiteY0" fmla="*/ 4097 h 8193"/>
                <a:gd name="connsiteX1" fmla="*/ 4097 w 21849"/>
                <a:gd name="connsiteY1" fmla="*/ 5736 h 8193"/>
              </a:gdLst>
              <a:ahLst/>
              <a:cxnLst>
                <a:cxn ang="0">
                  <a:pos x="connsiteX0" y="connsiteY0"/>
                </a:cxn>
                <a:cxn ang="0">
                  <a:pos x="connsiteX1" y="connsiteY1"/>
                </a:cxn>
              </a:cxnLst>
              <a:rect l="l" t="t" r="r" b="b"/>
              <a:pathLst>
                <a:path w="21849" h="8193">
                  <a:moveTo>
                    <a:pt x="20211" y="4097"/>
                  </a:moveTo>
                  <a:lnTo>
                    <a:pt x="4097" y="5736"/>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3" name="Freeform: Shape 199">
              <a:extLst>
                <a:ext uri="{FF2B5EF4-FFF2-40B4-BE49-F238E27FC236}">
                  <a16:creationId xmlns:a16="http://schemas.microsoft.com/office/drawing/2014/main" id="{F185A55F-964D-C94E-A931-7866E9EDB6C8}"/>
                </a:ext>
              </a:extLst>
            </p:cNvPr>
            <p:cNvSpPr/>
            <p:nvPr/>
          </p:nvSpPr>
          <p:spPr>
            <a:xfrm>
              <a:off x="12813445" y="1779752"/>
              <a:ext cx="62818" cy="136560"/>
            </a:xfrm>
            <a:custGeom>
              <a:avLst/>
              <a:gdLst>
                <a:gd name="connsiteX0" fmla="*/ 17480 w 62817"/>
                <a:gd name="connsiteY0" fmla="*/ 133556 h 136560"/>
                <a:gd name="connsiteX1" fmla="*/ 4097 w 62817"/>
                <a:gd name="connsiteY1" fmla="*/ 8467 h 136560"/>
                <a:gd name="connsiteX2" fmla="*/ 45065 w 62817"/>
                <a:gd name="connsiteY2" fmla="*/ 4097 h 136560"/>
                <a:gd name="connsiteX3" fmla="*/ 58721 w 62817"/>
                <a:gd name="connsiteY3" fmla="*/ 132190 h 136560"/>
              </a:gdLst>
              <a:ahLst/>
              <a:cxnLst>
                <a:cxn ang="0">
                  <a:pos x="connsiteX0" y="connsiteY0"/>
                </a:cxn>
                <a:cxn ang="0">
                  <a:pos x="connsiteX1" y="connsiteY1"/>
                </a:cxn>
                <a:cxn ang="0">
                  <a:pos x="connsiteX2" y="connsiteY2"/>
                </a:cxn>
                <a:cxn ang="0">
                  <a:pos x="connsiteX3" y="connsiteY3"/>
                </a:cxn>
              </a:cxnLst>
              <a:rect l="l" t="t" r="r" b="b"/>
              <a:pathLst>
                <a:path w="62817" h="136560">
                  <a:moveTo>
                    <a:pt x="17480" y="133556"/>
                  </a:moveTo>
                  <a:lnTo>
                    <a:pt x="4097" y="8467"/>
                  </a:lnTo>
                  <a:lnTo>
                    <a:pt x="45065" y="4097"/>
                  </a:lnTo>
                  <a:lnTo>
                    <a:pt x="58721" y="132190"/>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4" name="Freeform: Shape 200">
              <a:extLst>
                <a:ext uri="{FF2B5EF4-FFF2-40B4-BE49-F238E27FC236}">
                  <a16:creationId xmlns:a16="http://schemas.microsoft.com/office/drawing/2014/main" id="{E8D303CB-ADC9-5648-A369-097DF2D2FE60}"/>
                </a:ext>
              </a:extLst>
            </p:cNvPr>
            <p:cNvSpPr/>
            <p:nvPr/>
          </p:nvSpPr>
          <p:spPr>
            <a:xfrm>
              <a:off x="12770019" y="1753260"/>
              <a:ext cx="40968" cy="163872"/>
            </a:xfrm>
            <a:custGeom>
              <a:avLst/>
              <a:gdLst>
                <a:gd name="connsiteX0" fmla="*/ 4097 w 40968"/>
                <a:gd name="connsiteY0" fmla="*/ 161960 h 163872"/>
                <a:gd name="connsiteX1" fmla="*/ 38237 w 40968"/>
                <a:gd name="connsiteY1" fmla="*/ 4097 h 163872"/>
              </a:gdLst>
              <a:ahLst/>
              <a:cxnLst>
                <a:cxn ang="0">
                  <a:pos x="connsiteX0" y="connsiteY0"/>
                </a:cxn>
                <a:cxn ang="0">
                  <a:pos x="connsiteX1" y="connsiteY1"/>
                </a:cxn>
              </a:cxnLst>
              <a:rect l="l" t="t" r="r" b="b"/>
              <a:pathLst>
                <a:path w="40968" h="163872">
                  <a:moveTo>
                    <a:pt x="4097" y="161960"/>
                  </a:moveTo>
                  <a:lnTo>
                    <a:pt x="38237" y="4097"/>
                  </a:lnTo>
                </a:path>
              </a:pathLst>
            </a:custGeom>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5" name="Freeform: Shape 201">
              <a:extLst>
                <a:ext uri="{FF2B5EF4-FFF2-40B4-BE49-F238E27FC236}">
                  <a16:creationId xmlns:a16="http://schemas.microsoft.com/office/drawing/2014/main" id="{E734A76E-FFD5-314B-9B2B-5D67FEA1F8B7}"/>
                </a:ext>
              </a:extLst>
            </p:cNvPr>
            <p:cNvSpPr/>
            <p:nvPr/>
          </p:nvSpPr>
          <p:spPr>
            <a:xfrm>
              <a:off x="12736152" y="1746978"/>
              <a:ext cx="40968" cy="169335"/>
            </a:xfrm>
            <a:custGeom>
              <a:avLst/>
              <a:gdLst>
                <a:gd name="connsiteX0" fmla="*/ 39329 w 40968"/>
                <a:gd name="connsiteY0" fmla="*/ 4097 h 169334"/>
                <a:gd name="connsiteX1" fmla="*/ 4097 w 40968"/>
                <a:gd name="connsiteY1" fmla="*/ 166330 h 169334"/>
              </a:gdLst>
              <a:ahLst/>
              <a:cxnLst>
                <a:cxn ang="0">
                  <a:pos x="connsiteX0" y="connsiteY0"/>
                </a:cxn>
                <a:cxn ang="0">
                  <a:pos x="connsiteX1" y="connsiteY1"/>
                </a:cxn>
              </a:cxnLst>
              <a:rect l="l" t="t" r="r" b="b"/>
              <a:pathLst>
                <a:path w="40968" h="169334">
                  <a:moveTo>
                    <a:pt x="39329" y="4097"/>
                  </a:moveTo>
                  <a:lnTo>
                    <a:pt x="4097" y="166330"/>
                  </a:lnTo>
                </a:path>
              </a:pathLst>
            </a:custGeom>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6" name="Freeform: Shape 202">
              <a:extLst>
                <a:ext uri="{FF2B5EF4-FFF2-40B4-BE49-F238E27FC236}">
                  <a16:creationId xmlns:a16="http://schemas.microsoft.com/office/drawing/2014/main" id="{A6A44AE2-71A3-DE48-818C-D8B9191BE08D}"/>
                </a:ext>
              </a:extLst>
            </p:cNvPr>
            <p:cNvSpPr/>
            <p:nvPr/>
          </p:nvSpPr>
          <p:spPr>
            <a:xfrm>
              <a:off x="12826282" y="1700547"/>
              <a:ext cx="35506" cy="16387"/>
            </a:xfrm>
            <a:custGeom>
              <a:avLst/>
              <a:gdLst>
                <a:gd name="connsiteX0" fmla="*/ 4097 w 35505"/>
                <a:gd name="connsiteY0" fmla="*/ 4097 h 16387"/>
                <a:gd name="connsiteX1" fmla="*/ 16933 w 35505"/>
                <a:gd name="connsiteY1" fmla="*/ 11744 h 16387"/>
                <a:gd name="connsiteX2" fmla="*/ 31955 w 35505"/>
                <a:gd name="connsiteY2" fmla="*/ 10105 h 16387"/>
              </a:gdLst>
              <a:ahLst/>
              <a:cxnLst>
                <a:cxn ang="0">
                  <a:pos x="connsiteX0" y="connsiteY0"/>
                </a:cxn>
                <a:cxn ang="0">
                  <a:pos x="connsiteX1" y="connsiteY1"/>
                </a:cxn>
                <a:cxn ang="0">
                  <a:pos x="connsiteX2" y="connsiteY2"/>
                </a:cxn>
              </a:cxnLst>
              <a:rect l="l" t="t" r="r" b="b"/>
              <a:pathLst>
                <a:path w="35505" h="16387">
                  <a:moveTo>
                    <a:pt x="4097" y="4097"/>
                  </a:moveTo>
                  <a:cubicBezTo>
                    <a:pt x="7101" y="7647"/>
                    <a:pt x="11744" y="10652"/>
                    <a:pt x="16933" y="11744"/>
                  </a:cubicBezTo>
                  <a:cubicBezTo>
                    <a:pt x="22123" y="12837"/>
                    <a:pt x="27585" y="12290"/>
                    <a:pt x="31955" y="10105"/>
                  </a:cubicBezTo>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7" name="Freeform: Shape 203">
              <a:extLst>
                <a:ext uri="{FF2B5EF4-FFF2-40B4-BE49-F238E27FC236}">
                  <a16:creationId xmlns:a16="http://schemas.microsoft.com/office/drawing/2014/main" id="{0D91D34E-CC6D-5A48-B5A7-0343A4E92633}"/>
                </a:ext>
              </a:extLst>
            </p:cNvPr>
            <p:cNvSpPr/>
            <p:nvPr/>
          </p:nvSpPr>
          <p:spPr>
            <a:xfrm>
              <a:off x="12820273" y="1727651"/>
              <a:ext cx="32774" cy="13656"/>
            </a:xfrm>
            <a:custGeom>
              <a:avLst/>
              <a:gdLst>
                <a:gd name="connsiteX0" fmla="*/ 29770 w 32774"/>
                <a:gd name="connsiteY0" fmla="*/ 11953 h 13656"/>
                <a:gd name="connsiteX1" fmla="*/ 18026 w 32774"/>
                <a:gd name="connsiteY1" fmla="*/ 4579 h 13656"/>
                <a:gd name="connsiteX2" fmla="*/ 4097 w 32774"/>
                <a:gd name="connsiteY2" fmla="*/ 6490 h 13656"/>
              </a:gdLst>
              <a:ahLst/>
              <a:cxnLst>
                <a:cxn ang="0">
                  <a:pos x="connsiteX0" y="connsiteY0"/>
                </a:cxn>
                <a:cxn ang="0">
                  <a:pos x="connsiteX1" y="connsiteY1"/>
                </a:cxn>
                <a:cxn ang="0">
                  <a:pos x="connsiteX2" y="connsiteY2"/>
                </a:cxn>
              </a:cxnLst>
              <a:rect l="l" t="t" r="r" b="b"/>
              <a:pathLst>
                <a:path w="32774" h="13656">
                  <a:moveTo>
                    <a:pt x="29770" y="11953"/>
                  </a:moveTo>
                  <a:cubicBezTo>
                    <a:pt x="27039" y="8402"/>
                    <a:pt x="22942" y="5671"/>
                    <a:pt x="18026" y="4579"/>
                  </a:cubicBezTo>
                  <a:cubicBezTo>
                    <a:pt x="13110" y="3486"/>
                    <a:pt x="8194" y="4305"/>
                    <a:pt x="4097" y="6490"/>
                  </a:cubicBezTo>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8" name="Freeform: Shape 204">
              <a:extLst>
                <a:ext uri="{FF2B5EF4-FFF2-40B4-BE49-F238E27FC236}">
                  <a16:creationId xmlns:a16="http://schemas.microsoft.com/office/drawing/2014/main" id="{05372C85-CAC5-4C47-B02C-D82E26216E49}"/>
                </a:ext>
              </a:extLst>
            </p:cNvPr>
            <p:cNvSpPr/>
            <p:nvPr/>
          </p:nvSpPr>
          <p:spPr>
            <a:xfrm>
              <a:off x="12702830" y="1687205"/>
              <a:ext cx="131098" cy="73743"/>
            </a:xfrm>
            <a:custGeom>
              <a:avLst/>
              <a:gdLst>
                <a:gd name="connsiteX0" fmla="*/ 81938 w 131097"/>
                <a:gd name="connsiteY0" fmla="*/ 4875 h 73742"/>
                <a:gd name="connsiteX1" fmla="*/ 127002 w 131097"/>
                <a:gd name="connsiteY1" fmla="*/ 14708 h 73742"/>
                <a:gd name="connsiteX2" fmla="*/ 119628 w 131097"/>
                <a:gd name="connsiteY2" fmla="*/ 49394 h 73742"/>
                <a:gd name="connsiteX3" fmla="*/ 105426 w 131097"/>
                <a:gd name="connsiteY3" fmla="*/ 72336 h 73742"/>
                <a:gd name="connsiteX4" fmla="*/ 72651 w 131097"/>
                <a:gd name="connsiteY4" fmla="*/ 65235 h 73742"/>
                <a:gd name="connsiteX5" fmla="*/ 67462 w 131097"/>
                <a:gd name="connsiteY5" fmla="*/ 33007 h 73742"/>
                <a:gd name="connsiteX6" fmla="*/ 9561 w 131097"/>
                <a:gd name="connsiteY6" fmla="*/ 65235 h 73742"/>
                <a:gd name="connsiteX7" fmla="*/ 4098 w 131097"/>
                <a:gd name="connsiteY7" fmla="*/ 60046 h 73742"/>
                <a:gd name="connsiteX8" fmla="*/ 81938 w 131097"/>
                <a:gd name="connsiteY8" fmla="*/ 4875 h 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97" h="73742">
                  <a:moveTo>
                    <a:pt x="81938" y="4875"/>
                  </a:moveTo>
                  <a:lnTo>
                    <a:pt x="127002" y="14708"/>
                  </a:lnTo>
                  <a:lnTo>
                    <a:pt x="119628" y="49394"/>
                  </a:lnTo>
                  <a:lnTo>
                    <a:pt x="105426" y="72336"/>
                  </a:lnTo>
                  <a:lnTo>
                    <a:pt x="72651" y="65235"/>
                  </a:lnTo>
                  <a:cubicBezTo>
                    <a:pt x="72651" y="65235"/>
                    <a:pt x="76475" y="38196"/>
                    <a:pt x="67462" y="33007"/>
                  </a:cubicBezTo>
                  <a:cubicBezTo>
                    <a:pt x="55718" y="26452"/>
                    <a:pt x="30591" y="42020"/>
                    <a:pt x="9561" y="65235"/>
                  </a:cubicBezTo>
                  <a:lnTo>
                    <a:pt x="4098" y="60046"/>
                  </a:lnTo>
                  <a:cubicBezTo>
                    <a:pt x="3825" y="59773"/>
                    <a:pt x="43154" y="-3591"/>
                    <a:pt x="81938" y="4875"/>
                  </a:cubicBezTo>
                  <a:close/>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39" name="Freeform: Shape 205">
              <a:extLst>
                <a:ext uri="{FF2B5EF4-FFF2-40B4-BE49-F238E27FC236}">
                  <a16:creationId xmlns:a16="http://schemas.microsoft.com/office/drawing/2014/main" id="{1E53A301-D11E-F945-9FC7-C6EDBD02ECEF}"/>
                </a:ext>
              </a:extLst>
            </p:cNvPr>
            <p:cNvSpPr/>
            <p:nvPr/>
          </p:nvSpPr>
          <p:spPr>
            <a:xfrm>
              <a:off x="12954102" y="1930242"/>
              <a:ext cx="38237" cy="8194"/>
            </a:xfrm>
            <a:custGeom>
              <a:avLst/>
              <a:gdLst>
                <a:gd name="connsiteX0" fmla="*/ 4097 w 38236"/>
                <a:gd name="connsiteY0" fmla="*/ 4097 h 8193"/>
                <a:gd name="connsiteX1" fmla="*/ 34140 w 38236"/>
                <a:gd name="connsiteY1" fmla="*/ 4097 h 8193"/>
              </a:gdLst>
              <a:ahLst/>
              <a:cxnLst>
                <a:cxn ang="0">
                  <a:pos x="connsiteX0" y="connsiteY0"/>
                </a:cxn>
                <a:cxn ang="0">
                  <a:pos x="connsiteX1" y="connsiteY1"/>
                </a:cxn>
              </a:cxnLst>
              <a:rect l="l" t="t" r="r" b="b"/>
              <a:pathLst>
                <a:path w="38236" h="8193">
                  <a:moveTo>
                    <a:pt x="4097" y="4097"/>
                  </a:moveTo>
                  <a:lnTo>
                    <a:pt x="34140"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0" name="Freeform: Shape 206">
              <a:extLst>
                <a:ext uri="{FF2B5EF4-FFF2-40B4-BE49-F238E27FC236}">
                  <a16:creationId xmlns:a16="http://schemas.microsoft.com/office/drawing/2014/main" id="{52A2C980-4E9C-4943-ACBA-FFA60D66A27F}"/>
                </a:ext>
              </a:extLst>
            </p:cNvPr>
            <p:cNvSpPr/>
            <p:nvPr/>
          </p:nvSpPr>
          <p:spPr>
            <a:xfrm>
              <a:off x="12870527" y="1930242"/>
              <a:ext cx="73743" cy="8194"/>
            </a:xfrm>
            <a:custGeom>
              <a:avLst/>
              <a:gdLst>
                <a:gd name="connsiteX0" fmla="*/ 4097 w 73742"/>
                <a:gd name="connsiteY0" fmla="*/ 4097 h 8193"/>
                <a:gd name="connsiteX1" fmla="*/ 71011 w 73742"/>
                <a:gd name="connsiteY1" fmla="*/ 4097 h 8193"/>
              </a:gdLst>
              <a:ahLst/>
              <a:cxnLst>
                <a:cxn ang="0">
                  <a:pos x="connsiteX0" y="connsiteY0"/>
                </a:cxn>
                <a:cxn ang="0">
                  <a:pos x="connsiteX1" y="connsiteY1"/>
                </a:cxn>
              </a:cxnLst>
              <a:rect l="l" t="t" r="r" b="b"/>
              <a:pathLst>
                <a:path w="73742" h="8193">
                  <a:moveTo>
                    <a:pt x="4097" y="4097"/>
                  </a:moveTo>
                  <a:lnTo>
                    <a:pt x="71011"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1" name="Freeform: Shape 207">
              <a:extLst>
                <a:ext uri="{FF2B5EF4-FFF2-40B4-BE49-F238E27FC236}">
                  <a16:creationId xmlns:a16="http://schemas.microsoft.com/office/drawing/2014/main" id="{FD213B3A-C624-4C47-B341-D156B4C47A62}"/>
                </a:ext>
              </a:extLst>
            </p:cNvPr>
            <p:cNvSpPr/>
            <p:nvPr/>
          </p:nvSpPr>
          <p:spPr>
            <a:xfrm>
              <a:off x="12664595" y="1930242"/>
              <a:ext cx="213034" cy="8194"/>
            </a:xfrm>
            <a:custGeom>
              <a:avLst/>
              <a:gdLst>
                <a:gd name="connsiteX0" fmla="*/ 4097 w 213033"/>
                <a:gd name="connsiteY0" fmla="*/ 4097 h 8193"/>
                <a:gd name="connsiteX1" fmla="*/ 210030 w 213033"/>
                <a:gd name="connsiteY1" fmla="*/ 4097 h 8193"/>
              </a:gdLst>
              <a:ahLst/>
              <a:cxnLst>
                <a:cxn ang="0">
                  <a:pos x="connsiteX0" y="connsiteY0"/>
                </a:cxn>
                <a:cxn ang="0">
                  <a:pos x="connsiteX1" y="connsiteY1"/>
                </a:cxn>
              </a:cxnLst>
              <a:rect l="l" t="t" r="r" b="b"/>
              <a:pathLst>
                <a:path w="213033" h="8193">
                  <a:moveTo>
                    <a:pt x="4097" y="4097"/>
                  </a:moveTo>
                  <a:lnTo>
                    <a:pt x="210030"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2" name="Freeform: Shape 208">
              <a:extLst>
                <a:ext uri="{FF2B5EF4-FFF2-40B4-BE49-F238E27FC236}">
                  <a16:creationId xmlns:a16="http://schemas.microsoft.com/office/drawing/2014/main" id="{1953BF0B-3827-2D4B-A668-175F251B1154}"/>
                </a:ext>
              </a:extLst>
            </p:cNvPr>
            <p:cNvSpPr/>
            <p:nvPr/>
          </p:nvSpPr>
          <p:spPr>
            <a:xfrm>
              <a:off x="12621988" y="1930242"/>
              <a:ext cx="38237" cy="8194"/>
            </a:xfrm>
            <a:custGeom>
              <a:avLst/>
              <a:gdLst>
                <a:gd name="connsiteX0" fmla="*/ 4097 w 38236"/>
                <a:gd name="connsiteY0" fmla="*/ 4097 h 8193"/>
                <a:gd name="connsiteX1" fmla="*/ 34140 w 38236"/>
                <a:gd name="connsiteY1" fmla="*/ 4097 h 8193"/>
              </a:gdLst>
              <a:ahLst/>
              <a:cxnLst>
                <a:cxn ang="0">
                  <a:pos x="connsiteX0" y="connsiteY0"/>
                </a:cxn>
                <a:cxn ang="0">
                  <a:pos x="connsiteX1" y="connsiteY1"/>
                </a:cxn>
              </a:cxnLst>
              <a:rect l="l" t="t" r="r" b="b"/>
              <a:pathLst>
                <a:path w="38236" h="8193">
                  <a:moveTo>
                    <a:pt x="4097" y="4097"/>
                  </a:moveTo>
                  <a:lnTo>
                    <a:pt x="34140"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3" name="Freeform: Shape 209">
              <a:extLst>
                <a:ext uri="{FF2B5EF4-FFF2-40B4-BE49-F238E27FC236}">
                  <a16:creationId xmlns:a16="http://schemas.microsoft.com/office/drawing/2014/main" id="{2D6AD49D-6CF5-4147-9B9A-E89ACE9D53F9}"/>
                </a:ext>
              </a:extLst>
            </p:cNvPr>
            <p:cNvSpPr/>
            <p:nvPr/>
          </p:nvSpPr>
          <p:spPr>
            <a:xfrm>
              <a:off x="12640560" y="1807884"/>
              <a:ext cx="79205" cy="109248"/>
            </a:xfrm>
            <a:custGeom>
              <a:avLst/>
              <a:gdLst>
                <a:gd name="connsiteX0" fmla="*/ 76201 w 79204"/>
                <a:gd name="connsiteY0" fmla="*/ 107336 h 109248"/>
                <a:gd name="connsiteX1" fmla="*/ 36598 w 79204"/>
                <a:gd name="connsiteY1" fmla="*/ 24854 h 109248"/>
                <a:gd name="connsiteX2" fmla="*/ 4097 w 79204"/>
                <a:gd name="connsiteY2" fmla="*/ 4097 h 109248"/>
              </a:gdLst>
              <a:ahLst/>
              <a:cxnLst>
                <a:cxn ang="0">
                  <a:pos x="connsiteX0" y="connsiteY0"/>
                </a:cxn>
                <a:cxn ang="0">
                  <a:pos x="connsiteX1" y="connsiteY1"/>
                </a:cxn>
                <a:cxn ang="0">
                  <a:pos x="connsiteX2" y="connsiteY2"/>
                </a:cxn>
              </a:cxnLst>
              <a:rect l="l" t="t" r="r" b="b"/>
              <a:pathLst>
                <a:path w="79204" h="109248">
                  <a:moveTo>
                    <a:pt x="76201" y="107336"/>
                  </a:moveTo>
                  <a:lnTo>
                    <a:pt x="36598" y="24854"/>
                  </a:lnTo>
                  <a:cubicBezTo>
                    <a:pt x="23215" y="24854"/>
                    <a:pt x="10379" y="17207"/>
                    <a:pt x="4097" y="4097"/>
                  </a:cubicBez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4" name="Freeform: Shape 210">
              <a:extLst>
                <a:ext uri="{FF2B5EF4-FFF2-40B4-BE49-F238E27FC236}">
                  <a16:creationId xmlns:a16="http://schemas.microsoft.com/office/drawing/2014/main" id="{ADB8D434-8F97-1444-A4FF-179674CDE19A}"/>
                </a:ext>
              </a:extLst>
            </p:cNvPr>
            <p:cNvSpPr/>
            <p:nvPr/>
          </p:nvSpPr>
          <p:spPr>
            <a:xfrm>
              <a:off x="12636999" y="1755982"/>
              <a:ext cx="101055" cy="128367"/>
            </a:xfrm>
            <a:custGeom>
              <a:avLst/>
              <a:gdLst>
                <a:gd name="connsiteX0" fmla="*/ 7658 w 101054"/>
                <a:gd name="connsiteY0" fmla="*/ 56272 h 128366"/>
                <a:gd name="connsiteX1" fmla="*/ 15032 w 101054"/>
                <a:gd name="connsiteY1" fmla="*/ 14484 h 128366"/>
                <a:gd name="connsiteX2" fmla="*/ 27869 w 101054"/>
                <a:gd name="connsiteY2" fmla="*/ 41250 h 128366"/>
                <a:gd name="connsiteX3" fmla="*/ 49172 w 101054"/>
                <a:gd name="connsiteY3" fmla="*/ 31145 h 128366"/>
                <a:gd name="connsiteX4" fmla="*/ 36336 w 101054"/>
                <a:gd name="connsiteY4" fmla="*/ 4379 h 128366"/>
                <a:gd name="connsiteX5" fmla="*/ 73480 w 101054"/>
                <a:gd name="connsiteY5" fmla="*/ 24863 h 128366"/>
                <a:gd name="connsiteX6" fmla="*/ 69383 w 101054"/>
                <a:gd name="connsiteY6" fmla="*/ 63100 h 128366"/>
                <a:gd name="connsiteX7" fmla="*/ 98880 w 101054"/>
                <a:gd name="connsiteY7" fmla="*/ 124552 h 12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4" h="128366">
                  <a:moveTo>
                    <a:pt x="7658" y="56272"/>
                  </a:moveTo>
                  <a:cubicBezTo>
                    <a:pt x="830" y="41796"/>
                    <a:pt x="4108" y="25136"/>
                    <a:pt x="15032" y="14484"/>
                  </a:cubicBezTo>
                  <a:lnTo>
                    <a:pt x="27869" y="41250"/>
                  </a:lnTo>
                  <a:lnTo>
                    <a:pt x="49172" y="31145"/>
                  </a:lnTo>
                  <a:lnTo>
                    <a:pt x="36336" y="4379"/>
                  </a:lnTo>
                  <a:cubicBezTo>
                    <a:pt x="51357" y="2467"/>
                    <a:pt x="66652" y="10387"/>
                    <a:pt x="73480" y="24863"/>
                  </a:cubicBezTo>
                  <a:cubicBezTo>
                    <a:pt x="79762" y="37699"/>
                    <a:pt x="77577" y="52721"/>
                    <a:pt x="69383" y="63100"/>
                  </a:cubicBezTo>
                  <a:lnTo>
                    <a:pt x="98880" y="124552"/>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5" name="Freeform: Shape 211">
              <a:extLst>
                <a:ext uri="{FF2B5EF4-FFF2-40B4-BE49-F238E27FC236}">
                  <a16:creationId xmlns:a16="http://schemas.microsoft.com/office/drawing/2014/main" id="{E2665E4E-B74A-3E43-BB46-BDEED340CCDE}"/>
                </a:ext>
              </a:extLst>
            </p:cNvPr>
            <p:cNvSpPr/>
            <p:nvPr/>
          </p:nvSpPr>
          <p:spPr>
            <a:xfrm>
              <a:off x="12908218" y="1747085"/>
              <a:ext cx="62818" cy="131098"/>
            </a:xfrm>
            <a:custGeom>
              <a:avLst/>
              <a:gdLst>
                <a:gd name="connsiteX0" fmla="*/ 21303 w 62817"/>
                <a:gd name="connsiteY0" fmla="*/ 46050 h 131097"/>
                <a:gd name="connsiteX1" fmla="*/ 20484 w 62817"/>
                <a:gd name="connsiteY1" fmla="*/ 41407 h 131097"/>
                <a:gd name="connsiteX2" fmla="*/ 45338 w 62817"/>
                <a:gd name="connsiteY2" fmla="*/ 6448 h 131097"/>
                <a:gd name="connsiteX3" fmla="*/ 49981 w 62817"/>
                <a:gd name="connsiteY3" fmla="*/ 4263 h 131097"/>
                <a:gd name="connsiteX4" fmla="*/ 57082 w 62817"/>
                <a:gd name="connsiteY4" fmla="*/ 6721 h 131097"/>
                <a:gd name="connsiteX5" fmla="*/ 59540 w 62817"/>
                <a:gd name="connsiteY5" fmla="*/ 11364 h 131097"/>
                <a:gd name="connsiteX6" fmla="*/ 57902 w 62817"/>
                <a:gd name="connsiteY6" fmla="*/ 53971 h 131097"/>
                <a:gd name="connsiteX7" fmla="*/ 54351 w 62817"/>
                <a:gd name="connsiteY7" fmla="*/ 57248 h 131097"/>
                <a:gd name="connsiteX8" fmla="*/ 45338 w 62817"/>
                <a:gd name="connsiteY8" fmla="*/ 58341 h 131097"/>
                <a:gd name="connsiteX9" fmla="*/ 21577 w 62817"/>
                <a:gd name="connsiteY9" fmla="*/ 127713 h 131097"/>
                <a:gd name="connsiteX10" fmla="*/ 4097 w 62817"/>
                <a:gd name="connsiteY10" fmla="*/ 121705 h 131097"/>
                <a:gd name="connsiteX11" fmla="*/ 27858 w 62817"/>
                <a:gd name="connsiteY11" fmla="*/ 52332 h 131097"/>
                <a:gd name="connsiteX12" fmla="*/ 21303 w 62817"/>
                <a:gd name="connsiteY12" fmla="*/ 46050 h 13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817" h="131097">
                  <a:moveTo>
                    <a:pt x="21303" y="46050"/>
                  </a:moveTo>
                  <a:cubicBezTo>
                    <a:pt x="20484" y="45231"/>
                    <a:pt x="19665" y="43319"/>
                    <a:pt x="20484" y="41407"/>
                  </a:cubicBezTo>
                  <a:lnTo>
                    <a:pt x="45338" y="6448"/>
                  </a:lnTo>
                  <a:cubicBezTo>
                    <a:pt x="46157" y="4536"/>
                    <a:pt x="48069" y="3717"/>
                    <a:pt x="49981" y="4263"/>
                  </a:cubicBezTo>
                  <a:lnTo>
                    <a:pt x="57082" y="6721"/>
                  </a:lnTo>
                  <a:cubicBezTo>
                    <a:pt x="58994" y="7267"/>
                    <a:pt x="60087" y="9452"/>
                    <a:pt x="59540" y="11364"/>
                  </a:cubicBezTo>
                  <a:lnTo>
                    <a:pt x="57902" y="53971"/>
                  </a:lnTo>
                  <a:cubicBezTo>
                    <a:pt x="57355" y="56156"/>
                    <a:pt x="55443" y="57248"/>
                    <a:pt x="54351" y="57248"/>
                  </a:cubicBezTo>
                  <a:cubicBezTo>
                    <a:pt x="52166" y="57248"/>
                    <a:pt x="45884" y="56156"/>
                    <a:pt x="45338" y="58341"/>
                  </a:cubicBezTo>
                  <a:lnTo>
                    <a:pt x="21577" y="127713"/>
                  </a:lnTo>
                  <a:lnTo>
                    <a:pt x="4097" y="121705"/>
                  </a:lnTo>
                  <a:lnTo>
                    <a:pt x="27858" y="52332"/>
                  </a:lnTo>
                  <a:cubicBezTo>
                    <a:pt x="28678" y="50147"/>
                    <a:pt x="22942" y="47143"/>
                    <a:pt x="21303" y="46050"/>
                  </a:cubicBezTo>
                  <a:close/>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6" name="Freeform: Shape 213">
              <a:extLst>
                <a:ext uri="{FF2B5EF4-FFF2-40B4-BE49-F238E27FC236}">
                  <a16:creationId xmlns:a16="http://schemas.microsoft.com/office/drawing/2014/main" id="{5D04CAA4-B6BC-9F49-9CA7-997811D03747}"/>
                </a:ext>
              </a:extLst>
            </p:cNvPr>
            <p:cNvSpPr/>
            <p:nvPr/>
          </p:nvSpPr>
          <p:spPr>
            <a:xfrm>
              <a:off x="12878994" y="1861798"/>
              <a:ext cx="65549" cy="54624"/>
            </a:xfrm>
            <a:custGeom>
              <a:avLst/>
              <a:gdLst>
                <a:gd name="connsiteX0" fmla="*/ 52166 w 65548"/>
                <a:gd name="connsiteY0" fmla="*/ 51511 h 54624"/>
                <a:gd name="connsiteX1" fmla="*/ 62545 w 65548"/>
                <a:gd name="connsiteY1" fmla="*/ 21194 h 54624"/>
                <a:gd name="connsiteX2" fmla="*/ 60087 w 65548"/>
                <a:gd name="connsiteY2" fmla="*/ 16278 h 54624"/>
                <a:gd name="connsiteX3" fmla="*/ 24308 w 65548"/>
                <a:gd name="connsiteY3" fmla="*/ 4261 h 54624"/>
                <a:gd name="connsiteX4" fmla="*/ 19392 w 65548"/>
                <a:gd name="connsiteY4" fmla="*/ 6719 h 54624"/>
                <a:gd name="connsiteX5" fmla="*/ 4097 w 65548"/>
                <a:gd name="connsiteY5" fmla="*/ 51784 h 5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48" h="54624">
                  <a:moveTo>
                    <a:pt x="52166" y="51511"/>
                  </a:moveTo>
                  <a:lnTo>
                    <a:pt x="62545" y="21194"/>
                  </a:lnTo>
                  <a:cubicBezTo>
                    <a:pt x="63364" y="19282"/>
                    <a:pt x="62271" y="17097"/>
                    <a:pt x="60087" y="16278"/>
                  </a:cubicBezTo>
                  <a:lnTo>
                    <a:pt x="24308" y="4261"/>
                  </a:lnTo>
                  <a:cubicBezTo>
                    <a:pt x="22396" y="3714"/>
                    <a:pt x="20211" y="4534"/>
                    <a:pt x="19392" y="6719"/>
                  </a:cubicBezTo>
                  <a:lnTo>
                    <a:pt x="4097" y="51784"/>
                  </a:lnTo>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47" name="Freeform: Shape 214">
              <a:extLst>
                <a:ext uri="{FF2B5EF4-FFF2-40B4-BE49-F238E27FC236}">
                  <a16:creationId xmlns:a16="http://schemas.microsoft.com/office/drawing/2014/main" id="{44EDCC2D-3194-B74E-9856-6A69951C449B}"/>
                </a:ext>
              </a:extLst>
            </p:cNvPr>
            <p:cNvSpPr/>
            <p:nvPr/>
          </p:nvSpPr>
          <p:spPr>
            <a:xfrm>
              <a:off x="12842732" y="1704980"/>
              <a:ext cx="38237" cy="46430"/>
            </a:xfrm>
            <a:custGeom>
              <a:avLst/>
              <a:gdLst>
                <a:gd name="connsiteX0" fmla="*/ 11408 w 38236"/>
                <a:gd name="connsiteY0" fmla="*/ 39813 h 46430"/>
                <a:gd name="connsiteX1" fmla="*/ 26703 w 38236"/>
                <a:gd name="connsiteY1" fmla="*/ 43090 h 46430"/>
                <a:gd name="connsiteX2" fmla="*/ 34351 w 38236"/>
                <a:gd name="connsiteY2" fmla="*/ 7585 h 46430"/>
                <a:gd name="connsiteX3" fmla="*/ 19056 w 38236"/>
                <a:gd name="connsiteY3" fmla="*/ 4307 h 46430"/>
                <a:gd name="connsiteX4" fmla="*/ 8131 w 38236"/>
                <a:gd name="connsiteY4" fmla="*/ 11408 h 46430"/>
                <a:gd name="connsiteX5" fmla="*/ 4307 w 38236"/>
                <a:gd name="connsiteY5" fmla="*/ 28888 h 46430"/>
                <a:gd name="connsiteX6" fmla="*/ 11408 w 38236"/>
                <a:gd name="connsiteY6" fmla="*/ 39813 h 4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36" h="46430">
                  <a:moveTo>
                    <a:pt x="11408" y="39813"/>
                  </a:moveTo>
                  <a:lnTo>
                    <a:pt x="26703" y="43090"/>
                  </a:lnTo>
                  <a:lnTo>
                    <a:pt x="34351" y="7585"/>
                  </a:lnTo>
                  <a:lnTo>
                    <a:pt x="19056" y="4307"/>
                  </a:lnTo>
                  <a:cubicBezTo>
                    <a:pt x="14140" y="3215"/>
                    <a:pt x="9224" y="6492"/>
                    <a:pt x="8131" y="11408"/>
                  </a:cubicBezTo>
                  <a:lnTo>
                    <a:pt x="4307" y="28888"/>
                  </a:lnTo>
                  <a:cubicBezTo>
                    <a:pt x="3215" y="33804"/>
                    <a:pt x="6492" y="38721"/>
                    <a:pt x="11408" y="39813"/>
                  </a:cubicBezTo>
                  <a:close/>
                </a:path>
              </a:pathLst>
            </a:custGeom>
            <a:noFill/>
            <a:ln w="19050" cap="flat">
              <a:solidFill>
                <a:schemeClr val="accent5"/>
              </a:solidFill>
              <a:prstDash val="solid"/>
              <a:round/>
            </a:ln>
          </p:spPr>
          <p:txBody>
            <a:bodyPr rtlCol="0" anchor="ctr"/>
            <a:lstStyle/>
            <a:p>
              <a:pPr defTabSz="685758">
                <a:defRPr/>
              </a:pPr>
              <a:endParaRPr lang="en-US" sz="1324" dirty="0">
                <a:solidFill>
                  <a:srgbClr val="FFFFFF"/>
                </a:solidFill>
                <a:latin typeface="Amazon Ember"/>
              </a:endParaRPr>
            </a:p>
          </p:txBody>
        </p:sp>
      </p:grpSp>
      <p:sp>
        <p:nvSpPr>
          <p:cNvPr id="48" name="Oval 47">
            <a:extLst>
              <a:ext uri="{FF2B5EF4-FFF2-40B4-BE49-F238E27FC236}">
                <a16:creationId xmlns:a16="http://schemas.microsoft.com/office/drawing/2014/main" id="{ABE8044A-F5C5-374E-9F79-3D0BC2429761}"/>
              </a:ext>
            </a:extLst>
          </p:cNvPr>
          <p:cNvSpPr/>
          <p:nvPr/>
        </p:nvSpPr>
        <p:spPr bwMode="auto">
          <a:xfrm>
            <a:off x="845834" y="833108"/>
            <a:ext cx="1294818" cy="1294818"/>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rgbClr val="FFFFFF"/>
              </a:solidFill>
              <a:latin typeface="Amazon Ember"/>
              <a:cs typeface="Segoe UI" pitchFamily="34" charset="0"/>
            </a:endParaRPr>
          </a:p>
        </p:txBody>
      </p:sp>
      <p:grpSp>
        <p:nvGrpSpPr>
          <p:cNvPr id="49" name="Group 48">
            <a:extLst>
              <a:ext uri="{FF2B5EF4-FFF2-40B4-BE49-F238E27FC236}">
                <a16:creationId xmlns:a16="http://schemas.microsoft.com/office/drawing/2014/main" id="{24998A8F-97AB-6F42-B9D7-53E5B34BFAE0}"/>
              </a:ext>
            </a:extLst>
          </p:cNvPr>
          <p:cNvGrpSpPr/>
          <p:nvPr/>
        </p:nvGrpSpPr>
        <p:grpSpPr>
          <a:xfrm>
            <a:off x="3424561" y="833108"/>
            <a:ext cx="2294879" cy="2569022"/>
            <a:chOff x="5479297" y="2043091"/>
            <a:chExt cx="3671807" cy="4110435"/>
          </a:xfrm>
        </p:grpSpPr>
        <p:sp>
          <p:nvSpPr>
            <p:cNvPr id="50" name="Oval 49">
              <a:extLst>
                <a:ext uri="{FF2B5EF4-FFF2-40B4-BE49-F238E27FC236}">
                  <a16:creationId xmlns:a16="http://schemas.microsoft.com/office/drawing/2014/main" id="{71012746-D100-A44D-AFC8-E7EC7DD44125}"/>
                </a:ext>
              </a:extLst>
            </p:cNvPr>
            <p:cNvSpPr/>
            <p:nvPr/>
          </p:nvSpPr>
          <p:spPr bwMode="auto">
            <a:xfrm>
              <a:off x="6229284" y="2043091"/>
              <a:ext cx="2071709" cy="2071709"/>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rgbClr val="FFFFFF"/>
                </a:solidFill>
                <a:latin typeface="Amazon Ember"/>
                <a:cs typeface="Segoe UI" pitchFamily="34" charset="0"/>
              </a:endParaRPr>
            </a:p>
          </p:txBody>
        </p:sp>
        <p:sp>
          <p:nvSpPr>
            <p:cNvPr id="51" name="Rectangle 50">
              <a:extLst>
                <a:ext uri="{FF2B5EF4-FFF2-40B4-BE49-F238E27FC236}">
                  <a16:creationId xmlns:a16="http://schemas.microsoft.com/office/drawing/2014/main" id="{D9A3445B-0850-4A48-BEDA-C6D75F9441BE}"/>
                </a:ext>
              </a:extLst>
            </p:cNvPr>
            <p:cNvSpPr/>
            <p:nvPr/>
          </p:nvSpPr>
          <p:spPr>
            <a:xfrm>
              <a:off x="5479297" y="4446392"/>
              <a:ext cx="3671807" cy="1707134"/>
            </a:xfrm>
            <a:prstGeom prst="rect">
              <a:avLst/>
            </a:prstGeom>
          </p:spPr>
          <p:txBody>
            <a:bodyPr wrap="square">
              <a:spAutoFit/>
            </a:bodyPr>
            <a:lstStyle/>
            <a:p>
              <a:pPr algn="ctr" defTabSz="685758">
                <a:spcBef>
                  <a:spcPts val="750"/>
                </a:spcBef>
                <a:defRPr/>
              </a:pPr>
              <a:r>
                <a:rPr lang="en-US" sz="1250" dirty="0">
                  <a:solidFill>
                    <a:srgbClr val="FFFFFF"/>
                  </a:solidFill>
                  <a:latin typeface="Amazon Ember"/>
                </a:rPr>
                <a:t>Enterprise apps</a:t>
              </a:r>
            </a:p>
            <a:p>
              <a:pPr algn="ctr" defTabSz="685758">
                <a:spcBef>
                  <a:spcPts val="750"/>
                </a:spcBef>
                <a:defRPr/>
              </a:pPr>
              <a:r>
                <a:rPr lang="en-US" sz="1250" dirty="0">
                  <a:solidFill>
                    <a:srgbClr val="FFFFFF"/>
                  </a:solidFill>
                  <a:latin typeface="Amazon Ember"/>
                </a:rPr>
                <a:t>Database backups</a:t>
              </a:r>
            </a:p>
            <a:p>
              <a:pPr algn="ctr" defTabSz="685758">
                <a:spcBef>
                  <a:spcPts val="750"/>
                </a:spcBef>
                <a:defRPr/>
              </a:pPr>
              <a:r>
                <a:rPr lang="en-US" sz="1250" dirty="0">
                  <a:solidFill>
                    <a:srgbClr val="FFFFFF"/>
                  </a:solidFill>
                  <a:latin typeface="Amazon Ember"/>
                </a:rPr>
                <a:t>Web serving &amp; content mgmt.</a:t>
              </a:r>
            </a:p>
          </p:txBody>
        </p:sp>
        <p:grpSp>
          <p:nvGrpSpPr>
            <p:cNvPr id="52" name="Group 51">
              <a:extLst>
                <a:ext uri="{FF2B5EF4-FFF2-40B4-BE49-F238E27FC236}">
                  <a16:creationId xmlns:a16="http://schemas.microsoft.com/office/drawing/2014/main" id="{A2B1C3BC-E148-F34C-8578-5E76C19DCE16}"/>
                </a:ext>
              </a:extLst>
            </p:cNvPr>
            <p:cNvGrpSpPr/>
            <p:nvPr/>
          </p:nvGrpSpPr>
          <p:grpSpPr>
            <a:xfrm>
              <a:off x="6537743" y="2660270"/>
              <a:ext cx="1454790" cy="950240"/>
              <a:chOff x="6366386" y="2233774"/>
              <a:chExt cx="1966598" cy="1284545"/>
            </a:xfrm>
          </p:grpSpPr>
          <p:sp>
            <p:nvSpPr>
              <p:cNvPr id="53" name="Freeform: Shape 249">
                <a:extLst>
                  <a:ext uri="{FF2B5EF4-FFF2-40B4-BE49-F238E27FC236}">
                    <a16:creationId xmlns:a16="http://schemas.microsoft.com/office/drawing/2014/main" id="{F801E0D3-FB29-974B-AA61-1F5C66F4A825}"/>
                  </a:ext>
                </a:extLst>
              </p:cNvPr>
              <p:cNvSpPr/>
              <p:nvPr/>
            </p:nvSpPr>
            <p:spPr>
              <a:xfrm>
                <a:off x="6457608" y="2757777"/>
                <a:ext cx="169716" cy="31823"/>
              </a:xfrm>
              <a:custGeom>
                <a:avLst/>
                <a:gdLst>
                  <a:gd name="connsiteX0" fmla="*/ 40968 w 43699"/>
                  <a:gd name="connsiteY0" fmla="*/ 4097 h 8193"/>
                  <a:gd name="connsiteX1" fmla="*/ 4097 w 43699"/>
                  <a:gd name="connsiteY1" fmla="*/ 4097 h 8193"/>
                </a:gdLst>
                <a:ahLst/>
                <a:cxnLst>
                  <a:cxn ang="0">
                    <a:pos x="connsiteX0" y="connsiteY0"/>
                  </a:cxn>
                  <a:cxn ang="0">
                    <a:pos x="connsiteX1" y="connsiteY1"/>
                  </a:cxn>
                </a:cxnLst>
                <a:rect l="l" t="t" r="r" b="b"/>
                <a:pathLst>
                  <a:path w="43699" h="8193">
                    <a:moveTo>
                      <a:pt x="40968" y="4097"/>
                    </a:moveTo>
                    <a:lnTo>
                      <a:pt x="4097"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4" name="Freeform: Shape 263">
                <a:extLst>
                  <a:ext uri="{FF2B5EF4-FFF2-40B4-BE49-F238E27FC236}">
                    <a16:creationId xmlns:a16="http://schemas.microsoft.com/office/drawing/2014/main" id="{2734D353-CBEC-784D-AE03-F2256A7E1999}"/>
                  </a:ext>
                </a:extLst>
              </p:cNvPr>
              <p:cNvSpPr/>
              <p:nvPr/>
            </p:nvSpPr>
            <p:spPr>
              <a:xfrm>
                <a:off x="6457608" y="2564723"/>
                <a:ext cx="254576" cy="31823"/>
              </a:xfrm>
              <a:custGeom>
                <a:avLst/>
                <a:gdLst>
                  <a:gd name="connsiteX0" fmla="*/ 63364 w 65548"/>
                  <a:gd name="connsiteY0" fmla="*/ 4097 h 8193"/>
                  <a:gd name="connsiteX1" fmla="*/ 4097 w 65548"/>
                  <a:gd name="connsiteY1" fmla="*/ 4097 h 8193"/>
                </a:gdLst>
                <a:ahLst/>
                <a:cxnLst>
                  <a:cxn ang="0">
                    <a:pos x="connsiteX0" y="connsiteY0"/>
                  </a:cxn>
                  <a:cxn ang="0">
                    <a:pos x="connsiteX1" y="connsiteY1"/>
                  </a:cxn>
                </a:cxnLst>
                <a:rect l="l" t="t" r="r" b="b"/>
                <a:pathLst>
                  <a:path w="65548" h="8193">
                    <a:moveTo>
                      <a:pt x="63364" y="4097"/>
                    </a:moveTo>
                    <a:lnTo>
                      <a:pt x="4097"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5" name="Freeform: Shape 264">
                <a:extLst>
                  <a:ext uri="{FF2B5EF4-FFF2-40B4-BE49-F238E27FC236}">
                    <a16:creationId xmlns:a16="http://schemas.microsoft.com/office/drawing/2014/main" id="{5E2CCE51-1324-FE4F-AC8B-2CDDB63F8659}"/>
                  </a:ext>
                </a:extLst>
              </p:cNvPr>
              <p:cNvSpPr/>
              <p:nvPr/>
            </p:nvSpPr>
            <p:spPr>
              <a:xfrm>
                <a:off x="6366386" y="2661250"/>
                <a:ext cx="265182" cy="31823"/>
              </a:xfrm>
              <a:custGeom>
                <a:avLst/>
                <a:gdLst>
                  <a:gd name="connsiteX0" fmla="*/ 64456 w 68280"/>
                  <a:gd name="connsiteY0" fmla="*/ 4097 h 8193"/>
                  <a:gd name="connsiteX1" fmla="*/ 4097 w 68280"/>
                  <a:gd name="connsiteY1" fmla="*/ 4097 h 8193"/>
                </a:gdLst>
                <a:ahLst/>
                <a:cxnLst>
                  <a:cxn ang="0">
                    <a:pos x="connsiteX0" y="connsiteY0"/>
                  </a:cxn>
                  <a:cxn ang="0">
                    <a:pos x="connsiteX1" y="connsiteY1"/>
                  </a:cxn>
                </a:cxnLst>
                <a:rect l="l" t="t" r="r" b="b"/>
                <a:pathLst>
                  <a:path w="68280" h="8193">
                    <a:moveTo>
                      <a:pt x="64456" y="4097"/>
                    </a:moveTo>
                    <a:lnTo>
                      <a:pt x="4097"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6" name="Freeform: Shape 265">
                <a:extLst>
                  <a:ext uri="{FF2B5EF4-FFF2-40B4-BE49-F238E27FC236}">
                    <a16:creationId xmlns:a16="http://schemas.microsoft.com/office/drawing/2014/main" id="{D7DDECF2-FEA4-FB41-8675-581D3FCF4C55}"/>
                  </a:ext>
                </a:extLst>
              </p:cNvPr>
              <p:cNvSpPr/>
              <p:nvPr/>
            </p:nvSpPr>
            <p:spPr>
              <a:xfrm>
                <a:off x="7341199" y="2410915"/>
                <a:ext cx="233363" cy="233363"/>
              </a:xfrm>
              <a:custGeom>
                <a:avLst/>
                <a:gdLst>
                  <a:gd name="connsiteX0" fmla="*/ 4097 w 60086"/>
                  <a:gd name="connsiteY0" fmla="*/ 4097 h 60086"/>
                  <a:gd name="connsiteX1" fmla="*/ 56536 w 60086"/>
                  <a:gd name="connsiteY1" fmla="*/ 4097 h 60086"/>
                  <a:gd name="connsiteX2" fmla="*/ 56536 w 60086"/>
                  <a:gd name="connsiteY2" fmla="*/ 56536 h 60086"/>
                  <a:gd name="connsiteX3" fmla="*/ 4097 w 60086"/>
                  <a:gd name="connsiteY3" fmla="*/ 56536 h 60086"/>
                </a:gdLst>
                <a:ahLst/>
                <a:cxnLst>
                  <a:cxn ang="0">
                    <a:pos x="connsiteX0" y="connsiteY0"/>
                  </a:cxn>
                  <a:cxn ang="0">
                    <a:pos x="connsiteX1" y="connsiteY1"/>
                  </a:cxn>
                  <a:cxn ang="0">
                    <a:pos x="connsiteX2" y="connsiteY2"/>
                  </a:cxn>
                  <a:cxn ang="0">
                    <a:pos x="connsiteX3" y="connsiteY3"/>
                  </a:cxn>
                </a:cxnLst>
                <a:rect l="l" t="t" r="r" b="b"/>
                <a:pathLst>
                  <a:path w="60086" h="60086">
                    <a:moveTo>
                      <a:pt x="4097" y="4097"/>
                    </a:moveTo>
                    <a:lnTo>
                      <a:pt x="56536" y="4097"/>
                    </a:lnTo>
                    <a:lnTo>
                      <a:pt x="56536" y="56536"/>
                    </a:lnTo>
                    <a:lnTo>
                      <a:pt x="4097" y="5653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7" name="Freeform: Shape 266">
                <a:extLst>
                  <a:ext uri="{FF2B5EF4-FFF2-40B4-BE49-F238E27FC236}">
                    <a16:creationId xmlns:a16="http://schemas.microsoft.com/office/drawing/2014/main" id="{BDC51087-6FDB-4647-B41F-9F0D9A8DCD65}"/>
                  </a:ext>
                </a:extLst>
              </p:cNvPr>
              <p:cNvSpPr/>
              <p:nvPr/>
            </p:nvSpPr>
            <p:spPr>
              <a:xfrm>
                <a:off x="7341199" y="2697314"/>
                <a:ext cx="233363" cy="233363"/>
              </a:xfrm>
              <a:custGeom>
                <a:avLst/>
                <a:gdLst>
                  <a:gd name="connsiteX0" fmla="*/ 4097 w 60086"/>
                  <a:gd name="connsiteY0" fmla="*/ 4097 h 60086"/>
                  <a:gd name="connsiteX1" fmla="*/ 56536 w 60086"/>
                  <a:gd name="connsiteY1" fmla="*/ 4097 h 60086"/>
                  <a:gd name="connsiteX2" fmla="*/ 56536 w 60086"/>
                  <a:gd name="connsiteY2" fmla="*/ 56536 h 60086"/>
                  <a:gd name="connsiteX3" fmla="*/ 4097 w 60086"/>
                  <a:gd name="connsiteY3" fmla="*/ 56536 h 60086"/>
                </a:gdLst>
                <a:ahLst/>
                <a:cxnLst>
                  <a:cxn ang="0">
                    <a:pos x="connsiteX0" y="connsiteY0"/>
                  </a:cxn>
                  <a:cxn ang="0">
                    <a:pos x="connsiteX1" y="connsiteY1"/>
                  </a:cxn>
                  <a:cxn ang="0">
                    <a:pos x="connsiteX2" y="connsiteY2"/>
                  </a:cxn>
                  <a:cxn ang="0">
                    <a:pos x="connsiteX3" y="connsiteY3"/>
                  </a:cxn>
                </a:cxnLst>
                <a:rect l="l" t="t" r="r" b="b"/>
                <a:pathLst>
                  <a:path w="60086" h="60086">
                    <a:moveTo>
                      <a:pt x="4097" y="4097"/>
                    </a:moveTo>
                    <a:lnTo>
                      <a:pt x="56536" y="4097"/>
                    </a:lnTo>
                    <a:lnTo>
                      <a:pt x="56536" y="56536"/>
                    </a:lnTo>
                    <a:lnTo>
                      <a:pt x="4097" y="5653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8" name="Freeform: Shape 267">
                <a:extLst>
                  <a:ext uri="{FF2B5EF4-FFF2-40B4-BE49-F238E27FC236}">
                    <a16:creationId xmlns:a16="http://schemas.microsoft.com/office/drawing/2014/main" id="{6BB2C70A-2969-F140-93A1-BCD654A0AE80}"/>
                  </a:ext>
                </a:extLst>
              </p:cNvPr>
              <p:cNvSpPr/>
              <p:nvPr/>
            </p:nvSpPr>
            <p:spPr>
              <a:xfrm>
                <a:off x="7631839" y="2410915"/>
                <a:ext cx="233363" cy="233363"/>
              </a:xfrm>
              <a:custGeom>
                <a:avLst/>
                <a:gdLst>
                  <a:gd name="connsiteX0" fmla="*/ 4097 w 60086"/>
                  <a:gd name="connsiteY0" fmla="*/ 4097 h 60086"/>
                  <a:gd name="connsiteX1" fmla="*/ 56536 w 60086"/>
                  <a:gd name="connsiteY1" fmla="*/ 4097 h 60086"/>
                  <a:gd name="connsiteX2" fmla="*/ 56536 w 60086"/>
                  <a:gd name="connsiteY2" fmla="*/ 56536 h 60086"/>
                  <a:gd name="connsiteX3" fmla="*/ 4097 w 60086"/>
                  <a:gd name="connsiteY3" fmla="*/ 56536 h 60086"/>
                </a:gdLst>
                <a:ahLst/>
                <a:cxnLst>
                  <a:cxn ang="0">
                    <a:pos x="connsiteX0" y="connsiteY0"/>
                  </a:cxn>
                  <a:cxn ang="0">
                    <a:pos x="connsiteX1" y="connsiteY1"/>
                  </a:cxn>
                  <a:cxn ang="0">
                    <a:pos x="connsiteX2" y="connsiteY2"/>
                  </a:cxn>
                  <a:cxn ang="0">
                    <a:pos x="connsiteX3" y="connsiteY3"/>
                  </a:cxn>
                </a:cxnLst>
                <a:rect l="l" t="t" r="r" b="b"/>
                <a:pathLst>
                  <a:path w="60086" h="60086">
                    <a:moveTo>
                      <a:pt x="4097" y="4097"/>
                    </a:moveTo>
                    <a:lnTo>
                      <a:pt x="56536" y="4097"/>
                    </a:lnTo>
                    <a:lnTo>
                      <a:pt x="56536" y="56536"/>
                    </a:lnTo>
                    <a:lnTo>
                      <a:pt x="4097" y="5653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59" name="Freeform: Shape 268">
                <a:extLst>
                  <a:ext uri="{FF2B5EF4-FFF2-40B4-BE49-F238E27FC236}">
                    <a16:creationId xmlns:a16="http://schemas.microsoft.com/office/drawing/2014/main" id="{0D847F82-B340-E24D-A63C-F78A62729056}"/>
                  </a:ext>
                </a:extLst>
              </p:cNvPr>
              <p:cNvSpPr/>
              <p:nvPr/>
            </p:nvSpPr>
            <p:spPr>
              <a:xfrm>
                <a:off x="7631839" y="2697314"/>
                <a:ext cx="233363" cy="233363"/>
              </a:xfrm>
              <a:custGeom>
                <a:avLst/>
                <a:gdLst>
                  <a:gd name="connsiteX0" fmla="*/ 4097 w 60086"/>
                  <a:gd name="connsiteY0" fmla="*/ 4097 h 60086"/>
                  <a:gd name="connsiteX1" fmla="*/ 56536 w 60086"/>
                  <a:gd name="connsiteY1" fmla="*/ 4097 h 60086"/>
                  <a:gd name="connsiteX2" fmla="*/ 56536 w 60086"/>
                  <a:gd name="connsiteY2" fmla="*/ 56536 h 60086"/>
                  <a:gd name="connsiteX3" fmla="*/ 4097 w 60086"/>
                  <a:gd name="connsiteY3" fmla="*/ 56536 h 60086"/>
                </a:gdLst>
                <a:ahLst/>
                <a:cxnLst>
                  <a:cxn ang="0">
                    <a:pos x="connsiteX0" y="connsiteY0"/>
                  </a:cxn>
                  <a:cxn ang="0">
                    <a:pos x="connsiteX1" y="connsiteY1"/>
                  </a:cxn>
                  <a:cxn ang="0">
                    <a:pos x="connsiteX2" y="connsiteY2"/>
                  </a:cxn>
                  <a:cxn ang="0">
                    <a:pos x="connsiteX3" y="connsiteY3"/>
                  </a:cxn>
                </a:cxnLst>
                <a:rect l="l" t="t" r="r" b="b"/>
                <a:pathLst>
                  <a:path w="60086" h="60086">
                    <a:moveTo>
                      <a:pt x="4097" y="4097"/>
                    </a:moveTo>
                    <a:lnTo>
                      <a:pt x="56536" y="4097"/>
                    </a:lnTo>
                    <a:lnTo>
                      <a:pt x="56536" y="56536"/>
                    </a:lnTo>
                    <a:lnTo>
                      <a:pt x="4097" y="5653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0" name="Freeform: Shape 269">
                <a:extLst>
                  <a:ext uri="{FF2B5EF4-FFF2-40B4-BE49-F238E27FC236}">
                    <a16:creationId xmlns:a16="http://schemas.microsoft.com/office/drawing/2014/main" id="{B231649F-C196-274D-86D2-91E400F5FFE6}"/>
                  </a:ext>
                </a:extLst>
              </p:cNvPr>
              <p:cNvSpPr/>
              <p:nvPr/>
            </p:nvSpPr>
            <p:spPr>
              <a:xfrm>
                <a:off x="6687790" y="2767323"/>
                <a:ext cx="456115" cy="657654"/>
              </a:xfrm>
              <a:custGeom>
                <a:avLst/>
                <a:gdLst>
                  <a:gd name="connsiteX0" fmla="*/ 4097 w 117441"/>
                  <a:gd name="connsiteY0" fmla="*/ 4097 h 169334"/>
                  <a:gd name="connsiteX1" fmla="*/ 115803 w 117441"/>
                  <a:gd name="connsiteY1" fmla="*/ 4097 h 169334"/>
                  <a:gd name="connsiteX2" fmla="*/ 115803 w 117441"/>
                  <a:gd name="connsiteY2" fmla="*/ 165238 h 169334"/>
                  <a:gd name="connsiteX3" fmla="*/ 4097 w 117441"/>
                  <a:gd name="connsiteY3" fmla="*/ 165238 h 169334"/>
                </a:gdLst>
                <a:ahLst/>
                <a:cxnLst>
                  <a:cxn ang="0">
                    <a:pos x="connsiteX0" y="connsiteY0"/>
                  </a:cxn>
                  <a:cxn ang="0">
                    <a:pos x="connsiteX1" y="connsiteY1"/>
                  </a:cxn>
                  <a:cxn ang="0">
                    <a:pos x="connsiteX2" y="connsiteY2"/>
                  </a:cxn>
                  <a:cxn ang="0">
                    <a:pos x="connsiteX3" y="connsiteY3"/>
                  </a:cxn>
                </a:cxnLst>
                <a:rect l="l" t="t" r="r" b="b"/>
                <a:pathLst>
                  <a:path w="117441" h="169334">
                    <a:moveTo>
                      <a:pt x="4097" y="4097"/>
                    </a:moveTo>
                    <a:lnTo>
                      <a:pt x="115803" y="4097"/>
                    </a:lnTo>
                    <a:lnTo>
                      <a:pt x="115803" y="165238"/>
                    </a:lnTo>
                    <a:lnTo>
                      <a:pt x="4097" y="165238"/>
                    </a:ln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1" name="Freeform: Shape 270">
                <a:extLst>
                  <a:ext uri="{FF2B5EF4-FFF2-40B4-BE49-F238E27FC236}">
                    <a16:creationId xmlns:a16="http://schemas.microsoft.com/office/drawing/2014/main" id="{251C2837-D4D3-8740-A006-23B86367D4FF}"/>
                  </a:ext>
                </a:extLst>
              </p:cNvPr>
              <p:cNvSpPr/>
              <p:nvPr/>
            </p:nvSpPr>
            <p:spPr>
              <a:xfrm>
                <a:off x="6888265" y="2703680"/>
                <a:ext cx="137896" cy="31823"/>
              </a:xfrm>
              <a:custGeom>
                <a:avLst/>
                <a:gdLst>
                  <a:gd name="connsiteX0" fmla="*/ 31409 w 35505"/>
                  <a:gd name="connsiteY0" fmla="*/ 4097 h 8193"/>
                  <a:gd name="connsiteX1" fmla="*/ 4097 w 35505"/>
                  <a:gd name="connsiteY1" fmla="*/ 4097 h 8193"/>
                </a:gdLst>
                <a:ahLst/>
                <a:cxnLst>
                  <a:cxn ang="0">
                    <a:pos x="connsiteX0" y="connsiteY0"/>
                  </a:cxn>
                  <a:cxn ang="0">
                    <a:pos x="connsiteX1" y="connsiteY1"/>
                  </a:cxn>
                </a:cxnLst>
                <a:rect l="l" t="t" r="r" b="b"/>
                <a:pathLst>
                  <a:path w="35505" h="8193">
                    <a:moveTo>
                      <a:pt x="31409" y="4097"/>
                    </a:moveTo>
                    <a:lnTo>
                      <a:pt x="4097" y="4097"/>
                    </a:lnTo>
                  </a:path>
                </a:pathLst>
              </a:custGeom>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2" name="Freeform: Shape 271">
                <a:extLst>
                  <a:ext uri="{FF2B5EF4-FFF2-40B4-BE49-F238E27FC236}">
                    <a16:creationId xmlns:a16="http://schemas.microsoft.com/office/drawing/2014/main" id="{FA3C3598-D5EE-AF4A-9807-729E0A9B9A86}"/>
                  </a:ext>
                </a:extLst>
              </p:cNvPr>
              <p:cNvSpPr/>
              <p:nvPr/>
            </p:nvSpPr>
            <p:spPr>
              <a:xfrm>
                <a:off x="6828867" y="2687768"/>
                <a:ext cx="63643" cy="63643"/>
              </a:xfrm>
              <a:custGeom>
                <a:avLst/>
                <a:gdLst>
                  <a:gd name="connsiteX0" fmla="*/ 12290 w 16387"/>
                  <a:gd name="connsiteY0" fmla="*/ 8194 h 16387"/>
                  <a:gd name="connsiteX1" fmla="*/ 8194 w 16387"/>
                  <a:gd name="connsiteY1" fmla="*/ 12290 h 16387"/>
                  <a:gd name="connsiteX2" fmla="*/ 4097 w 16387"/>
                  <a:gd name="connsiteY2" fmla="*/ 8194 h 16387"/>
                  <a:gd name="connsiteX3" fmla="*/ 8194 w 16387"/>
                  <a:gd name="connsiteY3" fmla="*/ 4097 h 16387"/>
                  <a:gd name="connsiteX4" fmla="*/ 12290 w 16387"/>
                  <a:gd name="connsiteY4" fmla="*/ 8194 h 16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 h="16387">
                    <a:moveTo>
                      <a:pt x="12290" y="8194"/>
                    </a:moveTo>
                    <a:cubicBezTo>
                      <a:pt x="12290" y="10456"/>
                      <a:pt x="10456" y="12290"/>
                      <a:pt x="8194" y="12290"/>
                    </a:cubicBezTo>
                    <a:cubicBezTo>
                      <a:pt x="5931" y="12290"/>
                      <a:pt x="4097" y="10456"/>
                      <a:pt x="4097" y="8194"/>
                    </a:cubicBezTo>
                    <a:cubicBezTo>
                      <a:pt x="4097" y="5931"/>
                      <a:pt x="5931" y="4097"/>
                      <a:pt x="8194" y="4097"/>
                    </a:cubicBezTo>
                    <a:cubicBezTo>
                      <a:pt x="10456" y="4097"/>
                      <a:pt x="12290" y="5931"/>
                      <a:pt x="12290" y="8194"/>
                    </a:cubicBez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3" name="Freeform: Shape 272">
                <a:extLst>
                  <a:ext uri="{FF2B5EF4-FFF2-40B4-BE49-F238E27FC236}">
                    <a16:creationId xmlns:a16="http://schemas.microsoft.com/office/drawing/2014/main" id="{120E0278-0871-BB48-9471-F57EAD83331C}"/>
                  </a:ext>
                </a:extLst>
              </p:cNvPr>
              <p:cNvSpPr/>
              <p:nvPr/>
            </p:nvSpPr>
            <p:spPr>
              <a:xfrm>
                <a:off x="6687786" y="2637912"/>
                <a:ext cx="456115" cy="880407"/>
              </a:xfrm>
              <a:custGeom>
                <a:avLst/>
                <a:gdLst>
                  <a:gd name="connsiteX0" fmla="*/ 115803 w 117441"/>
                  <a:gd name="connsiteY0" fmla="*/ 210303 h 226690"/>
                  <a:gd name="connsiteX1" fmla="*/ 96685 w 117441"/>
                  <a:gd name="connsiteY1" fmla="*/ 225051 h 226690"/>
                  <a:gd name="connsiteX2" fmla="*/ 23215 w 117441"/>
                  <a:gd name="connsiteY2" fmla="*/ 225051 h 226690"/>
                  <a:gd name="connsiteX3" fmla="*/ 4097 w 117441"/>
                  <a:gd name="connsiteY3" fmla="*/ 210303 h 226690"/>
                  <a:gd name="connsiteX4" fmla="*/ 4097 w 117441"/>
                  <a:gd name="connsiteY4" fmla="*/ 23215 h 226690"/>
                  <a:gd name="connsiteX5" fmla="*/ 23215 w 117441"/>
                  <a:gd name="connsiteY5" fmla="*/ 4097 h 226690"/>
                  <a:gd name="connsiteX6" fmla="*/ 96685 w 117441"/>
                  <a:gd name="connsiteY6" fmla="*/ 4097 h 226690"/>
                  <a:gd name="connsiteX7" fmla="*/ 115803 w 117441"/>
                  <a:gd name="connsiteY7" fmla="*/ 23215 h 226690"/>
                  <a:gd name="connsiteX8" fmla="*/ 115803 w 117441"/>
                  <a:gd name="connsiteY8" fmla="*/ 210303 h 22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 h="226690">
                    <a:moveTo>
                      <a:pt x="115803" y="210303"/>
                    </a:moveTo>
                    <a:cubicBezTo>
                      <a:pt x="115803" y="220681"/>
                      <a:pt x="107336" y="225051"/>
                      <a:pt x="96685" y="225051"/>
                    </a:cubicBezTo>
                    <a:lnTo>
                      <a:pt x="23215" y="225051"/>
                    </a:lnTo>
                    <a:cubicBezTo>
                      <a:pt x="12837" y="225051"/>
                      <a:pt x="4097" y="220955"/>
                      <a:pt x="4097" y="210303"/>
                    </a:cubicBezTo>
                    <a:lnTo>
                      <a:pt x="4097" y="23215"/>
                    </a:lnTo>
                    <a:cubicBezTo>
                      <a:pt x="4097" y="12837"/>
                      <a:pt x="12564" y="4097"/>
                      <a:pt x="23215" y="4097"/>
                    </a:cubicBezTo>
                    <a:lnTo>
                      <a:pt x="96685" y="4097"/>
                    </a:lnTo>
                    <a:cubicBezTo>
                      <a:pt x="107063" y="4097"/>
                      <a:pt x="115803" y="12564"/>
                      <a:pt x="115803" y="23215"/>
                    </a:cubicBezTo>
                    <a:lnTo>
                      <a:pt x="115803" y="210303"/>
                    </a:ln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4" name="Freeform: Shape 273">
                <a:extLst>
                  <a:ext uri="{FF2B5EF4-FFF2-40B4-BE49-F238E27FC236}">
                    <a16:creationId xmlns:a16="http://schemas.microsoft.com/office/drawing/2014/main" id="{8916A619-8415-B043-B88C-1AE28B79AB7D}"/>
                  </a:ext>
                </a:extLst>
              </p:cNvPr>
              <p:cNvSpPr/>
              <p:nvPr/>
            </p:nvSpPr>
            <p:spPr>
              <a:xfrm>
                <a:off x="6756734" y="2930677"/>
                <a:ext cx="148503" cy="148503"/>
              </a:xfrm>
              <a:custGeom>
                <a:avLst/>
                <a:gdLst>
                  <a:gd name="connsiteX0" fmla="*/ 4097 w 38236"/>
                  <a:gd name="connsiteY0" fmla="*/ 4097 h 38236"/>
                  <a:gd name="connsiteX1" fmla="*/ 35506 w 38236"/>
                  <a:gd name="connsiteY1" fmla="*/ 4097 h 38236"/>
                  <a:gd name="connsiteX2" fmla="*/ 35506 w 38236"/>
                  <a:gd name="connsiteY2" fmla="*/ 35506 h 38236"/>
                  <a:gd name="connsiteX3" fmla="*/ 4097 w 38236"/>
                  <a:gd name="connsiteY3" fmla="*/ 35506 h 38236"/>
                </a:gdLst>
                <a:ahLst/>
                <a:cxnLst>
                  <a:cxn ang="0">
                    <a:pos x="connsiteX0" y="connsiteY0"/>
                  </a:cxn>
                  <a:cxn ang="0">
                    <a:pos x="connsiteX1" y="connsiteY1"/>
                  </a:cxn>
                  <a:cxn ang="0">
                    <a:pos x="connsiteX2" y="connsiteY2"/>
                  </a:cxn>
                  <a:cxn ang="0">
                    <a:pos x="connsiteX3" y="connsiteY3"/>
                  </a:cxn>
                </a:cxnLst>
                <a:rect l="l" t="t" r="r" b="b"/>
                <a:pathLst>
                  <a:path w="38236" h="38236">
                    <a:moveTo>
                      <a:pt x="4097" y="4097"/>
                    </a:moveTo>
                    <a:lnTo>
                      <a:pt x="35506" y="4097"/>
                    </a:lnTo>
                    <a:lnTo>
                      <a:pt x="35506" y="35506"/>
                    </a:lnTo>
                    <a:lnTo>
                      <a:pt x="4097" y="3550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5" name="Freeform: Shape 274">
                <a:extLst>
                  <a:ext uri="{FF2B5EF4-FFF2-40B4-BE49-F238E27FC236}">
                    <a16:creationId xmlns:a16="http://schemas.microsoft.com/office/drawing/2014/main" id="{5095C1A5-3DEB-A84F-8F1F-74F796F9819E}"/>
                  </a:ext>
                </a:extLst>
              </p:cNvPr>
              <p:cNvSpPr/>
              <p:nvPr/>
            </p:nvSpPr>
            <p:spPr>
              <a:xfrm>
                <a:off x="6756734" y="3102513"/>
                <a:ext cx="148503" cy="148503"/>
              </a:xfrm>
              <a:custGeom>
                <a:avLst/>
                <a:gdLst>
                  <a:gd name="connsiteX0" fmla="*/ 4097 w 38236"/>
                  <a:gd name="connsiteY0" fmla="*/ 4097 h 38236"/>
                  <a:gd name="connsiteX1" fmla="*/ 35506 w 38236"/>
                  <a:gd name="connsiteY1" fmla="*/ 4097 h 38236"/>
                  <a:gd name="connsiteX2" fmla="*/ 35506 w 38236"/>
                  <a:gd name="connsiteY2" fmla="*/ 35506 h 38236"/>
                  <a:gd name="connsiteX3" fmla="*/ 4097 w 38236"/>
                  <a:gd name="connsiteY3" fmla="*/ 35506 h 38236"/>
                </a:gdLst>
                <a:ahLst/>
                <a:cxnLst>
                  <a:cxn ang="0">
                    <a:pos x="connsiteX0" y="connsiteY0"/>
                  </a:cxn>
                  <a:cxn ang="0">
                    <a:pos x="connsiteX1" y="connsiteY1"/>
                  </a:cxn>
                  <a:cxn ang="0">
                    <a:pos x="connsiteX2" y="connsiteY2"/>
                  </a:cxn>
                  <a:cxn ang="0">
                    <a:pos x="connsiteX3" y="connsiteY3"/>
                  </a:cxn>
                </a:cxnLst>
                <a:rect l="l" t="t" r="r" b="b"/>
                <a:pathLst>
                  <a:path w="38236" h="38236">
                    <a:moveTo>
                      <a:pt x="4097" y="4097"/>
                    </a:moveTo>
                    <a:lnTo>
                      <a:pt x="35506" y="4097"/>
                    </a:lnTo>
                    <a:lnTo>
                      <a:pt x="35506" y="35506"/>
                    </a:lnTo>
                    <a:lnTo>
                      <a:pt x="4097" y="3550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6" name="Freeform: Shape 275">
                <a:extLst>
                  <a:ext uri="{FF2B5EF4-FFF2-40B4-BE49-F238E27FC236}">
                    <a16:creationId xmlns:a16="http://schemas.microsoft.com/office/drawing/2014/main" id="{B50BC3C9-82D6-034B-9C36-835A3775DF3D}"/>
                  </a:ext>
                </a:extLst>
              </p:cNvPr>
              <p:cNvSpPr/>
              <p:nvPr/>
            </p:nvSpPr>
            <p:spPr>
              <a:xfrm>
                <a:off x="6930695" y="2930677"/>
                <a:ext cx="148503" cy="148503"/>
              </a:xfrm>
              <a:custGeom>
                <a:avLst/>
                <a:gdLst>
                  <a:gd name="connsiteX0" fmla="*/ 4097 w 38236"/>
                  <a:gd name="connsiteY0" fmla="*/ 4097 h 38236"/>
                  <a:gd name="connsiteX1" fmla="*/ 35506 w 38236"/>
                  <a:gd name="connsiteY1" fmla="*/ 4097 h 38236"/>
                  <a:gd name="connsiteX2" fmla="*/ 35506 w 38236"/>
                  <a:gd name="connsiteY2" fmla="*/ 35506 h 38236"/>
                  <a:gd name="connsiteX3" fmla="*/ 4097 w 38236"/>
                  <a:gd name="connsiteY3" fmla="*/ 35506 h 38236"/>
                </a:gdLst>
                <a:ahLst/>
                <a:cxnLst>
                  <a:cxn ang="0">
                    <a:pos x="connsiteX0" y="connsiteY0"/>
                  </a:cxn>
                  <a:cxn ang="0">
                    <a:pos x="connsiteX1" y="connsiteY1"/>
                  </a:cxn>
                  <a:cxn ang="0">
                    <a:pos x="connsiteX2" y="connsiteY2"/>
                  </a:cxn>
                  <a:cxn ang="0">
                    <a:pos x="connsiteX3" y="connsiteY3"/>
                  </a:cxn>
                </a:cxnLst>
                <a:rect l="l" t="t" r="r" b="b"/>
                <a:pathLst>
                  <a:path w="38236" h="38236">
                    <a:moveTo>
                      <a:pt x="4097" y="4097"/>
                    </a:moveTo>
                    <a:lnTo>
                      <a:pt x="35506" y="4097"/>
                    </a:lnTo>
                    <a:lnTo>
                      <a:pt x="35506" y="35506"/>
                    </a:lnTo>
                    <a:lnTo>
                      <a:pt x="4097" y="3550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7" name="Freeform: Shape 276">
                <a:extLst>
                  <a:ext uri="{FF2B5EF4-FFF2-40B4-BE49-F238E27FC236}">
                    <a16:creationId xmlns:a16="http://schemas.microsoft.com/office/drawing/2014/main" id="{C6E8A3C0-54E2-6740-A36A-8A14D6756FA3}"/>
                  </a:ext>
                </a:extLst>
              </p:cNvPr>
              <p:cNvSpPr/>
              <p:nvPr/>
            </p:nvSpPr>
            <p:spPr>
              <a:xfrm>
                <a:off x="6930695" y="3102513"/>
                <a:ext cx="148503" cy="148503"/>
              </a:xfrm>
              <a:custGeom>
                <a:avLst/>
                <a:gdLst>
                  <a:gd name="connsiteX0" fmla="*/ 4097 w 38236"/>
                  <a:gd name="connsiteY0" fmla="*/ 4097 h 38236"/>
                  <a:gd name="connsiteX1" fmla="*/ 35506 w 38236"/>
                  <a:gd name="connsiteY1" fmla="*/ 4097 h 38236"/>
                  <a:gd name="connsiteX2" fmla="*/ 35506 w 38236"/>
                  <a:gd name="connsiteY2" fmla="*/ 35506 h 38236"/>
                  <a:gd name="connsiteX3" fmla="*/ 4097 w 38236"/>
                  <a:gd name="connsiteY3" fmla="*/ 35506 h 38236"/>
                </a:gdLst>
                <a:ahLst/>
                <a:cxnLst>
                  <a:cxn ang="0">
                    <a:pos x="connsiteX0" y="connsiteY0"/>
                  </a:cxn>
                  <a:cxn ang="0">
                    <a:pos x="connsiteX1" y="connsiteY1"/>
                  </a:cxn>
                  <a:cxn ang="0">
                    <a:pos x="connsiteX2" y="connsiteY2"/>
                  </a:cxn>
                  <a:cxn ang="0">
                    <a:pos x="connsiteX3" y="connsiteY3"/>
                  </a:cxn>
                </a:cxnLst>
                <a:rect l="l" t="t" r="r" b="b"/>
                <a:pathLst>
                  <a:path w="38236" h="38236">
                    <a:moveTo>
                      <a:pt x="4097" y="4097"/>
                    </a:moveTo>
                    <a:lnTo>
                      <a:pt x="35506" y="4097"/>
                    </a:lnTo>
                    <a:lnTo>
                      <a:pt x="35506" y="35506"/>
                    </a:lnTo>
                    <a:lnTo>
                      <a:pt x="4097" y="35506"/>
                    </a:lnTo>
                    <a:close/>
                  </a:path>
                </a:pathLst>
              </a:custGeom>
              <a:noFill/>
              <a:ln w="19050" cap="flat">
                <a:solidFill>
                  <a:schemeClr val="accent4"/>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8" name="Freeform: Shape 277">
                <a:extLst>
                  <a:ext uri="{FF2B5EF4-FFF2-40B4-BE49-F238E27FC236}">
                    <a16:creationId xmlns:a16="http://schemas.microsoft.com/office/drawing/2014/main" id="{61A8E82C-5759-174D-8B42-581E91B84659}"/>
                  </a:ext>
                </a:extLst>
              </p:cNvPr>
              <p:cNvSpPr/>
              <p:nvPr/>
            </p:nvSpPr>
            <p:spPr>
              <a:xfrm>
                <a:off x="7065407" y="2301661"/>
                <a:ext cx="1071339" cy="742510"/>
              </a:xfrm>
              <a:custGeom>
                <a:avLst/>
                <a:gdLst>
                  <a:gd name="connsiteX0" fmla="*/ 4097 w 275851"/>
                  <a:gd name="connsiteY0" fmla="*/ 69919 h 191184"/>
                  <a:gd name="connsiteX1" fmla="*/ 4097 w 275851"/>
                  <a:gd name="connsiteY1" fmla="*/ 11471 h 191184"/>
                  <a:gd name="connsiteX2" fmla="*/ 11471 w 275851"/>
                  <a:gd name="connsiteY2" fmla="*/ 4097 h 191184"/>
                  <a:gd name="connsiteX3" fmla="*/ 265746 w 275851"/>
                  <a:gd name="connsiteY3" fmla="*/ 4097 h 191184"/>
                  <a:gd name="connsiteX4" fmla="*/ 273121 w 275851"/>
                  <a:gd name="connsiteY4" fmla="*/ 11471 h 191184"/>
                  <a:gd name="connsiteX5" fmla="*/ 273121 w 275851"/>
                  <a:gd name="connsiteY5" fmla="*/ 180806 h 191184"/>
                  <a:gd name="connsiteX6" fmla="*/ 265746 w 275851"/>
                  <a:gd name="connsiteY6" fmla="*/ 188180 h 191184"/>
                  <a:gd name="connsiteX7" fmla="*/ 40695 w 275851"/>
                  <a:gd name="connsiteY7" fmla="*/ 188180 h 19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851" h="191184">
                    <a:moveTo>
                      <a:pt x="4097" y="69919"/>
                    </a:moveTo>
                    <a:lnTo>
                      <a:pt x="4097" y="11471"/>
                    </a:lnTo>
                    <a:cubicBezTo>
                      <a:pt x="4097" y="7374"/>
                      <a:pt x="7374" y="4097"/>
                      <a:pt x="11471" y="4097"/>
                    </a:cubicBezTo>
                    <a:lnTo>
                      <a:pt x="265746" y="4097"/>
                    </a:lnTo>
                    <a:cubicBezTo>
                      <a:pt x="269843" y="4097"/>
                      <a:pt x="273121" y="7374"/>
                      <a:pt x="273121" y="11471"/>
                    </a:cubicBezTo>
                    <a:lnTo>
                      <a:pt x="273121" y="180806"/>
                    </a:lnTo>
                    <a:cubicBezTo>
                      <a:pt x="273121" y="184903"/>
                      <a:pt x="269843" y="188180"/>
                      <a:pt x="265746" y="188180"/>
                    </a:cubicBezTo>
                    <a:lnTo>
                      <a:pt x="40695" y="188180"/>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9" name="Freeform: Shape 278">
                <a:extLst>
                  <a:ext uri="{FF2B5EF4-FFF2-40B4-BE49-F238E27FC236}">
                    <a16:creationId xmlns:a16="http://schemas.microsoft.com/office/drawing/2014/main" id="{099EEC7E-E3D1-4348-AE63-3D03E5C69281}"/>
                  </a:ext>
                </a:extLst>
              </p:cNvPr>
              <p:cNvSpPr/>
              <p:nvPr/>
            </p:nvSpPr>
            <p:spPr>
              <a:xfrm>
                <a:off x="6994338" y="2233774"/>
                <a:ext cx="1219842" cy="891013"/>
              </a:xfrm>
              <a:custGeom>
                <a:avLst/>
                <a:gdLst>
                  <a:gd name="connsiteX0" fmla="*/ 4097 w 314088"/>
                  <a:gd name="connsiteY0" fmla="*/ 88491 h 229421"/>
                  <a:gd name="connsiteX1" fmla="*/ 4097 w 314088"/>
                  <a:gd name="connsiteY1" fmla="*/ 11471 h 229421"/>
                  <a:gd name="connsiteX2" fmla="*/ 11471 w 314088"/>
                  <a:gd name="connsiteY2" fmla="*/ 4097 h 229421"/>
                  <a:gd name="connsiteX3" fmla="*/ 303164 w 314088"/>
                  <a:gd name="connsiteY3" fmla="*/ 4097 h 229421"/>
                  <a:gd name="connsiteX4" fmla="*/ 310538 w 314088"/>
                  <a:gd name="connsiteY4" fmla="*/ 11471 h 229421"/>
                  <a:gd name="connsiteX5" fmla="*/ 310538 w 314088"/>
                  <a:gd name="connsiteY5" fmla="*/ 220135 h 229421"/>
                  <a:gd name="connsiteX6" fmla="*/ 303164 w 314088"/>
                  <a:gd name="connsiteY6" fmla="*/ 227509 h 229421"/>
                  <a:gd name="connsiteX7" fmla="*/ 57902 w 314088"/>
                  <a:gd name="connsiteY7" fmla="*/ 227509 h 22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088" h="229421">
                    <a:moveTo>
                      <a:pt x="4097" y="88491"/>
                    </a:moveTo>
                    <a:lnTo>
                      <a:pt x="4097" y="11471"/>
                    </a:lnTo>
                    <a:cubicBezTo>
                      <a:pt x="4097" y="7374"/>
                      <a:pt x="7374" y="4097"/>
                      <a:pt x="11471" y="4097"/>
                    </a:cubicBezTo>
                    <a:lnTo>
                      <a:pt x="303164" y="4097"/>
                    </a:lnTo>
                    <a:cubicBezTo>
                      <a:pt x="307261" y="4097"/>
                      <a:pt x="310538" y="7374"/>
                      <a:pt x="310538" y="11471"/>
                    </a:cubicBezTo>
                    <a:lnTo>
                      <a:pt x="310538" y="220135"/>
                    </a:lnTo>
                    <a:cubicBezTo>
                      <a:pt x="310538" y="224232"/>
                      <a:pt x="307261" y="227509"/>
                      <a:pt x="303164" y="227509"/>
                    </a:cubicBezTo>
                    <a:lnTo>
                      <a:pt x="57902" y="227509"/>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0" name="Freeform: Shape 279">
                <a:extLst>
                  <a:ext uri="{FF2B5EF4-FFF2-40B4-BE49-F238E27FC236}">
                    <a16:creationId xmlns:a16="http://schemas.microsoft.com/office/drawing/2014/main" id="{494EA92D-CFC5-1D4E-88B7-C5FB0BFC4674}"/>
                  </a:ext>
                </a:extLst>
              </p:cNvPr>
              <p:cNvSpPr/>
              <p:nvPr/>
            </p:nvSpPr>
            <p:spPr>
              <a:xfrm>
                <a:off x="7208608" y="3100393"/>
                <a:ext cx="1124376" cy="137896"/>
              </a:xfrm>
              <a:custGeom>
                <a:avLst/>
                <a:gdLst>
                  <a:gd name="connsiteX0" fmla="*/ 4097 w 289507"/>
                  <a:gd name="connsiteY0" fmla="*/ 31409 h 35505"/>
                  <a:gd name="connsiteX1" fmla="*/ 266019 w 289507"/>
                  <a:gd name="connsiteY1" fmla="*/ 31409 h 35505"/>
                  <a:gd name="connsiteX2" fmla="*/ 287869 w 289507"/>
                  <a:gd name="connsiteY2" fmla="*/ 21850 h 35505"/>
                  <a:gd name="connsiteX3" fmla="*/ 287869 w 289507"/>
                  <a:gd name="connsiteY3" fmla="*/ 4097 h 35505"/>
                  <a:gd name="connsiteX4" fmla="*/ 252090 w 289507"/>
                  <a:gd name="connsiteY4" fmla="*/ 4097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7" h="35505">
                    <a:moveTo>
                      <a:pt x="4097" y="31409"/>
                    </a:moveTo>
                    <a:lnTo>
                      <a:pt x="266019" y="31409"/>
                    </a:lnTo>
                    <a:cubicBezTo>
                      <a:pt x="266019" y="31409"/>
                      <a:pt x="281860" y="31682"/>
                      <a:pt x="287869" y="21850"/>
                    </a:cubicBezTo>
                    <a:lnTo>
                      <a:pt x="287869" y="4097"/>
                    </a:lnTo>
                    <a:lnTo>
                      <a:pt x="252090" y="4097"/>
                    </a:lnTo>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grpSp>
      </p:grpSp>
      <p:grpSp>
        <p:nvGrpSpPr>
          <p:cNvPr id="71" name="Group 70">
            <a:extLst>
              <a:ext uri="{FF2B5EF4-FFF2-40B4-BE49-F238E27FC236}">
                <a16:creationId xmlns:a16="http://schemas.microsoft.com/office/drawing/2014/main" id="{128BD8EF-EFB7-9447-B3C4-8885949BD89A}"/>
              </a:ext>
            </a:extLst>
          </p:cNvPr>
          <p:cNvGrpSpPr/>
          <p:nvPr/>
        </p:nvGrpSpPr>
        <p:grpSpPr>
          <a:xfrm>
            <a:off x="6806361" y="833108"/>
            <a:ext cx="1770569" cy="2376661"/>
            <a:chOff x="10874303" y="2043091"/>
            <a:chExt cx="2832910" cy="3802658"/>
          </a:xfrm>
        </p:grpSpPr>
        <p:sp>
          <p:nvSpPr>
            <p:cNvPr id="72" name="Rectangle 71">
              <a:extLst>
                <a:ext uri="{FF2B5EF4-FFF2-40B4-BE49-F238E27FC236}">
                  <a16:creationId xmlns:a16="http://schemas.microsoft.com/office/drawing/2014/main" id="{39C542E1-767D-EB48-8C69-3A91AF89CA9D}"/>
                </a:ext>
              </a:extLst>
            </p:cNvPr>
            <p:cNvSpPr/>
            <p:nvPr/>
          </p:nvSpPr>
          <p:spPr>
            <a:xfrm>
              <a:off x="10874303" y="4446392"/>
              <a:ext cx="2832910" cy="1399357"/>
            </a:xfrm>
            <a:prstGeom prst="rect">
              <a:avLst/>
            </a:prstGeom>
          </p:spPr>
          <p:txBody>
            <a:bodyPr wrap="square">
              <a:spAutoFit/>
            </a:bodyPr>
            <a:lstStyle/>
            <a:p>
              <a:pPr algn="ctr" defTabSz="685758">
                <a:spcBef>
                  <a:spcPts val="750"/>
                </a:spcBef>
                <a:defRPr/>
              </a:pPr>
              <a:r>
                <a:rPr lang="en-US" sz="1250" dirty="0">
                  <a:solidFill>
                    <a:srgbClr val="FFFFFF"/>
                  </a:solidFill>
                  <a:latin typeface="Amazon Ember"/>
                </a:rPr>
                <a:t>Analytics</a:t>
              </a:r>
            </a:p>
            <a:p>
              <a:pPr algn="ctr" defTabSz="685758">
                <a:spcBef>
                  <a:spcPts val="750"/>
                </a:spcBef>
                <a:defRPr/>
              </a:pPr>
              <a:r>
                <a:rPr lang="en-US" sz="1250" dirty="0">
                  <a:solidFill>
                    <a:srgbClr val="FFFFFF"/>
                  </a:solidFill>
                  <a:latin typeface="Amazon Ember"/>
                </a:rPr>
                <a:t>Machine learning</a:t>
              </a:r>
            </a:p>
            <a:p>
              <a:pPr algn="ctr" defTabSz="685758">
                <a:spcBef>
                  <a:spcPts val="750"/>
                </a:spcBef>
                <a:defRPr/>
              </a:pPr>
              <a:r>
                <a:rPr lang="en-US" sz="1250" dirty="0">
                  <a:solidFill>
                    <a:srgbClr val="FFFFFF"/>
                  </a:solidFill>
                  <a:latin typeface="Amazon Ember"/>
                </a:rPr>
                <a:t>Media workflows</a:t>
              </a:r>
            </a:p>
          </p:txBody>
        </p:sp>
        <p:grpSp>
          <p:nvGrpSpPr>
            <p:cNvPr id="73" name="Group 72">
              <a:extLst>
                <a:ext uri="{FF2B5EF4-FFF2-40B4-BE49-F238E27FC236}">
                  <a16:creationId xmlns:a16="http://schemas.microsoft.com/office/drawing/2014/main" id="{5F12FFEB-1E91-8441-A752-8E6F1894B0F8}"/>
                </a:ext>
              </a:extLst>
            </p:cNvPr>
            <p:cNvGrpSpPr/>
            <p:nvPr/>
          </p:nvGrpSpPr>
          <p:grpSpPr>
            <a:xfrm>
              <a:off x="11622098" y="2569406"/>
              <a:ext cx="1398474" cy="957630"/>
              <a:chOff x="2272620" y="2442797"/>
              <a:chExt cx="1307872" cy="895589"/>
            </a:xfrm>
          </p:grpSpPr>
          <p:sp>
            <p:nvSpPr>
              <p:cNvPr id="75" name="Freeform: Shape 216">
                <a:extLst>
                  <a:ext uri="{FF2B5EF4-FFF2-40B4-BE49-F238E27FC236}">
                    <a16:creationId xmlns:a16="http://schemas.microsoft.com/office/drawing/2014/main" id="{4BCD2310-0A8A-8D4C-8688-C5823510191C}"/>
                  </a:ext>
                </a:extLst>
              </p:cNvPr>
              <p:cNvSpPr/>
              <p:nvPr/>
            </p:nvSpPr>
            <p:spPr>
              <a:xfrm>
                <a:off x="2272620" y="3225787"/>
                <a:ext cx="1307872" cy="112599"/>
              </a:xfrm>
              <a:custGeom>
                <a:avLst/>
                <a:gdLst>
                  <a:gd name="connsiteX0" fmla="*/ 4097 w 412411"/>
                  <a:gd name="connsiteY0" fmla="*/ 4097 h 35505"/>
                  <a:gd name="connsiteX1" fmla="*/ 4097 w 412411"/>
                  <a:gd name="connsiteY1" fmla="*/ 24308 h 35505"/>
                  <a:gd name="connsiteX2" fmla="*/ 5462 w 412411"/>
                  <a:gd name="connsiteY2" fmla="*/ 25400 h 35505"/>
                  <a:gd name="connsiteX3" fmla="*/ 28131 w 412411"/>
                  <a:gd name="connsiteY3" fmla="*/ 33048 h 35505"/>
                  <a:gd name="connsiteX4" fmla="*/ 388377 w 412411"/>
                  <a:gd name="connsiteY4" fmla="*/ 33048 h 35505"/>
                  <a:gd name="connsiteX5" fmla="*/ 407223 w 412411"/>
                  <a:gd name="connsiteY5" fmla="*/ 26493 h 35505"/>
                  <a:gd name="connsiteX6" fmla="*/ 409954 w 412411"/>
                  <a:gd name="connsiteY6" fmla="*/ 24308 h 35505"/>
                  <a:gd name="connsiteX7" fmla="*/ 409954 w 412411"/>
                  <a:gd name="connsiteY7" fmla="*/ 4097 h 35505"/>
                  <a:gd name="connsiteX8" fmla="*/ 4097 w 412411"/>
                  <a:gd name="connsiteY8" fmla="*/ 4097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411" h="35505">
                    <a:moveTo>
                      <a:pt x="4097" y="4097"/>
                    </a:moveTo>
                    <a:lnTo>
                      <a:pt x="4097" y="24308"/>
                    </a:lnTo>
                    <a:lnTo>
                      <a:pt x="5462" y="25400"/>
                    </a:lnTo>
                    <a:cubicBezTo>
                      <a:pt x="12017" y="30316"/>
                      <a:pt x="19938" y="33048"/>
                      <a:pt x="28131" y="33048"/>
                    </a:cubicBezTo>
                    <a:lnTo>
                      <a:pt x="388377" y="33048"/>
                    </a:lnTo>
                    <a:cubicBezTo>
                      <a:pt x="395205" y="33048"/>
                      <a:pt x="401760" y="30863"/>
                      <a:pt x="407223" y="26493"/>
                    </a:cubicBezTo>
                    <a:lnTo>
                      <a:pt x="409954" y="24308"/>
                    </a:lnTo>
                    <a:lnTo>
                      <a:pt x="409954" y="4097"/>
                    </a:lnTo>
                    <a:lnTo>
                      <a:pt x="4097" y="4097"/>
                    </a:ln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6" name="Freeform: Shape 217">
                <a:extLst>
                  <a:ext uri="{FF2B5EF4-FFF2-40B4-BE49-F238E27FC236}">
                    <a16:creationId xmlns:a16="http://schemas.microsoft.com/office/drawing/2014/main" id="{D52BC2B7-FA1E-104C-BF2C-C880648B56D1}"/>
                  </a:ext>
                </a:extLst>
              </p:cNvPr>
              <p:cNvSpPr/>
              <p:nvPr/>
            </p:nvSpPr>
            <p:spPr>
              <a:xfrm>
                <a:off x="2451911" y="2504294"/>
                <a:ext cx="961416" cy="666928"/>
              </a:xfrm>
              <a:custGeom>
                <a:avLst/>
                <a:gdLst>
                  <a:gd name="connsiteX0" fmla="*/ 299886 w 303163"/>
                  <a:gd name="connsiteY0" fmla="*/ 198832 h 210302"/>
                  <a:gd name="connsiteX1" fmla="*/ 291693 w 303163"/>
                  <a:gd name="connsiteY1" fmla="*/ 207025 h 210302"/>
                  <a:gd name="connsiteX2" fmla="*/ 12290 w 303163"/>
                  <a:gd name="connsiteY2" fmla="*/ 207025 h 210302"/>
                  <a:gd name="connsiteX3" fmla="*/ 4097 w 303163"/>
                  <a:gd name="connsiteY3" fmla="*/ 198832 h 210302"/>
                  <a:gd name="connsiteX4" fmla="*/ 4097 w 303163"/>
                  <a:gd name="connsiteY4" fmla="*/ 12290 h 210302"/>
                  <a:gd name="connsiteX5" fmla="*/ 12290 w 303163"/>
                  <a:gd name="connsiteY5" fmla="*/ 4097 h 210302"/>
                  <a:gd name="connsiteX6" fmla="*/ 290054 w 303163"/>
                  <a:gd name="connsiteY6" fmla="*/ 4097 h 210302"/>
                  <a:gd name="connsiteX7" fmla="*/ 298248 w 303163"/>
                  <a:gd name="connsiteY7" fmla="*/ 12290 h 210302"/>
                  <a:gd name="connsiteX8" fmla="*/ 299886 w 303163"/>
                  <a:gd name="connsiteY8" fmla="*/ 198832 h 21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63" h="210302">
                    <a:moveTo>
                      <a:pt x="299886" y="198832"/>
                    </a:moveTo>
                    <a:cubicBezTo>
                      <a:pt x="299886" y="203475"/>
                      <a:pt x="296336" y="207025"/>
                      <a:pt x="291693" y="207025"/>
                    </a:cubicBezTo>
                    <a:lnTo>
                      <a:pt x="12290" y="207025"/>
                    </a:lnTo>
                    <a:cubicBezTo>
                      <a:pt x="7647" y="207025"/>
                      <a:pt x="4097" y="203475"/>
                      <a:pt x="4097" y="198832"/>
                    </a:cubicBezTo>
                    <a:lnTo>
                      <a:pt x="4097" y="12290"/>
                    </a:lnTo>
                    <a:cubicBezTo>
                      <a:pt x="4097" y="7647"/>
                      <a:pt x="7647" y="4097"/>
                      <a:pt x="12290" y="4097"/>
                    </a:cubicBezTo>
                    <a:lnTo>
                      <a:pt x="290054" y="4097"/>
                    </a:lnTo>
                    <a:cubicBezTo>
                      <a:pt x="294697" y="4097"/>
                      <a:pt x="298248" y="7647"/>
                      <a:pt x="298248" y="12290"/>
                    </a:cubicBezTo>
                    <a:lnTo>
                      <a:pt x="299886" y="198832"/>
                    </a:ln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7" name="Freeform: Shape 218">
                <a:extLst>
                  <a:ext uri="{FF2B5EF4-FFF2-40B4-BE49-F238E27FC236}">
                    <a16:creationId xmlns:a16="http://schemas.microsoft.com/office/drawing/2014/main" id="{E8ABBED8-2E07-7647-AE85-39603C0386B8}"/>
                  </a:ext>
                </a:extLst>
              </p:cNvPr>
              <p:cNvSpPr/>
              <p:nvPr/>
            </p:nvSpPr>
            <p:spPr>
              <a:xfrm>
                <a:off x="2385216" y="2442797"/>
                <a:ext cx="1091337" cy="805510"/>
              </a:xfrm>
              <a:custGeom>
                <a:avLst/>
                <a:gdLst>
                  <a:gd name="connsiteX0" fmla="*/ 340035 w 344131"/>
                  <a:gd name="connsiteY0" fmla="*/ 241712 h 254002"/>
                  <a:gd name="connsiteX1" fmla="*/ 331841 w 344131"/>
                  <a:gd name="connsiteY1" fmla="*/ 249905 h 254002"/>
                  <a:gd name="connsiteX2" fmla="*/ 12290 w 344131"/>
                  <a:gd name="connsiteY2" fmla="*/ 249905 h 254002"/>
                  <a:gd name="connsiteX3" fmla="*/ 4097 w 344131"/>
                  <a:gd name="connsiteY3" fmla="*/ 241712 h 254002"/>
                  <a:gd name="connsiteX4" fmla="*/ 4097 w 344131"/>
                  <a:gd name="connsiteY4" fmla="*/ 12290 h 254002"/>
                  <a:gd name="connsiteX5" fmla="*/ 12290 w 344131"/>
                  <a:gd name="connsiteY5" fmla="*/ 4097 h 254002"/>
                  <a:gd name="connsiteX6" fmla="*/ 331841 w 344131"/>
                  <a:gd name="connsiteY6" fmla="*/ 4097 h 254002"/>
                  <a:gd name="connsiteX7" fmla="*/ 340035 w 344131"/>
                  <a:gd name="connsiteY7" fmla="*/ 12290 h 254002"/>
                  <a:gd name="connsiteX8" fmla="*/ 340035 w 344131"/>
                  <a:gd name="connsiteY8" fmla="*/ 241712 h 2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131" h="254002">
                    <a:moveTo>
                      <a:pt x="340035" y="241712"/>
                    </a:moveTo>
                    <a:cubicBezTo>
                      <a:pt x="340035" y="246355"/>
                      <a:pt x="336484" y="249905"/>
                      <a:pt x="331841" y="249905"/>
                    </a:cubicBezTo>
                    <a:lnTo>
                      <a:pt x="12290" y="249905"/>
                    </a:lnTo>
                    <a:cubicBezTo>
                      <a:pt x="7647" y="249905"/>
                      <a:pt x="4097" y="246355"/>
                      <a:pt x="4097" y="241712"/>
                    </a:cubicBezTo>
                    <a:lnTo>
                      <a:pt x="4097" y="12290"/>
                    </a:lnTo>
                    <a:cubicBezTo>
                      <a:pt x="4097" y="7647"/>
                      <a:pt x="7647" y="4097"/>
                      <a:pt x="12290" y="4097"/>
                    </a:cubicBezTo>
                    <a:lnTo>
                      <a:pt x="331841" y="4097"/>
                    </a:lnTo>
                    <a:cubicBezTo>
                      <a:pt x="336484" y="4097"/>
                      <a:pt x="340035" y="7647"/>
                      <a:pt x="340035" y="12290"/>
                    </a:cubicBezTo>
                    <a:lnTo>
                      <a:pt x="340035" y="241712"/>
                    </a:lnTo>
                    <a:close/>
                  </a:path>
                </a:pathLst>
              </a:custGeom>
              <a:noFill/>
              <a:ln w="19050"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8" name="Freeform: Shape 219">
                <a:extLst>
                  <a:ext uri="{FF2B5EF4-FFF2-40B4-BE49-F238E27FC236}">
                    <a16:creationId xmlns:a16="http://schemas.microsoft.com/office/drawing/2014/main" id="{1ED18F40-7E62-7A44-B9CE-F3A2FEDDA74C}"/>
                  </a:ext>
                </a:extLst>
              </p:cNvPr>
              <p:cNvSpPr/>
              <p:nvPr/>
            </p:nvSpPr>
            <p:spPr>
              <a:xfrm>
                <a:off x="2782777" y="2650671"/>
                <a:ext cx="121260" cy="121260"/>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9" name="Freeform: Shape 220">
                <a:extLst>
                  <a:ext uri="{FF2B5EF4-FFF2-40B4-BE49-F238E27FC236}">
                    <a16:creationId xmlns:a16="http://schemas.microsoft.com/office/drawing/2014/main" id="{A121D2EC-EDC9-1B4B-A66D-108E70F8E065}"/>
                  </a:ext>
                </a:extLst>
              </p:cNvPr>
              <p:cNvSpPr/>
              <p:nvPr/>
            </p:nvSpPr>
            <p:spPr>
              <a:xfrm>
                <a:off x="2949075" y="2907049"/>
                <a:ext cx="121260" cy="121260"/>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0" name="Freeform: Shape 221">
                <a:extLst>
                  <a:ext uri="{FF2B5EF4-FFF2-40B4-BE49-F238E27FC236}">
                    <a16:creationId xmlns:a16="http://schemas.microsoft.com/office/drawing/2014/main" id="{F178C062-744B-5A47-A3DC-19DB19187CDE}"/>
                  </a:ext>
                </a:extLst>
              </p:cNvPr>
              <p:cNvSpPr/>
              <p:nvPr/>
            </p:nvSpPr>
            <p:spPr>
              <a:xfrm>
                <a:off x="2577500" y="2849884"/>
                <a:ext cx="121260" cy="121260"/>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1" name="Freeform: Shape 222">
                <a:extLst>
                  <a:ext uri="{FF2B5EF4-FFF2-40B4-BE49-F238E27FC236}">
                    <a16:creationId xmlns:a16="http://schemas.microsoft.com/office/drawing/2014/main" id="{72D8E6D2-5400-0542-8F4A-FCA5555DDA85}"/>
                  </a:ext>
                </a:extLst>
              </p:cNvPr>
              <p:cNvSpPr/>
              <p:nvPr/>
            </p:nvSpPr>
            <p:spPr>
              <a:xfrm>
                <a:off x="3154349" y="2701772"/>
                <a:ext cx="121260" cy="121260"/>
              </a:xfrm>
              <a:custGeom>
                <a:avLst/>
                <a:gdLst>
                  <a:gd name="connsiteX0" fmla="*/ 35779 w 38236"/>
                  <a:gd name="connsiteY0" fmla="*/ 19938 h 38236"/>
                  <a:gd name="connsiteX1" fmla="*/ 19938 w 38236"/>
                  <a:gd name="connsiteY1" fmla="*/ 35779 h 38236"/>
                  <a:gd name="connsiteX2" fmla="*/ 4097 w 38236"/>
                  <a:gd name="connsiteY2" fmla="*/ 19938 h 38236"/>
                  <a:gd name="connsiteX3" fmla="*/ 19938 w 38236"/>
                  <a:gd name="connsiteY3" fmla="*/ 4097 h 38236"/>
                  <a:gd name="connsiteX4" fmla="*/ 35779 w 38236"/>
                  <a:gd name="connsiteY4" fmla="*/ 19938 h 38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36" h="38236">
                    <a:moveTo>
                      <a:pt x="35779" y="19938"/>
                    </a:moveTo>
                    <a:cubicBezTo>
                      <a:pt x="35779" y="28687"/>
                      <a:pt x="28687" y="35779"/>
                      <a:pt x="19938" y="35779"/>
                    </a:cubicBezTo>
                    <a:cubicBezTo>
                      <a:pt x="11189" y="35779"/>
                      <a:pt x="4097" y="28687"/>
                      <a:pt x="4097" y="19938"/>
                    </a:cubicBezTo>
                    <a:cubicBezTo>
                      <a:pt x="4097" y="11189"/>
                      <a:pt x="11189" y="4097"/>
                      <a:pt x="19938" y="4097"/>
                    </a:cubicBezTo>
                    <a:cubicBezTo>
                      <a:pt x="28687" y="4097"/>
                      <a:pt x="35779" y="11189"/>
                      <a:pt x="35779" y="19938"/>
                    </a:cubicBezTo>
                    <a:close/>
                  </a:path>
                </a:pathLst>
              </a:custGeom>
              <a:noFill/>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2" name="Freeform: Shape 223">
                <a:extLst>
                  <a:ext uri="{FF2B5EF4-FFF2-40B4-BE49-F238E27FC236}">
                    <a16:creationId xmlns:a16="http://schemas.microsoft.com/office/drawing/2014/main" id="{2722A020-69B9-DC45-B071-3703F819F35D}"/>
                  </a:ext>
                </a:extLst>
              </p:cNvPr>
              <p:cNvSpPr/>
              <p:nvPr/>
            </p:nvSpPr>
            <p:spPr>
              <a:xfrm>
                <a:off x="2660651" y="2740751"/>
                <a:ext cx="155906" cy="147242"/>
              </a:xfrm>
              <a:custGeom>
                <a:avLst/>
                <a:gdLst>
                  <a:gd name="connsiteX0" fmla="*/ 4097 w 49161"/>
                  <a:gd name="connsiteY0" fmla="*/ 43972 h 46430"/>
                  <a:gd name="connsiteX1" fmla="*/ 46157 w 49161"/>
                  <a:gd name="connsiteY1" fmla="*/ 4097 h 46430"/>
                </a:gdLst>
                <a:ahLst/>
                <a:cxnLst>
                  <a:cxn ang="0">
                    <a:pos x="connsiteX0" y="connsiteY0"/>
                  </a:cxn>
                  <a:cxn ang="0">
                    <a:pos x="connsiteX1" y="connsiteY1"/>
                  </a:cxn>
                </a:cxnLst>
                <a:rect l="l" t="t" r="r" b="b"/>
                <a:pathLst>
                  <a:path w="49161" h="46430">
                    <a:moveTo>
                      <a:pt x="4097" y="43972"/>
                    </a:moveTo>
                    <a:lnTo>
                      <a:pt x="46157" y="4097"/>
                    </a:lnTo>
                  </a:path>
                </a:pathLst>
              </a:custGeom>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3" name="Freeform: Shape 224">
                <a:extLst>
                  <a:ext uri="{FF2B5EF4-FFF2-40B4-BE49-F238E27FC236}">
                    <a16:creationId xmlns:a16="http://schemas.microsoft.com/office/drawing/2014/main" id="{93B5C876-30EE-A74B-AFBE-BFEF6C308360}"/>
                  </a:ext>
                </a:extLst>
              </p:cNvPr>
              <p:cNvSpPr/>
              <p:nvPr/>
            </p:nvSpPr>
            <p:spPr>
              <a:xfrm>
                <a:off x="2865925" y="2751143"/>
                <a:ext cx="129921" cy="181888"/>
              </a:xfrm>
              <a:custGeom>
                <a:avLst/>
                <a:gdLst>
                  <a:gd name="connsiteX0" fmla="*/ 4097 w 40968"/>
                  <a:gd name="connsiteY0" fmla="*/ 4097 h 57355"/>
                  <a:gd name="connsiteX1" fmla="*/ 36871 w 40968"/>
                  <a:gd name="connsiteY1" fmla="*/ 54897 h 57355"/>
                </a:gdLst>
                <a:ahLst/>
                <a:cxnLst>
                  <a:cxn ang="0">
                    <a:pos x="connsiteX0" y="connsiteY0"/>
                  </a:cxn>
                  <a:cxn ang="0">
                    <a:pos x="connsiteX1" y="connsiteY1"/>
                  </a:cxn>
                </a:cxnLst>
                <a:rect l="l" t="t" r="r" b="b"/>
                <a:pathLst>
                  <a:path w="40968" h="57355">
                    <a:moveTo>
                      <a:pt x="4097" y="4097"/>
                    </a:moveTo>
                    <a:lnTo>
                      <a:pt x="36871" y="54897"/>
                    </a:lnTo>
                  </a:path>
                </a:pathLst>
              </a:custGeom>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4" name="Freeform: Shape 225">
                <a:extLst>
                  <a:ext uri="{FF2B5EF4-FFF2-40B4-BE49-F238E27FC236}">
                    <a16:creationId xmlns:a16="http://schemas.microsoft.com/office/drawing/2014/main" id="{BB81CB1D-0415-884A-9B4E-92052161510F}"/>
                  </a:ext>
                </a:extLst>
              </p:cNvPr>
              <p:cNvSpPr/>
              <p:nvPr/>
            </p:nvSpPr>
            <p:spPr>
              <a:xfrm>
                <a:off x="3034823" y="2787521"/>
                <a:ext cx="155906" cy="155906"/>
              </a:xfrm>
              <a:custGeom>
                <a:avLst/>
                <a:gdLst>
                  <a:gd name="connsiteX0" fmla="*/ 4097 w 49161"/>
                  <a:gd name="connsiteY0" fmla="*/ 46430 h 49161"/>
                  <a:gd name="connsiteX1" fmla="*/ 46430 w 49161"/>
                  <a:gd name="connsiteY1" fmla="*/ 4097 h 49161"/>
                </a:gdLst>
                <a:ahLst/>
                <a:cxnLst>
                  <a:cxn ang="0">
                    <a:pos x="connsiteX0" y="connsiteY0"/>
                  </a:cxn>
                  <a:cxn ang="0">
                    <a:pos x="connsiteX1" y="connsiteY1"/>
                  </a:cxn>
                </a:cxnLst>
                <a:rect l="l" t="t" r="r" b="b"/>
                <a:pathLst>
                  <a:path w="49161" h="49161">
                    <a:moveTo>
                      <a:pt x="4097" y="46430"/>
                    </a:moveTo>
                    <a:lnTo>
                      <a:pt x="46430" y="4097"/>
                    </a:lnTo>
                  </a:path>
                </a:pathLst>
              </a:custGeom>
              <a:ln w="19050" cap="flat">
                <a:solidFill>
                  <a:schemeClr val="accent3"/>
                </a:solidFill>
                <a:prstDash val="solid"/>
                <a:round/>
              </a:ln>
            </p:spPr>
            <p:txBody>
              <a:bodyPr rtlCol="0" anchor="ctr"/>
              <a:lstStyle/>
              <a:p>
                <a:pPr defTabSz="685758">
                  <a:defRPr/>
                </a:pPr>
                <a:endParaRPr lang="en-US" sz="1324" dirty="0">
                  <a:solidFill>
                    <a:srgbClr val="FFFFFF"/>
                  </a:solidFill>
                  <a:latin typeface="Amazon Ember"/>
                </a:endParaRPr>
              </a:p>
            </p:txBody>
          </p:sp>
        </p:grpSp>
        <p:sp>
          <p:nvSpPr>
            <p:cNvPr id="74" name="Oval 73">
              <a:extLst>
                <a:ext uri="{FF2B5EF4-FFF2-40B4-BE49-F238E27FC236}">
                  <a16:creationId xmlns:a16="http://schemas.microsoft.com/office/drawing/2014/main" id="{6FEC3C89-9BF2-8B4A-AF5C-17EB006016B8}"/>
                </a:ext>
              </a:extLst>
            </p:cNvPr>
            <p:cNvSpPr/>
            <p:nvPr/>
          </p:nvSpPr>
          <p:spPr bwMode="auto">
            <a:xfrm>
              <a:off x="11259013" y="2043091"/>
              <a:ext cx="2071709" cy="2071709"/>
            </a:xfrm>
            <a:prstGeom prst="ellipse">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rgbClr val="FFFFFF"/>
                </a:solidFill>
                <a:latin typeface="Amazon Ember"/>
                <a:cs typeface="Segoe UI" pitchFamily="34" charset="0"/>
              </a:endParaRPr>
            </a:p>
          </p:txBody>
        </p:sp>
      </p:grpSp>
    </p:spTree>
    <p:extLst>
      <p:ext uri="{BB962C8B-B14F-4D97-AF65-F5344CB8AC3E}">
        <p14:creationId xmlns:p14="http://schemas.microsoft.com/office/powerpoint/2010/main" val="257270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0" presetClass="entr" presetSubtype="0"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C244-B4D7-174F-BA5B-5EE011D86E50}"/>
              </a:ext>
            </a:extLst>
          </p:cNvPr>
          <p:cNvSpPr>
            <a:spLocks noGrp="1"/>
          </p:cNvSpPr>
          <p:nvPr>
            <p:ph type="title"/>
          </p:nvPr>
        </p:nvSpPr>
        <p:spPr>
          <a:xfrm>
            <a:off x="202298" y="63846"/>
            <a:ext cx="8739404" cy="674749"/>
          </a:xfrm>
        </p:spPr>
        <p:txBody>
          <a:bodyPr/>
          <a:lstStyle/>
          <a:p>
            <a:r>
              <a:rPr lang="en-US" dirty="0"/>
              <a:t>Accelerate modernization and innovation</a:t>
            </a:r>
          </a:p>
        </p:txBody>
      </p:sp>
      <p:sp>
        <p:nvSpPr>
          <p:cNvPr id="6" name="Rectangle 5">
            <a:extLst>
              <a:ext uri="{FF2B5EF4-FFF2-40B4-BE49-F238E27FC236}">
                <a16:creationId xmlns:a16="http://schemas.microsoft.com/office/drawing/2014/main" id="{39530126-7DAA-AF4E-B3F8-1C13BCC77D67}"/>
              </a:ext>
            </a:extLst>
          </p:cNvPr>
          <p:cNvSpPr/>
          <p:nvPr/>
        </p:nvSpPr>
        <p:spPr>
          <a:xfrm>
            <a:off x="2642089" y="1008857"/>
            <a:ext cx="2849379" cy="3536156"/>
          </a:xfrm>
          <a:prstGeom prst="rect">
            <a:avLst/>
          </a:prstGeom>
          <a:noFill/>
          <a:ln w="12700">
            <a:solidFill>
              <a:srgbClr val="87919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endParaRPr lang="en-US" sz="750" dirty="0"/>
          </a:p>
        </p:txBody>
      </p:sp>
      <p:grpSp>
        <p:nvGrpSpPr>
          <p:cNvPr id="23" name="Group 22">
            <a:extLst>
              <a:ext uri="{FF2B5EF4-FFF2-40B4-BE49-F238E27FC236}">
                <a16:creationId xmlns:a16="http://schemas.microsoft.com/office/drawing/2014/main" id="{D420F016-ECF3-4743-BC27-211D250B5F93}"/>
              </a:ext>
            </a:extLst>
          </p:cNvPr>
          <p:cNvGrpSpPr/>
          <p:nvPr/>
        </p:nvGrpSpPr>
        <p:grpSpPr>
          <a:xfrm>
            <a:off x="396478" y="1008857"/>
            <a:ext cx="1238250" cy="1238249"/>
            <a:chOff x="1981200" y="1390651"/>
            <a:chExt cx="1981200" cy="1981199"/>
          </a:xfrm>
        </p:grpSpPr>
        <p:grpSp>
          <p:nvGrpSpPr>
            <p:cNvPr id="24" name="Group 23">
              <a:extLst>
                <a:ext uri="{FF2B5EF4-FFF2-40B4-BE49-F238E27FC236}">
                  <a16:creationId xmlns:a16="http://schemas.microsoft.com/office/drawing/2014/main" id="{F8C9ACCA-B685-544D-9F2C-B9DE97811767}"/>
                </a:ext>
              </a:extLst>
            </p:cNvPr>
            <p:cNvGrpSpPr/>
            <p:nvPr/>
          </p:nvGrpSpPr>
          <p:grpSpPr>
            <a:xfrm>
              <a:off x="1985301" y="1394960"/>
              <a:ext cx="367169" cy="367169"/>
              <a:chOff x="1985301" y="1394960"/>
              <a:chExt cx="367169" cy="367169"/>
            </a:xfrm>
          </p:grpSpPr>
          <p:sp>
            <p:nvSpPr>
              <p:cNvPr id="26" name="Freeform: Shape 256">
                <a:extLst>
                  <a:ext uri="{FF2B5EF4-FFF2-40B4-BE49-F238E27FC236}">
                    <a16:creationId xmlns:a16="http://schemas.microsoft.com/office/drawing/2014/main" id="{05F07A9C-E6C2-0D4E-9CC2-EBA85465A63F}"/>
                  </a:ext>
                </a:extLst>
              </p:cNvPr>
              <p:cNvSpPr/>
              <p:nvPr/>
            </p:nvSpPr>
            <p:spPr>
              <a:xfrm>
                <a:off x="1985301" y="1394960"/>
                <a:ext cx="367169" cy="367169"/>
              </a:xfrm>
              <a:custGeom>
                <a:avLst/>
                <a:gdLst>
                  <a:gd name="connsiteX0" fmla="*/ 7144 w 581025"/>
                  <a:gd name="connsiteY0" fmla="*/ 7144 h 581025"/>
                  <a:gd name="connsiteX1" fmla="*/ 578644 w 581025"/>
                  <a:gd name="connsiteY1" fmla="*/ 7144 h 581025"/>
                  <a:gd name="connsiteX2" fmla="*/ 578644 w 581025"/>
                  <a:gd name="connsiteY2" fmla="*/ 578644 h 581025"/>
                  <a:gd name="connsiteX3" fmla="*/ 7144 w 581025"/>
                  <a:gd name="connsiteY3" fmla="*/ 578644 h 581025"/>
                </a:gdLst>
                <a:ahLst/>
                <a:cxnLst>
                  <a:cxn ang="0">
                    <a:pos x="connsiteX0" y="connsiteY0"/>
                  </a:cxn>
                  <a:cxn ang="0">
                    <a:pos x="connsiteX1" y="connsiteY1"/>
                  </a:cxn>
                  <a:cxn ang="0">
                    <a:pos x="connsiteX2" y="connsiteY2"/>
                  </a:cxn>
                  <a:cxn ang="0">
                    <a:pos x="connsiteX3" y="connsiteY3"/>
                  </a:cxn>
                </a:cxnLst>
                <a:rect l="l" t="t" r="r" b="b"/>
                <a:pathLst>
                  <a:path w="581025" h="581025">
                    <a:moveTo>
                      <a:pt x="7144" y="7144"/>
                    </a:moveTo>
                    <a:lnTo>
                      <a:pt x="578644" y="7144"/>
                    </a:lnTo>
                    <a:lnTo>
                      <a:pt x="578644" y="578644"/>
                    </a:lnTo>
                    <a:lnTo>
                      <a:pt x="7144" y="578644"/>
                    </a:lnTo>
                    <a:close/>
                  </a:path>
                </a:pathLst>
              </a:custGeom>
              <a:solidFill>
                <a:srgbClr val="545B64"/>
              </a:solidFill>
              <a:ln w="9525"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dirty="0"/>
              </a:p>
            </p:txBody>
          </p:sp>
          <p:grpSp>
            <p:nvGrpSpPr>
              <p:cNvPr id="27" name="Group 26">
                <a:extLst>
                  <a:ext uri="{FF2B5EF4-FFF2-40B4-BE49-F238E27FC236}">
                    <a16:creationId xmlns:a16="http://schemas.microsoft.com/office/drawing/2014/main" id="{F361C1F7-BBD3-3043-967B-A7F19D94C95E}"/>
                  </a:ext>
                </a:extLst>
              </p:cNvPr>
              <p:cNvGrpSpPr/>
              <p:nvPr/>
            </p:nvGrpSpPr>
            <p:grpSpPr>
              <a:xfrm>
                <a:off x="2040569" y="1488295"/>
                <a:ext cx="256633" cy="167799"/>
                <a:chOff x="1241591" y="2665054"/>
                <a:chExt cx="256633" cy="167799"/>
              </a:xfrm>
            </p:grpSpPr>
            <p:sp>
              <p:nvSpPr>
                <p:cNvPr id="28" name="Freeform: Shape 258">
                  <a:extLst>
                    <a:ext uri="{FF2B5EF4-FFF2-40B4-BE49-F238E27FC236}">
                      <a16:creationId xmlns:a16="http://schemas.microsoft.com/office/drawing/2014/main" id="{4BC32997-08AC-D444-8269-56E903B5DC68}"/>
                    </a:ext>
                  </a:extLst>
                </p:cNvPr>
                <p:cNvSpPr/>
                <p:nvPr/>
              </p:nvSpPr>
              <p:spPr>
                <a:xfrm>
                  <a:off x="1330571" y="2751667"/>
                  <a:ext cx="69094" cy="49353"/>
                </a:xfrm>
                <a:custGeom>
                  <a:avLst/>
                  <a:gdLst>
                    <a:gd name="connsiteX0" fmla="*/ 7403 w 69093"/>
                    <a:gd name="connsiteY0" fmla="*/ 7403 h 49352"/>
                    <a:gd name="connsiteX1" fmla="*/ 64356 w 69093"/>
                    <a:gd name="connsiteY1" fmla="*/ 7403 h 49352"/>
                    <a:gd name="connsiteX2" fmla="*/ 64356 w 69093"/>
                    <a:gd name="connsiteY2" fmla="*/ 44615 h 49352"/>
                    <a:gd name="connsiteX3" fmla="*/ 7403 w 69093"/>
                    <a:gd name="connsiteY3" fmla="*/ 44615 h 49352"/>
                  </a:gdLst>
                  <a:ahLst/>
                  <a:cxnLst>
                    <a:cxn ang="0">
                      <a:pos x="connsiteX0" y="connsiteY0"/>
                    </a:cxn>
                    <a:cxn ang="0">
                      <a:pos x="connsiteX1" y="connsiteY1"/>
                    </a:cxn>
                    <a:cxn ang="0">
                      <a:pos x="connsiteX2" y="connsiteY2"/>
                    </a:cxn>
                    <a:cxn ang="0">
                      <a:pos x="connsiteX3" y="connsiteY3"/>
                    </a:cxn>
                  </a:cxnLst>
                  <a:rect l="l" t="t" r="r" b="b"/>
                  <a:pathLst>
                    <a:path w="69093" h="49352">
                      <a:moveTo>
                        <a:pt x="7403" y="7403"/>
                      </a:moveTo>
                      <a:lnTo>
                        <a:pt x="64356" y="7403"/>
                      </a:lnTo>
                      <a:lnTo>
                        <a:pt x="64356" y="44615"/>
                      </a:lnTo>
                      <a:lnTo>
                        <a:pt x="7403" y="44615"/>
                      </a:lnTo>
                      <a:close/>
                    </a:path>
                  </a:pathLst>
                </a:custGeom>
                <a:noFill/>
                <a:ln w="9525" cap="flat">
                  <a:solidFill>
                    <a:srgbClr val="FFFFFF"/>
                  </a:solidFill>
                  <a:prstDash val="solid"/>
                  <a:round/>
                </a:ln>
              </p:spPr>
              <p:txBody>
                <a:bodyPr rtlCol="0" anchor="ctr"/>
                <a:lstStyle/>
                <a:p>
                  <a:endParaRPr lang="en-US" sz="1125" dirty="0"/>
                </a:p>
              </p:txBody>
            </p:sp>
            <p:sp>
              <p:nvSpPr>
                <p:cNvPr id="29" name="Freeform: Shape 259">
                  <a:extLst>
                    <a:ext uri="{FF2B5EF4-FFF2-40B4-BE49-F238E27FC236}">
                      <a16:creationId xmlns:a16="http://schemas.microsoft.com/office/drawing/2014/main" id="{E5ABFB14-76DC-534B-B148-A5DCC913AFB3}"/>
                    </a:ext>
                  </a:extLst>
                </p:cNvPr>
                <p:cNvSpPr/>
                <p:nvPr/>
              </p:nvSpPr>
              <p:spPr>
                <a:xfrm>
                  <a:off x="1342810" y="2723931"/>
                  <a:ext cx="39482" cy="39482"/>
                </a:xfrm>
                <a:custGeom>
                  <a:avLst/>
                  <a:gdLst>
                    <a:gd name="connsiteX0" fmla="*/ 23689 w 39482"/>
                    <a:gd name="connsiteY0" fmla="*/ 7403 h 39482"/>
                    <a:gd name="connsiteX1" fmla="*/ 7403 w 39482"/>
                    <a:gd name="connsiteY1" fmla="*/ 23590 h 39482"/>
                    <a:gd name="connsiteX2" fmla="*/ 7403 w 39482"/>
                    <a:gd name="connsiteY2" fmla="*/ 35139 h 39482"/>
                    <a:gd name="connsiteX3" fmla="*/ 39877 w 39482"/>
                    <a:gd name="connsiteY3" fmla="*/ 35139 h 39482"/>
                    <a:gd name="connsiteX4" fmla="*/ 39877 w 39482"/>
                    <a:gd name="connsiteY4" fmla="*/ 23590 h 39482"/>
                    <a:gd name="connsiteX5" fmla="*/ 23689 w 39482"/>
                    <a:gd name="connsiteY5" fmla="*/ 7403 h 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2" h="39482">
                      <a:moveTo>
                        <a:pt x="23689" y="7403"/>
                      </a:moveTo>
                      <a:cubicBezTo>
                        <a:pt x="14733" y="7403"/>
                        <a:pt x="7457" y="14634"/>
                        <a:pt x="7403" y="23590"/>
                      </a:cubicBezTo>
                      <a:lnTo>
                        <a:pt x="7403" y="35139"/>
                      </a:lnTo>
                      <a:lnTo>
                        <a:pt x="39877" y="35139"/>
                      </a:lnTo>
                      <a:lnTo>
                        <a:pt x="39877" y="23590"/>
                      </a:lnTo>
                      <a:cubicBezTo>
                        <a:pt x="39823" y="14673"/>
                        <a:pt x="32607" y="7457"/>
                        <a:pt x="23689" y="7403"/>
                      </a:cubicBezTo>
                      <a:close/>
                    </a:path>
                  </a:pathLst>
                </a:custGeom>
                <a:noFill/>
                <a:ln w="9525" cap="flat">
                  <a:solidFill>
                    <a:srgbClr val="FFFFFF"/>
                  </a:solidFill>
                  <a:prstDash val="solid"/>
                  <a:round/>
                </a:ln>
              </p:spPr>
              <p:txBody>
                <a:bodyPr rtlCol="0" anchor="ctr"/>
                <a:lstStyle/>
                <a:p>
                  <a:endParaRPr lang="en-US" sz="1125" dirty="0"/>
                </a:p>
              </p:txBody>
            </p:sp>
            <p:sp>
              <p:nvSpPr>
                <p:cNvPr id="30" name="Freeform: Shape 260">
                  <a:extLst>
                    <a:ext uri="{FF2B5EF4-FFF2-40B4-BE49-F238E27FC236}">
                      <a16:creationId xmlns:a16="http://schemas.microsoft.com/office/drawing/2014/main" id="{B093A0FE-3CB2-1C47-ABA7-371FD203D758}"/>
                    </a:ext>
                  </a:extLst>
                </p:cNvPr>
                <p:cNvSpPr/>
                <p:nvPr/>
              </p:nvSpPr>
              <p:spPr>
                <a:xfrm>
                  <a:off x="1241591" y="2665054"/>
                  <a:ext cx="256633" cy="167799"/>
                </a:xfrm>
                <a:custGeom>
                  <a:avLst/>
                  <a:gdLst>
                    <a:gd name="connsiteX0" fmla="*/ 40714 w 256633"/>
                    <a:gd name="connsiteY0" fmla="*/ 78124 h 167798"/>
                    <a:gd name="connsiteX1" fmla="*/ 40714 w 256633"/>
                    <a:gd name="connsiteY1" fmla="*/ 70326 h 167798"/>
                    <a:gd name="connsiteX2" fmla="*/ 77728 w 256633"/>
                    <a:gd name="connsiteY2" fmla="*/ 12781 h 167798"/>
                    <a:gd name="connsiteX3" fmla="*/ 148203 w 256633"/>
                    <a:gd name="connsiteY3" fmla="*/ 26797 h 167798"/>
                    <a:gd name="connsiteX4" fmla="*/ 165477 w 256633"/>
                    <a:gd name="connsiteY4" fmla="*/ 55126 h 167798"/>
                    <a:gd name="connsiteX5" fmla="*/ 165477 w 256633"/>
                    <a:gd name="connsiteY5" fmla="*/ 55126 h 167798"/>
                    <a:gd name="connsiteX6" fmla="*/ 214039 w 256633"/>
                    <a:gd name="connsiteY6" fmla="*/ 76841 h 167798"/>
                    <a:gd name="connsiteX7" fmla="*/ 214039 w 256633"/>
                    <a:gd name="connsiteY7" fmla="*/ 77334 h 167798"/>
                    <a:gd name="connsiteX8" fmla="*/ 254114 w 256633"/>
                    <a:gd name="connsiteY8" fmla="*/ 122245 h 167798"/>
                    <a:gd name="connsiteX9" fmla="*/ 212954 w 256633"/>
                    <a:gd name="connsiteY9" fmla="*/ 167057 h 167798"/>
                    <a:gd name="connsiteX10" fmla="*/ 52953 w 256633"/>
                    <a:gd name="connsiteY10" fmla="*/ 167057 h 167798"/>
                    <a:gd name="connsiteX11" fmla="*/ 7450 w 256633"/>
                    <a:gd name="connsiteY11" fmla="*/ 125700 h 167798"/>
                    <a:gd name="connsiteX12" fmla="*/ 7450 w 256633"/>
                    <a:gd name="connsiteY12" fmla="*/ 122048 h 167798"/>
                    <a:gd name="connsiteX13" fmla="*/ 41306 w 256633"/>
                    <a:gd name="connsiteY13" fmla="*/ 78321 h 16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633" h="167798">
                      <a:moveTo>
                        <a:pt x="40714" y="78124"/>
                      </a:moveTo>
                      <a:cubicBezTo>
                        <a:pt x="40511" y="75529"/>
                        <a:pt x="40511" y="72922"/>
                        <a:pt x="40714" y="70326"/>
                      </a:cubicBezTo>
                      <a:cubicBezTo>
                        <a:pt x="41355" y="45743"/>
                        <a:pt x="55624" y="23559"/>
                        <a:pt x="77728" y="12781"/>
                      </a:cubicBezTo>
                      <a:cubicBezTo>
                        <a:pt x="101818" y="2065"/>
                        <a:pt x="130046" y="7679"/>
                        <a:pt x="148203" y="26797"/>
                      </a:cubicBezTo>
                      <a:cubicBezTo>
                        <a:pt x="156001" y="34835"/>
                        <a:pt x="161902" y="44514"/>
                        <a:pt x="165477" y="55126"/>
                      </a:cubicBezTo>
                      <a:lnTo>
                        <a:pt x="165477" y="55126"/>
                      </a:lnTo>
                      <a:cubicBezTo>
                        <a:pt x="179789" y="35385"/>
                        <a:pt x="211671" y="41899"/>
                        <a:pt x="214039" y="76841"/>
                      </a:cubicBezTo>
                      <a:lnTo>
                        <a:pt x="214039" y="77334"/>
                      </a:lnTo>
                      <a:cubicBezTo>
                        <a:pt x="237028" y="79637"/>
                        <a:pt x="254434" y="99144"/>
                        <a:pt x="254114" y="122245"/>
                      </a:cubicBezTo>
                      <a:cubicBezTo>
                        <a:pt x="254114" y="163701"/>
                        <a:pt x="212954" y="167057"/>
                        <a:pt x="212954" y="167057"/>
                      </a:cubicBezTo>
                      <a:lnTo>
                        <a:pt x="52953" y="167057"/>
                      </a:lnTo>
                      <a:cubicBezTo>
                        <a:pt x="29283" y="167346"/>
                        <a:pt x="9416" y="149290"/>
                        <a:pt x="7450" y="125700"/>
                      </a:cubicBezTo>
                      <a:cubicBezTo>
                        <a:pt x="7450" y="124515"/>
                        <a:pt x="7450" y="123232"/>
                        <a:pt x="7450" y="122048"/>
                      </a:cubicBezTo>
                      <a:cubicBezTo>
                        <a:pt x="6473" y="101138"/>
                        <a:pt x="20818" y="82611"/>
                        <a:pt x="41306" y="78321"/>
                      </a:cubicBezTo>
                      <a:close/>
                    </a:path>
                  </a:pathLst>
                </a:custGeom>
                <a:noFill/>
                <a:ln w="9525" cap="flat">
                  <a:solidFill>
                    <a:srgbClr val="FFFFFF"/>
                  </a:solidFill>
                  <a:prstDash val="solid"/>
                  <a:round/>
                </a:ln>
              </p:spPr>
              <p:txBody>
                <a:bodyPr rtlCol="0" anchor="ctr"/>
                <a:lstStyle/>
                <a:p>
                  <a:endParaRPr lang="en-US" sz="1125" dirty="0"/>
                </a:p>
              </p:txBody>
            </p:sp>
          </p:grpSp>
        </p:grpSp>
        <p:sp>
          <p:nvSpPr>
            <p:cNvPr id="25" name="Rectangle 24">
              <a:extLst>
                <a:ext uri="{FF2B5EF4-FFF2-40B4-BE49-F238E27FC236}">
                  <a16:creationId xmlns:a16="http://schemas.microsoft.com/office/drawing/2014/main" id="{639472A8-5A1B-EB4B-B1B6-9362F819DA8F}"/>
                </a:ext>
              </a:extLst>
            </p:cNvPr>
            <p:cNvSpPr/>
            <p:nvPr/>
          </p:nvSpPr>
          <p:spPr>
            <a:xfrm>
              <a:off x="1981200" y="1390651"/>
              <a:ext cx="1981200" cy="1981199"/>
            </a:xfrm>
            <a:prstGeom prst="rect">
              <a:avLst/>
            </a:prstGeom>
            <a:noFill/>
            <a:ln w="12700">
              <a:solidFill>
                <a:srgbClr val="87919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r>
                <a:rPr lang="en-US" sz="750" dirty="0"/>
                <a:t>VPC</a:t>
              </a:r>
            </a:p>
          </p:txBody>
        </p:sp>
      </p:grpSp>
      <p:grpSp>
        <p:nvGrpSpPr>
          <p:cNvPr id="31" name="Group 30">
            <a:extLst>
              <a:ext uri="{FF2B5EF4-FFF2-40B4-BE49-F238E27FC236}">
                <a16:creationId xmlns:a16="http://schemas.microsoft.com/office/drawing/2014/main" id="{DA37B9E0-9D98-0142-8A25-5ABD85B1293B}"/>
              </a:ext>
            </a:extLst>
          </p:cNvPr>
          <p:cNvGrpSpPr/>
          <p:nvPr/>
        </p:nvGrpSpPr>
        <p:grpSpPr>
          <a:xfrm>
            <a:off x="7623572" y="1008857"/>
            <a:ext cx="1238250" cy="1238249"/>
            <a:chOff x="1981200" y="1390651"/>
            <a:chExt cx="1981200" cy="1981199"/>
          </a:xfrm>
        </p:grpSpPr>
        <p:grpSp>
          <p:nvGrpSpPr>
            <p:cNvPr id="32" name="Group 31">
              <a:extLst>
                <a:ext uri="{FF2B5EF4-FFF2-40B4-BE49-F238E27FC236}">
                  <a16:creationId xmlns:a16="http://schemas.microsoft.com/office/drawing/2014/main" id="{9AF2E0A2-8A53-2F48-9C6E-C39093B3E325}"/>
                </a:ext>
              </a:extLst>
            </p:cNvPr>
            <p:cNvGrpSpPr/>
            <p:nvPr/>
          </p:nvGrpSpPr>
          <p:grpSpPr>
            <a:xfrm>
              <a:off x="1985301" y="1394960"/>
              <a:ext cx="367169" cy="367169"/>
              <a:chOff x="1985301" y="1394960"/>
              <a:chExt cx="367169" cy="367169"/>
            </a:xfrm>
          </p:grpSpPr>
          <p:sp>
            <p:nvSpPr>
              <p:cNvPr id="34" name="Freeform: Shape 266">
                <a:extLst>
                  <a:ext uri="{FF2B5EF4-FFF2-40B4-BE49-F238E27FC236}">
                    <a16:creationId xmlns:a16="http://schemas.microsoft.com/office/drawing/2014/main" id="{358740FF-C358-174B-BA95-20AADB113D16}"/>
                  </a:ext>
                </a:extLst>
              </p:cNvPr>
              <p:cNvSpPr/>
              <p:nvPr/>
            </p:nvSpPr>
            <p:spPr>
              <a:xfrm>
                <a:off x="1985301" y="1394960"/>
                <a:ext cx="367169" cy="367169"/>
              </a:xfrm>
              <a:custGeom>
                <a:avLst/>
                <a:gdLst>
                  <a:gd name="connsiteX0" fmla="*/ 7144 w 581025"/>
                  <a:gd name="connsiteY0" fmla="*/ 7144 h 581025"/>
                  <a:gd name="connsiteX1" fmla="*/ 578644 w 581025"/>
                  <a:gd name="connsiteY1" fmla="*/ 7144 h 581025"/>
                  <a:gd name="connsiteX2" fmla="*/ 578644 w 581025"/>
                  <a:gd name="connsiteY2" fmla="*/ 578644 h 581025"/>
                  <a:gd name="connsiteX3" fmla="*/ 7144 w 581025"/>
                  <a:gd name="connsiteY3" fmla="*/ 578644 h 581025"/>
                </a:gdLst>
                <a:ahLst/>
                <a:cxnLst>
                  <a:cxn ang="0">
                    <a:pos x="connsiteX0" y="connsiteY0"/>
                  </a:cxn>
                  <a:cxn ang="0">
                    <a:pos x="connsiteX1" y="connsiteY1"/>
                  </a:cxn>
                  <a:cxn ang="0">
                    <a:pos x="connsiteX2" y="connsiteY2"/>
                  </a:cxn>
                  <a:cxn ang="0">
                    <a:pos x="connsiteX3" y="connsiteY3"/>
                  </a:cxn>
                </a:cxnLst>
                <a:rect l="l" t="t" r="r" b="b"/>
                <a:pathLst>
                  <a:path w="581025" h="581025">
                    <a:moveTo>
                      <a:pt x="7144" y="7144"/>
                    </a:moveTo>
                    <a:lnTo>
                      <a:pt x="578644" y="7144"/>
                    </a:lnTo>
                    <a:lnTo>
                      <a:pt x="578644" y="578644"/>
                    </a:lnTo>
                    <a:lnTo>
                      <a:pt x="7144" y="578644"/>
                    </a:lnTo>
                    <a:close/>
                  </a:path>
                </a:pathLst>
              </a:custGeom>
              <a:solidFill>
                <a:srgbClr val="545B64"/>
              </a:solidFill>
              <a:ln w="9525"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dirty="0"/>
              </a:p>
            </p:txBody>
          </p:sp>
          <p:grpSp>
            <p:nvGrpSpPr>
              <p:cNvPr id="35" name="Group 34">
                <a:extLst>
                  <a:ext uri="{FF2B5EF4-FFF2-40B4-BE49-F238E27FC236}">
                    <a16:creationId xmlns:a16="http://schemas.microsoft.com/office/drawing/2014/main" id="{C20F2224-7307-5346-AA95-BF6B82B88963}"/>
                  </a:ext>
                </a:extLst>
              </p:cNvPr>
              <p:cNvGrpSpPr/>
              <p:nvPr/>
            </p:nvGrpSpPr>
            <p:grpSpPr>
              <a:xfrm>
                <a:off x="2040569" y="1488295"/>
                <a:ext cx="256633" cy="167799"/>
                <a:chOff x="1241591" y="2665054"/>
                <a:chExt cx="256633" cy="167799"/>
              </a:xfrm>
            </p:grpSpPr>
            <p:sp>
              <p:nvSpPr>
                <p:cNvPr id="36" name="Freeform: Shape 268">
                  <a:extLst>
                    <a:ext uri="{FF2B5EF4-FFF2-40B4-BE49-F238E27FC236}">
                      <a16:creationId xmlns:a16="http://schemas.microsoft.com/office/drawing/2014/main" id="{E732CF57-F8BB-D440-B4FD-6F1FB9D009C7}"/>
                    </a:ext>
                  </a:extLst>
                </p:cNvPr>
                <p:cNvSpPr/>
                <p:nvPr/>
              </p:nvSpPr>
              <p:spPr>
                <a:xfrm>
                  <a:off x="1330571" y="2751667"/>
                  <a:ext cx="69094" cy="49353"/>
                </a:xfrm>
                <a:custGeom>
                  <a:avLst/>
                  <a:gdLst>
                    <a:gd name="connsiteX0" fmla="*/ 7403 w 69093"/>
                    <a:gd name="connsiteY0" fmla="*/ 7403 h 49352"/>
                    <a:gd name="connsiteX1" fmla="*/ 64356 w 69093"/>
                    <a:gd name="connsiteY1" fmla="*/ 7403 h 49352"/>
                    <a:gd name="connsiteX2" fmla="*/ 64356 w 69093"/>
                    <a:gd name="connsiteY2" fmla="*/ 44615 h 49352"/>
                    <a:gd name="connsiteX3" fmla="*/ 7403 w 69093"/>
                    <a:gd name="connsiteY3" fmla="*/ 44615 h 49352"/>
                  </a:gdLst>
                  <a:ahLst/>
                  <a:cxnLst>
                    <a:cxn ang="0">
                      <a:pos x="connsiteX0" y="connsiteY0"/>
                    </a:cxn>
                    <a:cxn ang="0">
                      <a:pos x="connsiteX1" y="connsiteY1"/>
                    </a:cxn>
                    <a:cxn ang="0">
                      <a:pos x="connsiteX2" y="connsiteY2"/>
                    </a:cxn>
                    <a:cxn ang="0">
                      <a:pos x="connsiteX3" y="connsiteY3"/>
                    </a:cxn>
                  </a:cxnLst>
                  <a:rect l="l" t="t" r="r" b="b"/>
                  <a:pathLst>
                    <a:path w="69093" h="49352">
                      <a:moveTo>
                        <a:pt x="7403" y="7403"/>
                      </a:moveTo>
                      <a:lnTo>
                        <a:pt x="64356" y="7403"/>
                      </a:lnTo>
                      <a:lnTo>
                        <a:pt x="64356" y="44615"/>
                      </a:lnTo>
                      <a:lnTo>
                        <a:pt x="7403" y="44615"/>
                      </a:lnTo>
                      <a:close/>
                    </a:path>
                  </a:pathLst>
                </a:custGeom>
                <a:noFill/>
                <a:ln w="9525" cap="flat">
                  <a:solidFill>
                    <a:srgbClr val="FFFFFF"/>
                  </a:solidFill>
                  <a:prstDash val="solid"/>
                  <a:round/>
                </a:ln>
              </p:spPr>
              <p:txBody>
                <a:bodyPr rtlCol="0" anchor="ctr"/>
                <a:lstStyle/>
                <a:p>
                  <a:endParaRPr lang="en-US" sz="1125" dirty="0"/>
                </a:p>
              </p:txBody>
            </p:sp>
            <p:sp>
              <p:nvSpPr>
                <p:cNvPr id="37" name="Freeform: Shape 269">
                  <a:extLst>
                    <a:ext uri="{FF2B5EF4-FFF2-40B4-BE49-F238E27FC236}">
                      <a16:creationId xmlns:a16="http://schemas.microsoft.com/office/drawing/2014/main" id="{48C937E6-4938-E944-BE5A-9932178A7F6E}"/>
                    </a:ext>
                  </a:extLst>
                </p:cNvPr>
                <p:cNvSpPr/>
                <p:nvPr/>
              </p:nvSpPr>
              <p:spPr>
                <a:xfrm>
                  <a:off x="1342810" y="2723931"/>
                  <a:ext cx="39482" cy="39482"/>
                </a:xfrm>
                <a:custGeom>
                  <a:avLst/>
                  <a:gdLst>
                    <a:gd name="connsiteX0" fmla="*/ 23689 w 39482"/>
                    <a:gd name="connsiteY0" fmla="*/ 7403 h 39482"/>
                    <a:gd name="connsiteX1" fmla="*/ 7403 w 39482"/>
                    <a:gd name="connsiteY1" fmla="*/ 23590 h 39482"/>
                    <a:gd name="connsiteX2" fmla="*/ 7403 w 39482"/>
                    <a:gd name="connsiteY2" fmla="*/ 35139 h 39482"/>
                    <a:gd name="connsiteX3" fmla="*/ 39877 w 39482"/>
                    <a:gd name="connsiteY3" fmla="*/ 35139 h 39482"/>
                    <a:gd name="connsiteX4" fmla="*/ 39877 w 39482"/>
                    <a:gd name="connsiteY4" fmla="*/ 23590 h 39482"/>
                    <a:gd name="connsiteX5" fmla="*/ 23689 w 39482"/>
                    <a:gd name="connsiteY5" fmla="*/ 7403 h 3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82" h="39482">
                      <a:moveTo>
                        <a:pt x="23689" y="7403"/>
                      </a:moveTo>
                      <a:cubicBezTo>
                        <a:pt x="14733" y="7403"/>
                        <a:pt x="7457" y="14634"/>
                        <a:pt x="7403" y="23590"/>
                      </a:cubicBezTo>
                      <a:lnTo>
                        <a:pt x="7403" y="35139"/>
                      </a:lnTo>
                      <a:lnTo>
                        <a:pt x="39877" y="35139"/>
                      </a:lnTo>
                      <a:lnTo>
                        <a:pt x="39877" y="23590"/>
                      </a:lnTo>
                      <a:cubicBezTo>
                        <a:pt x="39823" y="14673"/>
                        <a:pt x="32607" y="7457"/>
                        <a:pt x="23689" y="7403"/>
                      </a:cubicBezTo>
                      <a:close/>
                    </a:path>
                  </a:pathLst>
                </a:custGeom>
                <a:noFill/>
                <a:ln w="9525" cap="flat">
                  <a:solidFill>
                    <a:srgbClr val="FFFFFF"/>
                  </a:solidFill>
                  <a:prstDash val="solid"/>
                  <a:round/>
                </a:ln>
              </p:spPr>
              <p:txBody>
                <a:bodyPr rtlCol="0" anchor="ctr"/>
                <a:lstStyle/>
                <a:p>
                  <a:endParaRPr lang="en-US" sz="1125" dirty="0"/>
                </a:p>
              </p:txBody>
            </p:sp>
            <p:sp>
              <p:nvSpPr>
                <p:cNvPr id="38" name="Freeform: Shape 270">
                  <a:extLst>
                    <a:ext uri="{FF2B5EF4-FFF2-40B4-BE49-F238E27FC236}">
                      <a16:creationId xmlns:a16="http://schemas.microsoft.com/office/drawing/2014/main" id="{6ABE2341-84BF-9C4A-B270-80F124FDB7DB}"/>
                    </a:ext>
                  </a:extLst>
                </p:cNvPr>
                <p:cNvSpPr/>
                <p:nvPr/>
              </p:nvSpPr>
              <p:spPr>
                <a:xfrm>
                  <a:off x="1241591" y="2665054"/>
                  <a:ext cx="256633" cy="167799"/>
                </a:xfrm>
                <a:custGeom>
                  <a:avLst/>
                  <a:gdLst>
                    <a:gd name="connsiteX0" fmla="*/ 40714 w 256633"/>
                    <a:gd name="connsiteY0" fmla="*/ 78124 h 167798"/>
                    <a:gd name="connsiteX1" fmla="*/ 40714 w 256633"/>
                    <a:gd name="connsiteY1" fmla="*/ 70326 h 167798"/>
                    <a:gd name="connsiteX2" fmla="*/ 77728 w 256633"/>
                    <a:gd name="connsiteY2" fmla="*/ 12781 h 167798"/>
                    <a:gd name="connsiteX3" fmla="*/ 148203 w 256633"/>
                    <a:gd name="connsiteY3" fmla="*/ 26797 h 167798"/>
                    <a:gd name="connsiteX4" fmla="*/ 165477 w 256633"/>
                    <a:gd name="connsiteY4" fmla="*/ 55126 h 167798"/>
                    <a:gd name="connsiteX5" fmla="*/ 165477 w 256633"/>
                    <a:gd name="connsiteY5" fmla="*/ 55126 h 167798"/>
                    <a:gd name="connsiteX6" fmla="*/ 214039 w 256633"/>
                    <a:gd name="connsiteY6" fmla="*/ 76841 h 167798"/>
                    <a:gd name="connsiteX7" fmla="*/ 214039 w 256633"/>
                    <a:gd name="connsiteY7" fmla="*/ 77334 h 167798"/>
                    <a:gd name="connsiteX8" fmla="*/ 254114 w 256633"/>
                    <a:gd name="connsiteY8" fmla="*/ 122245 h 167798"/>
                    <a:gd name="connsiteX9" fmla="*/ 212954 w 256633"/>
                    <a:gd name="connsiteY9" fmla="*/ 167057 h 167798"/>
                    <a:gd name="connsiteX10" fmla="*/ 52953 w 256633"/>
                    <a:gd name="connsiteY10" fmla="*/ 167057 h 167798"/>
                    <a:gd name="connsiteX11" fmla="*/ 7450 w 256633"/>
                    <a:gd name="connsiteY11" fmla="*/ 125700 h 167798"/>
                    <a:gd name="connsiteX12" fmla="*/ 7450 w 256633"/>
                    <a:gd name="connsiteY12" fmla="*/ 122048 h 167798"/>
                    <a:gd name="connsiteX13" fmla="*/ 41306 w 256633"/>
                    <a:gd name="connsiteY13" fmla="*/ 78321 h 16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633" h="167798">
                      <a:moveTo>
                        <a:pt x="40714" y="78124"/>
                      </a:moveTo>
                      <a:cubicBezTo>
                        <a:pt x="40511" y="75529"/>
                        <a:pt x="40511" y="72922"/>
                        <a:pt x="40714" y="70326"/>
                      </a:cubicBezTo>
                      <a:cubicBezTo>
                        <a:pt x="41355" y="45743"/>
                        <a:pt x="55624" y="23559"/>
                        <a:pt x="77728" y="12781"/>
                      </a:cubicBezTo>
                      <a:cubicBezTo>
                        <a:pt x="101818" y="2065"/>
                        <a:pt x="130046" y="7679"/>
                        <a:pt x="148203" y="26797"/>
                      </a:cubicBezTo>
                      <a:cubicBezTo>
                        <a:pt x="156001" y="34835"/>
                        <a:pt x="161902" y="44514"/>
                        <a:pt x="165477" y="55126"/>
                      </a:cubicBezTo>
                      <a:lnTo>
                        <a:pt x="165477" y="55126"/>
                      </a:lnTo>
                      <a:cubicBezTo>
                        <a:pt x="179789" y="35385"/>
                        <a:pt x="211671" y="41899"/>
                        <a:pt x="214039" y="76841"/>
                      </a:cubicBezTo>
                      <a:lnTo>
                        <a:pt x="214039" y="77334"/>
                      </a:lnTo>
                      <a:cubicBezTo>
                        <a:pt x="237028" y="79637"/>
                        <a:pt x="254434" y="99144"/>
                        <a:pt x="254114" y="122245"/>
                      </a:cubicBezTo>
                      <a:cubicBezTo>
                        <a:pt x="254114" y="163701"/>
                        <a:pt x="212954" y="167057"/>
                        <a:pt x="212954" y="167057"/>
                      </a:cubicBezTo>
                      <a:lnTo>
                        <a:pt x="52953" y="167057"/>
                      </a:lnTo>
                      <a:cubicBezTo>
                        <a:pt x="29283" y="167346"/>
                        <a:pt x="9416" y="149290"/>
                        <a:pt x="7450" y="125700"/>
                      </a:cubicBezTo>
                      <a:cubicBezTo>
                        <a:pt x="7450" y="124515"/>
                        <a:pt x="7450" y="123232"/>
                        <a:pt x="7450" y="122048"/>
                      </a:cubicBezTo>
                      <a:cubicBezTo>
                        <a:pt x="6473" y="101138"/>
                        <a:pt x="20818" y="82611"/>
                        <a:pt x="41306" y="78321"/>
                      </a:cubicBezTo>
                      <a:close/>
                    </a:path>
                  </a:pathLst>
                </a:custGeom>
                <a:noFill/>
                <a:ln w="9525" cap="flat">
                  <a:solidFill>
                    <a:srgbClr val="FFFFFF"/>
                  </a:solidFill>
                  <a:prstDash val="solid"/>
                  <a:round/>
                </a:ln>
              </p:spPr>
              <p:txBody>
                <a:bodyPr rtlCol="0" anchor="ctr"/>
                <a:lstStyle/>
                <a:p>
                  <a:endParaRPr lang="en-US" sz="1125" dirty="0"/>
                </a:p>
              </p:txBody>
            </p:sp>
          </p:grpSp>
        </p:grpSp>
        <p:sp>
          <p:nvSpPr>
            <p:cNvPr id="33" name="Rectangle 32">
              <a:extLst>
                <a:ext uri="{FF2B5EF4-FFF2-40B4-BE49-F238E27FC236}">
                  <a16:creationId xmlns:a16="http://schemas.microsoft.com/office/drawing/2014/main" id="{DE044055-FC34-FD4D-8EB1-8F69B6C6FAF4}"/>
                </a:ext>
              </a:extLst>
            </p:cNvPr>
            <p:cNvSpPr/>
            <p:nvPr/>
          </p:nvSpPr>
          <p:spPr>
            <a:xfrm>
              <a:off x="1981200" y="1390651"/>
              <a:ext cx="1981200" cy="1981199"/>
            </a:xfrm>
            <a:prstGeom prst="rect">
              <a:avLst/>
            </a:prstGeom>
            <a:noFill/>
            <a:ln w="12700">
              <a:solidFill>
                <a:srgbClr val="87919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r>
                <a:rPr lang="en-US" sz="750" dirty="0"/>
                <a:t>VPC</a:t>
              </a:r>
            </a:p>
          </p:txBody>
        </p:sp>
      </p:grpSp>
      <p:sp>
        <p:nvSpPr>
          <p:cNvPr id="39" name="TextBox 38">
            <a:extLst>
              <a:ext uri="{FF2B5EF4-FFF2-40B4-BE49-F238E27FC236}">
                <a16:creationId xmlns:a16="http://schemas.microsoft.com/office/drawing/2014/main" id="{CA919953-C3E8-BF49-9710-0A30856CA200}"/>
              </a:ext>
            </a:extLst>
          </p:cNvPr>
          <p:cNvSpPr txBox="1"/>
          <p:nvPr/>
        </p:nvSpPr>
        <p:spPr>
          <a:xfrm>
            <a:off x="1284034" y="2719804"/>
            <a:ext cx="1148091" cy="361637"/>
          </a:xfrm>
          <a:prstGeom prst="rect">
            <a:avLst/>
          </a:prstGeom>
          <a:noFill/>
        </p:spPr>
        <p:txBody>
          <a:bodyPr wrap="square" rtlCol="0">
            <a:spAutoFit/>
          </a:bodyPr>
          <a:lstStyle/>
          <a:p>
            <a:pPr algn="ctr"/>
            <a:r>
              <a:rPr lang="en-US" sz="875" dirty="0">
                <a:solidFill>
                  <a:schemeClr val="lt1"/>
                </a:solidFill>
              </a:rPr>
              <a:t>Inter-region</a:t>
            </a:r>
          </a:p>
          <a:p>
            <a:pPr algn="ctr"/>
            <a:r>
              <a:rPr lang="en-US" sz="875" dirty="0">
                <a:solidFill>
                  <a:schemeClr val="lt1"/>
                </a:solidFill>
              </a:rPr>
              <a:t>VPC Peering</a:t>
            </a:r>
          </a:p>
        </p:txBody>
      </p:sp>
      <p:sp>
        <p:nvSpPr>
          <p:cNvPr id="40" name="TextBox 39">
            <a:extLst>
              <a:ext uri="{FF2B5EF4-FFF2-40B4-BE49-F238E27FC236}">
                <a16:creationId xmlns:a16="http://schemas.microsoft.com/office/drawing/2014/main" id="{025AC67C-C611-1D43-86BA-889D8C13864C}"/>
              </a:ext>
            </a:extLst>
          </p:cNvPr>
          <p:cNvSpPr txBox="1"/>
          <p:nvPr/>
        </p:nvSpPr>
        <p:spPr>
          <a:xfrm>
            <a:off x="6664805" y="1268773"/>
            <a:ext cx="830580" cy="361637"/>
          </a:xfrm>
          <a:prstGeom prst="rect">
            <a:avLst/>
          </a:prstGeom>
          <a:noFill/>
        </p:spPr>
        <p:txBody>
          <a:bodyPr wrap="square" rtlCol="0">
            <a:spAutoFit/>
          </a:bodyPr>
          <a:lstStyle/>
          <a:p>
            <a:r>
              <a:rPr lang="en-US" sz="875" dirty="0">
                <a:solidFill>
                  <a:schemeClr val="lt1"/>
                </a:solidFill>
              </a:rPr>
              <a:t>Intra-region</a:t>
            </a:r>
          </a:p>
          <a:p>
            <a:r>
              <a:rPr lang="en-US" sz="875" dirty="0">
                <a:solidFill>
                  <a:schemeClr val="lt1"/>
                </a:solidFill>
              </a:rPr>
              <a:t>VPC Peering</a:t>
            </a:r>
          </a:p>
        </p:txBody>
      </p:sp>
      <p:sp>
        <p:nvSpPr>
          <p:cNvPr id="41" name="TextBox 40">
            <a:extLst>
              <a:ext uri="{FF2B5EF4-FFF2-40B4-BE49-F238E27FC236}">
                <a16:creationId xmlns:a16="http://schemas.microsoft.com/office/drawing/2014/main" id="{5D810422-7F49-3145-BE7F-48F88A7CFE6C}"/>
              </a:ext>
            </a:extLst>
          </p:cNvPr>
          <p:cNvSpPr txBox="1"/>
          <p:nvPr/>
        </p:nvSpPr>
        <p:spPr>
          <a:xfrm>
            <a:off x="7641431" y="2316989"/>
            <a:ext cx="1178719" cy="361637"/>
          </a:xfrm>
          <a:prstGeom prst="rect">
            <a:avLst/>
          </a:prstGeom>
          <a:noFill/>
        </p:spPr>
        <p:txBody>
          <a:bodyPr wrap="square" rtlCol="0">
            <a:spAutoFit/>
          </a:bodyPr>
          <a:lstStyle/>
          <a:p>
            <a:pPr algn="ctr"/>
            <a:r>
              <a:rPr lang="en-US" sz="875" dirty="0">
                <a:solidFill>
                  <a:schemeClr val="lt1"/>
                </a:solidFill>
              </a:rPr>
              <a:t>Other AWS Regions</a:t>
            </a:r>
          </a:p>
        </p:txBody>
      </p:sp>
      <p:sp>
        <p:nvSpPr>
          <p:cNvPr id="65" name="TextBox 64">
            <a:extLst>
              <a:ext uri="{FF2B5EF4-FFF2-40B4-BE49-F238E27FC236}">
                <a16:creationId xmlns:a16="http://schemas.microsoft.com/office/drawing/2014/main" id="{405A9CC9-59D3-7746-9943-1B954B1FE86B}"/>
              </a:ext>
            </a:extLst>
          </p:cNvPr>
          <p:cNvSpPr txBox="1"/>
          <p:nvPr/>
        </p:nvSpPr>
        <p:spPr>
          <a:xfrm>
            <a:off x="7855744" y="3840989"/>
            <a:ext cx="821531" cy="496290"/>
          </a:xfrm>
          <a:prstGeom prst="rect">
            <a:avLst/>
          </a:prstGeom>
          <a:noFill/>
        </p:spPr>
        <p:txBody>
          <a:bodyPr wrap="square" rtlCol="0">
            <a:spAutoFit/>
          </a:bodyPr>
          <a:lstStyle/>
          <a:p>
            <a:pPr algn="ctr"/>
            <a:r>
              <a:rPr lang="en-US" sz="875" dirty="0">
                <a:solidFill>
                  <a:schemeClr val="lt1"/>
                </a:solidFill>
              </a:rPr>
              <a:t>On-Premises </a:t>
            </a:r>
            <a:br>
              <a:rPr lang="en-US" sz="875" dirty="0">
                <a:solidFill>
                  <a:schemeClr val="lt1"/>
                </a:solidFill>
              </a:rPr>
            </a:br>
            <a:r>
              <a:rPr lang="en-US" sz="875" dirty="0">
                <a:solidFill>
                  <a:schemeClr val="lt1"/>
                </a:solidFill>
              </a:rPr>
              <a:t>Servers</a:t>
            </a:r>
          </a:p>
        </p:txBody>
      </p:sp>
      <p:sp>
        <p:nvSpPr>
          <p:cNvPr id="66" name="TextBox 65">
            <a:extLst>
              <a:ext uri="{FF2B5EF4-FFF2-40B4-BE49-F238E27FC236}">
                <a16:creationId xmlns:a16="http://schemas.microsoft.com/office/drawing/2014/main" id="{97587685-1137-DD4D-B615-21C15C347FD2}"/>
              </a:ext>
            </a:extLst>
          </p:cNvPr>
          <p:cNvSpPr txBox="1"/>
          <p:nvPr/>
        </p:nvSpPr>
        <p:spPr>
          <a:xfrm>
            <a:off x="6707100" y="3654634"/>
            <a:ext cx="745991" cy="496290"/>
          </a:xfrm>
          <a:prstGeom prst="rect">
            <a:avLst/>
          </a:prstGeom>
          <a:noFill/>
        </p:spPr>
        <p:txBody>
          <a:bodyPr wrap="square" rtlCol="0">
            <a:spAutoFit/>
          </a:bodyPr>
          <a:lstStyle/>
          <a:p>
            <a:pPr algn="ctr"/>
            <a:r>
              <a:rPr lang="en-US" sz="875" dirty="0">
                <a:solidFill>
                  <a:schemeClr val="lt1"/>
                </a:solidFill>
              </a:rPr>
              <a:t>AWS Direct Connect</a:t>
            </a:r>
          </a:p>
        </p:txBody>
      </p:sp>
      <p:sp>
        <p:nvSpPr>
          <p:cNvPr id="67" name="TextBox 66">
            <a:extLst>
              <a:ext uri="{FF2B5EF4-FFF2-40B4-BE49-F238E27FC236}">
                <a16:creationId xmlns:a16="http://schemas.microsoft.com/office/drawing/2014/main" id="{7768733E-87E0-4741-803A-453328A7DB07}"/>
              </a:ext>
            </a:extLst>
          </p:cNvPr>
          <p:cNvSpPr txBox="1"/>
          <p:nvPr/>
        </p:nvSpPr>
        <p:spPr>
          <a:xfrm>
            <a:off x="6736464" y="3341838"/>
            <a:ext cx="745991" cy="226985"/>
          </a:xfrm>
          <a:prstGeom prst="rect">
            <a:avLst/>
          </a:prstGeom>
          <a:noFill/>
        </p:spPr>
        <p:txBody>
          <a:bodyPr wrap="square" rtlCol="0">
            <a:spAutoFit/>
          </a:bodyPr>
          <a:lstStyle/>
          <a:p>
            <a:r>
              <a:rPr lang="en-US" sz="875" dirty="0">
                <a:solidFill>
                  <a:schemeClr val="lt1"/>
                </a:solidFill>
              </a:rPr>
              <a:t>AWS VPN</a:t>
            </a:r>
          </a:p>
        </p:txBody>
      </p:sp>
      <p:cxnSp>
        <p:nvCxnSpPr>
          <p:cNvPr id="90" name="Connector: Elbow 331">
            <a:extLst>
              <a:ext uri="{FF2B5EF4-FFF2-40B4-BE49-F238E27FC236}">
                <a16:creationId xmlns:a16="http://schemas.microsoft.com/office/drawing/2014/main" id="{9B17E046-734E-814E-9014-1B4E1CFD25DC}"/>
              </a:ext>
            </a:extLst>
          </p:cNvPr>
          <p:cNvCxnSpPr>
            <a:cxnSpLocks/>
          </p:cNvCxnSpPr>
          <p:nvPr/>
        </p:nvCxnSpPr>
        <p:spPr>
          <a:xfrm flipV="1">
            <a:off x="5513863" y="1627983"/>
            <a:ext cx="2109709" cy="1361568"/>
          </a:xfrm>
          <a:prstGeom prst="bentConnector3">
            <a:avLst>
              <a:gd name="adj1" fmla="val 50000"/>
            </a:avLst>
          </a:prstGeom>
          <a:ln w="95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1" name="Connector: Elbow 332">
            <a:extLst>
              <a:ext uri="{FF2B5EF4-FFF2-40B4-BE49-F238E27FC236}">
                <a16:creationId xmlns:a16="http://schemas.microsoft.com/office/drawing/2014/main" id="{6E55659C-78F0-FD40-972A-1731477A9E77}"/>
              </a:ext>
            </a:extLst>
          </p:cNvPr>
          <p:cNvCxnSpPr>
            <a:cxnSpLocks/>
          </p:cNvCxnSpPr>
          <p:nvPr/>
        </p:nvCxnSpPr>
        <p:spPr>
          <a:xfrm>
            <a:off x="5495636" y="2989551"/>
            <a:ext cx="2550608" cy="591056"/>
          </a:xfrm>
          <a:prstGeom prst="bentConnector3">
            <a:avLst>
              <a:gd name="adj1" fmla="val 42079"/>
            </a:avLst>
          </a:prstGeom>
          <a:ln w="9525">
            <a:solidFill>
              <a:schemeClr val="bg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90E98641-E779-4549-9FB4-05647399D2CC}"/>
              </a:ext>
            </a:extLst>
          </p:cNvPr>
          <p:cNvGrpSpPr/>
          <p:nvPr/>
        </p:nvGrpSpPr>
        <p:grpSpPr>
          <a:xfrm>
            <a:off x="2444791" y="1366323"/>
            <a:ext cx="1438690" cy="914066"/>
            <a:chOff x="4221916" y="2186116"/>
            <a:chExt cx="2301904" cy="1462505"/>
          </a:xfrm>
        </p:grpSpPr>
        <p:pic>
          <p:nvPicPr>
            <p:cNvPr id="127" name="Graphic 126">
              <a:extLst>
                <a:ext uri="{FF2B5EF4-FFF2-40B4-BE49-F238E27FC236}">
                  <a16:creationId xmlns:a16="http://schemas.microsoft.com/office/drawing/2014/main" id="{0713ABDF-2CD5-3942-9917-2E8C5FDBD5A3}"/>
                </a:ext>
              </a:extLst>
            </p:cNvPr>
            <p:cNvPicPr>
              <a:picLocks noChangeAspect="1"/>
            </p:cNvPicPr>
            <p:nvPr/>
          </p:nvPicPr>
          <p:blipFill>
            <a:blip/>
            <a:stretch>
              <a:fillRect/>
            </a:stretch>
          </p:blipFill>
          <p:spPr>
            <a:xfrm>
              <a:off x="4849923" y="2186116"/>
              <a:ext cx="1013989" cy="1013989"/>
            </a:xfrm>
            <a:prstGeom prst="rect">
              <a:avLst/>
            </a:prstGeom>
          </p:spPr>
        </p:pic>
        <p:sp>
          <p:nvSpPr>
            <p:cNvPr id="132" name="TextBox 131">
              <a:extLst>
                <a:ext uri="{FF2B5EF4-FFF2-40B4-BE49-F238E27FC236}">
                  <a16:creationId xmlns:a16="http://schemas.microsoft.com/office/drawing/2014/main" id="{6DC7A0EE-9AEB-7540-A2DB-5C9333084871}"/>
                </a:ext>
              </a:extLst>
            </p:cNvPr>
            <p:cNvSpPr txBox="1"/>
            <p:nvPr/>
          </p:nvSpPr>
          <p:spPr>
            <a:xfrm>
              <a:off x="4221916" y="3285445"/>
              <a:ext cx="2301904" cy="363176"/>
            </a:xfrm>
            <a:prstGeom prst="rect">
              <a:avLst/>
            </a:prstGeom>
            <a:noFill/>
          </p:spPr>
          <p:txBody>
            <a:bodyPr wrap="square" rtlCol="0">
              <a:spAutoFit/>
            </a:bodyPr>
            <a:lstStyle/>
            <a:p>
              <a:pPr algn="ctr"/>
              <a:r>
                <a:rPr lang="en-US" sz="875" dirty="0">
                  <a:solidFill>
                    <a:schemeClr val="bg1"/>
                  </a:solidFill>
                </a:rPr>
                <a:t>Amazon EC2</a:t>
              </a:r>
            </a:p>
          </p:txBody>
        </p:sp>
      </p:grpSp>
      <p:grpSp>
        <p:nvGrpSpPr>
          <p:cNvPr id="161" name="Group 160">
            <a:extLst>
              <a:ext uri="{FF2B5EF4-FFF2-40B4-BE49-F238E27FC236}">
                <a16:creationId xmlns:a16="http://schemas.microsoft.com/office/drawing/2014/main" id="{23B0B0A3-10F2-DD46-88DA-9ED2BDF10DE0}"/>
              </a:ext>
            </a:extLst>
          </p:cNvPr>
          <p:cNvGrpSpPr/>
          <p:nvPr/>
        </p:nvGrpSpPr>
        <p:grpSpPr>
          <a:xfrm>
            <a:off x="4208964" y="1392356"/>
            <a:ext cx="1438690" cy="902239"/>
            <a:chOff x="6523820" y="2227409"/>
            <a:chExt cx="2301904" cy="1443582"/>
          </a:xfrm>
        </p:grpSpPr>
        <p:pic>
          <p:nvPicPr>
            <p:cNvPr id="126" name="Picture 125">
              <a:extLst>
                <a:ext uri="{FF2B5EF4-FFF2-40B4-BE49-F238E27FC236}">
                  <a16:creationId xmlns:a16="http://schemas.microsoft.com/office/drawing/2014/main" id="{9E8C8107-5B17-5447-A6CE-913844A5016F}"/>
                </a:ext>
              </a:extLst>
            </p:cNvPr>
            <p:cNvPicPr>
              <a:picLocks noChangeAspect="1"/>
            </p:cNvPicPr>
            <p:nvPr/>
          </p:nvPicPr>
          <p:blipFill>
            <a:blip r:embed="rId3"/>
            <a:stretch>
              <a:fillRect/>
            </a:stretch>
          </p:blipFill>
          <p:spPr>
            <a:xfrm>
              <a:off x="7167777" y="2227409"/>
              <a:ext cx="1013989" cy="1013989"/>
            </a:xfrm>
            <a:prstGeom prst="rect">
              <a:avLst/>
            </a:prstGeom>
          </p:spPr>
        </p:pic>
        <p:sp>
          <p:nvSpPr>
            <p:cNvPr id="134" name="TextBox 133">
              <a:extLst>
                <a:ext uri="{FF2B5EF4-FFF2-40B4-BE49-F238E27FC236}">
                  <a16:creationId xmlns:a16="http://schemas.microsoft.com/office/drawing/2014/main" id="{134C1B65-DE54-F843-A500-DA3249637E2A}"/>
                </a:ext>
              </a:extLst>
            </p:cNvPr>
            <p:cNvSpPr txBox="1"/>
            <p:nvPr/>
          </p:nvSpPr>
          <p:spPr>
            <a:xfrm>
              <a:off x="6523820" y="3307815"/>
              <a:ext cx="2301904" cy="363176"/>
            </a:xfrm>
            <a:prstGeom prst="rect">
              <a:avLst/>
            </a:prstGeom>
            <a:noFill/>
          </p:spPr>
          <p:txBody>
            <a:bodyPr wrap="square" rtlCol="0">
              <a:spAutoFit/>
            </a:bodyPr>
            <a:lstStyle/>
            <a:p>
              <a:pPr algn="ctr"/>
              <a:r>
                <a:rPr lang="en-US" sz="875" dirty="0">
                  <a:solidFill>
                    <a:schemeClr val="bg1"/>
                  </a:solidFill>
                </a:rPr>
                <a:t>Amazon EKS</a:t>
              </a:r>
            </a:p>
          </p:txBody>
        </p:sp>
      </p:grpSp>
      <p:grpSp>
        <p:nvGrpSpPr>
          <p:cNvPr id="159" name="Group 158">
            <a:extLst>
              <a:ext uri="{FF2B5EF4-FFF2-40B4-BE49-F238E27FC236}">
                <a16:creationId xmlns:a16="http://schemas.microsoft.com/office/drawing/2014/main" id="{BF608D49-C2A3-7248-A699-5B27E457D6FE}"/>
              </a:ext>
            </a:extLst>
          </p:cNvPr>
          <p:cNvGrpSpPr/>
          <p:nvPr/>
        </p:nvGrpSpPr>
        <p:grpSpPr>
          <a:xfrm>
            <a:off x="4208964" y="2403533"/>
            <a:ext cx="1438690" cy="930048"/>
            <a:chOff x="4150053" y="5458487"/>
            <a:chExt cx="2301904" cy="1488077"/>
          </a:xfrm>
        </p:grpSpPr>
        <p:pic>
          <p:nvPicPr>
            <p:cNvPr id="128" name="Graphic 127">
              <a:extLst>
                <a:ext uri="{FF2B5EF4-FFF2-40B4-BE49-F238E27FC236}">
                  <a16:creationId xmlns:a16="http://schemas.microsoft.com/office/drawing/2014/main" id="{462D3E9B-E7B1-4841-ADF9-3B3D920E13AE}"/>
                </a:ext>
              </a:extLst>
            </p:cNvPr>
            <p:cNvPicPr>
              <a:picLocks noChangeAspect="1"/>
            </p:cNvPicPr>
            <p:nvPr/>
          </p:nvPicPr>
          <p:blipFill>
            <a:blip/>
            <a:stretch>
              <a:fillRect/>
            </a:stretch>
          </p:blipFill>
          <p:spPr>
            <a:xfrm>
              <a:off x="4792599" y="5458487"/>
              <a:ext cx="1019864" cy="1019864"/>
            </a:xfrm>
            <a:prstGeom prst="rect">
              <a:avLst/>
            </a:prstGeom>
          </p:spPr>
        </p:pic>
        <p:sp>
          <p:nvSpPr>
            <p:cNvPr id="135" name="TextBox 134">
              <a:extLst>
                <a:ext uri="{FF2B5EF4-FFF2-40B4-BE49-F238E27FC236}">
                  <a16:creationId xmlns:a16="http://schemas.microsoft.com/office/drawing/2014/main" id="{3E5BB688-4411-FC45-89BA-767DC1DC34EF}"/>
                </a:ext>
              </a:extLst>
            </p:cNvPr>
            <p:cNvSpPr txBox="1"/>
            <p:nvPr/>
          </p:nvSpPr>
          <p:spPr>
            <a:xfrm>
              <a:off x="4150053" y="6583388"/>
              <a:ext cx="2301904" cy="363176"/>
            </a:xfrm>
            <a:prstGeom prst="rect">
              <a:avLst/>
            </a:prstGeom>
            <a:noFill/>
          </p:spPr>
          <p:txBody>
            <a:bodyPr wrap="square" rtlCol="0">
              <a:spAutoFit/>
            </a:bodyPr>
            <a:lstStyle/>
            <a:p>
              <a:pPr algn="ctr"/>
              <a:r>
                <a:rPr lang="en-US" sz="875" dirty="0">
                  <a:solidFill>
                    <a:schemeClr val="bg1"/>
                  </a:solidFill>
                </a:rPr>
                <a:t>Amazon ECS</a:t>
              </a:r>
            </a:p>
          </p:txBody>
        </p:sp>
      </p:grpSp>
      <p:grpSp>
        <p:nvGrpSpPr>
          <p:cNvPr id="158" name="Group 157">
            <a:extLst>
              <a:ext uri="{FF2B5EF4-FFF2-40B4-BE49-F238E27FC236}">
                <a16:creationId xmlns:a16="http://schemas.microsoft.com/office/drawing/2014/main" id="{09891055-FCC8-724D-87FC-B31581278188}"/>
              </a:ext>
            </a:extLst>
          </p:cNvPr>
          <p:cNvGrpSpPr/>
          <p:nvPr/>
        </p:nvGrpSpPr>
        <p:grpSpPr>
          <a:xfrm>
            <a:off x="4288159" y="3453624"/>
            <a:ext cx="1350680" cy="850886"/>
            <a:chOff x="6386860" y="5391994"/>
            <a:chExt cx="2530694" cy="1677616"/>
          </a:xfrm>
        </p:grpSpPr>
        <p:pic>
          <p:nvPicPr>
            <p:cNvPr id="136" name="Picture 135">
              <a:extLst>
                <a:ext uri="{FF2B5EF4-FFF2-40B4-BE49-F238E27FC236}">
                  <a16:creationId xmlns:a16="http://schemas.microsoft.com/office/drawing/2014/main" id="{466A827B-D539-1B46-BC86-76A4368AB8D7}"/>
                </a:ext>
              </a:extLst>
            </p:cNvPr>
            <p:cNvPicPr>
              <a:picLocks noChangeAspect="1"/>
            </p:cNvPicPr>
            <p:nvPr/>
          </p:nvPicPr>
          <p:blipFill>
            <a:blip r:embed="rId4"/>
            <a:stretch>
              <a:fillRect/>
            </a:stretch>
          </p:blipFill>
          <p:spPr>
            <a:xfrm>
              <a:off x="7023342" y="5391994"/>
              <a:ext cx="1143000" cy="1143000"/>
            </a:xfrm>
            <a:prstGeom prst="rect">
              <a:avLst/>
            </a:prstGeom>
          </p:spPr>
        </p:pic>
        <p:sp>
          <p:nvSpPr>
            <p:cNvPr id="137" name="Rectangle 136">
              <a:extLst>
                <a:ext uri="{FF2B5EF4-FFF2-40B4-BE49-F238E27FC236}">
                  <a16:creationId xmlns:a16="http://schemas.microsoft.com/office/drawing/2014/main" id="{68F1B311-0D73-5049-B2C7-7CE81FD9ED41}"/>
                </a:ext>
              </a:extLst>
            </p:cNvPr>
            <p:cNvSpPr/>
            <p:nvPr/>
          </p:nvSpPr>
          <p:spPr>
            <a:xfrm>
              <a:off x="6386860" y="6622084"/>
              <a:ext cx="2530694" cy="447526"/>
            </a:xfrm>
            <a:prstGeom prst="rect">
              <a:avLst/>
            </a:prstGeom>
          </p:spPr>
          <p:txBody>
            <a:bodyPr wrap="square">
              <a:spAutoFit/>
            </a:bodyPr>
            <a:lstStyle/>
            <a:p>
              <a:pPr algn="ctr" defTabSz="342892">
                <a:spcBef>
                  <a:spcPts val="450"/>
                </a:spcBef>
                <a:spcAft>
                  <a:spcPts val="225"/>
                </a:spcAft>
                <a:defRPr/>
              </a:pPr>
              <a:r>
                <a:rPr lang="en-US" sz="875" dirty="0">
                  <a:solidFill>
                    <a:schemeClr val="bg1"/>
                  </a:solidFill>
                </a:rPr>
                <a:t>Amazon SageMaker</a:t>
              </a:r>
            </a:p>
          </p:txBody>
        </p:sp>
      </p:grpSp>
      <p:cxnSp>
        <p:nvCxnSpPr>
          <p:cNvPr id="149" name="Straight Connector 148">
            <a:extLst>
              <a:ext uri="{FF2B5EF4-FFF2-40B4-BE49-F238E27FC236}">
                <a16:creationId xmlns:a16="http://schemas.microsoft.com/office/drawing/2014/main" id="{BD0CD3A6-297A-7249-BDDE-F0919F1F7DC8}"/>
              </a:ext>
            </a:extLst>
          </p:cNvPr>
          <p:cNvCxnSpPr>
            <a:stCxn id="25" idx="2"/>
          </p:cNvCxnSpPr>
          <p:nvPr/>
        </p:nvCxnSpPr>
        <p:spPr>
          <a:xfrm>
            <a:off x="1015603" y="2247106"/>
            <a:ext cx="0" cy="87052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9105B3E5-4D6A-5F4F-B625-9DBE6DB63BB2}"/>
              </a:ext>
            </a:extLst>
          </p:cNvPr>
          <p:cNvCxnSpPr>
            <a:cxnSpLocks/>
          </p:cNvCxnSpPr>
          <p:nvPr/>
        </p:nvCxnSpPr>
        <p:spPr>
          <a:xfrm>
            <a:off x="1015603" y="3117626"/>
            <a:ext cx="1626486"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42B16E9A-BE36-4D4F-A0DB-80704FEE3CFC}"/>
              </a:ext>
            </a:extLst>
          </p:cNvPr>
          <p:cNvGrpSpPr/>
          <p:nvPr/>
        </p:nvGrpSpPr>
        <p:grpSpPr>
          <a:xfrm>
            <a:off x="634103" y="1323268"/>
            <a:ext cx="745991" cy="990232"/>
            <a:chOff x="6670782" y="4611510"/>
            <a:chExt cx="1193586" cy="1584371"/>
          </a:xfrm>
        </p:grpSpPr>
        <p:sp>
          <p:nvSpPr>
            <p:cNvPr id="100" name="TextBox 99">
              <a:extLst>
                <a:ext uri="{FF2B5EF4-FFF2-40B4-BE49-F238E27FC236}">
                  <a16:creationId xmlns:a16="http://schemas.microsoft.com/office/drawing/2014/main" id="{59FF097C-7338-E84E-A637-6A68BBCC233A}"/>
                </a:ext>
              </a:extLst>
            </p:cNvPr>
            <p:cNvSpPr txBox="1"/>
            <p:nvPr/>
          </p:nvSpPr>
          <p:spPr>
            <a:xfrm>
              <a:off x="6670782" y="5617262"/>
              <a:ext cx="1193586" cy="578619"/>
            </a:xfrm>
            <a:prstGeom prst="rect">
              <a:avLst/>
            </a:prstGeom>
            <a:noFill/>
          </p:spPr>
          <p:txBody>
            <a:bodyPr wrap="square" rtlCol="0">
              <a:spAutoFit/>
            </a:bodyPr>
            <a:lstStyle/>
            <a:p>
              <a:pPr algn="ctr" defTabSz="685758">
                <a:defRPr/>
              </a:pPr>
              <a:r>
                <a:rPr lang="en-US" sz="875" dirty="0">
                  <a:solidFill>
                    <a:srgbClr val="FFFFFF"/>
                  </a:solidFill>
                  <a:latin typeface="Amazon Ember"/>
                </a:rPr>
                <a:t>NFS Clients</a:t>
              </a:r>
            </a:p>
          </p:txBody>
        </p:sp>
        <p:grpSp>
          <p:nvGrpSpPr>
            <p:cNvPr id="101" name="Group 100">
              <a:extLst>
                <a:ext uri="{FF2B5EF4-FFF2-40B4-BE49-F238E27FC236}">
                  <a16:creationId xmlns:a16="http://schemas.microsoft.com/office/drawing/2014/main" id="{BFD70CD9-7A9F-E244-A32A-DF0E5E0F90ED}"/>
                </a:ext>
              </a:extLst>
            </p:cNvPr>
            <p:cNvGrpSpPr/>
            <p:nvPr/>
          </p:nvGrpSpPr>
          <p:grpSpPr>
            <a:xfrm>
              <a:off x="6881581" y="4611510"/>
              <a:ext cx="771989" cy="750919"/>
              <a:chOff x="6881581" y="4611510"/>
              <a:chExt cx="771989" cy="750919"/>
            </a:xfrm>
          </p:grpSpPr>
          <p:sp>
            <p:nvSpPr>
              <p:cNvPr id="102" name="Freeform: Shape 238">
                <a:extLst>
                  <a:ext uri="{FF2B5EF4-FFF2-40B4-BE49-F238E27FC236}">
                    <a16:creationId xmlns:a16="http://schemas.microsoft.com/office/drawing/2014/main" id="{2FED26EF-C697-474D-8FD6-896EF4FDC14B}"/>
                  </a:ext>
                </a:extLst>
              </p:cNvPr>
              <p:cNvSpPr/>
              <p:nvPr/>
            </p:nvSpPr>
            <p:spPr>
              <a:xfrm>
                <a:off x="6881581" y="4611510"/>
                <a:ext cx="771989" cy="530742"/>
              </a:xfrm>
              <a:custGeom>
                <a:avLst/>
                <a:gdLst>
                  <a:gd name="connsiteX0" fmla="*/ 715376 w 771988"/>
                  <a:gd name="connsiteY0" fmla="*/ 24125 h 530742"/>
                  <a:gd name="connsiteX1" fmla="*/ 747864 w 771988"/>
                  <a:gd name="connsiteY1" fmla="*/ 56613 h 530742"/>
                  <a:gd name="connsiteX2" fmla="*/ 747864 w 771988"/>
                  <a:gd name="connsiteY2" fmla="*/ 489248 h 530742"/>
                  <a:gd name="connsiteX3" fmla="*/ 715376 w 771988"/>
                  <a:gd name="connsiteY3" fmla="*/ 521736 h 530742"/>
                  <a:gd name="connsiteX4" fmla="*/ 56613 w 771988"/>
                  <a:gd name="connsiteY4" fmla="*/ 521736 h 530742"/>
                  <a:gd name="connsiteX5" fmla="*/ 24125 w 771988"/>
                  <a:gd name="connsiteY5" fmla="*/ 489248 h 530742"/>
                  <a:gd name="connsiteX6" fmla="*/ 24125 w 771988"/>
                  <a:gd name="connsiteY6" fmla="*/ 56613 h 530742"/>
                  <a:gd name="connsiteX7" fmla="*/ 56613 w 771988"/>
                  <a:gd name="connsiteY7" fmla="*/ 24125 h 5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988" h="530742">
                    <a:moveTo>
                      <a:pt x="715376" y="24125"/>
                    </a:moveTo>
                    <a:cubicBezTo>
                      <a:pt x="733319" y="24125"/>
                      <a:pt x="747864" y="38670"/>
                      <a:pt x="747864" y="56613"/>
                    </a:cubicBezTo>
                    <a:lnTo>
                      <a:pt x="747864" y="489248"/>
                    </a:lnTo>
                    <a:cubicBezTo>
                      <a:pt x="747864" y="507190"/>
                      <a:pt x="733319" y="521736"/>
                      <a:pt x="715376" y="521736"/>
                    </a:cubicBezTo>
                    <a:lnTo>
                      <a:pt x="56613" y="521736"/>
                    </a:lnTo>
                    <a:cubicBezTo>
                      <a:pt x="38670" y="521736"/>
                      <a:pt x="24125" y="507190"/>
                      <a:pt x="24125" y="489248"/>
                    </a:cubicBezTo>
                    <a:lnTo>
                      <a:pt x="24125" y="56613"/>
                    </a:lnTo>
                    <a:cubicBezTo>
                      <a:pt x="24125" y="38670"/>
                      <a:pt x="38670" y="24125"/>
                      <a:pt x="56613" y="24125"/>
                    </a:cubicBez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03" name="Freeform: Shape 261">
                <a:extLst>
                  <a:ext uri="{FF2B5EF4-FFF2-40B4-BE49-F238E27FC236}">
                    <a16:creationId xmlns:a16="http://schemas.microsoft.com/office/drawing/2014/main" id="{26B7A1E0-C65D-4F45-BA65-7D544C9BEF29}"/>
                  </a:ext>
                </a:extLst>
              </p:cNvPr>
              <p:cNvSpPr/>
              <p:nvPr/>
            </p:nvSpPr>
            <p:spPr>
              <a:xfrm>
                <a:off x="6881581" y="5169432"/>
                <a:ext cx="771989" cy="192997"/>
              </a:xfrm>
              <a:custGeom>
                <a:avLst/>
                <a:gdLst>
                  <a:gd name="connsiteX0" fmla="*/ 707335 w 771988"/>
                  <a:gd name="connsiteY0" fmla="*/ 24125 h 192997"/>
                  <a:gd name="connsiteX1" fmla="*/ 747864 w 771988"/>
                  <a:gd name="connsiteY1" fmla="*/ 64654 h 192997"/>
                  <a:gd name="connsiteX2" fmla="*/ 747864 w 771988"/>
                  <a:gd name="connsiteY2" fmla="*/ 134455 h 192997"/>
                  <a:gd name="connsiteX3" fmla="*/ 707335 w 771988"/>
                  <a:gd name="connsiteY3" fmla="*/ 174984 h 192997"/>
                  <a:gd name="connsiteX4" fmla="*/ 64654 w 771988"/>
                  <a:gd name="connsiteY4" fmla="*/ 174984 h 192997"/>
                  <a:gd name="connsiteX5" fmla="*/ 24125 w 771988"/>
                  <a:gd name="connsiteY5" fmla="*/ 134455 h 192997"/>
                  <a:gd name="connsiteX6" fmla="*/ 24125 w 771988"/>
                  <a:gd name="connsiteY6" fmla="*/ 64654 h 192997"/>
                  <a:gd name="connsiteX7" fmla="*/ 64654 w 771988"/>
                  <a:gd name="connsiteY7" fmla="*/ 24125 h 19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988" h="192997">
                    <a:moveTo>
                      <a:pt x="707335" y="24125"/>
                    </a:moveTo>
                    <a:cubicBezTo>
                      <a:pt x="729719" y="24125"/>
                      <a:pt x="747864" y="42270"/>
                      <a:pt x="747864" y="64654"/>
                    </a:cubicBezTo>
                    <a:lnTo>
                      <a:pt x="747864" y="134455"/>
                    </a:lnTo>
                    <a:cubicBezTo>
                      <a:pt x="747864" y="156839"/>
                      <a:pt x="729719" y="174984"/>
                      <a:pt x="707335" y="174984"/>
                    </a:cubicBezTo>
                    <a:lnTo>
                      <a:pt x="64654" y="174984"/>
                    </a:lnTo>
                    <a:cubicBezTo>
                      <a:pt x="42270" y="174984"/>
                      <a:pt x="24125" y="156839"/>
                      <a:pt x="24125" y="134455"/>
                    </a:cubicBezTo>
                    <a:lnTo>
                      <a:pt x="24125" y="64654"/>
                    </a:lnTo>
                    <a:cubicBezTo>
                      <a:pt x="24125" y="42270"/>
                      <a:pt x="42270" y="24125"/>
                      <a:pt x="64654" y="24125"/>
                    </a:cubicBez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04" name="Freeform: Shape 273">
                <a:extLst>
                  <a:ext uri="{FF2B5EF4-FFF2-40B4-BE49-F238E27FC236}">
                    <a16:creationId xmlns:a16="http://schemas.microsoft.com/office/drawing/2014/main" id="{D43AB102-0381-1F41-9639-3C3029B335E1}"/>
                  </a:ext>
                </a:extLst>
              </p:cNvPr>
              <p:cNvSpPr/>
              <p:nvPr/>
            </p:nvSpPr>
            <p:spPr>
              <a:xfrm>
                <a:off x="6941892" y="4671821"/>
                <a:ext cx="643324" cy="418161"/>
              </a:xfrm>
              <a:custGeom>
                <a:avLst/>
                <a:gdLst>
                  <a:gd name="connsiteX0" fmla="*/ 24125 w 643324"/>
                  <a:gd name="connsiteY0" fmla="*/ 24125 h 418160"/>
                  <a:gd name="connsiteX1" fmla="*/ 627241 w 643324"/>
                  <a:gd name="connsiteY1" fmla="*/ 24125 h 418160"/>
                  <a:gd name="connsiteX2" fmla="*/ 627241 w 643324"/>
                  <a:gd name="connsiteY2" fmla="*/ 401113 h 418160"/>
                  <a:gd name="connsiteX3" fmla="*/ 24125 w 643324"/>
                  <a:gd name="connsiteY3" fmla="*/ 401113 h 418160"/>
                </a:gdLst>
                <a:ahLst/>
                <a:cxnLst>
                  <a:cxn ang="0">
                    <a:pos x="connsiteX0" y="connsiteY0"/>
                  </a:cxn>
                  <a:cxn ang="0">
                    <a:pos x="connsiteX1" y="connsiteY1"/>
                  </a:cxn>
                  <a:cxn ang="0">
                    <a:pos x="connsiteX2" y="connsiteY2"/>
                  </a:cxn>
                  <a:cxn ang="0">
                    <a:pos x="connsiteX3" y="connsiteY3"/>
                  </a:cxn>
                </a:cxnLst>
                <a:rect l="l" t="t" r="r" b="b"/>
                <a:pathLst>
                  <a:path w="643324" h="418160">
                    <a:moveTo>
                      <a:pt x="24125" y="24125"/>
                    </a:moveTo>
                    <a:lnTo>
                      <a:pt x="627241" y="24125"/>
                    </a:lnTo>
                    <a:lnTo>
                      <a:pt x="627241" y="401113"/>
                    </a:lnTo>
                    <a:lnTo>
                      <a:pt x="24125" y="401113"/>
                    </a:ln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05" name="Freeform: Shape 274">
                <a:extLst>
                  <a:ext uri="{FF2B5EF4-FFF2-40B4-BE49-F238E27FC236}">
                    <a16:creationId xmlns:a16="http://schemas.microsoft.com/office/drawing/2014/main" id="{71ED5821-07A1-4D47-A31F-AC432D1A03FE}"/>
                  </a:ext>
                </a:extLst>
              </p:cNvPr>
              <p:cNvSpPr/>
              <p:nvPr/>
            </p:nvSpPr>
            <p:spPr>
              <a:xfrm>
                <a:off x="7364074" y="5229744"/>
                <a:ext cx="225163" cy="64332"/>
              </a:xfrm>
              <a:custGeom>
                <a:avLst/>
                <a:gdLst>
                  <a:gd name="connsiteX0" fmla="*/ 24125 w 225163"/>
                  <a:gd name="connsiteY0" fmla="*/ 24125 h 64332"/>
                  <a:gd name="connsiteX1" fmla="*/ 205060 w 225163"/>
                  <a:gd name="connsiteY1" fmla="*/ 24125 h 64332"/>
                  <a:gd name="connsiteX2" fmla="*/ 205060 w 225163"/>
                  <a:gd name="connsiteY2" fmla="*/ 54361 h 64332"/>
                  <a:gd name="connsiteX3" fmla="*/ 24125 w 225163"/>
                  <a:gd name="connsiteY3" fmla="*/ 54361 h 64332"/>
                </a:gdLst>
                <a:ahLst/>
                <a:cxnLst>
                  <a:cxn ang="0">
                    <a:pos x="connsiteX0" y="connsiteY0"/>
                  </a:cxn>
                  <a:cxn ang="0">
                    <a:pos x="connsiteX1" y="connsiteY1"/>
                  </a:cxn>
                  <a:cxn ang="0">
                    <a:pos x="connsiteX2" y="connsiteY2"/>
                  </a:cxn>
                  <a:cxn ang="0">
                    <a:pos x="connsiteX3" y="connsiteY3"/>
                  </a:cxn>
                </a:cxnLst>
                <a:rect l="l" t="t" r="r" b="b"/>
                <a:pathLst>
                  <a:path w="225163" h="64332">
                    <a:moveTo>
                      <a:pt x="24125" y="24125"/>
                    </a:moveTo>
                    <a:lnTo>
                      <a:pt x="205060" y="24125"/>
                    </a:lnTo>
                    <a:lnTo>
                      <a:pt x="205060" y="54361"/>
                    </a:lnTo>
                    <a:lnTo>
                      <a:pt x="24125" y="54361"/>
                    </a:ln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grpSp>
      </p:grpSp>
      <p:grpSp>
        <p:nvGrpSpPr>
          <p:cNvPr id="113" name="Group 112">
            <a:extLst>
              <a:ext uri="{FF2B5EF4-FFF2-40B4-BE49-F238E27FC236}">
                <a16:creationId xmlns:a16="http://schemas.microsoft.com/office/drawing/2014/main" id="{A4A72B0E-C95C-D842-9B03-61A4414F5E81}"/>
              </a:ext>
            </a:extLst>
          </p:cNvPr>
          <p:cNvGrpSpPr/>
          <p:nvPr/>
        </p:nvGrpSpPr>
        <p:grpSpPr>
          <a:xfrm>
            <a:off x="7861764" y="1323268"/>
            <a:ext cx="745991" cy="990232"/>
            <a:chOff x="6670782" y="4611510"/>
            <a:chExt cx="1193586" cy="1584371"/>
          </a:xfrm>
        </p:grpSpPr>
        <p:sp>
          <p:nvSpPr>
            <p:cNvPr id="114" name="TextBox 113">
              <a:extLst>
                <a:ext uri="{FF2B5EF4-FFF2-40B4-BE49-F238E27FC236}">
                  <a16:creationId xmlns:a16="http://schemas.microsoft.com/office/drawing/2014/main" id="{ADFAE105-A44D-E14E-BEFA-7C6D586EB521}"/>
                </a:ext>
              </a:extLst>
            </p:cNvPr>
            <p:cNvSpPr txBox="1"/>
            <p:nvPr/>
          </p:nvSpPr>
          <p:spPr>
            <a:xfrm>
              <a:off x="6670782" y="5617262"/>
              <a:ext cx="1193586" cy="578619"/>
            </a:xfrm>
            <a:prstGeom prst="rect">
              <a:avLst/>
            </a:prstGeom>
            <a:noFill/>
          </p:spPr>
          <p:txBody>
            <a:bodyPr wrap="square" rtlCol="0">
              <a:spAutoFit/>
            </a:bodyPr>
            <a:lstStyle/>
            <a:p>
              <a:pPr algn="ctr" defTabSz="685758">
                <a:defRPr/>
              </a:pPr>
              <a:r>
                <a:rPr lang="en-US" sz="875" dirty="0">
                  <a:solidFill>
                    <a:srgbClr val="FFFFFF"/>
                  </a:solidFill>
                  <a:latin typeface="Amazon Ember"/>
                </a:rPr>
                <a:t>NFS Clients</a:t>
              </a:r>
            </a:p>
          </p:txBody>
        </p:sp>
        <p:grpSp>
          <p:nvGrpSpPr>
            <p:cNvPr id="115" name="Group 114">
              <a:extLst>
                <a:ext uri="{FF2B5EF4-FFF2-40B4-BE49-F238E27FC236}">
                  <a16:creationId xmlns:a16="http://schemas.microsoft.com/office/drawing/2014/main" id="{C087C133-FA25-9948-B810-34EC54FB955F}"/>
                </a:ext>
              </a:extLst>
            </p:cNvPr>
            <p:cNvGrpSpPr/>
            <p:nvPr/>
          </p:nvGrpSpPr>
          <p:grpSpPr>
            <a:xfrm>
              <a:off x="6881581" y="4611510"/>
              <a:ext cx="771989" cy="750919"/>
              <a:chOff x="6881581" y="4611510"/>
              <a:chExt cx="771989" cy="750919"/>
            </a:xfrm>
          </p:grpSpPr>
          <p:sp>
            <p:nvSpPr>
              <p:cNvPr id="116" name="Freeform: Shape 222">
                <a:extLst>
                  <a:ext uri="{FF2B5EF4-FFF2-40B4-BE49-F238E27FC236}">
                    <a16:creationId xmlns:a16="http://schemas.microsoft.com/office/drawing/2014/main" id="{6A056A96-7629-4144-BCA7-78B30C522916}"/>
                  </a:ext>
                </a:extLst>
              </p:cNvPr>
              <p:cNvSpPr/>
              <p:nvPr/>
            </p:nvSpPr>
            <p:spPr>
              <a:xfrm>
                <a:off x="6881581" y="4611510"/>
                <a:ext cx="771989" cy="530742"/>
              </a:xfrm>
              <a:custGeom>
                <a:avLst/>
                <a:gdLst>
                  <a:gd name="connsiteX0" fmla="*/ 715376 w 771988"/>
                  <a:gd name="connsiteY0" fmla="*/ 24125 h 530742"/>
                  <a:gd name="connsiteX1" fmla="*/ 747864 w 771988"/>
                  <a:gd name="connsiteY1" fmla="*/ 56613 h 530742"/>
                  <a:gd name="connsiteX2" fmla="*/ 747864 w 771988"/>
                  <a:gd name="connsiteY2" fmla="*/ 489248 h 530742"/>
                  <a:gd name="connsiteX3" fmla="*/ 715376 w 771988"/>
                  <a:gd name="connsiteY3" fmla="*/ 521736 h 530742"/>
                  <a:gd name="connsiteX4" fmla="*/ 56613 w 771988"/>
                  <a:gd name="connsiteY4" fmla="*/ 521736 h 530742"/>
                  <a:gd name="connsiteX5" fmla="*/ 24125 w 771988"/>
                  <a:gd name="connsiteY5" fmla="*/ 489248 h 530742"/>
                  <a:gd name="connsiteX6" fmla="*/ 24125 w 771988"/>
                  <a:gd name="connsiteY6" fmla="*/ 56613 h 530742"/>
                  <a:gd name="connsiteX7" fmla="*/ 56613 w 771988"/>
                  <a:gd name="connsiteY7" fmla="*/ 24125 h 5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988" h="530742">
                    <a:moveTo>
                      <a:pt x="715376" y="24125"/>
                    </a:moveTo>
                    <a:cubicBezTo>
                      <a:pt x="733319" y="24125"/>
                      <a:pt x="747864" y="38670"/>
                      <a:pt x="747864" y="56613"/>
                    </a:cubicBezTo>
                    <a:lnTo>
                      <a:pt x="747864" y="489248"/>
                    </a:lnTo>
                    <a:cubicBezTo>
                      <a:pt x="747864" y="507190"/>
                      <a:pt x="733319" y="521736"/>
                      <a:pt x="715376" y="521736"/>
                    </a:cubicBezTo>
                    <a:lnTo>
                      <a:pt x="56613" y="521736"/>
                    </a:lnTo>
                    <a:cubicBezTo>
                      <a:pt x="38670" y="521736"/>
                      <a:pt x="24125" y="507190"/>
                      <a:pt x="24125" y="489248"/>
                    </a:cubicBezTo>
                    <a:lnTo>
                      <a:pt x="24125" y="56613"/>
                    </a:lnTo>
                    <a:cubicBezTo>
                      <a:pt x="24125" y="38670"/>
                      <a:pt x="38670" y="24125"/>
                      <a:pt x="56613" y="24125"/>
                    </a:cubicBez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17" name="Freeform: Shape 223">
                <a:extLst>
                  <a:ext uri="{FF2B5EF4-FFF2-40B4-BE49-F238E27FC236}">
                    <a16:creationId xmlns:a16="http://schemas.microsoft.com/office/drawing/2014/main" id="{3288F8E3-CA73-3C4B-8A65-AC2F87DF4EE5}"/>
                  </a:ext>
                </a:extLst>
              </p:cNvPr>
              <p:cNvSpPr/>
              <p:nvPr/>
            </p:nvSpPr>
            <p:spPr>
              <a:xfrm>
                <a:off x="6881581" y="5169432"/>
                <a:ext cx="771989" cy="192997"/>
              </a:xfrm>
              <a:custGeom>
                <a:avLst/>
                <a:gdLst>
                  <a:gd name="connsiteX0" fmla="*/ 707335 w 771988"/>
                  <a:gd name="connsiteY0" fmla="*/ 24125 h 192997"/>
                  <a:gd name="connsiteX1" fmla="*/ 747864 w 771988"/>
                  <a:gd name="connsiteY1" fmla="*/ 64654 h 192997"/>
                  <a:gd name="connsiteX2" fmla="*/ 747864 w 771988"/>
                  <a:gd name="connsiteY2" fmla="*/ 134455 h 192997"/>
                  <a:gd name="connsiteX3" fmla="*/ 707335 w 771988"/>
                  <a:gd name="connsiteY3" fmla="*/ 174984 h 192997"/>
                  <a:gd name="connsiteX4" fmla="*/ 64654 w 771988"/>
                  <a:gd name="connsiteY4" fmla="*/ 174984 h 192997"/>
                  <a:gd name="connsiteX5" fmla="*/ 24125 w 771988"/>
                  <a:gd name="connsiteY5" fmla="*/ 134455 h 192997"/>
                  <a:gd name="connsiteX6" fmla="*/ 24125 w 771988"/>
                  <a:gd name="connsiteY6" fmla="*/ 64654 h 192997"/>
                  <a:gd name="connsiteX7" fmla="*/ 64654 w 771988"/>
                  <a:gd name="connsiteY7" fmla="*/ 24125 h 19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988" h="192997">
                    <a:moveTo>
                      <a:pt x="707335" y="24125"/>
                    </a:moveTo>
                    <a:cubicBezTo>
                      <a:pt x="729719" y="24125"/>
                      <a:pt x="747864" y="42270"/>
                      <a:pt x="747864" y="64654"/>
                    </a:cubicBezTo>
                    <a:lnTo>
                      <a:pt x="747864" y="134455"/>
                    </a:lnTo>
                    <a:cubicBezTo>
                      <a:pt x="747864" y="156839"/>
                      <a:pt x="729719" y="174984"/>
                      <a:pt x="707335" y="174984"/>
                    </a:cubicBezTo>
                    <a:lnTo>
                      <a:pt x="64654" y="174984"/>
                    </a:lnTo>
                    <a:cubicBezTo>
                      <a:pt x="42270" y="174984"/>
                      <a:pt x="24125" y="156839"/>
                      <a:pt x="24125" y="134455"/>
                    </a:cubicBezTo>
                    <a:lnTo>
                      <a:pt x="24125" y="64654"/>
                    </a:lnTo>
                    <a:cubicBezTo>
                      <a:pt x="24125" y="42270"/>
                      <a:pt x="42270" y="24125"/>
                      <a:pt x="64654" y="24125"/>
                    </a:cubicBez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18" name="Freeform: Shape 224">
                <a:extLst>
                  <a:ext uri="{FF2B5EF4-FFF2-40B4-BE49-F238E27FC236}">
                    <a16:creationId xmlns:a16="http://schemas.microsoft.com/office/drawing/2014/main" id="{94D1AA33-5A87-5C44-B3CC-FFDE7B8CF0EE}"/>
                  </a:ext>
                </a:extLst>
              </p:cNvPr>
              <p:cNvSpPr/>
              <p:nvPr/>
            </p:nvSpPr>
            <p:spPr>
              <a:xfrm>
                <a:off x="6941892" y="4671821"/>
                <a:ext cx="643324" cy="418161"/>
              </a:xfrm>
              <a:custGeom>
                <a:avLst/>
                <a:gdLst>
                  <a:gd name="connsiteX0" fmla="*/ 24125 w 643324"/>
                  <a:gd name="connsiteY0" fmla="*/ 24125 h 418160"/>
                  <a:gd name="connsiteX1" fmla="*/ 627241 w 643324"/>
                  <a:gd name="connsiteY1" fmla="*/ 24125 h 418160"/>
                  <a:gd name="connsiteX2" fmla="*/ 627241 w 643324"/>
                  <a:gd name="connsiteY2" fmla="*/ 401113 h 418160"/>
                  <a:gd name="connsiteX3" fmla="*/ 24125 w 643324"/>
                  <a:gd name="connsiteY3" fmla="*/ 401113 h 418160"/>
                </a:gdLst>
                <a:ahLst/>
                <a:cxnLst>
                  <a:cxn ang="0">
                    <a:pos x="connsiteX0" y="connsiteY0"/>
                  </a:cxn>
                  <a:cxn ang="0">
                    <a:pos x="connsiteX1" y="connsiteY1"/>
                  </a:cxn>
                  <a:cxn ang="0">
                    <a:pos x="connsiteX2" y="connsiteY2"/>
                  </a:cxn>
                  <a:cxn ang="0">
                    <a:pos x="connsiteX3" y="connsiteY3"/>
                  </a:cxn>
                </a:cxnLst>
                <a:rect l="l" t="t" r="r" b="b"/>
                <a:pathLst>
                  <a:path w="643324" h="418160">
                    <a:moveTo>
                      <a:pt x="24125" y="24125"/>
                    </a:moveTo>
                    <a:lnTo>
                      <a:pt x="627241" y="24125"/>
                    </a:lnTo>
                    <a:lnTo>
                      <a:pt x="627241" y="401113"/>
                    </a:lnTo>
                    <a:lnTo>
                      <a:pt x="24125" y="401113"/>
                    </a:ln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19" name="Freeform: Shape 225">
                <a:extLst>
                  <a:ext uri="{FF2B5EF4-FFF2-40B4-BE49-F238E27FC236}">
                    <a16:creationId xmlns:a16="http://schemas.microsoft.com/office/drawing/2014/main" id="{EB3F2038-699B-FF49-9401-519857735269}"/>
                  </a:ext>
                </a:extLst>
              </p:cNvPr>
              <p:cNvSpPr/>
              <p:nvPr/>
            </p:nvSpPr>
            <p:spPr>
              <a:xfrm>
                <a:off x="7364074" y="5229744"/>
                <a:ext cx="225163" cy="64332"/>
              </a:xfrm>
              <a:custGeom>
                <a:avLst/>
                <a:gdLst>
                  <a:gd name="connsiteX0" fmla="*/ 24125 w 225163"/>
                  <a:gd name="connsiteY0" fmla="*/ 24125 h 64332"/>
                  <a:gd name="connsiteX1" fmla="*/ 205060 w 225163"/>
                  <a:gd name="connsiteY1" fmla="*/ 24125 h 64332"/>
                  <a:gd name="connsiteX2" fmla="*/ 205060 w 225163"/>
                  <a:gd name="connsiteY2" fmla="*/ 54361 h 64332"/>
                  <a:gd name="connsiteX3" fmla="*/ 24125 w 225163"/>
                  <a:gd name="connsiteY3" fmla="*/ 54361 h 64332"/>
                </a:gdLst>
                <a:ahLst/>
                <a:cxnLst>
                  <a:cxn ang="0">
                    <a:pos x="connsiteX0" y="connsiteY0"/>
                  </a:cxn>
                  <a:cxn ang="0">
                    <a:pos x="connsiteX1" y="connsiteY1"/>
                  </a:cxn>
                  <a:cxn ang="0">
                    <a:pos x="connsiteX2" y="connsiteY2"/>
                  </a:cxn>
                  <a:cxn ang="0">
                    <a:pos x="connsiteX3" y="connsiteY3"/>
                  </a:cxn>
                </a:cxnLst>
                <a:rect l="l" t="t" r="r" b="b"/>
                <a:pathLst>
                  <a:path w="225163" h="64332">
                    <a:moveTo>
                      <a:pt x="24125" y="24125"/>
                    </a:moveTo>
                    <a:lnTo>
                      <a:pt x="205060" y="24125"/>
                    </a:lnTo>
                    <a:lnTo>
                      <a:pt x="205060" y="54361"/>
                    </a:lnTo>
                    <a:lnTo>
                      <a:pt x="24125" y="54361"/>
                    </a:lnTo>
                    <a:close/>
                  </a:path>
                </a:pathLst>
              </a:custGeom>
              <a:noFill/>
              <a:ln w="19050" cap="flat">
                <a:solidFill>
                  <a:schemeClr val="accent2"/>
                </a:solidFill>
                <a:prstDash val="solid"/>
                <a:round/>
              </a:ln>
            </p:spPr>
            <p:txBody>
              <a:bodyPr rtlCol="0" anchor="ctr"/>
              <a:lstStyle/>
              <a:p>
                <a:pPr defTabSz="685758">
                  <a:defRPr/>
                </a:pPr>
                <a:endParaRPr lang="en-US" sz="1324" dirty="0">
                  <a:solidFill>
                    <a:srgbClr val="FFFFFF"/>
                  </a:solidFill>
                  <a:latin typeface="Amazon Ember"/>
                </a:endParaRPr>
              </a:p>
            </p:txBody>
          </p:sp>
        </p:grpSp>
      </p:grpSp>
      <p:grpSp>
        <p:nvGrpSpPr>
          <p:cNvPr id="120" name="Group 119">
            <a:extLst>
              <a:ext uri="{FF2B5EF4-FFF2-40B4-BE49-F238E27FC236}">
                <a16:creationId xmlns:a16="http://schemas.microsoft.com/office/drawing/2014/main" id="{16814582-839E-9046-A2EB-BF03F1CA9590}"/>
              </a:ext>
            </a:extLst>
          </p:cNvPr>
          <p:cNvGrpSpPr/>
          <p:nvPr/>
        </p:nvGrpSpPr>
        <p:grpSpPr>
          <a:xfrm>
            <a:off x="8088494" y="3238943"/>
            <a:ext cx="354848" cy="545015"/>
            <a:chOff x="7323318" y="1597284"/>
            <a:chExt cx="851174" cy="1307329"/>
          </a:xfrm>
        </p:grpSpPr>
        <p:sp>
          <p:nvSpPr>
            <p:cNvPr id="121" name="Freeform 5">
              <a:extLst>
                <a:ext uri="{FF2B5EF4-FFF2-40B4-BE49-F238E27FC236}">
                  <a16:creationId xmlns:a16="http://schemas.microsoft.com/office/drawing/2014/main" id="{E06BF2B7-07A1-C443-A5C0-4545BA62FA7B}"/>
                </a:ext>
              </a:extLst>
            </p:cNvPr>
            <p:cNvSpPr>
              <a:spLocks/>
            </p:cNvSpPr>
            <p:nvPr/>
          </p:nvSpPr>
          <p:spPr bwMode="auto">
            <a:xfrm>
              <a:off x="7323318" y="1597284"/>
              <a:ext cx="851174" cy="1307329"/>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22" name="Oval 6">
              <a:extLst>
                <a:ext uri="{FF2B5EF4-FFF2-40B4-BE49-F238E27FC236}">
                  <a16:creationId xmlns:a16="http://schemas.microsoft.com/office/drawing/2014/main" id="{F8752859-4512-474E-B891-9DE619173334}"/>
                </a:ext>
              </a:extLst>
            </p:cNvPr>
            <p:cNvSpPr>
              <a:spLocks noChangeArrowheads="1"/>
            </p:cNvSpPr>
            <p:nvPr/>
          </p:nvSpPr>
          <p:spPr bwMode="auto">
            <a:xfrm>
              <a:off x="7673663" y="2685941"/>
              <a:ext cx="150484" cy="148133"/>
            </a:xfrm>
            <a:prstGeom prst="ellipse">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23" name="Freeform 8">
              <a:extLst>
                <a:ext uri="{FF2B5EF4-FFF2-40B4-BE49-F238E27FC236}">
                  <a16:creationId xmlns:a16="http://schemas.microsoft.com/office/drawing/2014/main" id="{A8A388AB-808D-234F-885A-A2DD5DB12FEC}"/>
                </a:ext>
              </a:extLst>
            </p:cNvPr>
            <p:cNvSpPr>
              <a:spLocks/>
            </p:cNvSpPr>
            <p:nvPr/>
          </p:nvSpPr>
          <p:spPr bwMode="auto">
            <a:xfrm>
              <a:off x="7400910" y="1681931"/>
              <a:ext cx="693636" cy="942876"/>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chemeClr val="bg2"/>
            </a:solidFill>
            <a:ln w="19050">
              <a:noFill/>
            </a:ln>
          </p:spPr>
          <p:txBody>
            <a:bodyPr vert="horz" wrap="square" lIns="91440" tIns="45720" rIns="91440" bIns="45720" numCol="1" anchor="t" anchorCtr="0" compatLnSpc="1">
              <a:prstTxWarp prst="textNoShape">
                <a:avLst/>
              </a:prstTxWarp>
            </a:bodyPr>
            <a:lstStyle/>
            <a:p>
              <a:pPr defTabSz="914400">
                <a:defRPr/>
              </a:pPr>
              <a:endParaRPr lang="en-US" kern="0" baseline="-25000" dirty="0">
                <a:solidFill>
                  <a:srgbClr val="FFFFFF"/>
                </a:solidFill>
                <a:latin typeface="Amazon Ember"/>
              </a:endParaRPr>
            </a:p>
          </p:txBody>
        </p:sp>
        <p:sp>
          <p:nvSpPr>
            <p:cNvPr id="124" name="Freeform 7">
              <a:extLst>
                <a:ext uri="{FF2B5EF4-FFF2-40B4-BE49-F238E27FC236}">
                  <a16:creationId xmlns:a16="http://schemas.microsoft.com/office/drawing/2014/main" id="{D5C204B3-51C1-E34C-BF9A-268604AA60B4}"/>
                </a:ext>
              </a:extLst>
            </p:cNvPr>
            <p:cNvSpPr>
              <a:spLocks/>
            </p:cNvSpPr>
            <p:nvPr/>
          </p:nvSpPr>
          <p:spPr bwMode="auto">
            <a:xfrm>
              <a:off x="7402087" y="1681931"/>
              <a:ext cx="693636" cy="949930"/>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29" name="Freeform 329">
              <a:extLst>
                <a:ext uri="{FF2B5EF4-FFF2-40B4-BE49-F238E27FC236}">
                  <a16:creationId xmlns:a16="http://schemas.microsoft.com/office/drawing/2014/main" id="{6E7DB2E2-EC01-764C-8F16-F24B1609AD3C}"/>
                </a:ext>
              </a:extLst>
            </p:cNvPr>
            <p:cNvSpPr>
              <a:spLocks/>
            </p:cNvSpPr>
            <p:nvPr/>
          </p:nvSpPr>
          <p:spPr bwMode="auto">
            <a:xfrm>
              <a:off x="7628995" y="1804962"/>
              <a:ext cx="380958" cy="18289"/>
            </a:xfrm>
            <a:custGeom>
              <a:avLst/>
              <a:gdLst>
                <a:gd name="T0" fmla="*/ 481 w 511"/>
                <a:gd name="T1" fmla="*/ 0 h 60"/>
                <a:gd name="T2" fmla="*/ 30 w 511"/>
                <a:gd name="T3" fmla="*/ 0 h 60"/>
                <a:gd name="T4" fmla="*/ 0 w 511"/>
                <a:gd name="T5" fmla="*/ 30 h 60"/>
                <a:gd name="T6" fmla="*/ 30 w 511"/>
                <a:gd name="T7" fmla="*/ 60 h 60"/>
                <a:gd name="T8" fmla="*/ 481 w 511"/>
                <a:gd name="T9" fmla="*/ 60 h 60"/>
                <a:gd name="T10" fmla="*/ 511 w 511"/>
                <a:gd name="T11" fmla="*/ 30 h 60"/>
                <a:gd name="T12" fmla="*/ 481 w 5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1" h="60">
                  <a:moveTo>
                    <a:pt x="481" y="0"/>
                  </a:moveTo>
                  <a:cubicBezTo>
                    <a:pt x="30" y="0"/>
                    <a:pt x="30" y="0"/>
                    <a:pt x="30" y="0"/>
                  </a:cubicBezTo>
                  <a:cubicBezTo>
                    <a:pt x="14" y="0"/>
                    <a:pt x="0" y="13"/>
                    <a:pt x="0" y="30"/>
                  </a:cubicBezTo>
                  <a:cubicBezTo>
                    <a:pt x="0" y="46"/>
                    <a:pt x="14" y="60"/>
                    <a:pt x="30" y="60"/>
                  </a:cubicBezTo>
                  <a:cubicBezTo>
                    <a:pt x="481" y="60"/>
                    <a:pt x="481" y="60"/>
                    <a:pt x="481" y="60"/>
                  </a:cubicBezTo>
                  <a:cubicBezTo>
                    <a:pt x="497" y="60"/>
                    <a:pt x="511" y="46"/>
                    <a:pt x="511" y="30"/>
                  </a:cubicBezTo>
                  <a:cubicBezTo>
                    <a:pt x="511" y="13"/>
                    <a:pt x="497" y="0"/>
                    <a:pt x="481"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38" name="Freeform 330">
              <a:extLst>
                <a:ext uri="{FF2B5EF4-FFF2-40B4-BE49-F238E27FC236}">
                  <a16:creationId xmlns:a16="http://schemas.microsoft.com/office/drawing/2014/main" id="{0E709FE2-AE84-C142-B069-984D15F91F4D}"/>
                </a:ext>
              </a:extLst>
            </p:cNvPr>
            <p:cNvSpPr>
              <a:spLocks/>
            </p:cNvSpPr>
            <p:nvPr/>
          </p:nvSpPr>
          <p:spPr bwMode="auto">
            <a:xfrm>
              <a:off x="7471840" y="1768457"/>
              <a:ext cx="101590" cy="88891"/>
            </a:xfrm>
            <a:custGeom>
              <a:avLst/>
              <a:gdLst>
                <a:gd name="T0" fmla="*/ 106 w 136"/>
                <a:gd name="T1" fmla="*/ 0 h 119"/>
                <a:gd name="T2" fmla="*/ 30 w 136"/>
                <a:gd name="T3" fmla="*/ 0 h 119"/>
                <a:gd name="T4" fmla="*/ 0 w 136"/>
                <a:gd name="T5" fmla="*/ 30 h 119"/>
                <a:gd name="T6" fmla="*/ 0 w 136"/>
                <a:gd name="T7" fmla="*/ 89 h 119"/>
                <a:gd name="T8" fmla="*/ 30 w 136"/>
                <a:gd name="T9" fmla="*/ 119 h 119"/>
                <a:gd name="T10" fmla="*/ 106 w 136"/>
                <a:gd name="T11" fmla="*/ 119 h 119"/>
                <a:gd name="T12" fmla="*/ 136 w 136"/>
                <a:gd name="T13" fmla="*/ 89 h 119"/>
                <a:gd name="T14" fmla="*/ 136 w 136"/>
                <a:gd name="T15" fmla="*/ 30 h 119"/>
                <a:gd name="T16" fmla="*/ 106 w 136"/>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19">
                  <a:moveTo>
                    <a:pt x="106" y="0"/>
                  </a:moveTo>
                  <a:cubicBezTo>
                    <a:pt x="30" y="0"/>
                    <a:pt x="30" y="0"/>
                    <a:pt x="30" y="0"/>
                  </a:cubicBezTo>
                  <a:cubicBezTo>
                    <a:pt x="14" y="0"/>
                    <a:pt x="0" y="13"/>
                    <a:pt x="0" y="30"/>
                  </a:cubicBezTo>
                  <a:cubicBezTo>
                    <a:pt x="0" y="89"/>
                    <a:pt x="0" y="89"/>
                    <a:pt x="0" y="89"/>
                  </a:cubicBezTo>
                  <a:cubicBezTo>
                    <a:pt x="0" y="106"/>
                    <a:pt x="14" y="119"/>
                    <a:pt x="30" y="119"/>
                  </a:cubicBezTo>
                  <a:cubicBezTo>
                    <a:pt x="106" y="119"/>
                    <a:pt x="106" y="119"/>
                    <a:pt x="106" y="119"/>
                  </a:cubicBezTo>
                  <a:cubicBezTo>
                    <a:pt x="122" y="119"/>
                    <a:pt x="136" y="106"/>
                    <a:pt x="136" y="89"/>
                  </a:cubicBezTo>
                  <a:cubicBezTo>
                    <a:pt x="136" y="30"/>
                    <a:pt x="136" y="30"/>
                    <a:pt x="136" y="30"/>
                  </a:cubicBezTo>
                  <a:cubicBezTo>
                    <a:pt x="136" y="13"/>
                    <a:pt x="122" y="0"/>
                    <a:pt x="106" y="0"/>
                  </a:cubicBezTo>
                  <a:close/>
                </a:path>
              </a:pathLst>
            </a:custGeom>
            <a:no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39" name="Freeform 331">
              <a:extLst>
                <a:ext uri="{FF2B5EF4-FFF2-40B4-BE49-F238E27FC236}">
                  <a16:creationId xmlns:a16="http://schemas.microsoft.com/office/drawing/2014/main" id="{32B9EAE5-CC8E-F746-B540-5E226AFB9639}"/>
                </a:ext>
              </a:extLst>
            </p:cNvPr>
            <p:cNvSpPr>
              <a:spLocks/>
            </p:cNvSpPr>
            <p:nvPr/>
          </p:nvSpPr>
          <p:spPr bwMode="auto">
            <a:xfrm>
              <a:off x="7628995" y="1939567"/>
              <a:ext cx="380958" cy="18289"/>
            </a:xfrm>
            <a:custGeom>
              <a:avLst/>
              <a:gdLst>
                <a:gd name="T0" fmla="*/ 481 w 511"/>
                <a:gd name="T1" fmla="*/ 0 h 60"/>
                <a:gd name="T2" fmla="*/ 30 w 511"/>
                <a:gd name="T3" fmla="*/ 0 h 60"/>
                <a:gd name="T4" fmla="*/ 0 w 511"/>
                <a:gd name="T5" fmla="*/ 30 h 60"/>
                <a:gd name="T6" fmla="*/ 30 w 511"/>
                <a:gd name="T7" fmla="*/ 60 h 60"/>
                <a:gd name="T8" fmla="*/ 481 w 511"/>
                <a:gd name="T9" fmla="*/ 60 h 60"/>
                <a:gd name="T10" fmla="*/ 511 w 511"/>
                <a:gd name="T11" fmla="*/ 30 h 60"/>
                <a:gd name="T12" fmla="*/ 481 w 5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1" h="60">
                  <a:moveTo>
                    <a:pt x="481" y="0"/>
                  </a:moveTo>
                  <a:cubicBezTo>
                    <a:pt x="30" y="0"/>
                    <a:pt x="30" y="0"/>
                    <a:pt x="30" y="0"/>
                  </a:cubicBezTo>
                  <a:cubicBezTo>
                    <a:pt x="14" y="0"/>
                    <a:pt x="0" y="13"/>
                    <a:pt x="0" y="30"/>
                  </a:cubicBezTo>
                  <a:cubicBezTo>
                    <a:pt x="0" y="46"/>
                    <a:pt x="14" y="60"/>
                    <a:pt x="30" y="60"/>
                  </a:cubicBezTo>
                  <a:cubicBezTo>
                    <a:pt x="481" y="60"/>
                    <a:pt x="481" y="60"/>
                    <a:pt x="481" y="60"/>
                  </a:cubicBezTo>
                  <a:cubicBezTo>
                    <a:pt x="497" y="60"/>
                    <a:pt x="511" y="46"/>
                    <a:pt x="511" y="30"/>
                  </a:cubicBezTo>
                  <a:cubicBezTo>
                    <a:pt x="511" y="13"/>
                    <a:pt x="497" y="0"/>
                    <a:pt x="481"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0" name="Freeform 332">
              <a:extLst>
                <a:ext uri="{FF2B5EF4-FFF2-40B4-BE49-F238E27FC236}">
                  <a16:creationId xmlns:a16="http://schemas.microsoft.com/office/drawing/2014/main" id="{F7125A84-D630-BE44-9DAF-B1423320B7DA}"/>
                </a:ext>
              </a:extLst>
            </p:cNvPr>
            <p:cNvSpPr>
              <a:spLocks/>
            </p:cNvSpPr>
            <p:nvPr/>
          </p:nvSpPr>
          <p:spPr bwMode="auto">
            <a:xfrm>
              <a:off x="7471840" y="1903063"/>
              <a:ext cx="101590" cy="88891"/>
            </a:xfrm>
            <a:custGeom>
              <a:avLst/>
              <a:gdLst>
                <a:gd name="T0" fmla="*/ 106 w 136"/>
                <a:gd name="T1" fmla="*/ 0 h 119"/>
                <a:gd name="T2" fmla="*/ 30 w 136"/>
                <a:gd name="T3" fmla="*/ 0 h 119"/>
                <a:gd name="T4" fmla="*/ 0 w 136"/>
                <a:gd name="T5" fmla="*/ 30 h 119"/>
                <a:gd name="T6" fmla="*/ 0 w 136"/>
                <a:gd name="T7" fmla="*/ 89 h 119"/>
                <a:gd name="T8" fmla="*/ 30 w 136"/>
                <a:gd name="T9" fmla="*/ 119 h 119"/>
                <a:gd name="T10" fmla="*/ 106 w 136"/>
                <a:gd name="T11" fmla="*/ 119 h 119"/>
                <a:gd name="T12" fmla="*/ 136 w 136"/>
                <a:gd name="T13" fmla="*/ 89 h 119"/>
                <a:gd name="T14" fmla="*/ 136 w 136"/>
                <a:gd name="T15" fmla="*/ 30 h 119"/>
                <a:gd name="T16" fmla="*/ 106 w 136"/>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19">
                  <a:moveTo>
                    <a:pt x="106" y="0"/>
                  </a:moveTo>
                  <a:cubicBezTo>
                    <a:pt x="30" y="0"/>
                    <a:pt x="30" y="0"/>
                    <a:pt x="30" y="0"/>
                  </a:cubicBezTo>
                  <a:cubicBezTo>
                    <a:pt x="14" y="0"/>
                    <a:pt x="0" y="13"/>
                    <a:pt x="0" y="30"/>
                  </a:cubicBezTo>
                  <a:cubicBezTo>
                    <a:pt x="0" y="89"/>
                    <a:pt x="0" y="89"/>
                    <a:pt x="0" y="89"/>
                  </a:cubicBezTo>
                  <a:cubicBezTo>
                    <a:pt x="0" y="106"/>
                    <a:pt x="14" y="119"/>
                    <a:pt x="30" y="119"/>
                  </a:cubicBezTo>
                  <a:cubicBezTo>
                    <a:pt x="106" y="119"/>
                    <a:pt x="106" y="119"/>
                    <a:pt x="106" y="119"/>
                  </a:cubicBezTo>
                  <a:cubicBezTo>
                    <a:pt x="122" y="119"/>
                    <a:pt x="136" y="106"/>
                    <a:pt x="136" y="89"/>
                  </a:cubicBezTo>
                  <a:cubicBezTo>
                    <a:pt x="136" y="30"/>
                    <a:pt x="136" y="30"/>
                    <a:pt x="136" y="30"/>
                  </a:cubicBezTo>
                  <a:cubicBezTo>
                    <a:pt x="136" y="13"/>
                    <a:pt x="122" y="0"/>
                    <a:pt x="106" y="0"/>
                  </a:cubicBezTo>
                  <a:close/>
                </a:path>
              </a:pathLst>
            </a:custGeom>
            <a:no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1" name="Freeform 333">
              <a:extLst>
                <a:ext uri="{FF2B5EF4-FFF2-40B4-BE49-F238E27FC236}">
                  <a16:creationId xmlns:a16="http://schemas.microsoft.com/office/drawing/2014/main" id="{7ECC2707-50C7-7D46-857C-2B3A0AFFE087}"/>
                </a:ext>
              </a:extLst>
            </p:cNvPr>
            <p:cNvSpPr>
              <a:spLocks/>
            </p:cNvSpPr>
            <p:nvPr/>
          </p:nvSpPr>
          <p:spPr bwMode="auto">
            <a:xfrm>
              <a:off x="7628995" y="2074809"/>
              <a:ext cx="380958" cy="18289"/>
            </a:xfrm>
            <a:custGeom>
              <a:avLst/>
              <a:gdLst>
                <a:gd name="T0" fmla="*/ 481 w 511"/>
                <a:gd name="T1" fmla="*/ 0 h 60"/>
                <a:gd name="T2" fmla="*/ 30 w 511"/>
                <a:gd name="T3" fmla="*/ 0 h 60"/>
                <a:gd name="T4" fmla="*/ 0 w 511"/>
                <a:gd name="T5" fmla="*/ 30 h 60"/>
                <a:gd name="T6" fmla="*/ 30 w 511"/>
                <a:gd name="T7" fmla="*/ 60 h 60"/>
                <a:gd name="T8" fmla="*/ 481 w 511"/>
                <a:gd name="T9" fmla="*/ 60 h 60"/>
                <a:gd name="T10" fmla="*/ 511 w 511"/>
                <a:gd name="T11" fmla="*/ 30 h 60"/>
                <a:gd name="T12" fmla="*/ 481 w 511"/>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511" h="60">
                  <a:moveTo>
                    <a:pt x="481" y="0"/>
                  </a:moveTo>
                  <a:cubicBezTo>
                    <a:pt x="30" y="0"/>
                    <a:pt x="30" y="0"/>
                    <a:pt x="30" y="0"/>
                  </a:cubicBezTo>
                  <a:cubicBezTo>
                    <a:pt x="14" y="0"/>
                    <a:pt x="0" y="13"/>
                    <a:pt x="0" y="30"/>
                  </a:cubicBezTo>
                  <a:cubicBezTo>
                    <a:pt x="0" y="46"/>
                    <a:pt x="14" y="60"/>
                    <a:pt x="30" y="60"/>
                  </a:cubicBezTo>
                  <a:cubicBezTo>
                    <a:pt x="481" y="60"/>
                    <a:pt x="481" y="60"/>
                    <a:pt x="481" y="60"/>
                  </a:cubicBezTo>
                  <a:cubicBezTo>
                    <a:pt x="497" y="60"/>
                    <a:pt x="511" y="46"/>
                    <a:pt x="511" y="30"/>
                  </a:cubicBezTo>
                  <a:cubicBezTo>
                    <a:pt x="511" y="13"/>
                    <a:pt x="497" y="0"/>
                    <a:pt x="481"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2" name="Freeform 334">
              <a:extLst>
                <a:ext uri="{FF2B5EF4-FFF2-40B4-BE49-F238E27FC236}">
                  <a16:creationId xmlns:a16="http://schemas.microsoft.com/office/drawing/2014/main" id="{2C640A00-9090-BE45-A9A6-8CCC530528E0}"/>
                </a:ext>
              </a:extLst>
            </p:cNvPr>
            <p:cNvSpPr>
              <a:spLocks/>
            </p:cNvSpPr>
            <p:nvPr/>
          </p:nvSpPr>
          <p:spPr bwMode="auto">
            <a:xfrm>
              <a:off x="7471840" y="2038936"/>
              <a:ext cx="101590" cy="88891"/>
            </a:xfrm>
            <a:custGeom>
              <a:avLst/>
              <a:gdLst>
                <a:gd name="T0" fmla="*/ 106 w 136"/>
                <a:gd name="T1" fmla="*/ 0 h 119"/>
                <a:gd name="T2" fmla="*/ 30 w 136"/>
                <a:gd name="T3" fmla="*/ 0 h 119"/>
                <a:gd name="T4" fmla="*/ 0 w 136"/>
                <a:gd name="T5" fmla="*/ 30 h 119"/>
                <a:gd name="T6" fmla="*/ 0 w 136"/>
                <a:gd name="T7" fmla="*/ 89 h 119"/>
                <a:gd name="T8" fmla="*/ 30 w 136"/>
                <a:gd name="T9" fmla="*/ 119 h 119"/>
                <a:gd name="T10" fmla="*/ 106 w 136"/>
                <a:gd name="T11" fmla="*/ 119 h 119"/>
                <a:gd name="T12" fmla="*/ 136 w 136"/>
                <a:gd name="T13" fmla="*/ 89 h 119"/>
                <a:gd name="T14" fmla="*/ 136 w 136"/>
                <a:gd name="T15" fmla="*/ 30 h 119"/>
                <a:gd name="T16" fmla="*/ 106 w 136"/>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19">
                  <a:moveTo>
                    <a:pt x="106" y="0"/>
                  </a:moveTo>
                  <a:cubicBezTo>
                    <a:pt x="30" y="0"/>
                    <a:pt x="30" y="0"/>
                    <a:pt x="30" y="0"/>
                  </a:cubicBezTo>
                  <a:cubicBezTo>
                    <a:pt x="14" y="0"/>
                    <a:pt x="0" y="14"/>
                    <a:pt x="0" y="30"/>
                  </a:cubicBezTo>
                  <a:cubicBezTo>
                    <a:pt x="0" y="89"/>
                    <a:pt x="0" y="89"/>
                    <a:pt x="0" y="89"/>
                  </a:cubicBezTo>
                  <a:cubicBezTo>
                    <a:pt x="0" y="106"/>
                    <a:pt x="14" y="119"/>
                    <a:pt x="30" y="119"/>
                  </a:cubicBezTo>
                  <a:cubicBezTo>
                    <a:pt x="106" y="119"/>
                    <a:pt x="106" y="119"/>
                    <a:pt x="106" y="119"/>
                  </a:cubicBezTo>
                  <a:cubicBezTo>
                    <a:pt x="122" y="119"/>
                    <a:pt x="136" y="106"/>
                    <a:pt x="136" y="89"/>
                  </a:cubicBezTo>
                  <a:cubicBezTo>
                    <a:pt x="136" y="30"/>
                    <a:pt x="136" y="30"/>
                    <a:pt x="136" y="30"/>
                  </a:cubicBezTo>
                  <a:cubicBezTo>
                    <a:pt x="136" y="14"/>
                    <a:pt x="122" y="0"/>
                    <a:pt x="106" y="0"/>
                  </a:cubicBezTo>
                  <a:close/>
                </a:path>
              </a:pathLst>
            </a:custGeom>
            <a:no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3" name="Freeform 335">
              <a:extLst>
                <a:ext uri="{FF2B5EF4-FFF2-40B4-BE49-F238E27FC236}">
                  <a16:creationId xmlns:a16="http://schemas.microsoft.com/office/drawing/2014/main" id="{3A8D1407-D81E-5C4E-9A8B-FD40D22217E2}"/>
                </a:ext>
              </a:extLst>
            </p:cNvPr>
            <p:cNvSpPr>
              <a:spLocks/>
            </p:cNvSpPr>
            <p:nvPr/>
          </p:nvSpPr>
          <p:spPr bwMode="auto">
            <a:xfrm>
              <a:off x="7628995" y="2210051"/>
              <a:ext cx="269212" cy="18289"/>
            </a:xfrm>
            <a:custGeom>
              <a:avLst/>
              <a:gdLst>
                <a:gd name="T0" fmla="*/ 330 w 360"/>
                <a:gd name="T1" fmla="*/ 0 h 60"/>
                <a:gd name="T2" fmla="*/ 30 w 360"/>
                <a:gd name="T3" fmla="*/ 0 h 60"/>
                <a:gd name="T4" fmla="*/ 0 w 360"/>
                <a:gd name="T5" fmla="*/ 30 h 60"/>
                <a:gd name="T6" fmla="*/ 30 w 360"/>
                <a:gd name="T7" fmla="*/ 60 h 60"/>
                <a:gd name="T8" fmla="*/ 330 w 360"/>
                <a:gd name="T9" fmla="*/ 60 h 60"/>
                <a:gd name="T10" fmla="*/ 360 w 360"/>
                <a:gd name="T11" fmla="*/ 30 h 60"/>
                <a:gd name="T12" fmla="*/ 330 w 360"/>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60" h="60">
                  <a:moveTo>
                    <a:pt x="330" y="0"/>
                  </a:moveTo>
                  <a:cubicBezTo>
                    <a:pt x="30" y="0"/>
                    <a:pt x="30" y="0"/>
                    <a:pt x="30" y="0"/>
                  </a:cubicBezTo>
                  <a:cubicBezTo>
                    <a:pt x="14" y="0"/>
                    <a:pt x="0" y="13"/>
                    <a:pt x="0" y="30"/>
                  </a:cubicBezTo>
                  <a:cubicBezTo>
                    <a:pt x="0" y="46"/>
                    <a:pt x="14" y="60"/>
                    <a:pt x="30" y="60"/>
                  </a:cubicBezTo>
                  <a:cubicBezTo>
                    <a:pt x="330" y="60"/>
                    <a:pt x="330" y="60"/>
                    <a:pt x="330" y="60"/>
                  </a:cubicBezTo>
                  <a:cubicBezTo>
                    <a:pt x="347" y="60"/>
                    <a:pt x="360" y="46"/>
                    <a:pt x="360" y="30"/>
                  </a:cubicBezTo>
                  <a:cubicBezTo>
                    <a:pt x="360" y="13"/>
                    <a:pt x="347" y="0"/>
                    <a:pt x="330"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4" name="Freeform 336">
              <a:extLst>
                <a:ext uri="{FF2B5EF4-FFF2-40B4-BE49-F238E27FC236}">
                  <a16:creationId xmlns:a16="http://schemas.microsoft.com/office/drawing/2014/main" id="{6E2B5006-F7D4-CB4B-8698-5E29786E0315}"/>
                </a:ext>
              </a:extLst>
            </p:cNvPr>
            <p:cNvSpPr>
              <a:spLocks/>
            </p:cNvSpPr>
            <p:nvPr/>
          </p:nvSpPr>
          <p:spPr bwMode="auto">
            <a:xfrm>
              <a:off x="7471840" y="2173542"/>
              <a:ext cx="101590" cy="88891"/>
            </a:xfrm>
            <a:custGeom>
              <a:avLst/>
              <a:gdLst>
                <a:gd name="T0" fmla="*/ 106 w 136"/>
                <a:gd name="T1" fmla="*/ 0 h 119"/>
                <a:gd name="T2" fmla="*/ 30 w 136"/>
                <a:gd name="T3" fmla="*/ 0 h 119"/>
                <a:gd name="T4" fmla="*/ 0 w 136"/>
                <a:gd name="T5" fmla="*/ 30 h 119"/>
                <a:gd name="T6" fmla="*/ 0 w 136"/>
                <a:gd name="T7" fmla="*/ 89 h 119"/>
                <a:gd name="T8" fmla="*/ 30 w 136"/>
                <a:gd name="T9" fmla="*/ 119 h 119"/>
                <a:gd name="T10" fmla="*/ 106 w 136"/>
                <a:gd name="T11" fmla="*/ 119 h 119"/>
                <a:gd name="T12" fmla="*/ 136 w 136"/>
                <a:gd name="T13" fmla="*/ 89 h 119"/>
                <a:gd name="T14" fmla="*/ 136 w 136"/>
                <a:gd name="T15" fmla="*/ 30 h 119"/>
                <a:gd name="T16" fmla="*/ 106 w 136"/>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19">
                  <a:moveTo>
                    <a:pt x="106" y="0"/>
                  </a:moveTo>
                  <a:cubicBezTo>
                    <a:pt x="30" y="0"/>
                    <a:pt x="30" y="0"/>
                    <a:pt x="30" y="0"/>
                  </a:cubicBezTo>
                  <a:cubicBezTo>
                    <a:pt x="14" y="0"/>
                    <a:pt x="0" y="14"/>
                    <a:pt x="0" y="30"/>
                  </a:cubicBezTo>
                  <a:cubicBezTo>
                    <a:pt x="0" y="89"/>
                    <a:pt x="0" y="89"/>
                    <a:pt x="0" y="89"/>
                  </a:cubicBezTo>
                  <a:cubicBezTo>
                    <a:pt x="0" y="106"/>
                    <a:pt x="14" y="119"/>
                    <a:pt x="30" y="119"/>
                  </a:cubicBezTo>
                  <a:cubicBezTo>
                    <a:pt x="106" y="119"/>
                    <a:pt x="106" y="119"/>
                    <a:pt x="106" y="119"/>
                  </a:cubicBezTo>
                  <a:cubicBezTo>
                    <a:pt x="122" y="119"/>
                    <a:pt x="136" y="106"/>
                    <a:pt x="136" y="89"/>
                  </a:cubicBezTo>
                  <a:cubicBezTo>
                    <a:pt x="136" y="30"/>
                    <a:pt x="136" y="30"/>
                    <a:pt x="136" y="30"/>
                  </a:cubicBezTo>
                  <a:cubicBezTo>
                    <a:pt x="136" y="14"/>
                    <a:pt x="122" y="0"/>
                    <a:pt x="106" y="0"/>
                  </a:cubicBezTo>
                  <a:close/>
                </a:path>
              </a:pathLst>
            </a:custGeom>
            <a:noFill/>
            <a:ln w="19050">
              <a:solidFill>
                <a:schemeClr val="accent2"/>
              </a:solid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5" name="Rectangle 144">
              <a:extLst>
                <a:ext uri="{FF2B5EF4-FFF2-40B4-BE49-F238E27FC236}">
                  <a16:creationId xmlns:a16="http://schemas.microsoft.com/office/drawing/2014/main" id="{18FC1816-3A5D-2341-B344-8E59DBFC08D7}"/>
                </a:ext>
              </a:extLst>
            </p:cNvPr>
            <p:cNvSpPr/>
            <p:nvPr/>
          </p:nvSpPr>
          <p:spPr>
            <a:xfrm>
              <a:off x="7460383" y="2384502"/>
              <a:ext cx="299598" cy="178665"/>
            </a:xfrm>
            <a:prstGeom prst="rect">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46" name="Rectangle 145">
              <a:extLst>
                <a:ext uri="{FF2B5EF4-FFF2-40B4-BE49-F238E27FC236}">
                  <a16:creationId xmlns:a16="http://schemas.microsoft.com/office/drawing/2014/main" id="{B1969874-F1D7-7747-9777-53D8DD427FFE}"/>
                </a:ext>
              </a:extLst>
            </p:cNvPr>
            <p:cNvSpPr/>
            <p:nvPr/>
          </p:nvSpPr>
          <p:spPr>
            <a:xfrm>
              <a:off x="7801628" y="2384502"/>
              <a:ext cx="231705" cy="178665"/>
            </a:xfrm>
            <a:prstGeom prst="rect">
              <a:avLst/>
            </a:pr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grpSp>
          <p:nvGrpSpPr>
            <p:cNvPr id="147" name="Group 42">
              <a:extLst>
                <a:ext uri="{FF2B5EF4-FFF2-40B4-BE49-F238E27FC236}">
                  <a16:creationId xmlns:a16="http://schemas.microsoft.com/office/drawing/2014/main" id="{F86AA661-0E4F-8E49-9938-A236FB32AF08}"/>
                </a:ext>
              </a:extLst>
            </p:cNvPr>
            <p:cNvGrpSpPr>
              <a:grpSpLocks noChangeAspect="1"/>
            </p:cNvGrpSpPr>
            <p:nvPr/>
          </p:nvGrpSpPr>
          <p:grpSpPr bwMode="auto">
            <a:xfrm>
              <a:off x="7542708" y="2407932"/>
              <a:ext cx="134948" cy="131804"/>
              <a:chOff x="1786" y="551"/>
              <a:chExt cx="2189" cy="2138"/>
            </a:xfrm>
            <a:solidFill>
              <a:srgbClr val="999A98"/>
            </a:solidFill>
          </p:grpSpPr>
          <p:sp>
            <p:nvSpPr>
              <p:cNvPr id="155" name="Freeform 43">
                <a:extLst>
                  <a:ext uri="{FF2B5EF4-FFF2-40B4-BE49-F238E27FC236}">
                    <a16:creationId xmlns:a16="http://schemas.microsoft.com/office/drawing/2014/main" id="{C19ECAA4-301D-4F4E-8B77-104BDF593D02}"/>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56" name="Freeform 44">
                <a:extLst>
                  <a:ext uri="{FF2B5EF4-FFF2-40B4-BE49-F238E27FC236}">
                    <a16:creationId xmlns:a16="http://schemas.microsoft.com/office/drawing/2014/main" id="{9F16E139-FBCF-F54A-BED4-F77DBD91AED3}"/>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grpSp>
        <p:grpSp>
          <p:nvGrpSpPr>
            <p:cNvPr id="148" name="Group 47">
              <a:extLst>
                <a:ext uri="{FF2B5EF4-FFF2-40B4-BE49-F238E27FC236}">
                  <a16:creationId xmlns:a16="http://schemas.microsoft.com/office/drawing/2014/main" id="{B01871BC-D3B8-794B-96A7-8D3D68663440}"/>
                </a:ext>
              </a:extLst>
            </p:cNvPr>
            <p:cNvGrpSpPr>
              <a:grpSpLocks noChangeAspect="1"/>
            </p:cNvGrpSpPr>
            <p:nvPr/>
          </p:nvGrpSpPr>
          <p:grpSpPr bwMode="auto">
            <a:xfrm>
              <a:off x="7830344" y="2418014"/>
              <a:ext cx="168752" cy="122767"/>
              <a:chOff x="1828" y="1064"/>
              <a:chExt cx="2066" cy="1503"/>
            </a:xfrm>
            <a:solidFill>
              <a:srgbClr val="999A98"/>
            </a:solidFill>
          </p:grpSpPr>
          <p:sp>
            <p:nvSpPr>
              <p:cNvPr id="150" name="Rectangle 48">
                <a:extLst>
                  <a:ext uri="{FF2B5EF4-FFF2-40B4-BE49-F238E27FC236}">
                    <a16:creationId xmlns:a16="http://schemas.microsoft.com/office/drawing/2014/main" id="{98001C14-967E-184C-83DE-E359CDB2CB89}"/>
                  </a:ext>
                </a:extLst>
              </p:cNvPr>
              <p:cNvSpPr>
                <a:spLocks noChangeArrowheads="1"/>
              </p:cNvSpPr>
              <p:nvPr/>
            </p:nvSpPr>
            <p:spPr bwMode="auto">
              <a:xfrm>
                <a:off x="1828" y="2003"/>
                <a:ext cx="376" cy="564"/>
              </a:xfrm>
              <a:prstGeom prst="rect">
                <a:avLst/>
              </a:pr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52" name="Rectangle 49">
                <a:extLst>
                  <a:ext uri="{FF2B5EF4-FFF2-40B4-BE49-F238E27FC236}">
                    <a16:creationId xmlns:a16="http://schemas.microsoft.com/office/drawing/2014/main" id="{ECF73255-8677-4B4A-8BEB-F41138443E54}"/>
                  </a:ext>
                </a:extLst>
              </p:cNvPr>
              <p:cNvSpPr>
                <a:spLocks noChangeArrowheads="1"/>
              </p:cNvSpPr>
              <p:nvPr/>
            </p:nvSpPr>
            <p:spPr bwMode="auto">
              <a:xfrm>
                <a:off x="2391" y="1252"/>
                <a:ext cx="376" cy="1315"/>
              </a:xfrm>
              <a:prstGeom prst="rect">
                <a:avLst/>
              </a:pr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53" name="Rectangle 50">
                <a:extLst>
                  <a:ext uri="{FF2B5EF4-FFF2-40B4-BE49-F238E27FC236}">
                    <a16:creationId xmlns:a16="http://schemas.microsoft.com/office/drawing/2014/main" id="{61BF3708-4D9A-2E4D-9749-6E0F2D9D8D22}"/>
                  </a:ext>
                </a:extLst>
              </p:cNvPr>
              <p:cNvSpPr>
                <a:spLocks noChangeArrowheads="1"/>
              </p:cNvSpPr>
              <p:nvPr/>
            </p:nvSpPr>
            <p:spPr bwMode="auto">
              <a:xfrm>
                <a:off x="2955" y="1628"/>
                <a:ext cx="376" cy="939"/>
              </a:xfrm>
              <a:prstGeom prst="rect">
                <a:avLst/>
              </a:pr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sp>
            <p:nvSpPr>
              <p:cNvPr id="154" name="Rectangle 51">
                <a:extLst>
                  <a:ext uri="{FF2B5EF4-FFF2-40B4-BE49-F238E27FC236}">
                    <a16:creationId xmlns:a16="http://schemas.microsoft.com/office/drawing/2014/main" id="{00A1E2B2-3F06-B24B-A6D8-39C6563EF87D}"/>
                  </a:ext>
                </a:extLst>
              </p:cNvPr>
              <p:cNvSpPr>
                <a:spLocks noChangeArrowheads="1"/>
              </p:cNvSpPr>
              <p:nvPr/>
            </p:nvSpPr>
            <p:spPr bwMode="auto">
              <a:xfrm>
                <a:off x="3518" y="1064"/>
                <a:ext cx="376" cy="1503"/>
              </a:xfrm>
              <a:prstGeom prst="rect">
                <a:avLst/>
              </a:prstGeom>
              <a:solidFill>
                <a:schemeClr val="accent2"/>
              </a:solidFill>
              <a:ln w="19050">
                <a:noFill/>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srgbClr val="FFFFFF"/>
                  </a:solidFill>
                  <a:latin typeface="Amazon Ember"/>
                </a:endParaRPr>
              </a:p>
            </p:txBody>
          </p:sp>
        </p:grpSp>
      </p:grpSp>
      <p:grpSp>
        <p:nvGrpSpPr>
          <p:cNvPr id="157" name="Group 156">
            <a:extLst>
              <a:ext uri="{FF2B5EF4-FFF2-40B4-BE49-F238E27FC236}">
                <a16:creationId xmlns:a16="http://schemas.microsoft.com/office/drawing/2014/main" id="{45190AC7-01D5-7840-885D-16F0E6B6A353}"/>
              </a:ext>
            </a:extLst>
          </p:cNvPr>
          <p:cNvGrpSpPr/>
          <p:nvPr/>
        </p:nvGrpSpPr>
        <p:grpSpPr>
          <a:xfrm>
            <a:off x="3622591" y="2515439"/>
            <a:ext cx="861219" cy="758823"/>
            <a:chOff x="6578600" y="2201031"/>
            <a:chExt cx="1377950" cy="1214116"/>
          </a:xfrm>
        </p:grpSpPr>
        <p:sp>
          <p:nvSpPr>
            <p:cNvPr id="172" name="TextBox 171">
              <a:extLst>
                <a:ext uri="{FF2B5EF4-FFF2-40B4-BE49-F238E27FC236}">
                  <a16:creationId xmlns:a16="http://schemas.microsoft.com/office/drawing/2014/main" id="{320C4286-A352-0242-8A10-4FE31125BB29}"/>
                </a:ext>
              </a:extLst>
            </p:cNvPr>
            <p:cNvSpPr txBox="1"/>
            <p:nvPr/>
          </p:nvSpPr>
          <p:spPr>
            <a:xfrm>
              <a:off x="6578600" y="3199704"/>
              <a:ext cx="1377950" cy="215443"/>
            </a:xfrm>
            <a:prstGeom prst="rect">
              <a:avLst/>
            </a:prstGeom>
            <a:noFill/>
          </p:spPr>
          <p:txBody>
            <a:bodyPr wrap="square" lIns="0" tIns="0" rIns="0" bIns="0" rtlCol="0" anchor="t">
              <a:spAutoFit/>
            </a:bodyPr>
            <a:lstStyle/>
            <a:p>
              <a:pPr algn="ctr" defTabSz="685758">
                <a:defRPr/>
              </a:pPr>
              <a:r>
                <a:rPr lang="en-US" sz="875" dirty="0">
                  <a:solidFill>
                    <a:srgbClr val="FFFFFF"/>
                  </a:solidFill>
                  <a:latin typeface="Amazon Ember"/>
                </a:rPr>
                <a:t>Amazon EFS </a:t>
              </a:r>
            </a:p>
          </p:txBody>
        </p:sp>
        <p:pic>
          <p:nvPicPr>
            <p:cNvPr id="173" name="Graphic 172">
              <a:extLst>
                <a:ext uri="{FF2B5EF4-FFF2-40B4-BE49-F238E27FC236}">
                  <a16:creationId xmlns:a16="http://schemas.microsoft.com/office/drawing/2014/main" id="{4AB17F65-CB43-BF46-B483-43A4A97E7B29}"/>
                </a:ext>
              </a:extLst>
            </p:cNvPr>
            <p:cNvPicPr>
              <a:picLocks noChangeAspect="1"/>
            </p:cNvPicPr>
            <p:nvPr/>
          </p:nvPicPr>
          <p:blipFill>
            <a:blip/>
            <a:stretch>
              <a:fillRect/>
            </a:stretch>
          </p:blipFill>
          <p:spPr>
            <a:xfrm>
              <a:off x="6858000" y="2201031"/>
              <a:ext cx="819150" cy="819150"/>
            </a:xfrm>
            <a:prstGeom prst="rect">
              <a:avLst/>
            </a:prstGeom>
          </p:spPr>
        </p:pic>
      </p:grpSp>
      <p:grpSp>
        <p:nvGrpSpPr>
          <p:cNvPr id="4" name="Group 3">
            <a:extLst>
              <a:ext uri="{FF2B5EF4-FFF2-40B4-BE49-F238E27FC236}">
                <a16:creationId xmlns:a16="http://schemas.microsoft.com/office/drawing/2014/main" id="{66B7ADA0-BBEB-B045-A4E3-3982C79D57D9}"/>
              </a:ext>
            </a:extLst>
          </p:cNvPr>
          <p:cNvGrpSpPr/>
          <p:nvPr/>
        </p:nvGrpSpPr>
        <p:grpSpPr>
          <a:xfrm>
            <a:off x="2711163" y="2408560"/>
            <a:ext cx="857928" cy="936368"/>
            <a:chOff x="4337860" y="3853694"/>
            <a:chExt cx="1372684" cy="1498189"/>
          </a:xfrm>
        </p:grpSpPr>
        <p:pic>
          <p:nvPicPr>
            <p:cNvPr id="92" name="Graphic 91">
              <a:extLst>
                <a:ext uri="{FF2B5EF4-FFF2-40B4-BE49-F238E27FC236}">
                  <a16:creationId xmlns:a16="http://schemas.microsoft.com/office/drawing/2014/main" id="{8BAA5874-DDA7-6E4D-86CA-31F6ECB95E6B}"/>
                </a:ext>
              </a:extLst>
            </p:cNvPr>
            <p:cNvPicPr>
              <a:picLocks noChangeAspect="1"/>
            </p:cNvPicPr>
            <p:nvPr/>
          </p:nvPicPr>
          <p:blipFill>
            <a:blip/>
            <a:stretch>
              <a:fillRect/>
            </a:stretch>
          </p:blipFill>
          <p:spPr>
            <a:xfrm>
              <a:off x="4526209" y="3853694"/>
              <a:ext cx="995982" cy="995982"/>
            </a:xfrm>
            <a:prstGeom prst="rect">
              <a:avLst/>
            </a:prstGeom>
          </p:spPr>
        </p:pic>
        <p:sp>
          <p:nvSpPr>
            <p:cNvPr id="3" name="Rectangle 2">
              <a:extLst>
                <a:ext uri="{FF2B5EF4-FFF2-40B4-BE49-F238E27FC236}">
                  <a16:creationId xmlns:a16="http://schemas.microsoft.com/office/drawing/2014/main" id="{6C615B8B-3B14-7942-9F26-F1EB4142EBAB}"/>
                </a:ext>
              </a:extLst>
            </p:cNvPr>
            <p:cNvSpPr/>
            <p:nvPr/>
          </p:nvSpPr>
          <p:spPr>
            <a:xfrm>
              <a:off x="4337860" y="4988707"/>
              <a:ext cx="1372684" cy="363176"/>
            </a:xfrm>
            <a:prstGeom prst="rect">
              <a:avLst/>
            </a:prstGeom>
          </p:spPr>
          <p:txBody>
            <a:bodyPr wrap="none">
              <a:spAutoFit/>
            </a:bodyPr>
            <a:lstStyle/>
            <a:p>
              <a:pPr algn="ctr" defTabSz="685758">
                <a:defRPr/>
              </a:pPr>
              <a:r>
                <a:rPr lang="en-US" sz="875" dirty="0">
                  <a:solidFill>
                    <a:srgbClr val="FFFFFF"/>
                  </a:solidFill>
                </a:rPr>
                <a:t>AWS Fargate</a:t>
              </a:r>
            </a:p>
          </p:txBody>
        </p:sp>
      </p:grpSp>
      <p:pic>
        <p:nvPicPr>
          <p:cNvPr id="95" name="Graphic 94">
            <a:extLst>
              <a:ext uri="{FF2B5EF4-FFF2-40B4-BE49-F238E27FC236}">
                <a16:creationId xmlns:a16="http://schemas.microsoft.com/office/drawing/2014/main" id="{1AE9EA52-725A-3241-9BC8-52C173272694}"/>
              </a:ext>
            </a:extLst>
          </p:cNvPr>
          <p:cNvPicPr>
            <a:picLocks noChangeAspect="1"/>
          </p:cNvPicPr>
          <p:nvPr/>
        </p:nvPicPr>
        <p:blipFill>
          <a:blip/>
          <a:stretch>
            <a:fillRect/>
          </a:stretch>
        </p:blipFill>
        <p:spPr>
          <a:xfrm>
            <a:off x="2844938" y="3438018"/>
            <a:ext cx="618456" cy="618456"/>
          </a:xfrm>
          <a:prstGeom prst="rect">
            <a:avLst/>
          </a:prstGeom>
        </p:spPr>
      </p:pic>
      <p:sp>
        <p:nvSpPr>
          <p:cNvPr id="5" name="Rectangle 4">
            <a:extLst>
              <a:ext uri="{FF2B5EF4-FFF2-40B4-BE49-F238E27FC236}">
                <a16:creationId xmlns:a16="http://schemas.microsoft.com/office/drawing/2014/main" id="{8496D48E-9FBE-F34F-BD99-5A3F5EC5FFF5}"/>
              </a:ext>
            </a:extLst>
          </p:cNvPr>
          <p:cNvSpPr/>
          <p:nvPr/>
        </p:nvSpPr>
        <p:spPr>
          <a:xfrm>
            <a:off x="2702170" y="4073927"/>
            <a:ext cx="877164" cy="226985"/>
          </a:xfrm>
          <a:prstGeom prst="rect">
            <a:avLst/>
          </a:prstGeom>
        </p:spPr>
        <p:txBody>
          <a:bodyPr wrap="none">
            <a:spAutoFit/>
          </a:bodyPr>
          <a:lstStyle/>
          <a:p>
            <a:pPr algn="ctr" defTabSz="685758">
              <a:defRPr/>
            </a:pPr>
            <a:r>
              <a:rPr lang="en-US" sz="875" dirty="0">
                <a:solidFill>
                  <a:srgbClr val="FFFFFF"/>
                </a:solidFill>
              </a:rPr>
              <a:t>AWS Lambda</a:t>
            </a:r>
          </a:p>
        </p:txBody>
      </p:sp>
      <p:sp>
        <p:nvSpPr>
          <p:cNvPr id="87" name="Text Placeholder 4">
            <a:extLst>
              <a:ext uri="{FF2B5EF4-FFF2-40B4-BE49-F238E27FC236}">
                <a16:creationId xmlns:a16="http://schemas.microsoft.com/office/drawing/2014/main" id="{211F8890-0F94-F445-840C-FE10447529B1}"/>
              </a:ext>
            </a:extLst>
          </p:cNvPr>
          <p:cNvSpPr>
            <a:spLocks noGrp="1"/>
          </p:cNvSpPr>
          <p:nvPr>
            <p:ph sz="half" idx="1"/>
          </p:nvPr>
        </p:nvSpPr>
        <p:spPr>
          <a:xfrm>
            <a:off x="212487" y="505688"/>
            <a:ext cx="8443913" cy="342814"/>
          </a:xfrm>
        </p:spPr>
        <p:txBody>
          <a:bodyPr>
            <a:normAutofit fontScale="25000" lnSpcReduction="20000"/>
          </a:bodyPr>
          <a:lstStyle/>
          <a:p>
            <a:pPr marL="0" indent="0">
              <a:buNone/>
            </a:pPr>
            <a:r>
              <a:rPr lang="en-US" sz="6000" dirty="0">
                <a:solidFill>
                  <a:schemeClr val="accent2"/>
                </a:solidFill>
              </a:rPr>
              <a:t>Highly integrated, serverless shared access</a:t>
            </a:r>
          </a:p>
          <a:p>
            <a:pPr marL="0" indent="0">
              <a:buNone/>
            </a:pPr>
            <a:endParaRPr lang="en-US" sz="1200" dirty="0"/>
          </a:p>
        </p:txBody>
      </p:sp>
      <p:pic>
        <p:nvPicPr>
          <p:cNvPr id="7" name="Picture 7" descr="Icon&#10;&#10;Description automatically generated">
            <a:extLst>
              <a:ext uri="{FF2B5EF4-FFF2-40B4-BE49-F238E27FC236}">
                <a16:creationId xmlns:a16="http://schemas.microsoft.com/office/drawing/2014/main" id="{BF7A7156-E75A-40FB-B970-9DFBCE7E6011}"/>
              </a:ext>
            </a:extLst>
          </p:cNvPr>
          <p:cNvPicPr>
            <a:picLocks noChangeAspect="1"/>
          </p:cNvPicPr>
          <p:nvPr/>
        </p:nvPicPr>
        <p:blipFill>
          <a:blip r:embed="rId5"/>
          <a:stretch>
            <a:fillRect/>
          </a:stretch>
        </p:blipFill>
        <p:spPr>
          <a:xfrm>
            <a:off x="2779464" y="1268087"/>
            <a:ext cx="762000" cy="762000"/>
          </a:xfrm>
          <a:prstGeom prst="rect">
            <a:avLst/>
          </a:prstGeom>
        </p:spPr>
      </p:pic>
      <p:pic>
        <p:nvPicPr>
          <p:cNvPr id="8" name="Picture 8" descr="Icon&#10;&#10;Description automatically generated">
            <a:extLst>
              <a:ext uri="{FF2B5EF4-FFF2-40B4-BE49-F238E27FC236}">
                <a16:creationId xmlns:a16="http://schemas.microsoft.com/office/drawing/2014/main" id="{F80FA6FD-6B39-4423-9A96-31873EDA432D}"/>
              </a:ext>
            </a:extLst>
          </p:cNvPr>
          <p:cNvPicPr>
            <a:picLocks noChangeAspect="1"/>
          </p:cNvPicPr>
          <p:nvPr/>
        </p:nvPicPr>
        <p:blipFill>
          <a:blip r:embed="rId6"/>
          <a:stretch>
            <a:fillRect/>
          </a:stretch>
        </p:blipFill>
        <p:spPr>
          <a:xfrm>
            <a:off x="2786349" y="2335346"/>
            <a:ext cx="762000" cy="762000"/>
          </a:xfrm>
          <a:prstGeom prst="rect">
            <a:avLst/>
          </a:prstGeom>
        </p:spPr>
      </p:pic>
      <p:pic>
        <p:nvPicPr>
          <p:cNvPr id="9" name="Picture 9" descr="Icon&#10;&#10;Description automatically generated">
            <a:extLst>
              <a:ext uri="{FF2B5EF4-FFF2-40B4-BE49-F238E27FC236}">
                <a16:creationId xmlns:a16="http://schemas.microsoft.com/office/drawing/2014/main" id="{6EFB3DB3-B6B4-4C3E-B860-4A6717E03FB5}"/>
              </a:ext>
            </a:extLst>
          </p:cNvPr>
          <p:cNvPicPr>
            <a:picLocks noChangeAspect="1"/>
          </p:cNvPicPr>
          <p:nvPr/>
        </p:nvPicPr>
        <p:blipFill>
          <a:blip r:embed="rId7"/>
          <a:stretch>
            <a:fillRect/>
          </a:stretch>
        </p:blipFill>
        <p:spPr>
          <a:xfrm>
            <a:off x="4549048" y="2335346"/>
            <a:ext cx="762000" cy="762000"/>
          </a:xfrm>
          <a:prstGeom prst="rect">
            <a:avLst/>
          </a:prstGeom>
        </p:spPr>
      </p:pic>
      <p:pic>
        <p:nvPicPr>
          <p:cNvPr id="10" name="Picture 10" descr="Logo, icon&#10;&#10;Description automatically generated">
            <a:extLst>
              <a:ext uri="{FF2B5EF4-FFF2-40B4-BE49-F238E27FC236}">
                <a16:creationId xmlns:a16="http://schemas.microsoft.com/office/drawing/2014/main" id="{A922840F-F585-45F5-8D3A-D9603B5B2B99}"/>
              </a:ext>
            </a:extLst>
          </p:cNvPr>
          <p:cNvPicPr>
            <a:picLocks noChangeAspect="1"/>
          </p:cNvPicPr>
          <p:nvPr/>
        </p:nvPicPr>
        <p:blipFill>
          <a:blip r:embed="rId8"/>
          <a:stretch>
            <a:fillRect/>
          </a:stretch>
        </p:blipFill>
        <p:spPr>
          <a:xfrm>
            <a:off x="4549048" y="1268087"/>
            <a:ext cx="762000" cy="762000"/>
          </a:xfrm>
          <a:prstGeom prst="rect">
            <a:avLst/>
          </a:prstGeom>
        </p:spPr>
      </p:pic>
      <p:pic>
        <p:nvPicPr>
          <p:cNvPr id="11" name="Picture 11" descr="Icon&#10;&#10;Description automatically generated">
            <a:extLst>
              <a:ext uri="{FF2B5EF4-FFF2-40B4-BE49-F238E27FC236}">
                <a16:creationId xmlns:a16="http://schemas.microsoft.com/office/drawing/2014/main" id="{CB6B4DAD-242D-46E5-A0C5-FAC0B6C20048}"/>
              </a:ext>
            </a:extLst>
          </p:cNvPr>
          <p:cNvPicPr>
            <a:picLocks noChangeAspect="1"/>
          </p:cNvPicPr>
          <p:nvPr/>
        </p:nvPicPr>
        <p:blipFill>
          <a:blip r:embed="rId9"/>
          <a:stretch>
            <a:fillRect/>
          </a:stretch>
        </p:blipFill>
        <p:spPr>
          <a:xfrm>
            <a:off x="2803276" y="3343791"/>
            <a:ext cx="714375" cy="714375"/>
          </a:xfrm>
          <a:prstGeom prst="rect">
            <a:avLst/>
          </a:prstGeom>
        </p:spPr>
      </p:pic>
      <p:pic>
        <p:nvPicPr>
          <p:cNvPr id="12" name="Picture 12" descr="Icon&#10;&#10;Description automatically generated">
            <a:extLst>
              <a:ext uri="{FF2B5EF4-FFF2-40B4-BE49-F238E27FC236}">
                <a16:creationId xmlns:a16="http://schemas.microsoft.com/office/drawing/2014/main" id="{F047A2A2-BB99-44EA-B793-1327CA197C2F}"/>
              </a:ext>
            </a:extLst>
          </p:cNvPr>
          <p:cNvPicPr>
            <a:picLocks noChangeAspect="1"/>
          </p:cNvPicPr>
          <p:nvPr/>
        </p:nvPicPr>
        <p:blipFill>
          <a:blip r:embed="rId10"/>
          <a:stretch>
            <a:fillRect/>
          </a:stretch>
        </p:blipFill>
        <p:spPr>
          <a:xfrm>
            <a:off x="3674584" y="2356003"/>
            <a:ext cx="762000" cy="762000"/>
          </a:xfrm>
          <a:prstGeom prst="rect">
            <a:avLst/>
          </a:prstGeom>
        </p:spPr>
      </p:pic>
      <p:pic>
        <p:nvPicPr>
          <p:cNvPr id="13" name="Picture 13" descr="Icon&#10;&#10;Description automatically generated">
            <a:extLst>
              <a:ext uri="{FF2B5EF4-FFF2-40B4-BE49-F238E27FC236}">
                <a16:creationId xmlns:a16="http://schemas.microsoft.com/office/drawing/2014/main" id="{E50575A9-191D-4A4A-B4A1-C50F0BB18623}"/>
              </a:ext>
            </a:extLst>
          </p:cNvPr>
          <p:cNvPicPr>
            <a:picLocks noChangeAspect="1"/>
          </p:cNvPicPr>
          <p:nvPr/>
        </p:nvPicPr>
        <p:blipFill>
          <a:blip r:embed="rId11"/>
          <a:stretch>
            <a:fillRect/>
          </a:stretch>
        </p:blipFill>
        <p:spPr>
          <a:xfrm>
            <a:off x="4549048" y="3333750"/>
            <a:ext cx="762000" cy="762000"/>
          </a:xfrm>
          <a:prstGeom prst="rect">
            <a:avLst/>
          </a:prstGeom>
        </p:spPr>
      </p:pic>
    </p:spTree>
    <p:extLst>
      <p:ext uri="{BB962C8B-B14F-4D97-AF65-F5344CB8AC3E}">
        <p14:creationId xmlns:p14="http://schemas.microsoft.com/office/powerpoint/2010/main" val="774164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22B33E-D519-7946-8D4D-BE51BE3D77A7}"/>
              </a:ext>
            </a:extLst>
          </p:cNvPr>
          <p:cNvSpPr txBox="1"/>
          <p:nvPr/>
        </p:nvSpPr>
        <p:spPr>
          <a:xfrm>
            <a:off x="1917425" y="2063274"/>
            <a:ext cx="1158241" cy="311624"/>
          </a:xfrm>
          <a:prstGeom prst="rect">
            <a:avLst/>
          </a:prstGeom>
          <a:noFill/>
          <a:ln>
            <a:noFill/>
          </a:ln>
        </p:spPr>
        <p:txBody>
          <a:bodyPr wrap="square" lIns="0" tIns="0" rIns="0" bIns="0" rtlCol="0">
            <a:spAutoFit/>
          </a:bodyPr>
          <a:lstStyle/>
          <a:p>
            <a:pPr algn="ctr" defTabSz="685730">
              <a:lnSpc>
                <a:spcPct val="90000"/>
              </a:lnSpc>
              <a:spcAft>
                <a:spcPts val="1125"/>
              </a:spcAft>
              <a:defRPr/>
            </a:pPr>
            <a:r>
              <a:rPr lang="en-US" sz="1125" dirty="0">
                <a:solidFill>
                  <a:schemeClr val="bg1"/>
                </a:solidFill>
                <a:ea typeface="Amazon Ember" panose="020B0603020204020204" pitchFamily="34" charset="0"/>
                <a:cs typeface="Amazon Ember" panose="020B0603020204020204" pitchFamily="34" charset="0"/>
              </a:rPr>
              <a:t>Amazon EFS Standard</a:t>
            </a:r>
          </a:p>
        </p:txBody>
      </p:sp>
      <p:grpSp>
        <p:nvGrpSpPr>
          <p:cNvPr id="5" name="Graphic 7">
            <a:extLst>
              <a:ext uri="{FF2B5EF4-FFF2-40B4-BE49-F238E27FC236}">
                <a16:creationId xmlns:a16="http://schemas.microsoft.com/office/drawing/2014/main" id="{160CB772-FD42-BB49-BE56-B5CCCA385DB8}"/>
              </a:ext>
            </a:extLst>
          </p:cNvPr>
          <p:cNvGrpSpPr/>
          <p:nvPr/>
        </p:nvGrpSpPr>
        <p:grpSpPr>
          <a:xfrm>
            <a:off x="1493060" y="812414"/>
            <a:ext cx="330638" cy="479030"/>
            <a:chOff x="1113440" y="3456287"/>
            <a:chExt cx="800100" cy="1159192"/>
          </a:xfrm>
          <a:solidFill>
            <a:schemeClr val="bg2"/>
          </a:solidFill>
        </p:grpSpPr>
        <p:grpSp>
          <p:nvGrpSpPr>
            <p:cNvPr id="6" name="Graphic 7">
              <a:extLst>
                <a:ext uri="{FF2B5EF4-FFF2-40B4-BE49-F238E27FC236}">
                  <a16:creationId xmlns:a16="http://schemas.microsoft.com/office/drawing/2014/main" id="{4BA76CC7-9EC9-1C42-A8C5-AB0B52A61A08}"/>
                </a:ext>
              </a:extLst>
            </p:cNvPr>
            <p:cNvGrpSpPr/>
            <p:nvPr/>
          </p:nvGrpSpPr>
          <p:grpSpPr>
            <a:xfrm>
              <a:off x="1113440" y="3456287"/>
              <a:ext cx="800100" cy="1147762"/>
              <a:chOff x="1113440" y="3456287"/>
              <a:chExt cx="800100" cy="1147762"/>
            </a:xfrm>
            <a:grpFill/>
          </p:grpSpPr>
          <p:sp>
            <p:nvSpPr>
              <p:cNvPr id="9" name="Freeform: Shape 161">
                <a:extLst>
                  <a:ext uri="{FF2B5EF4-FFF2-40B4-BE49-F238E27FC236}">
                    <a16:creationId xmlns:a16="http://schemas.microsoft.com/office/drawing/2014/main" id="{01B130DB-5EE5-1A48-BA7F-BB7ADABC429D}"/>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0" name="Freeform: Shape 162">
                <a:extLst>
                  <a:ext uri="{FF2B5EF4-FFF2-40B4-BE49-F238E27FC236}">
                    <a16:creationId xmlns:a16="http://schemas.microsoft.com/office/drawing/2014/main" id="{5D41D3B0-6A49-054C-82B8-9A298FF27AF1}"/>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1" name="Freeform: Shape 163">
                <a:extLst>
                  <a:ext uri="{FF2B5EF4-FFF2-40B4-BE49-F238E27FC236}">
                    <a16:creationId xmlns:a16="http://schemas.microsoft.com/office/drawing/2014/main" id="{9CB8A42C-555F-F44B-A06C-6685FBAA0074}"/>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2" name="Freeform: Shape 164">
                <a:extLst>
                  <a:ext uri="{FF2B5EF4-FFF2-40B4-BE49-F238E27FC236}">
                    <a16:creationId xmlns:a16="http://schemas.microsoft.com/office/drawing/2014/main" id="{D143CCBB-F629-CC4C-9A50-B318306BDEC1}"/>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3" name="Freeform: Shape 165">
                <a:extLst>
                  <a:ext uri="{FF2B5EF4-FFF2-40B4-BE49-F238E27FC236}">
                    <a16:creationId xmlns:a16="http://schemas.microsoft.com/office/drawing/2014/main" id="{CF45CA92-C1BE-B94E-812E-CF2F7CE08444}"/>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4" name="Freeform: Shape 166">
                <a:extLst>
                  <a:ext uri="{FF2B5EF4-FFF2-40B4-BE49-F238E27FC236}">
                    <a16:creationId xmlns:a16="http://schemas.microsoft.com/office/drawing/2014/main" id="{103DDABC-FBF9-9343-AE71-66DEC2389B27}"/>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15" name="Freeform: Shape 167">
                <a:extLst>
                  <a:ext uri="{FF2B5EF4-FFF2-40B4-BE49-F238E27FC236}">
                    <a16:creationId xmlns:a16="http://schemas.microsoft.com/office/drawing/2014/main" id="{C02D5088-8997-E84F-BBC2-F15641275A66}"/>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grpSp>
        <p:sp>
          <p:nvSpPr>
            <p:cNvPr id="7" name="Freeform: Shape 159">
              <a:extLst>
                <a:ext uri="{FF2B5EF4-FFF2-40B4-BE49-F238E27FC236}">
                  <a16:creationId xmlns:a16="http://schemas.microsoft.com/office/drawing/2014/main" id="{5AA949F9-C65C-A44C-82E5-257A1F79D97A}"/>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8" name="Freeform: Shape 160">
              <a:extLst>
                <a:ext uri="{FF2B5EF4-FFF2-40B4-BE49-F238E27FC236}">
                  <a16:creationId xmlns:a16="http://schemas.microsoft.com/office/drawing/2014/main" id="{E7A78DC8-64F1-BA42-9670-06DD244D2B60}"/>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grpSp>
      <p:cxnSp>
        <p:nvCxnSpPr>
          <p:cNvPr id="16" name="Straight Arrow Connector 15">
            <a:extLst>
              <a:ext uri="{FF2B5EF4-FFF2-40B4-BE49-F238E27FC236}">
                <a16:creationId xmlns:a16="http://schemas.microsoft.com/office/drawing/2014/main" id="{E8807137-24E7-6743-8741-0FFF36F629C8}"/>
              </a:ext>
            </a:extLst>
          </p:cNvPr>
          <p:cNvCxnSpPr>
            <a:cxnSpLocks/>
            <a:stCxn id="25" idx="2"/>
          </p:cNvCxnSpPr>
          <p:nvPr/>
        </p:nvCxnSpPr>
        <p:spPr>
          <a:xfrm>
            <a:off x="1655834" y="2537674"/>
            <a:ext cx="0" cy="1010266"/>
          </a:xfrm>
          <a:prstGeom prst="straightConnector1">
            <a:avLst/>
          </a:prstGeom>
          <a:ln w="1905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E9422-484D-A341-8A99-1FB8F458433E}"/>
              </a:ext>
            </a:extLst>
          </p:cNvPr>
          <p:cNvCxnSpPr>
            <a:cxnSpLocks/>
          </p:cNvCxnSpPr>
          <p:nvPr/>
        </p:nvCxnSpPr>
        <p:spPr>
          <a:xfrm>
            <a:off x="1655834" y="1374501"/>
            <a:ext cx="0" cy="467591"/>
          </a:xfrm>
          <a:prstGeom prst="straightConnector1">
            <a:avLst/>
          </a:prstGeom>
          <a:ln w="1905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 name="Graphic 25">
            <a:extLst>
              <a:ext uri="{FF2B5EF4-FFF2-40B4-BE49-F238E27FC236}">
                <a16:creationId xmlns:a16="http://schemas.microsoft.com/office/drawing/2014/main" id="{9DC992C5-5C93-CE46-858D-9E3AEE4C3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796" y="3371150"/>
            <a:ext cx="600707" cy="60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69C2B6E-8585-1B4E-8363-5E4328734E43}"/>
              </a:ext>
            </a:extLst>
          </p:cNvPr>
          <p:cNvSpPr/>
          <p:nvPr/>
        </p:nvSpPr>
        <p:spPr>
          <a:xfrm>
            <a:off x="1077056" y="3189308"/>
            <a:ext cx="1162645" cy="671431"/>
          </a:xfrm>
          <a:prstGeom prst="rect">
            <a:avLst/>
          </a:prstGeom>
          <a:solidFill>
            <a:srgbClr val="282828"/>
          </a:solidFill>
          <a:ln w="19050" cap="flat">
            <a:solidFill>
              <a:srgbClr val="808080"/>
            </a:solidFill>
            <a:prstDash val="solid"/>
            <a:round/>
          </a:ln>
          <a:effectLst/>
        </p:spPr>
        <p:txBody>
          <a:bodyPr rot="0" spcFirstLastPara="0" vertOverflow="overflow" horzOverflow="overflow" vert="horz" wrap="square" lIns="0" tIns="54863" rIns="0" bIns="54863" numCol="1" spcCol="0" rtlCol="0" fromWordArt="0" anchor="ctr" anchorCtr="0" forceAA="0" compatLnSpc="1">
            <a:prstTxWarp prst="textNoShape">
              <a:avLst/>
            </a:prstTxWarp>
            <a:noAutofit/>
          </a:bodyPr>
          <a:lstStyle/>
          <a:p>
            <a:pPr algn="ctr" defTabSz="548618" hangingPunct="0">
              <a:defRPr/>
            </a:pPr>
            <a:r>
              <a:rPr lang="en-US" sz="975" kern="0" dirty="0">
                <a:solidFill>
                  <a:srgbClr val="FFFFFF"/>
                </a:solidFill>
                <a:ea typeface="Amazon Ember" panose="020B0603020204020204" pitchFamily="34" charset="0"/>
                <a:cs typeface="Amazon Ember" panose="020B0603020204020204" pitchFamily="34" charset="0"/>
              </a:rPr>
              <a:t>Availability Zone</a:t>
            </a:r>
          </a:p>
        </p:txBody>
      </p:sp>
      <p:sp>
        <p:nvSpPr>
          <p:cNvPr id="20" name="TextBox 19">
            <a:extLst>
              <a:ext uri="{FF2B5EF4-FFF2-40B4-BE49-F238E27FC236}">
                <a16:creationId xmlns:a16="http://schemas.microsoft.com/office/drawing/2014/main" id="{10563A2F-A379-2945-94D4-EEC12C53728E}"/>
              </a:ext>
            </a:extLst>
          </p:cNvPr>
          <p:cNvSpPr txBox="1"/>
          <p:nvPr/>
        </p:nvSpPr>
        <p:spPr>
          <a:xfrm>
            <a:off x="843128" y="4066473"/>
            <a:ext cx="1821001" cy="54822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875" dirty="0">
                <a:solidFill>
                  <a:schemeClr val="bg1"/>
                </a:solidFill>
                <a:ea typeface="Amazon Ember" panose="020B0603020204020204" pitchFamily="34" charset="0"/>
                <a:cs typeface="Amazon Ember" panose="020B0603020204020204" pitchFamily="34" charset="0"/>
              </a:rPr>
              <a:t>99.99% availability SLA</a:t>
            </a:r>
            <a:br>
              <a:rPr lang="en-US" sz="875" dirty="0">
                <a:solidFill>
                  <a:schemeClr val="bg1"/>
                </a:solidFill>
                <a:ea typeface="Amazon Ember" panose="020B0603020204020204" pitchFamily="34" charset="0"/>
                <a:cs typeface="Amazon Ember" panose="020B0603020204020204" pitchFamily="34" charset="0"/>
              </a:rPr>
            </a:br>
            <a:br>
              <a:rPr lang="en-US" sz="875" dirty="0">
                <a:solidFill>
                  <a:schemeClr val="bg1"/>
                </a:solidFill>
                <a:ea typeface="Amazon Ember" panose="020B0603020204020204" pitchFamily="34" charset="0"/>
                <a:cs typeface="Amazon Ember" panose="020B0603020204020204" pitchFamily="34" charset="0"/>
              </a:rPr>
            </a:br>
            <a:r>
              <a:rPr lang="en-US" sz="875" dirty="0">
                <a:solidFill>
                  <a:schemeClr val="bg1"/>
                </a:solidFill>
                <a:ea typeface="Amazon Ember" panose="020B0603020204020204" pitchFamily="34" charset="0"/>
                <a:cs typeface="Amazon Ember" panose="020B0603020204020204" pitchFamily="34" charset="0"/>
              </a:rPr>
              <a:t> Designed for 11 9’s durability</a:t>
            </a:r>
          </a:p>
        </p:txBody>
      </p:sp>
      <p:sp>
        <p:nvSpPr>
          <p:cNvPr id="21" name="TextBox 20">
            <a:extLst>
              <a:ext uri="{FF2B5EF4-FFF2-40B4-BE49-F238E27FC236}">
                <a16:creationId xmlns:a16="http://schemas.microsoft.com/office/drawing/2014/main" id="{51138AB8-81E5-9C47-BD5F-353B051A0FE7}"/>
              </a:ext>
            </a:extLst>
          </p:cNvPr>
          <p:cNvSpPr txBox="1"/>
          <p:nvPr/>
        </p:nvSpPr>
        <p:spPr>
          <a:xfrm>
            <a:off x="4120379" y="3159706"/>
            <a:ext cx="849592" cy="155812"/>
          </a:xfrm>
          <a:prstGeom prst="rect">
            <a:avLst/>
          </a:prstGeom>
          <a:noFill/>
        </p:spPr>
        <p:txBody>
          <a:bodyPr wrap="none" lIns="0" tIns="0" rIns="0" bIns="0" rtlCol="0">
            <a:spAutoFit/>
          </a:bodyPr>
          <a:lstStyle/>
          <a:p>
            <a:pPr defTabSz="685730">
              <a:lnSpc>
                <a:spcPct val="90000"/>
              </a:lnSpc>
              <a:spcAft>
                <a:spcPts val="1125"/>
              </a:spcAft>
              <a:defRPr/>
            </a:pPr>
            <a:r>
              <a:rPr lang="en-US" sz="1125" dirty="0">
                <a:solidFill>
                  <a:schemeClr val="bg1"/>
                </a:solidFill>
                <a:ea typeface="Amazon Ember" panose="020B0603020204020204" pitchFamily="34" charset="0"/>
                <a:cs typeface="Amazon Ember" panose="020B0603020204020204" pitchFamily="34" charset="0"/>
              </a:rPr>
              <a:t>AWS Backup</a:t>
            </a:r>
          </a:p>
        </p:txBody>
      </p:sp>
      <p:sp>
        <p:nvSpPr>
          <p:cNvPr id="22" name="Rectangle 21">
            <a:extLst>
              <a:ext uri="{FF2B5EF4-FFF2-40B4-BE49-F238E27FC236}">
                <a16:creationId xmlns:a16="http://schemas.microsoft.com/office/drawing/2014/main" id="{5356459C-469B-124E-AC92-A473B7594D61}"/>
              </a:ext>
            </a:extLst>
          </p:cNvPr>
          <p:cNvSpPr/>
          <p:nvPr/>
        </p:nvSpPr>
        <p:spPr>
          <a:xfrm>
            <a:off x="1172306" y="3284558"/>
            <a:ext cx="1162645" cy="671431"/>
          </a:xfrm>
          <a:prstGeom prst="rect">
            <a:avLst/>
          </a:prstGeom>
          <a:solidFill>
            <a:srgbClr val="282828"/>
          </a:solidFill>
          <a:ln w="19050" cap="flat">
            <a:solidFill>
              <a:srgbClr val="808080"/>
            </a:solidFill>
            <a:prstDash val="solid"/>
            <a:round/>
          </a:ln>
          <a:effectLst/>
        </p:spPr>
        <p:txBody>
          <a:bodyPr rot="0" spcFirstLastPara="0" vertOverflow="overflow" horzOverflow="overflow" vert="horz" wrap="square" lIns="0" tIns="54863" rIns="0" bIns="54863" numCol="1" spcCol="0" rtlCol="0" fromWordArt="0" anchor="ctr" anchorCtr="0" forceAA="0" compatLnSpc="1">
            <a:prstTxWarp prst="textNoShape">
              <a:avLst/>
            </a:prstTxWarp>
            <a:noAutofit/>
          </a:bodyPr>
          <a:lstStyle/>
          <a:p>
            <a:pPr algn="ctr" defTabSz="548618" hangingPunct="0">
              <a:defRPr/>
            </a:pPr>
            <a:r>
              <a:rPr lang="en-US" sz="975" kern="0" dirty="0">
                <a:solidFill>
                  <a:srgbClr val="FFFFFF"/>
                </a:solidFill>
                <a:ea typeface="Amazon Ember" panose="020B0603020204020204" pitchFamily="34" charset="0"/>
                <a:cs typeface="Amazon Ember" panose="020B0603020204020204" pitchFamily="34" charset="0"/>
              </a:rPr>
              <a:t>Availability Zone</a:t>
            </a:r>
          </a:p>
        </p:txBody>
      </p:sp>
      <p:sp>
        <p:nvSpPr>
          <p:cNvPr id="23" name="Rectangle 22">
            <a:extLst>
              <a:ext uri="{FF2B5EF4-FFF2-40B4-BE49-F238E27FC236}">
                <a16:creationId xmlns:a16="http://schemas.microsoft.com/office/drawing/2014/main" id="{31D49328-69AF-F34F-85A2-3AEF46601D39}"/>
              </a:ext>
            </a:extLst>
          </p:cNvPr>
          <p:cNvSpPr/>
          <p:nvPr/>
        </p:nvSpPr>
        <p:spPr>
          <a:xfrm>
            <a:off x="1267556" y="3379808"/>
            <a:ext cx="1162645" cy="671431"/>
          </a:xfrm>
          <a:prstGeom prst="rect">
            <a:avLst/>
          </a:prstGeom>
          <a:solidFill>
            <a:srgbClr val="282828"/>
          </a:solidFill>
          <a:ln w="19050" cap="flat">
            <a:solidFill>
              <a:srgbClr val="808080"/>
            </a:solidFill>
            <a:prstDash val="solid"/>
            <a:round/>
          </a:ln>
          <a:effectLst/>
        </p:spPr>
        <p:txBody>
          <a:bodyPr rot="0" spcFirstLastPara="0" vertOverflow="overflow" horzOverflow="overflow" vert="horz" wrap="square" lIns="0" tIns="54863" rIns="0" bIns="54863" numCol="1" spcCol="0" rtlCol="0" fromWordArt="0" anchor="ctr" anchorCtr="0" forceAA="0" compatLnSpc="1">
            <a:prstTxWarp prst="textNoShape">
              <a:avLst/>
            </a:prstTxWarp>
            <a:noAutofit/>
          </a:bodyPr>
          <a:lstStyle/>
          <a:p>
            <a:pPr algn="ctr" defTabSz="548618" hangingPunct="0">
              <a:defRPr/>
            </a:pPr>
            <a:r>
              <a:rPr lang="en-US" sz="975" kern="0" dirty="0">
                <a:solidFill>
                  <a:srgbClr val="FFFFFF"/>
                </a:solidFill>
                <a:ea typeface="Amazon Ember" panose="020B0603020204020204" pitchFamily="34" charset="0"/>
                <a:cs typeface="Amazon Ember" panose="020B0603020204020204" pitchFamily="34" charset="0"/>
              </a:rPr>
              <a:t>Availability Zone</a:t>
            </a:r>
          </a:p>
        </p:txBody>
      </p:sp>
      <p:sp>
        <p:nvSpPr>
          <p:cNvPr id="24" name="Title 1">
            <a:extLst>
              <a:ext uri="{FF2B5EF4-FFF2-40B4-BE49-F238E27FC236}">
                <a16:creationId xmlns:a16="http://schemas.microsoft.com/office/drawing/2014/main" id="{F151697E-33BA-7440-A37D-A4C9FD41BCCA}"/>
              </a:ext>
            </a:extLst>
          </p:cNvPr>
          <p:cNvSpPr>
            <a:spLocks noGrp="1"/>
          </p:cNvSpPr>
          <p:nvPr>
            <p:ph type="title"/>
          </p:nvPr>
        </p:nvSpPr>
        <p:spPr>
          <a:xfrm>
            <a:off x="202367" y="72157"/>
            <a:ext cx="8739267" cy="451604"/>
          </a:xfrm>
        </p:spPr>
        <p:txBody>
          <a:bodyPr/>
          <a:lstStyle/>
          <a:p>
            <a:r>
              <a:rPr lang="en-US" dirty="0"/>
              <a:t>Build and deploy with confidence</a:t>
            </a:r>
            <a:endParaRPr lang="en-US" sz="1500" dirty="0">
              <a:solidFill>
                <a:schemeClr val="accent3"/>
              </a:solidFill>
            </a:endParaRPr>
          </a:p>
        </p:txBody>
      </p:sp>
      <p:pic>
        <p:nvPicPr>
          <p:cNvPr id="25" name="Graphic 28">
            <a:extLst>
              <a:ext uri="{FF2B5EF4-FFF2-40B4-BE49-F238E27FC236}">
                <a16:creationId xmlns:a16="http://schemas.microsoft.com/office/drawing/2014/main" id="{C39B14D4-C987-134F-BCC0-D3674D94B5FB}"/>
              </a:ext>
            </a:extLst>
          </p:cNvPr>
          <p:cNvPicPr>
            <a:picLocks noChangeAspect="1"/>
          </p:cNvPicPr>
          <p:nvPr/>
        </p:nvPicPr>
        <p:blipFill>
          <a:blip/>
          <a:stretch>
            <a:fillRect/>
          </a:stretch>
        </p:blipFill>
        <p:spPr>
          <a:xfrm>
            <a:off x="1337247" y="1900500"/>
            <a:ext cx="637175" cy="637174"/>
          </a:xfrm>
          <a:prstGeom prst="rect">
            <a:avLst/>
          </a:prstGeom>
        </p:spPr>
      </p:pic>
      <p:pic>
        <p:nvPicPr>
          <p:cNvPr id="26" name="Graphic 28">
            <a:extLst>
              <a:ext uri="{FF2B5EF4-FFF2-40B4-BE49-F238E27FC236}">
                <a16:creationId xmlns:a16="http://schemas.microsoft.com/office/drawing/2014/main" id="{9FCE82F4-C759-EB48-BECD-16F63CCA35C8}"/>
              </a:ext>
            </a:extLst>
          </p:cNvPr>
          <p:cNvPicPr>
            <a:picLocks noChangeAspect="1"/>
          </p:cNvPicPr>
          <p:nvPr/>
        </p:nvPicPr>
        <p:blipFill>
          <a:blip/>
          <a:stretch>
            <a:fillRect/>
          </a:stretch>
        </p:blipFill>
        <p:spPr>
          <a:xfrm>
            <a:off x="6904826" y="1900500"/>
            <a:ext cx="637175" cy="637174"/>
          </a:xfrm>
          <a:prstGeom prst="rect">
            <a:avLst/>
          </a:prstGeom>
        </p:spPr>
      </p:pic>
      <p:sp>
        <p:nvSpPr>
          <p:cNvPr id="27" name="TextBox 26">
            <a:extLst>
              <a:ext uri="{FF2B5EF4-FFF2-40B4-BE49-F238E27FC236}">
                <a16:creationId xmlns:a16="http://schemas.microsoft.com/office/drawing/2014/main" id="{07B7C569-DDF6-DD41-8F97-B70AD9F6F0CB}"/>
              </a:ext>
            </a:extLst>
          </p:cNvPr>
          <p:cNvSpPr txBox="1"/>
          <p:nvPr/>
        </p:nvSpPr>
        <p:spPr>
          <a:xfrm>
            <a:off x="5918115" y="2063274"/>
            <a:ext cx="986711" cy="311624"/>
          </a:xfrm>
          <a:prstGeom prst="rect">
            <a:avLst/>
          </a:prstGeom>
          <a:noFill/>
        </p:spPr>
        <p:txBody>
          <a:bodyPr wrap="square" lIns="0" tIns="0" rIns="0" bIns="0" rtlCol="0">
            <a:spAutoFit/>
          </a:bodyPr>
          <a:lstStyle/>
          <a:p>
            <a:pPr algn="ctr" defTabSz="685730">
              <a:lnSpc>
                <a:spcPct val="90000"/>
              </a:lnSpc>
              <a:spcAft>
                <a:spcPts val="1125"/>
              </a:spcAft>
              <a:defRPr/>
            </a:pPr>
            <a:r>
              <a:rPr lang="en-US" sz="1125" dirty="0">
                <a:solidFill>
                  <a:schemeClr val="bg1"/>
                </a:solidFill>
                <a:ea typeface="Amazon Ember" panose="020B0603020204020204" pitchFamily="34" charset="0"/>
                <a:cs typeface="Amazon Ember" panose="020B0603020204020204" pitchFamily="34" charset="0"/>
              </a:rPr>
              <a:t>Amazon EFS One Zone</a:t>
            </a:r>
          </a:p>
        </p:txBody>
      </p:sp>
      <p:grpSp>
        <p:nvGrpSpPr>
          <p:cNvPr id="28" name="Graphic 7">
            <a:extLst>
              <a:ext uri="{FF2B5EF4-FFF2-40B4-BE49-F238E27FC236}">
                <a16:creationId xmlns:a16="http://schemas.microsoft.com/office/drawing/2014/main" id="{8EB0A70C-28BE-554E-90AA-21855BC50BF5}"/>
              </a:ext>
            </a:extLst>
          </p:cNvPr>
          <p:cNvGrpSpPr/>
          <p:nvPr/>
        </p:nvGrpSpPr>
        <p:grpSpPr>
          <a:xfrm>
            <a:off x="7060851" y="821074"/>
            <a:ext cx="330638" cy="479030"/>
            <a:chOff x="1113440" y="3456287"/>
            <a:chExt cx="800100" cy="1159192"/>
          </a:xfrm>
          <a:solidFill>
            <a:schemeClr val="bg2"/>
          </a:solidFill>
        </p:grpSpPr>
        <p:grpSp>
          <p:nvGrpSpPr>
            <p:cNvPr id="29" name="Graphic 7">
              <a:extLst>
                <a:ext uri="{FF2B5EF4-FFF2-40B4-BE49-F238E27FC236}">
                  <a16:creationId xmlns:a16="http://schemas.microsoft.com/office/drawing/2014/main" id="{BB7AA472-1DBE-B443-84AB-657804152392}"/>
                </a:ext>
              </a:extLst>
            </p:cNvPr>
            <p:cNvGrpSpPr/>
            <p:nvPr/>
          </p:nvGrpSpPr>
          <p:grpSpPr>
            <a:xfrm>
              <a:off x="1113440" y="3456287"/>
              <a:ext cx="800100" cy="1147762"/>
              <a:chOff x="1113440" y="3456287"/>
              <a:chExt cx="800100" cy="1147762"/>
            </a:xfrm>
            <a:grpFill/>
          </p:grpSpPr>
          <p:sp>
            <p:nvSpPr>
              <p:cNvPr id="32" name="Freeform: Shape 161">
                <a:extLst>
                  <a:ext uri="{FF2B5EF4-FFF2-40B4-BE49-F238E27FC236}">
                    <a16:creationId xmlns:a16="http://schemas.microsoft.com/office/drawing/2014/main" id="{72A1E96C-84D3-B147-BB5F-9621FC3A9273}"/>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3" name="Freeform: Shape 162">
                <a:extLst>
                  <a:ext uri="{FF2B5EF4-FFF2-40B4-BE49-F238E27FC236}">
                    <a16:creationId xmlns:a16="http://schemas.microsoft.com/office/drawing/2014/main" id="{3D84F50A-7394-9F48-B45F-73806A5F5C48}"/>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4" name="Freeform: Shape 163">
                <a:extLst>
                  <a:ext uri="{FF2B5EF4-FFF2-40B4-BE49-F238E27FC236}">
                    <a16:creationId xmlns:a16="http://schemas.microsoft.com/office/drawing/2014/main" id="{58E63D76-66F4-8845-9EAE-D71C77D30164}"/>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5" name="Freeform: Shape 164">
                <a:extLst>
                  <a:ext uri="{FF2B5EF4-FFF2-40B4-BE49-F238E27FC236}">
                    <a16:creationId xmlns:a16="http://schemas.microsoft.com/office/drawing/2014/main" id="{1DB4B4FF-05F6-5246-AA6D-3DBEB84528F7}"/>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6" name="Freeform: Shape 165">
                <a:extLst>
                  <a:ext uri="{FF2B5EF4-FFF2-40B4-BE49-F238E27FC236}">
                    <a16:creationId xmlns:a16="http://schemas.microsoft.com/office/drawing/2014/main" id="{9D84B168-1F08-C54E-8767-39B51A11C898}"/>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7" name="Freeform: Shape 166">
                <a:extLst>
                  <a:ext uri="{FF2B5EF4-FFF2-40B4-BE49-F238E27FC236}">
                    <a16:creationId xmlns:a16="http://schemas.microsoft.com/office/drawing/2014/main" id="{D55520C6-6462-FC4B-A1F1-46F209C35243}"/>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8" name="Freeform: Shape 167">
                <a:extLst>
                  <a:ext uri="{FF2B5EF4-FFF2-40B4-BE49-F238E27FC236}">
                    <a16:creationId xmlns:a16="http://schemas.microsoft.com/office/drawing/2014/main" id="{301AD47C-F3D9-E049-AFDE-5CDA2ED00BA6}"/>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rgbClr val="527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grpSp>
        <p:sp>
          <p:nvSpPr>
            <p:cNvPr id="30" name="Freeform: Shape 159">
              <a:extLst>
                <a:ext uri="{FF2B5EF4-FFF2-40B4-BE49-F238E27FC236}">
                  <a16:creationId xmlns:a16="http://schemas.microsoft.com/office/drawing/2014/main" id="{43A6B6A3-02E7-4D4B-A60C-2138ABA68D09}"/>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sp>
          <p:nvSpPr>
            <p:cNvPr id="31" name="Freeform: Shape 160">
              <a:extLst>
                <a:ext uri="{FF2B5EF4-FFF2-40B4-BE49-F238E27FC236}">
                  <a16:creationId xmlns:a16="http://schemas.microsoft.com/office/drawing/2014/main" id="{EB552641-854F-AC45-9248-3D71DE0EB208}"/>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endParaRPr lang="en-US" sz="1125" dirty="0">
                <a:ea typeface="Amazon Ember" panose="020B0603020204020204" pitchFamily="34" charset="0"/>
                <a:cs typeface="Amazon Ember" panose="020B0603020204020204" pitchFamily="34" charset="0"/>
              </a:endParaRPr>
            </a:p>
          </p:txBody>
        </p:sp>
      </p:grpSp>
      <p:cxnSp>
        <p:nvCxnSpPr>
          <p:cNvPr id="39" name="Straight Arrow Connector 38">
            <a:extLst>
              <a:ext uri="{FF2B5EF4-FFF2-40B4-BE49-F238E27FC236}">
                <a16:creationId xmlns:a16="http://schemas.microsoft.com/office/drawing/2014/main" id="{3552A5C8-D996-D547-A73C-98945346978D}"/>
              </a:ext>
            </a:extLst>
          </p:cNvPr>
          <p:cNvCxnSpPr>
            <a:cxnSpLocks/>
            <a:stCxn id="26" idx="2"/>
          </p:cNvCxnSpPr>
          <p:nvPr/>
        </p:nvCxnSpPr>
        <p:spPr>
          <a:xfrm>
            <a:off x="7223414" y="2537674"/>
            <a:ext cx="0" cy="1018926"/>
          </a:xfrm>
          <a:prstGeom prst="straightConnector1">
            <a:avLst/>
          </a:prstGeom>
          <a:ln w="1905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BA53A26-1A96-7D4A-90A5-DB4987F12BB6}"/>
              </a:ext>
            </a:extLst>
          </p:cNvPr>
          <p:cNvCxnSpPr>
            <a:cxnSpLocks/>
          </p:cNvCxnSpPr>
          <p:nvPr/>
        </p:nvCxnSpPr>
        <p:spPr>
          <a:xfrm>
            <a:off x="7223626" y="1383161"/>
            <a:ext cx="0" cy="467591"/>
          </a:xfrm>
          <a:prstGeom prst="straightConnector1">
            <a:avLst/>
          </a:prstGeom>
          <a:ln w="19050">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E643B6-15D3-5343-BC6D-85F5632D782B}"/>
              </a:ext>
            </a:extLst>
          </p:cNvPr>
          <p:cNvCxnSpPr>
            <a:cxnSpLocks/>
          </p:cNvCxnSpPr>
          <p:nvPr/>
        </p:nvCxnSpPr>
        <p:spPr>
          <a:xfrm flipV="1">
            <a:off x="2421541" y="3671510"/>
            <a:ext cx="1800594" cy="8651"/>
          </a:xfrm>
          <a:prstGeom prst="straightConnector1">
            <a:avLst/>
          </a:prstGeom>
          <a:ln w="19050">
            <a:solidFill>
              <a:schemeClr val="bg1"/>
            </a:solidFill>
            <a:prstDash val="sys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0B8446-63BA-6F43-A9C9-20B2AEAA2E2C}"/>
              </a:ext>
            </a:extLst>
          </p:cNvPr>
          <p:cNvCxnSpPr>
            <a:cxnSpLocks/>
          </p:cNvCxnSpPr>
          <p:nvPr/>
        </p:nvCxnSpPr>
        <p:spPr>
          <a:xfrm flipH="1">
            <a:off x="4831503" y="3659970"/>
            <a:ext cx="1800594" cy="8651"/>
          </a:xfrm>
          <a:prstGeom prst="straightConnector1">
            <a:avLst/>
          </a:prstGeom>
          <a:ln w="19050">
            <a:solidFill>
              <a:schemeClr val="bg1"/>
            </a:solidFill>
            <a:prstDash val="sys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2A4519D-BEE4-1841-8E5E-58A01DBC405A}"/>
              </a:ext>
            </a:extLst>
          </p:cNvPr>
          <p:cNvSpPr/>
          <p:nvPr/>
        </p:nvSpPr>
        <p:spPr>
          <a:xfrm>
            <a:off x="6608634" y="3379808"/>
            <a:ext cx="1162645" cy="671431"/>
          </a:xfrm>
          <a:prstGeom prst="rect">
            <a:avLst/>
          </a:prstGeom>
          <a:solidFill>
            <a:srgbClr val="282828"/>
          </a:solidFill>
          <a:ln w="19050" cap="flat">
            <a:solidFill>
              <a:srgbClr val="808080"/>
            </a:solidFill>
            <a:prstDash val="solid"/>
            <a:round/>
          </a:ln>
          <a:effectLst/>
        </p:spPr>
        <p:txBody>
          <a:bodyPr rot="0" spcFirstLastPara="0" vertOverflow="overflow" horzOverflow="overflow" vert="horz" wrap="square" lIns="0" tIns="54863" rIns="0" bIns="54863" numCol="1" spcCol="0" rtlCol="0" fromWordArt="0" anchor="ctr" anchorCtr="0" forceAA="0" compatLnSpc="1">
            <a:prstTxWarp prst="textNoShape">
              <a:avLst/>
            </a:prstTxWarp>
            <a:noAutofit/>
          </a:bodyPr>
          <a:lstStyle/>
          <a:p>
            <a:pPr algn="ctr" defTabSz="548618" hangingPunct="0">
              <a:defRPr/>
            </a:pPr>
            <a:r>
              <a:rPr lang="en-US" sz="975" kern="0" dirty="0">
                <a:solidFill>
                  <a:srgbClr val="FFFFFF"/>
                </a:solidFill>
                <a:ea typeface="Amazon Ember" panose="020B0603020204020204" pitchFamily="34" charset="0"/>
                <a:cs typeface="Amazon Ember" panose="020B0603020204020204" pitchFamily="34" charset="0"/>
              </a:rPr>
              <a:t>Availability Zone</a:t>
            </a:r>
          </a:p>
        </p:txBody>
      </p:sp>
      <p:sp>
        <p:nvSpPr>
          <p:cNvPr id="44" name="TextBox 43">
            <a:extLst>
              <a:ext uri="{FF2B5EF4-FFF2-40B4-BE49-F238E27FC236}">
                <a16:creationId xmlns:a16="http://schemas.microsoft.com/office/drawing/2014/main" id="{5B95541F-F80E-8844-B403-257DA05A440A}"/>
              </a:ext>
            </a:extLst>
          </p:cNvPr>
          <p:cNvSpPr txBox="1"/>
          <p:nvPr/>
        </p:nvSpPr>
        <p:spPr>
          <a:xfrm>
            <a:off x="6228639" y="4065945"/>
            <a:ext cx="1933658" cy="548227"/>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875" dirty="0">
                <a:solidFill>
                  <a:schemeClr val="bg1"/>
                </a:solidFill>
                <a:ea typeface="Amazon Ember" panose="020B0603020204020204" pitchFamily="34" charset="0"/>
                <a:cs typeface="Amazon Ember" panose="020B0603020204020204" pitchFamily="34" charset="0"/>
              </a:rPr>
              <a:t>99.9% availability SLA</a:t>
            </a:r>
            <a:br>
              <a:rPr lang="en-US" sz="875" dirty="0">
                <a:solidFill>
                  <a:schemeClr val="bg1"/>
                </a:solidFill>
                <a:ea typeface="Amazon Ember" panose="020B0603020204020204" pitchFamily="34" charset="0"/>
                <a:cs typeface="Amazon Ember" panose="020B0603020204020204" pitchFamily="34" charset="0"/>
              </a:rPr>
            </a:br>
            <a:br>
              <a:rPr lang="en-US" sz="875" dirty="0">
                <a:solidFill>
                  <a:schemeClr val="bg1"/>
                </a:solidFill>
                <a:ea typeface="Amazon Ember" panose="020B0603020204020204" pitchFamily="34" charset="0"/>
                <a:cs typeface="Amazon Ember" panose="020B0603020204020204" pitchFamily="34" charset="0"/>
              </a:rPr>
            </a:br>
            <a:r>
              <a:rPr lang="en-US" sz="875" dirty="0">
                <a:solidFill>
                  <a:schemeClr val="bg1"/>
                </a:solidFill>
                <a:ea typeface="Amazon Ember" panose="020B0603020204020204" pitchFamily="34" charset="0"/>
                <a:cs typeface="Amazon Ember" panose="020B0603020204020204" pitchFamily="34" charset="0"/>
              </a:rPr>
              <a:t> Designed for 11 9’s* durability</a:t>
            </a:r>
          </a:p>
        </p:txBody>
      </p:sp>
      <p:sp>
        <p:nvSpPr>
          <p:cNvPr id="45" name="Rectangle 44">
            <a:extLst>
              <a:ext uri="{FF2B5EF4-FFF2-40B4-BE49-F238E27FC236}">
                <a16:creationId xmlns:a16="http://schemas.microsoft.com/office/drawing/2014/main" id="{B13FE8BC-BA92-1E4F-9AB1-F3EECAEAA000}"/>
              </a:ext>
            </a:extLst>
          </p:cNvPr>
          <p:cNvSpPr/>
          <p:nvPr/>
        </p:nvSpPr>
        <p:spPr>
          <a:xfrm>
            <a:off x="340842" y="4614699"/>
            <a:ext cx="7821454" cy="198196"/>
          </a:xfrm>
          <a:prstGeom prst="rect">
            <a:avLst/>
          </a:prstGeom>
        </p:spPr>
        <p:txBody>
          <a:bodyPr wrap="square">
            <a:spAutoFit/>
          </a:bodyPr>
          <a:lstStyle/>
          <a:p>
            <a:r>
              <a:rPr lang="en-US" sz="688" dirty="0">
                <a:solidFill>
                  <a:schemeClr val="tx1">
                    <a:lumMod val="75000"/>
                  </a:schemeClr>
                </a:solidFill>
                <a:latin typeface="Calibri" panose="020F0502020204030204" pitchFamily="34" charset="0"/>
                <a:ea typeface="Calibri" panose="020F0502020204030204" pitchFamily="34" charset="0"/>
                <a:cs typeface="Times New Roman" panose="02020603050405020304" pitchFamily="18" charset="0"/>
              </a:rPr>
              <a:t>* Data stored in these storage classes may be lost in the event of a disaster or other fault that affects all copies of the data within the Availability Zone (AZ), or in the event of AZ destruction.</a:t>
            </a:r>
            <a:endParaRPr lang="en-US" sz="688" dirty="0">
              <a:solidFill>
                <a:schemeClr val="tx1">
                  <a:lumMod val="75000"/>
                </a:schemeClr>
              </a:solidFill>
            </a:endParaRPr>
          </a:p>
        </p:txBody>
      </p:sp>
      <p:sp>
        <p:nvSpPr>
          <p:cNvPr id="46" name="Text Placeholder 4">
            <a:extLst>
              <a:ext uri="{FF2B5EF4-FFF2-40B4-BE49-F238E27FC236}">
                <a16:creationId xmlns:a16="http://schemas.microsoft.com/office/drawing/2014/main" id="{ACEC7556-962E-0F47-8A28-D4683AB36086}"/>
              </a:ext>
            </a:extLst>
          </p:cNvPr>
          <p:cNvSpPr>
            <a:spLocks noGrp="1"/>
          </p:cNvSpPr>
          <p:nvPr>
            <p:ph sz="half" idx="1"/>
          </p:nvPr>
        </p:nvSpPr>
        <p:spPr>
          <a:xfrm>
            <a:off x="202287" y="473239"/>
            <a:ext cx="8443913" cy="342814"/>
          </a:xfrm>
        </p:spPr>
        <p:txBody>
          <a:bodyPr>
            <a:normAutofit fontScale="25000" lnSpcReduction="20000"/>
          </a:bodyPr>
          <a:lstStyle/>
          <a:p>
            <a:pPr marL="0" indent="0">
              <a:buNone/>
            </a:pPr>
            <a:r>
              <a:rPr lang="en-US" sz="6000" dirty="0">
                <a:solidFill>
                  <a:schemeClr val="accent2"/>
                </a:solidFill>
              </a:rPr>
              <a:t>Highly available and durable</a:t>
            </a:r>
          </a:p>
          <a:p>
            <a:pPr marL="0" indent="0">
              <a:buNone/>
            </a:pPr>
            <a:endParaRPr lang="en-US" sz="1200" dirty="0"/>
          </a:p>
        </p:txBody>
      </p:sp>
      <p:pic>
        <p:nvPicPr>
          <p:cNvPr id="2" name="Picture 2">
            <a:extLst>
              <a:ext uri="{FF2B5EF4-FFF2-40B4-BE49-F238E27FC236}">
                <a16:creationId xmlns:a16="http://schemas.microsoft.com/office/drawing/2014/main" id="{F7D89A3E-5B15-4570-A43D-DFA6DA420B53}"/>
              </a:ext>
            </a:extLst>
          </p:cNvPr>
          <p:cNvPicPr>
            <a:picLocks noChangeAspect="1"/>
          </p:cNvPicPr>
          <p:nvPr/>
        </p:nvPicPr>
        <p:blipFill>
          <a:blip r:embed="rId4"/>
          <a:stretch>
            <a:fillRect/>
          </a:stretch>
        </p:blipFill>
        <p:spPr>
          <a:xfrm>
            <a:off x="6897936" y="1902476"/>
            <a:ext cx="663766" cy="663766"/>
          </a:xfrm>
          <a:prstGeom prst="rect">
            <a:avLst/>
          </a:prstGeom>
        </p:spPr>
      </p:pic>
      <p:pic>
        <p:nvPicPr>
          <p:cNvPr id="3" name="Picture 46">
            <a:extLst>
              <a:ext uri="{FF2B5EF4-FFF2-40B4-BE49-F238E27FC236}">
                <a16:creationId xmlns:a16="http://schemas.microsoft.com/office/drawing/2014/main" id="{FB48CA4A-0B97-485F-9CE8-AC78F647202B}"/>
              </a:ext>
            </a:extLst>
          </p:cNvPr>
          <p:cNvPicPr>
            <a:picLocks noChangeAspect="1"/>
          </p:cNvPicPr>
          <p:nvPr/>
        </p:nvPicPr>
        <p:blipFill>
          <a:blip r:embed="rId5"/>
          <a:stretch>
            <a:fillRect/>
          </a:stretch>
        </p:blipFill>
        <p:spPr>
          <a:xfrm>
            <a:off x="1334418" y="1902475"/>
            <a:ext cx="643109" cy="636224"/>
          </a:xfrm>
          <a:prstGeom prst="rect">
            <a:avLst/>
          </a:prstGeom>
        </p:spPr>
      </p:pic>
    </p:spTree>
    <p:extLst>
      <p:ext uri="{BB962C8B-B14F-4D97-AF65-F5344CB8AC3E}">
        <p14:creationId xmlns:p14="http://schemas.microsoft.com/office/powerpoint/2010/main" val="5918197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F6F0D-198E-0141-9B76-03616F70C9B1}"/>
              </a:ext>
            </a:extLst>
          </p:cNvPr>
          <p:cNvSpPr txBox="1">
            <a:spLocks/>
          </p:cNvSpPr>
          <p:nvPr/>
        </p:nvSpPr>
        <p:spPr>
          <a:xfrm>
            <a:off x="202407" y="214313"/>
            <a:ext cx="8739267" cy="510031"/>
          </a:xfrm>
          <a:prstGeom prst="rect">
            <a:avLst/>
          </a:prstGeom>
        </p:spPr>
        <p:txBody>
          <a:bodyPr/>
          <a:lstStyle>
            <a:lvl1pPr algn="l" defTabSz="1096963" rtl="0" eaLnBrk="1" fontAlgn="base" hangingPunct="1">
              <a:lnSpc>
                <a:spcPct val="90000"/>
              </a:lnSpc>
              <a:spcBef>
                <a:spcPct val="0"/>
              </a:spcBef>
              <a:spcAft>
                <a:spcPct val="0"/>
              </a:spcAft>
              <a:defRPr lang="en-US" sz="4800" kern="1200" spc="-120" dirty="0">
                <a:ln w="3175">
                  <a:noFill/>
                </a:ln>
                <a:solidFill>
                  <a:schemeClr val="tx2"/>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defTabSz="685602">
              <a:defRPr/>
            </a:pPr>
            <a:endParaRPr lang="en-US" sz="2250" spc="-75" dirty="0">
              <a:solidFill>
                <a:srgbClr val="FFFFFF"/>
              </a:solidFill>
              <a:latin typeface="Amazon Ember Heavy"/>
            </a:endParaRPr>
          </a:p>
        </p:txBody>
      </p:sp>
      <p:sp>
        <p:nvSpPr>
          <p:cNvPr id="11" name="Title 1">
            <a:extLst>
              <a:ext uri="{FF2B5EF4-FFF2-40B4-BE49-F238E27FC236}">
                <a16:creationId xmlns:a16="http://schemas.microsoft.com/office/drawing/2014/main" id="{67C909A6-2193-F542-9835-4500A65E5827}"/>
              </a:ext>
            </a:extLst>
          </p:cNvPr>
          <p:cNvSpPr>
            <a:spLocks noGrp="1"/>
          </p:cNvSpPr>
          <p:nvPr>
            <p:ph type="title"/>
          </p:nvPr>
        </p:nvSpPr>
        <p:spPr>
          <a:xfrm>
            <a:off x="256438" y="168501"/>
            <a:ext cx="8494530" cy="857250"/>
          </a:xfrm>
        </p:spPr>
        <p:txBody>
          <a:bodyPr/>
          <a:lstStyle/>
          <a:p>
            <a:r>
              <a:rPr lang="en-US" noProof="0" dirty="0"/>
              <a:t>Performance that scales with your application</a:t>
            </a:r>
            <a:endParaRPr lang="en-US" dirty="0"/>
          </a:p>
        </p:txBody>
      </p:sp>
      <p:grpSp>
        <p:nvGrpSpPr>
          <p:cNvPr id="2" name="Group 1">
            <a:extLst>
              <a:ext uri="{FF2B5EF4-FFF2-40B4-BE49-F238E27FC236}">
                <a16:creationId xmlns:a16="http://schemas.microsoft.com/office/drawing/2014/main" id="{D485BE2D-DC3A-9949-9DEC-DCED3DCDFC4C}"/>
              </a:ext>
            </a:extLst>
          </p:cNvPr>
          <p:cNvGrpSpPr/>
          <p:nvPr/>
        </p:nvGrpSpPr>
        <p:grpSpPr>
          <a:xfrm>
            <a:off x="5524115" y="1142017"/>
            <a:ext cx="1294818" cy="1294818"/>
            <a:chOff x="8465347" y="1838800"/>
            <a:chExt cx="2071709" cy="2071709"/>
          </a:xfrm>
        </p:grpSpPr>
        <p:grpSp>
          <p:nvGrpSpPr>
            <p:cNvPr id="5" name="Group 4">
              <a:extLst>
                <a:ext uri="{FF2B5EF4-FFF2-40B4-BE49-F238E27FC236}">
                  <a16:creationId xmlns:a16="http://schemas.microsoft.com/office/drawing/2014/main" id="{181FD73B-9A17-3E49-8F50-58795DF12209}"/>
                </a:ext>
              </a:extLst>
            </p:cNvPr>
            <p:cNvGrpSpPr/>
            <p:nvPr/>
          </p:nvGrpSpPr>
          <p:grpSpPr>
            <a:xfrm>
              <a:off x="8924395" y="2412135"/>
              <a:ext cx="1114271" cy="890171"/>
              <a:chOff x="12425561" y="2988820"/>
              <a:chExt cx="965498" cy="771319"/>
            </a:xfrm>
          </p:grpSpPr>
          <p:sp>
            <p:nvSpPr>
              <p:cNvPr id="6" name="Freeform: Shape 71">
                <a:extLst>
                  <a:ext uri="{FF2B5EF4-FFF2-40B4-BE49-F238E27FC236}">
                    <a16:creationId xmlns:a16="http://schemas.microsoft.com/office/drawing/2014/main" id="{B8FD9178-3E3B-C54B-8D58-B32A8AF0B962}"/>
                  </a:ext>
                </a:extLst>
              </p:cNvPr>
              <p:cNvSpPr/>
              <p:nvPr/>
            </p:nvSpPr>
            <p:spPr>
              <a:xfrm>
                <a:off x="12425561" y="3493109"/>
                <a:ext cx="246611" cy="266173"/>
              </a:xfrm>
              <a:custGeom>
                <a:avLst/>
                <a:gdLst>
                  <a:gd name="connsiteX0" fmla="*/ 1710 w 102447"/>
                  <a:gd name="connsiteY0" fmla="*/ 1710 h 102447"/>
                  <a:gd name="connsiteX1" fmla="*/ 103827 w 102447"/>
                  <a:gd name="connsiteY1" fmla="*/ 1710 h 102447"/>
                  <a:gd name="connsiteX2" fmla="*/ 103827 w 102447"/>
                  <a:gd name="connsiteY2" fmla="*/ 101514 h 102447"/>
                  <a:gd name="connsiteX3" fmla="*/ 1710 w 102447"/>
                  <a:gd name="connsiteY3" fmla="*/ 101514 h 102447"/>
                </a:gdLst>
                <a:ahLst/>
                <a:cxnLst>
                  <a:cxn ang="0">
                    <a:pos x="connsiteX0" y="connsiteY0"/>
                  </a:cxn>
                  <a:cxn ang="0">
                    <a:pos x="connsiteX1" y="connsiteY1"/>
                  </a:cxn>
                  <a:cxn ang="0">
                    <a:pos x="connsiteX2" y="connsiteY2"/>
                  </a:cxn>
                  <a:cxn ang="0">
                    <a:pos x="connsiteX3" y="connsiteY3"/>
                  </a:cxn>
                </a:cxnLst>
                <a:rect l="l" t="t" r="r" b="b"/>
                <a:pathLst>
                  <a:path w="102447" h="102447">
                    <a:moveTo>
                      <a:pt x="1710" y="1710"/>
                    </a:moveTo>
                    <a:lnTo>
                      <a:pt x="103827" y="1710"/>
                    </a:lnTo>
                    <a:lnTo>
                      <a:pt x="103827" y="101514"/>
                    </a:lnTo>
                    <a:lnTo>
                      <a:pt x="1710" y="101514"/>
                    </a:lnTo>
                    <a:close/>
                  </a:path>
                </a:pathLst>
              </a:custGeom>
              <a:noFill/>
              <a:ln w="19050" cap="flat">
                <a:solidFill>
                  <a:schemeClr val="bg1"/>
                </a:solidFill>
                <a:prstDash val="solid"/>
                <a:round/>
              </a:ln>
            </p:spPr>
            <p:txBody>
              <a:bodyPr rtlCol="0" anchor="ctr"/>
              <a:lstStyle/>
              <a:p>
                <a:pPr defTabSz="685758">
                  <a:defRPr/>
                </a:pPr>
                <a:endParaRPr lang="en-US" sz="1125" dirty="0">
                  <a:solidFill>
                    <a:srgbClr val="FFCE3F"/>
                  </a:solidFill>
                  <a:latin typeface="Amazon Ember"/>
                </a:endParaRPr>
              </a:p>
            </p:txBody>
          </p:sp>
          <p:sp>
            <p:nvSpPr>
              <p:cNvPr id="7" name="Freeform: Shape 72">
                <a:extLst>
                  <a:ext uri="{FF2B5EF4-FFF2-40B4-BE49-F238E27FC236}">
                    <a16:creationId xmlns:a16="http://schemas.microsoft.com/office/drawing/2014/main" id="{0CF7BD07-0C25-DA4B-9F3F-D1515D4A27A3}"/>
                  </a:ext>
                </a:extLst>
              </p:cNvPr>
              <p:cNvSpPr/>
              <p:nvPr/>
            </p:nvSpPr>
            <p:spPr>
              <a:xfrm>
                <a:off x="12783543" y="3348861"/>
                <a:ext cx="246611" cy="403552"/>
              </a:xfrm>
              <a:custGeom>
                <a:avLst/>
                <a:gdLst>
                  <a:gd name="connsiteX0" fmla="*/ 1710 w 102447"/>
                  <a:gd name="connsiteY0" fmla="*/ 1710 h 155323"/>
                  <a:gd name="connsiteX1" fmla="*/ 103827 w 102447"/>
                  <a:gd name="connsiteY1" fmla="*/ 1710 h 155323"/>
                  <a:gd name="connsiteX2" fmla="*/ 103827 w 102447"/>
                  <a:gd name="connsiteY2" fmla="*/ 156703 h 155323"/>
                  <a:gd name="connsiteX3" fmla="*/ 1710 w 102447"/>
                  <a:gd name="connsiteY3" fmla="*/ 156703 h 155323"/>
                </a:gdLst>
                <a:ahLst/>
                <a:cxnLst>
                  <a:cxn ang="0">
                    <a:pos x="connsiteX0" y="connsiteY0"/>
                  </a:cxn>
                  <a:cxn ang="0">
                    <a:pos x="connsiteX1" y="connsiteY1"/>
                  </a:cxn>
                  <a:cxn ang="0">
                    <a:pos x="connsiteX2" y="connsiteY2"/>
                  </a:cxn>
                  <a:cxn ang="0">
                    <a:pos x="connsiteX3" y="connsiteY3"/>
                  </a:cxn>
                </a:cxnLst>
                <a:rect l="l" t="t" r="r" b="b"/>
                <a:pathLst>
                  <a:path w="102447" h="155323">
                    <a:moveTo>
                      <a:pt x="1710" y="1710"/>
                    </a:moveTo>
                    <a:lnTo>
                      <a:pt x="103827" y="1710"/>
                    </a:lnTo>
                    <a:lnTo>
                      <a:pt x="103827" y="156703"/>
                    </a:lnTo>
                    <a:lnTo>
                      <a:pt x="1710" y="156703"/>
                    </a:lnTo>
                    <a:close/>
                  </a:path>
                </a:pathLst>
              </a:custGeom>
              <a:noFill/>
              <a:ln w="19050" cap="flat">
                <a:solidFill>
                  <a:schemeClr val="bg1"/>
                </a:solidFill>
                <a:prstDash val="solid"/>
                <a:round/>
              </a:ln>
            </p:spPr>
            <p:txBody>
              <a:bodyPr rtlCol="0" anchor="ctr"/>
              <a:lstStyle/>
              <a:p>
                <a:pPr defTabSz="685758">
                  <a:defRPr/>
                </a:pPr>
                <a:endParaRPr lang="en-US" sz="1125" dirty="0">
                  <a:solidFill>
                    <a:srgbClr val="FFCE3F"/>
                  </a:solidFill>
                  <a:latin typeface="Amazon Ember"/>
                </a:endParaRPr>
              </a:p>
            </p:txBody>
          </p:sp>
          <p:sp>
            <p:nvSpPr>
              <p:cNvPr id="8" name="Freeform: Shape 73">
                <a:extLst>
                  <a:ext uri="{FF2B5EF4-FFF2-40B4-BE49-F238E27FC236}">
                    <a16:creationId xmlns:a16="http://schemas.microsoft.com/office/drawing/2014/main" id="{6C642D96-FFA2-DE48-957A-D422E56E1D6F}"/>
                  </a:ext>
                </a:extLst>
              </p:cNvPr>
              <p:cNvSpPr/>
              <p:nvPr/>
            </p:nvSpPr>
            <p:spPr>
              <a:xfrm>
                <a:off x="13140731" y="3262140"/>
                <a:ext cx="246611" cy="497999"/>
              </a:xfrm>
              <a:custGeom>
                <a:avLst/>
                <a:gdLst>
                  <a:gd name="connsiteX0" fmla="*/ 1710 w 102447"/>
                  <a:gd name="connsiteY0" fmla="*/ 1710 h 191676"/>
                  <a:gd name="connsiteX1" fmla="*/ 103827 w 102447"/>
                  <a:gd name="connsiteY1" fmla="*/ 1710 h 191676"/>
                  <a:gd name="connsiteX2" fmla="*/ 103827 w 102447"/>
                  <a:gd name="connsiteY2" fmla="*/ 190082 h 191676"/>
                  <a:gd name="connsiteX3" fmla="*/ 1710 w 102447"/>
                  <a:gd name="connsiteY3" fmla="*/ 190082 h 191676"/>
                </a:gdLst>
                <a:ahLst/>
                <a:cxnLst>
                  <a:cxn ang="0">
                    <a:pos x="connsiteX0" y="connsiteY0"/>
                  </a:cxn>
                  <a:cxn ang="0">
                    <a:pos x="connsiteX1" y="connsiteY1"/>
                  </a:cxn>
                  <a:cxn ang="0">
                    <a:pos x="connsiteX2" y="connsiteY2"/>
                  </a:cxn>
                  <a:cxn ang="0">
                    <a:pos x="connsiteX3" y="connsiteY3"/>
                  </a:cxn>
                </a:cxnLst>
                <a:rect l="l" t="t" r="r" b="b"/>
                <a:pathLst>
                  <a:path w="102447" h="191676">
                    <a:moveTo>
                      <a:pt x="1710" y="1710"/>
                    </a:moveTo>
                    <a:lnTo>
                      <a:pt x="103827" y="1710"/>
                    </a:lnTo>
                    <a:lnTo>
                      <a:pt x="103827" y="190082"/>
                    </a:lnTo>
                    <a:lnTo>
                      <a:pt x="1710" y="190082"/>
                    </a:lnTo>
                    <a:close/>
                  </a:path>
                </a:pathLst>
              </a:custGeom>
              <a:noFill/>
              <a:ln w="19050" cap="flat">
                <a:solidFill>
                  <a:schemeClr val="bg1"/>
                </a:solidFill>
                <a:prstDash val="solid"/>
                <a:round/>
              </a:ln>
            </p:spPr>
            <p:txBody>
              <a:bodyPr rtlCol="0" anchor="ctr"/>
              <a:lstStyle/>
              <a:p>
                <a:pPr defTabSz="685758">
                  <a:defRPr/>
                </a:pPr>
                <a:endParaRPr lang="en-US" sz="1125" dirty="0">
                  <a:solidFill>
                    <a:srgbClr val="FFCE3F"/>
                  </a:solidFill>
                  <a:latin typeface="Amazon Ember"/>
                </a:endParaRPr>
              </a:p>
            </p:txBody>
          </p:sp>
          <p:sp>
            <p:nvSpPr>
              <p:cNvPr id="9" name="Freeform: Shape 74">
                <a:extLst>
                  <a:ext uri="{FF2B5EF4-FFF2-40B4-BE49-F238E27FC236}">
                    <a16:creationId xmlns:a16="http://schemas.microsoft.com/office/drawing/2014/main" id="{AE24F654-146D-6F4E-9E6F-1399B35D96D7}"/>
                  </a:ext>
                </a:extLst>
              </p:cNvPr>
              <p:cNvSpPr/>
              <p:nvPr/>
            </p:nvSpPr>
            <p:spPr>
              <a:xfrm>
                <a:off x="12425561" y="3061222"/>
                <a:ext cx="946664" cy="266173"/>
              </a:xfrm>
              <a:custGeom>
                <a:avLst/>
                <a:gdLst>
                  <a:gd name="connsiteX0" fmla="*/ 1710 w 393266"/>
                  <a:gd name="connsiteY0" fmla="*/ 101514 h 102447"/>
                  <a:gd name="connsiteX1" fmla="*/ 103827 w 393266"/>
                  <a:gd name="connsiteY1" fmla="*/ 101514 h 102447"/>
                  <a:gd name="connsiteX2" fmla="*/ 122334 w 393266"/>
                  <a:gd name="connsiteY2" fmla="*/ 56900 h 102447"/>
                  <a:gd name="connsiteX3" fmla="*/ 242958 w 393266"/>
                  <a:gd name="connsiteY3" fmla="*/ 56900 h 102447"/>
                  <a:gd name="connsiteX4" fmla="*/ 280302 w 393266"/>
                  <a:gd name="connsiteY4" fmla="*/ 1710 h 102447"/>
                  <a:gd name="connsiteX5" fmla="*/ 393655 w 393266"/>
                  <a:gd name="connsiteY5" fmla="*/ 1710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266" h="102447">
                    <a:moveTo>
                      <a:pt x="1710" y="101514"/>
                    </a:moveTo>
                    <a:lnTo>
                      <a:pt x="103827" y="101514"/>
                    </a:lnTo>
                    <a:lnTo>
                      <a:pt x="122334" y="56900"/>
                    </a:lnTo>
                    <a:lnTo>
                      <a:pt x="242958" y="56900"/>
                    </a:lnTo>
                    <a:lnTo>
                      <a:pt x="280302" y="1710"/>
                    </a:lnTo>
                    <a:lnTo>
                      <a:pt x="393655" y="1710"/>
                    </a:lnTo>
                  </a:path>
                </a:pathLst>
              </a:cu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defTabSz="685758">
                  <a:defRPr/>
                </a:pPr>
                <a:endParaRPr lang="en-US" sz="1125" dirty="0">
                  <a:solidFill>
                    <a:srgbClr val="FFCE3F"/>
                  </a:solidFill>
                  <a:latin typeface="Amazon Ember"/>
                </a:endParaRPr>
              </a:p>
            </p:txBody>
          </p:sp>
          <p:sp>
            <p:nvSpPr>
              <p:cNvPr id="10" name="Freeform: Shape 75">
                <a:extLst>
                  <a:ext uri="{FF2B5EF4-FFF2-40B4-BE49-F238E27FC236}">
                    <a16:creationId xmlns:a16="http://schemas.microsoft.com/office/drawing/2014/main" id="{83F7314F-6A42-F44F-B6CF-897605E10D05}"/>
                  </a:ext>
                </a:extLst>
              </p:cNvPr>
              <p:cNvSpPr/>
              <p:nvPr/>
            </p:nvSpPr>
            <p:spPr>
              <a:xfrm>
                <a:off x="13303553" y="2988820"/>
                <a:ext cx="87506" cy="145965"/>
              </a:xfrm>
              <a:custGeom>
                <a:avLst/>
                <a:gdLst>
                  <a:gd name="connsiteX0" fmla="*/ 7105 w 36352"/>
                  <a:gd name="connsiteY0" fmla="*/ 56677 h 56180"/>
                  <a:gd name="connsiteX1" fmla="*/ 2479 w 36352"/>
                  <a:gd name="connsiteY1" fmla="*/ 51720 h 56180"/>
                  <a:gd name="connsiteX2" fmla="*/ 26603 w 36352"/>
                  <a:gd name="connsiteY2" fmla="*/ 29578 h 56180"/>
                  <a:gd name="connsiteX3" fmla="*/ 2479 w 36352"/>
                  <a:gd name="connsiteY3" fmla="*/ 7436 h 56180"/>
                  <a:gd name="connsiteX4" fmla="*/ 7105 w 36352"/>
                  <a:gd name="connsiteY4" fmla="*/ 2479 h 56180"/>
                  <a:gd name="connsiteX5" fmla="*/ 36187 w 36352"/>
                  <a:gd name="connsiteY5" fmla="*/ 2957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52" h="56180">
                    <a:moveTo>
                      <a:pt x="7105" y="56677"/>
                    </a:moveTo>
                    <a:lnTo>
                      <a:pt x="2479" y="51720"/>
                    </a:lnTo>
                    <a:lnTo>
                      <a:pt x="26603" y="29578"/>
                    </a:lnTo>
                    <a:lnTo>
                      <a:pt x="2479" y="7436"/>
                    </a:lnTo>
                    <a:lnTo>
                      <a:pt x="7105" y="2479"/>
                    </a:lnTo>
                    <a:lnTo>
                      <a:pt x="36187" y="29578"/>
                    </a:lnTo>
                    <a:close/>
                  </a:path>
                </a:pathLst>
              </a:custGeom>
              <a:solidFill>
                <a:schemeClr val="accent3"/>
              </a:solidFill>
              <a:ln w="19050">
                <a:noFill/>
              </a:ln>
            </p:spPr>
            <p:style>
              <a:lnRef idx="2">
                <a:schemeClr val="accent1"/>
              </a:lnRef>
              <a:fillRef idx="1">
                <a:schemeClr val="lt1"/>
              </a:fillRef>
              <a:effectRef idx="0">
                <a:schemeClr val="accent1"/>
              </a:effectRef>
              <a:fontRef idx="minor">
                <a:schemeClr val="dk1"/>
              </a:fontRef>
            </p:style>
            <p:txBody>
              <a:bodyPr rtlCol="0" anchor="ctr"/>
              <a:lstStyle/>
              <a:p>
                <a:pPr defTabSz="685758">
                  <a:defRPr/>
                </a:pPr>
                <a:endParaRPr lang="en-US" sz="1125" dirty="0">
                  <a:solidFill>
                    <a:srgbClr val="FFCE3F"/>
                  </a:solidFill>
                  <a:latin typeface="Amazon Ember"/>
                </a:endParaRPr>
              </a:p>
            </p:txBody>
          </p:sp>
        </p:grpSp>
        <p:sp>
          <p:nvSpPr>
            <p:cNvPr id="12" name="Oval 11">
              <a:extLst>
                <a:ext uri="{FF2B5EF4-FFF2-40B4-BE49-F238E27FC236}">
                  <a16:creationId xmlns:a16="http://schemas.microsoft.com/office/drawing/2014/main" id="{F7A626B9-769F-0A4C-8234-4497EB5F0691}"/>
                </a:ext>
              </a:extLst>
            </p:cNvPr>
            <p:cNvSpPr/>
            <p:nvPr/>
          </p:nvSpPr>
          <p:spPr bwMode="auto">
            <a:xfrm>
              <a:off x="8465347" y="1838800"/>
              <a:ext cx="2071709" cy="2071709"/>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grpSp>
      <p:grpSp>
        <p:nvGrpSpPr>
          <p:cNvPr id="13" name="Group 12">
            <a:extLst>
              <a:ext uri="{FF2B5EF4-FFF2-40B4-BE49-F238E27FC236}">
                <a16:creationId xmlns:a16="http://schemas.microsoft.com/office/drawing/2014/main" id="{18991212-B788-554B-894C-511ABA9C2987}"/>
              </a:ext>
            </a:extLst>
          </p:cNvPr>
          <p:cNvGrpSpPr/>
          <p:nvPr/>
        </p:nvGrpSpPr>
        <p:grpSpPr>
          <a:xfrm>
            <a:off x="2016175" y="1418824"/>
            <a:ext cx="673842" cy="658461"/>
            <a:chOff x="11568639" y="2521695"/>
            <a:chExt cx="1078147" cy="1053537"/>
          </a:xfrm>
        </p:grpSpPr>
        <p:sp>
          <p:nvSpPr>
            <p:cNvPr id="14" name="Freeform: Shape 74">
              <a:extLst>
                <a:ext uri="{FF2B5EF4-FFF2-40B4-BE49-F238E27FC236}">
                  <a16:creationId xmlns:a16="http://schemas.microsoft.com/office/drawing/2014/main" id="{C59881C9-5888-2C45-B2EF-3711E226F492}"/>
                </a:ext>
              </a:extLst>
            </p:cNvPr>
            <p:cNvSpPr/>
            <p:nvPr/>
          </p:nvSpPr>
          <p:spPr>
            <a:xfrm>
              <a:off x="11568639" y="2952897"/>
              <a:ext cx="165638" cy="519887"/>
            </a:xfrm>
            <a:custGeom>
              <a:avLst/>
              <a:gdLst>
                <a:gd name="connsiteX0" fmla="*/ 68078 w 72704"/>
                <a:gd name="connsiteY0" fmla="*/ 4957 h 224723"/>
                <a:gd name="connsiteX1" fmla="*/ 11567 w 72704"/>
                <a:gd name="connsiteY1" fmla="*/ 4957 h 224723"/>
                <a:gd name="connsiteX2" fmla="*/ 4957 w 72704"/>
                <a:gd name="connsiteY2" fmla="*/ 11567 h 224723"/>
                <a:gd name="connsiteX3" fmla="*/ 4957 w 72704"/>
                <a:gd name="connsiteY3" fmla="*/ 215140 h 224723"/>
                <a:gd name="connsiteX4" fmla="*/ 11567 w 72704"/>
                <a:gd name="connsiteY4" fmla="*/ 221749 h 224723"/>
                <a:gd name="connsiteX5" fmla="*/ 68078 w 72704"/>
                <a:gd name="connsiteY5" fmla="*/ 221749 h 224723"/>
                <a:gd name="connsiteX6" fmla="*/ 68078 w 72704"/>
                <a:gd name="connsiteY6" fmla="*/ 4957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224723">
                  <a:moveTo>
                    <a:pt x="68078" y="4957"/>
                  </a:moveTo>
                  <a:lnTo>
                    <a:pt x="11567" y="4957"/>
                  </a:lnTo>
                  <a:cubicBezTo>
                    <a:pt x="7931" y="4957"/>
                    <a:pt x="4957" y="7931"/>
                    <a:pt x="4957" y="11567"/>
                  </a:cubicBezTo>
                  <a:lnTo>
                    <a:pt x="4957" y="215140"/>
                  </a:lnTo>
                  <a:cubicBezTo>
                    <a:pt x="4957" y="218775"/>
                    <a:pt x="7931" y="221749"/>
                    <a:pt x="11567" y="221749"/>
                  </a:cubicBezTo>
                  <a:lnTo>
                    <a:pt x="68078" y="221749"/>
                  </a:lnTo>
                  <a:lnTo>
                    <a:pt x="68078" y="4957"/>
                  </a:lnTo>
                  <a:close/>
                </a:path>
              </a:pathLst>
            </a:custGeom>
            <a:noFill/>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15" name="Freeform: Shape 75">
              <a:extLst>
                <a:ext uri="{FF2B5EF4-FFF2-40B4-BE49-F238E27FC236}">
                  <a16:creationId xmlns:a16="http://schemas.microsoft.com/office/drawing/2014/main" id="{FDA47162-C32E-B049-B4CC-CF0AE83C13B6}"/>
                </a:ext>
              </a:extLst>
            </p:cNvPr>
            <p:cNvSpPr/>
            <p:nvPr/>
          </p:nvSpPr>
          <p:spPr>
            <a:xfrm>
              <a:off x="11712443" y="2735766"/>
              <a:ext cx="165638" cy="741605"/>
            </a:xfrm>
            <a:custGeom>
              <a:avLst/>
              <a:gdLst>
                <a:gd name="connsiteX0" fmla="*/ 61469 w 72704"/>
                <a:gd name="connsiteY0" fmla="*/ 4957 h 320561"/>
                <a:gd name="connsiteX1" fmla="*/ 11567 w 72704"/>
                <a:gd name="connsiteY1" fmla="*/ 4957 h 320561"/>
                <a:gd name="connsiteX2" fmla="*/ 4957 w 72704"/>
                <a:gd name="connsiteY2" fmla="*/ 11567 h 320561"/>
                <a:gd name="connsiteX3" fmla="*/ 4957 w 72704"/>
                <a:gd name="connsiteY3" fmla="*/ 315605 h 320561"/>
                <a:gd name="connsiteX4" fmla="*/ 68078 w 72704"/>
                <a:gd name="connsiteY4" fmla="*/ 315605 h 320561"/>
                <a:gd name="connsiteX5" fmla="*/ 68078 w 72704"/>
                <a:gd name="connsiteY5" fmla="*/ 11567 h 320561"/>
                <a:gd name="connsiteX6" fmla="*/ 61469 w 72704"/>
                <a:gd name="connsiteY6" fmla="*/ 4957 h 3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4" h="320561">
                  <a:moveTo>
                    <a:pt x="61469" y="4957"/>
                  </a:moveTo>
                  <a:lnTo>
                    <a:pt x="11567" y="4957"/>
                  </a:lnTo>
                  <a:cubicBezTo>
                    <a:pt x="7931" y="4957"/>
                    <a:pt x="4957" y="7931"/>
                    <a:pt x="4957" y="11567"/>
                  </a:cubicBezTo>
                  <a:lnTo>
                    <a:pt x="4957" y="315605"/>
                  </a:lnTo>
                  <a:lnTo>
                    <a:pt x="68078" y="315605"/>
                  </a:lnTo>
                  <a:lnTo>
                    <a:pt x="68078" y="11567"/>
                  </a:lnTo>
                  <a:cubicBezTo>
                    <a:pt x="68078" y="7931"/>
                    <a:pt x="65104" y="4957"/>
                    <a:pt x="61469" y="4957"/>
                  </a:cubicBezTo>
                  <a:close/>
                </a:path>
              </a:pathLst>
            </a:custGeom>
            <a:noFill/>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16" name="Freeform: Shape 76">
              <a:extLst>
                <a:ext uri="{FF2B5EF4-FFF2-40B4-BE49-F238E27FC236}">
                  <a16:creationId xmlns:a16="http://schemas.microsoft.com/office/drawing/2014/main" id="{68E07AF6-4FE7-154B-A740-336D88757187}"/>
                </a:ext>
              </a:extLst>
            </p:cNvPr>
            <p:cNvSpPr/>
            <p:nvPr/>
          </p:nvSpPr>
          <p:spPr>
            <a:xfrm>
              <a:off x="12173216" y="2911612"/>
              <a:ext cx="22586" cy="22935"/>
            </a:xfrm>
            <a:custGeom>
              <a:avLst/>
              <a:gdLst>
                <a:gd name="connsiteX0" fmla="*/ 4957 w 9914"/>
                <a:gd name="connsiteY0" fmla="*/ 4957 h 9914"/>
                <a:gd name="connsiteX1" fmla="*/ 4957 w 9914"/>
                <a:gd name="connsiteY1" fmla="*/ 4957 h 9914"/>
                <a:gd name="connsiteX2" fmla="*/ 4957 w 9914"/>
                <a:gd name="connsiteY2" fmla="*/ 4957 h 9914"/>
              </a:gdLst>
              <a:ahLst/>
              <a:cxnLst>
                <a:cxn ang="0">
                  <a:pos x="connsiteX0" y="connsiteY0"/>
                </a:cxn>
                <a:cxn ang="0">
                  <a:pos x="connsiteX1" y="connsiteY1"/>
                </a:cxn>
                <a:cxn ang="0">
                  <a:pos x="connsiteX2" y="connsiteY2"/>
                </a:cxn>
              </a:cxnLst>
              <a:rect l="l" t="t" r="r" b="b"/>
              <a:pathLst>
                <a:path w="9914" h="9914">
                  <a:moveTo>
                    <a:pt x="4957" y="4957"/>
                  </a:moveTo>
                  <a:lnTo>
                    <a:pt x="4957" y="4957"/>
                  </a:lnTo>
                  <a:lnTo>
                    <a:pt x="4957" y="4957"/>
                  </a:lnTo>
                  <a:close/>
                </a:path>
              </a:pathLst>
            </a:custGeom>
            <a:noFill/>
            <a:ln w="19050" cap="flat">
              <a:solidFill>
                <a:schemeClr val="tx1"/>
              </a:solidFill>
              <a:prstDash val="solid"/>
              <a:round/>
            </a:ln>
          </p:spPr>
          <p:txBody>
            <a:bodyPr rtlCol="0" anchor="ctr"/>
            <a:lstStyle/>
            <a:p>
              <a:pPr defTabSz="1097212">
                <a:defRPr/>
              </a:pPr>
              <a:endParaRPr lang="en-US" dirty="0">
                <a:solidFill>
                  <a:srgbClr val="FFFFFF"/>
                </a:solidFill>
                <a:latin typeface="Amazon Ember"/>
              </a:endParaRPr>
            </a:p>
          </p:txBody>
        </p:sp>
        <p:sp>
          <p:nvSpPr>
            <p:cNvPr id="17" name="Freeform: Shape 77">
              <a:extLst>
                <a:ext uri="{FF2B5EF4-FFF2-40B4-BE49-F238E27FC236}">
                  <a16:creationId xmlns:a16="http://schemas.microsoft.com/office/drawing/2014/main" id="{A4837E93-E435-3D4F-9A8B-12B4C179F432}"/>
                </a:ext>
              </a:extLst>
            </p:cNvPr>
            <p:cNvSpPr/>
            <p:nvPr/>
          </p:nvSpPr>
          <p:spPr>
            <a:xfrm>
              <a:off x="11886362" y="3552297"/>
              <a:ext cx="760424" cy="22935"/>
            </a:xfrm>
            <a:custGeom>
              <a:avLst/>
              <a:gdLst>
                <a:gd name="connsiteX0" fmla="*/ 4957 w 333780"/>
                <a:gd name="connsiteY0" fmla="*/ 4957 h 9914"/>
                <a:gd name="connsiteX1" fmla="*/ 331467 w 333780"/>
                <a:gd name="connsiteY1" fmla="*/ 4957 h 9914"/>
              </a:gdLst>
              <a:ahLst/>
              <a:cxnLst>
                <a:cxn ang="0">
                  <a:pos x="connsiteX0" y="connsiteY0"/>
                </a:cxn>
                <a:cxn ang="0">
                  <a:pos x="connsiteX1" y="connsiteY1"/>
                </a:cxn>
              </a:cxnLst>
              <a:rect l="l" t="t" r="r" b="b"/>
              <a:pathLst>
                <a:path w="333780" h="9914">
                  <a:moveTo>
                    <a:pt x="4957" y="4957"/>
                  </a:moveTo>
                  <a:lnTo>
                    <a:pt x="331467" y="4957"/>
                  </a:lnTo>
                </a:path>
              </a:pathLst>
            </a:custGeom>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18" name="Freeform: Shape 78">
              <a:extLst>
                <a:ext uri="{FF2B5EF4-FFF2-40B4-BE49-F238E27FC236}">
                  <a16:creationId xmlns:a16="http://schemas.microsoft.com/office/drawing/2014/main" id="{BC604F5E-D95E-F740-AB1B-9AE9F69F6FBB}"/>
                </a:ext>
              </a:extLst>
            </p:cNvPr>
            <p:cNvSpPr/>
            <p:nvPr/>
          </p:nvSpPr>
          <p:spPr>
            <a:xfrm>
              <a:off x="12006072" y="3065283"/>
              <a:ext cx="527026" cy="504596"/>
            </a:xfrm>
            <a:custGeom>
              <a:avLst/>
              <a:gdLst>
                <a:gd name="connsiteX0" fmla="*/ 4957 w 231333"/>
                <a:gd name="connsiteY0" fmla="*/ 215470 h 218114"/>
                <a:gd name="connsiteX1" fmla="*/ 55520 w 231333"/>
                <a:gd name="connsiteY1" fmla="*/ 97490 h 218114"/>
                <a:gd name="connsiteX2" fmla="*/ 98482 w 231333"/>
                <a:gd name="connsiteY2" fmla="*/ 97490 h 218114"/>
                <a:gd name="connsiteX3" fmla="*/ 130538 w 231333"/>
                <a:gd name="connsiteY3" fmla="*/ 141113 h 218114"/>
                <a:gd name="connsiteX4" fmla="*/ 167882 w 231333"/>
                <a:gd name="connsiteY4" fmla="*/ 4957 h 218114"/>
                <a:gd name="connsiteX5" fmla="*/ 226376 w 231333"/>
                <a:gd name="connsiteY5" fmla="*/ 215470 h 2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218114">
                  <a:moveTo>
                    <a:pt x="4957" y="215470"/>
                  </a:moveTo>
                  <a:lnTo>
                    <a:pt x="55520" y="97490"/>
                  </a:lnTo>
                  <a:lnTo>
                    <a:pt x="98482" y="97490"/>
                  </a:lnTo>
                  <a:lnTo>
                    <a:pt x="130538" y="141113"/>
                  </a:lnTo>
                  <a:lnTo>
                    <a:pt x="167882" y="4957"/>
                  </a:lnTo>
                  <a:lnTo>
                    <a:pt x="226376" y="215470"/>
                  </a:lnTo>
                </a:path>
              </a:pathLst>
            </a:custGeom>
            <a:noFill/>
            <a:ln w="19050" cap="flat">
              <a:solidFill>
                <a:schemeClr val="accent3"/>
              </a:solidFill>
              <a:prstDash val="solid"/>
              <a:round/>
            </a:ln>
          </p:spPr>
          <p:txBody>
            <a:bodyPr rtlCol="0" anchor="ctr"/>
            <a:lstStyle/>
            <a:p>
              <a:pPr defTabSz="1097212">
                <a:defRPr/>
              </a:pPr>
              <a:endParaRPr lang="en-US" dirty="0">
                <a:solidFill>
                  <a:srgbClr val="FFFFFF"/>
                </a:solidFill>
                <a:latin typeface="Amazon Ember"/>
              </a:endParaRPr>
            </a:p>
          </p:txBody>
        </p:sp>
        <p:sp>
          <p:nvSpPr>
            <p:cNvPr id="19" name="Freeform: Shape 79">
              <a:extLst>
                <a:ext uri="{FF2B5EF4-FFF2-40B4-BE49-F238E27FC236}">
                  <a16:creationId xmlns:a16="http://schemas.microsoft.com/office/drawing/2014/main" id="{077061E1-1000-7046-AC28-5A45B5C6057E}"/>
                </a:ext>
              </a:extLst>
            </p:cNvPr>
            <p:cNvSpPr/>
            <p:nvPr/>
          </p:nvSpPr>
          <p:spPr>
            <a:xfrm>
              <a:off x="11856245" y="3102746"/>
              <a:ext cx="165638" cy="191135"/>
            </a:xfrm>
            <a:custGeom>
              <a:avLst/>
              <a:gdLst>
                <a:gd name="connsiteX0" fmla="*/ 4957 w 72704"/>
                <a:gd name="connsiteY0" fmla="*/ 4957 h 82619"/>
                <a:gd name="connsiteX1" fmla="*/ 55190 w 72704"/>
                <a:gd name="connsiteY1" fmla="*/ 4957 h 82619"/>
                <a:gd name="connsiteX2" fmla="*/ 68078 w 72704"/>
                <a:gd name="connsiteY2" fmla="*/ 17846 h 82619"/>
                <a:gd name="connsiteX3" fmla="*/ 68078 w 72704"/>
                <a:gd name="connsiteY3" fmla="*/ 79975 h 82619"/>
              </a:gdLst>
              <a:ahLst/>
              <a:cxnLst>
                <a:cxn ang="0">
                  <a:pos x="connsiteX0" y="connsiteY0"/>
                </a:cxn>
                <a:cxn ang="0">
                  <a:pos x="connsiteX1" y="connsiteY1"/>
                </a:cxn>
                <a:cxn ang="0">
                  <a:pos x="connsiteX2" y="connsiteY2"/>
                </a:cxn>
                <a:cxn ang="0">
                  <a:pos x="connsiteX3" y="connsiteY3"/>
                </a:cxn>
              </a:cxnLst>
              <a:rect l="l" t="t" r="r" b="b"/>
              <a:pathLst>
                <a:path w="72704" h="82619">
                  <a:moveTo>
                    <a:pt x="4957" y="4957"/>
                  </a:moveTo>
                  <a:lnTo>
                    <a:pt x="55190" y="4957"/>
                  </a:lnTo>
                  <a:cubicBezTo>
                    <a:pt x="62130" y="4957"/>
                    <a:pt x="68078" y="10575"/>
                    <a:pt x="68078" y="17846"/>
                  </a:cubicBezTo>
                  <a:lnTo>
                    <a:pt x="68078" y="79975"/>
                  </a:lnTo>
                </a:path>
              </a:pathLst>
            </a:custGeom>
            <a:noFill/>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20" name="Freeform: Shape 80">
              <a:extLst>
                <a:ext uri="{FF2B5EF4-FFF2-40B4-BE49-F238E27FC236}">
                  <a16:creationId xmlns:a16="http://schemas.microsoft.com/office/drawing/2014/main" id="{5AF342F6-D8B4-BF40-B196-588A57AC4C97}"/>
                </a:ext>
              </a:extLst>
            </p:cNvPr>
            <p:cNvSpPr/>
            <p:nvPr/>
          </p:nvSpPr>
          <p:spPr>
            <a:xfrm>
              <a:off x="12000518" y="2521695"/>
              <a:ext cx="617372" cy="634568"/>
            </a:xfrm>
            <a:custGeom>
              <a:avLst/>
              <a:gdLst>
                <a:gd name="connsiteX0" fmla="*/ 123722 w 270990"/>
                <a:gd name="connsiteY0" fmla="*/ 269338 h 274295"/>
                <a:gd name="connsiteX1" fmla="*/ 5412 w 270990"/>
                <a:gd name="connsiteY1" fmla="*/ 146070 h 274295"/>
                <a:gd name="connsiteX2" fmla="*/ 137602 w 270990"/>
                <a:gd name="connsiteY2" fmla="*/ 4957 h 274295"/>
                <a:gd name="connsiteX3" fmla="*/ 225178 w 270990"/>
                <a:gd name="connsiteY3" fmla="*/ 236290 h 274295"/>
              </a:gdLst>
              <a:ahLst/>
              <a:cxnLst>
                <a:cxn ang="0">
                  <a:pos x="connsiteX0" y="connsiteY0"/>
                </a:cxn>
                <a:cxn ang="0">
                  <a:pos x="connsiteX1" y="connsiteY1"/>
                </a:cxn>
                <a:cxn ang="0">
                  <a:pos x="connsiteX2" y="connsiteY2"/>
                </a:cxn>
                <a:cxn ang="0">
                  <a:pos x="connsiteX3" y="connsiteY3"/>
                </a:cxn>
              </a:cxnLst>
              <a:rect l="l" t="t" r="r" b="b"/>
              <a:pathLst>
                <a:path w="270990" h="274295">
                  <a:moveTo>
                    <a:pt x="123722" y="269338"/>
                  </a:moveTo>
                  <a:cubicBezTo>
                    <a:pt x="123722" y="269338"/>
                    <a:pt x="16648" y="260085"/>
                    <a:pt x="5412" y="146070"/>
                  </a:cubicBezTo>
                  <a:cubicBezTo>
                    <a:pt x="-206" y="89559"/>
                    <a:pt x="46391" y="4957"/>
                    <a:pt x="137602" y="4957"/>
                  </a:cubicBezTo>
                  <a:cubicBezTo>
                    <a:pt x="254591" y="5288"/>
                    <a:pt x="315398" y="154002"/>
                    <a:pt x="225178" y="236290"/>
                  </a:cubicBezTo>
                </a:path>
              </a:pathLst>
            </a:custGeom>
            <a:noFill/>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21" name="Freeform: Shape 81">
              <a:extLst>
                <a:ext uri="{FF2B5EF4-FFF2-40B4-BE49-F238E27FC236}">
                  <a16:creationId xmlns:a16="http://schemas.microsoft.com/office/drawing/2014/main" id="{B888DBC7-E308-D746-B5B8-FA0D30722ECC}"/>
                </a:ext>
              </a:extLst>
            </p:cNvPr>
            <p:cNvSpPr/>
            <p:nvPr/>
          </p:nvSpPr>
          <p:spPr>
            <a:xfrm>
              <a:off x="12302711" y="2524754"/>
              <a:ext cx="22586" cy="344043"/>
            </a:xfrm>
            <a:custGeom>
              <a:avLst/>
              <a:gdLst>
                <a:gd name="connsiteX0" fmla="*/ 4957 w 9914"/>
                <a:gd name="connsiteY0" fmla="*/ 4957 h 148714"/>
                <a:gd name="connsiteX1" fmla="*/ 4957 w 9914"/>
                <a:gd name="connsiteY1" fmla="*/ 144749 h 148714"/>
              </a:gdLst>
              <a:ahLst/>
              <a:cxnLst>
                <a:cxn ang="0">
                  <a:pos x="connsiteX0" y="connsiteY0"/>
                </a:cxn>
                <a:cxn ang="0">
                  <a:pos x="connsiteX1" y="connsiteY1"/>
                </a:cxn>
              </a:cxnLst>
              <a:rect l="l" t="t" r="r" b="b"/>
              <a:pathLst>
                <a:path w="9914" h="148714">
                  <a:moveTo>
                    <a:pt x="4957" y="4957"/>
                  </a:moveTo>
                  <a:lnTo>
                    <a:pt x="4957" y="144749"/>
                  </a:lnTo>
                </a:path>
              </a:pathLst>
            </a:custGeom>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22" name="Freeform: Shape 82">
              <a:extLst>
                <a:ext uri="{FF2B5EF4-FFF2-40B4-BE49-F238E27FC236}">
                  <a16:creationId xmlns:a16="http://schemas.microsoft.com/office/drawing/2014/main" id="{0F50A374-4784-F645-8320-8A86A96DB631}"/>
                </a:ext>
              </a:extLst>
            </p:cNvPr>
            <p:cNvSpPr/>
            <p:nvPr/>
          </p:nvSpPr>
          <p:spPr>
            <a:xfrm>
              <a:off x="12302711" y="2848153"/>
              <a:ext cx="233398" cy="221717"/>
            </a:xfrm>
            <a:custGeom>
              <a:avLst/>
              <a:gdLst>
                <a:gd name="connsiteX0" fmla="*/ 4957 w 102447"/>
                <a:gd name="connsiteY0" fmla="*/ 4957 h 95838"/>
                <a:gd name="connsiteX1" fmla="*/ 98812 w 102447"/>
                <a:gd name="connsiteY1" fmla="*/ 92864 h 95838"/>
              </a:gdLst>
              <a:ahLst/>
              <a:cxnLst>
                <a:cxn ang="0">
                  <a:pos x="connsiteX0" y="connsiteY0"/>
                </a:cxn>
                <a:cxn ang="0">
                  <a:pos x="connsiteX1" y="connsiteY1"/>
                </a:cxn>
              </a:cxnLst>
              <a:rect l="l" t="t" r="r" b="b"/>
              <a:pathLst>
                <a:path w="102447" h="95838">
                  <a:moveTo>
                    <a:pt x="4957" y="4957"/>
                  </a:moveTo>
                  <a:lnTo>
                    <a:pt x="98812" y="92864"/>
                  </a:lnTo>
                </a:path>
              </a:pathLst>
            </a:custGeom>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23" name="Freeform: Shape 83">
              <a:extLst>
                <a:ext uri="{FF2B5EF4-FFF2-40B4-BE49-F238E27FC236}">
                  <a16:creationId xmlns:a16="http://schemas.microsoft.com/office/drawing/2014/main" id="{D11731B1-6A34-9240-8732-DE300F1D4008}"/>
                </a:ext>
              </a:extLst>
            </p:cNvPr>
            <p:cNvSpPr/>
            <p:nvPr/>
          </p:nvSpPr>
          <p:spPr>
            <a:xfrm>
              <a:off x="12001554" y="2621849"/>
              <a:ext cx="542084" cy="244653"/>
            </a:xfrm>
            <a:custGeom>
              <a:avLst/>
              <a:gdLst>
                <a:gd name="connsiteX0" fmla="*/ 233647 w 237942"/>
                <a:gd name="connsiteY0" fmla="*/ 4957 h 105752"/>
                <a:gd name="connsiteX1" fmla="*/ 137148 w 237942"/>
                <a:gd name="connsiteY1" fmla="*/ 102778 h 105752"/>
                <a:gd name="connsiteX2" fmla="*/ 4957 w 237942"/>
                <a:gd name="connsiteY2" fmla="*/ 102778 h 105752"/>
              </a:gdLst>
              <a:ahLst/>
              <a:cxnLst>
                <a:cxn ang="0">
                  <a:pos x="connsiteX0" y="connsiteY0"/>
                </a:cxn>
                <a:cxn ang="0">
                  <a:pos x="connsiteX1" y="connsiteY1"/>
                </a:cxn>
                <a:cxn ang="0">
                  <a:pos x="connsiteX2" y="connsiteY2"/>
                </a:cxn>
              </a:cxnLst>
              <a:rect l="l" t="t" r="r" b="b"/>
              <a:pathLst>
                <a:path w="237942" h="105752">
                  <a:moveTo>
                    <a:pt x="233647" y="4957"/>
                  </a:moveTo>
                  <a:lnTo>
                    <a:pt x="137148" y="102778"/>
                  </a:lnTo>
                  <a:lnTo>
                    <a:pt x="4957" y="102778"/>
                  </a:lnTo>
                </a:path>
              </a:pathLst>
            </a:custGeom>
            <a:noFill/>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sp>
          <p:nvSpPr>
            <p:cNvPr id="24" name="Freeform: Shape 84">
              <a:extLst>
                <a:ext uri="{FF2B5EF4-FFF2-40B4-BE49-F238E27FC236}">
                  <a16:creationId xmlns:a16="http://schemas.microsoft.com/office/drawing/2014/main" id="{74FDBBF7-00F4-7F42-8A73-613D7C177CDE}"/>
                </a:ext>
              </a:extLst>
            </p:cNvPr>
            <p:cNvSpPr/>
            <p:nvPr/>
          </p:nvSpPr>
          <p:spPr>
            <a:xfrm>
              <a:off x="11805049" y="3454435"/>
              <a:ext cx="158108" cy="22935"/>
            </a:xfrm>
            <a:custGeom>
              <a:avLst/>
              <a:gdLst>
                <a:gd name="connsiteX0" fmla="*/ 65104 w 69399"/>
                <a:gd name="connsiteY0" fmla="*/ 4957 h 9914"/>
                <a:gd name="connsiteX1" fmla="*/ 4957 w 69399"/>
                <a:gd name="connsiteY1" fmla="*/ 4957 h 9914"/>
              </a:gdLst>
              <a:ahLst/>
              <a:cxnLst>
                <a:cxn ang="0">
                  <a:pos x="connsiteX0" y="connsiteY0"/>
                </a:cxn>
                <a:cxn ang="0">
                  <a:pos x="connsiteX1" y="connsiteY1"/>
                </a:cxn>
              </a:cxnLst>
              <a:rect l="l" t="t" r="r" b="b"/>
              <a:pathLst>
                <a:path w="69399" h="9914">
                  <a:moveTo>
                    <a:pt x="65104" y="4957"/>
                  </a:moveTo>
                  <a:lnTo>
                    <a:pt x="4957" y="4957"/>
                  </a:lnTo>
                </a:path>
              </a:pathLst>
            </a:custGeom>
            <a:ln w="19050" cap="flat">
              <a:solidFill>
                <a:schemeClr val="bg1"/>
              </a:solidFill>
              <a:prstDash val="solid"/>
              <a:round/>
            </a:ln>
          </p:spPr>
          <p:txBody>
            <a:bodyPr rtlCol="0" anchor="ctr"/>
            <a:lstStyle/>
            <a:p>
              <a:pPr defTabSz="1097212">
                <a:defRPr/>
              </a:pPr>
              <a:endParaRPr lang="en-US" dirty="0">
                <a:solidFill>
                  <a:srgbClr val="FFFFFF"/>
                </a:solidFill>
                <a:latin typeface="Amazon Ember"/>
              </a:endParaRPr>
            </a:p>
          </p:txBody>
        </p:sp>
      </p:grpSp>
      <p:sp>
        <p:nvSpPr>
          <p:cNvPr id="25" name="Oval 24">
            <a:extLst>
              <a:ext uri="{FF2B5EF4-FFF2-40B4-BE49-F238E27FC236}">
                <a16:creationId xmlns:a16="http://schemas.microsoft.com/office/drawing/2014/main" id="{BBF55408-F46C-3C44-9935-3BAAA529EA6C}"/>
              </a:ext>
            </a:extLst>
          </p:cNvPr>
          <p:cNvSpPr/>
          <p:nvPr/>
        </p:nvSpPr>
        <p:spPr bwMode="auto">
          <a:xfrm>
            <a:off x="1695573" y="1112641"/>
            <a:ext cx="1294818" cy="1294818"/>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sp>
        <p:nvSpPr>
          <p:cNvPr id="26" name="Rectangle 25">
            <a:extLst>
              <a:ext uri="{FF2B5EF4-FFF2-40B4-BE49-F238E27FC236}">
                <a16:creationId xmlns:a16="http://schemas.microsoft.com/office/drawing/2014/main" id="{DAEAC21F-2116-B146-9182-F5A241D9478B}"/>
              </a:ext>
            </a:extLst>
          </p:cNvPr>
          <p:cNvSpPr/>
          <p:nvPr/>
        </p:nvSpPr>
        <p:spPr>
          <a:xfrm>
            <a:off x="297760" y="674794"/>
            <a:ext cx="8739267" cy="323165"/>
          </a:xfrm>
          <a:prstGeom prst="rect">
            <a:avLst/>
          </a:prstGeom>
        </p:spPr>
        <p:txBody>
          <a:bodyPr wrap="square">
            <a:spAutoFit/>
          </a:bodyPr>
          <a:lstStyle/>
          <a:p>
            <a:pPr defTabSz="342873" eaLnBrk="0" fontAlgn="base" hangingPunct="0">
              <a:spcBef>
                <a:spcPts val="450"/>
              </a:spcBef>
              <a:spcAft>
                <a:spcPts val="225"/>
              </a:spcAft>
              <a:defRPr/>
            </a:pPr>
            <a:r>
              <a:rPr lang="en-US" sz="1500" dirty="0">
                <a:solidFill>
                  <a:schemeClr val="accent2"/>
                </a:solidFill>
                <a:ea typeface="Amazon Ember" panose="020B0603020204020204" pitchFamily="34" charset="0"/>
                <a:cs typeface="Amazon Ember" panose="020B0603020204020204" pitchFamily="34" charset="0"/>
              </a:rPr>
              <a:t>Amazon EFS can scale up to 10s of GB/s of throughput and 500,000+ IOPS</a:t>
            </a:r>
          </a:p>
        </p:txBody>
      </p:sp>
      <p:sp>
        <p:nvSpPr>
          <p:cNvPr id="27" name="Rectangle 26">
            <a:extLst>
              <a:ext uri="{FF2B5EF4-FFF2-40B4-BE49-F238E27FC236}">
                <a16:creationId xmlns:a16="http://schemas.microsoft.com/office/drawing/2014/main" id="{5FB59112-B88B-3E47-84A8-D97AC0E7A98F}"/>
              </a:ext>
            </a:extLst>
          </p:cNvPr>
          <p:cNvSpPr/>
          <p:nvPr/>
        </p:nvSpPr>
        <p:spPr>
          <a:xfrm>
            <a:off x="845459" y="2666236"/>
            <a:ext cx="3097152" cy="1841594"/>
          </a:xfrm>
          <a:prstGeom prst="rect">
            <a:avLst/>
          </a:prstGeom>
        </p:spPr>
        <p:txBody>
          <a:bodyPr wrap="square" lIns="0" tIns="0" rIns="0" bIns="0" anchor="ctr" anchorCtr="0">
            <a:spAutoFit/>
          </a:bodyPr>
          <a:lstStyle/>
          <a:p>
            <a:pPr algn="ctr" defTabSz="685799" eaLnBrk="0" fontAlgn="base" hangingPunct="0">
              <a:spcBef>
                <a:spcPct val="0"/>
              </a:spcBef>
              <a:spcAft>
                <a:spcPct val="0"/>
              </a:spcAft>
              <a:buSzPct val="90000"/>
              <a:defRPr/>
            </a:pPr>
            <a:r>
              <a:rPr lang="en-US" sz="31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a:lnSpc>
                <a:spcPct val="90000"/>
              </a:lnSpc>
              <a:spcAft>
                <a:spcPts val="1125"/>
              </a:spcAft>
              <a:defRPr/>
            </a:pPr>
            <a:r>
              <a:rPr lang="en-US" sz="1750" b="1" dirty="0">
                <a:solidFill>
                  <a:schemeClr val="accent1"/>
                </a:solidFill>
                <a:latin typeface="Amazon Ember"/>
              </a:rPr>
              <a:t>Performance Modes</a:t>
            </a:r>
          </a:p>
          <a:p>
            <a:pPr algn="ctr">
              <a:lnSpc>
                <a:spcPct val="90000"/>
              </a:lnSpc>
              <a:spcAft>
                <a:spcPts val="1125"/>
              </a:spcAft>
              <a:defRPr/>
            </a:pPr>
            <a:r>
              <a:rPr lang="en-US" sz="1250" dirty="0">
                <a:solidFill>
                  <a:schemeClr val="accent3"/>
                </a:solidFill>
                <a:latin typeface="Amazon Ember"/>
              </a:rPr>
              <a:t>General Purpose</a:t>
            </a:r>
            <a:br>
              <a:rPr lang="en-US" sz="1250" dirty="0">
                <a:solidFill>
                  <a:schemeClr val="accent3"/>
                </a:solidFill>
                <a:latin typeface="Amazon Ember"/>
              </a:rPr>
            </a:br>
            <a:r>
              <a:rPr lang="en-US" sz="1250" dirty="0">
                <a:solidFill>
                  <a:schemeClr val="bg1"/>
                </a:solidFill>
                <a:latin typeface="Amazon Ember"/>
              </a:rPr>
              <a:t>Up to 35K read and 7K write IOPS</a:t>
            </a:r>
          </a:p>
          <a:p>
            <a:pPr algn="ctr">
              <a:lnSpc>
                <a:spcPct val="90000"/>
              </a:lnSpc>
              <a:spcAft>
                <a:spcPts val="1125"/>
              </a:spcAft>
              <a:defRPr/>
            </a:pPr>
            <a:r>
              <a:rPr lang="en-US" sz="1250" dirty="0">
                <a:solidFill>
                  <a:schemeClr val="accent3"/>
                </a:solidFill>
                <a:latin typeface="Amazon Ember"/>
              </a:rPr>
              <a:t>Max I/O</a:t>
            </a:r>
            <a:br>
              <a:rPr lang="en-US" sz="1250" dirty="0">
                <a:solidFill>
                  <a:schemeClr val="accent3"/>
                </a:solidFill>
                <a:latin typeface="Amazon Ember"/>
              </a:rPr>
            </a:br>
            <a:r>
              <a:rPr lang="en-US" sz="1250" dirty="0">
                <a:solidFill>
                  <a:schemeClr val="bg1"/>
                </a:solidFill>
                <a:latin typeface="Amazon Ember"/>
              </a:rPr>
              <a:t>Up to 500,000+ IOPS</a:t>
            </a:r>
          </a:p>
          <a:p>
            <a:pPr marL="671513" lvl="1" indent="-214313">
              <a:lnSpc>
                <a:spcPct val="90000"/>
              </a:lnSpc>
              <a:spcAft>
                <a:spcPts val="1125"/>
              </a:spcAft>
              <a:buFont typeface="Arial" panose="020B0604020202020204" pitchFamily="34" charset="0"/>
              <a:buChar char="•"/>
              <a:defRPr/>
            </a:pPr>
            <a:endParaRPr lang="en-US" sz="1250" dirty="0">
              <a:latin typeface="Amazon Ember"/>
            </a:endParaRPr>
          </a:p>
          <a:p>
            <a:pPr algn="ctr">
              <a:lnSpc>
                <a:spcPct val="90000"/>
              </a:lnSpc>
              <a:spcAft>
                <a:spcPts val="1125"/>
              </a:spcAft>
              <a:defRPr/>
            </a:pPr>
            <a:endPar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a:extLst>
              <a:ext uri="{FF2B5EF4-FFF2-40B4-BE49-F238E27FC236}">
                <a16:creationId xmlns:a16="http://schemas.microsoft.com/office/drawing/2014/main" id="{CBFCE5D4-23D3-504A-B73E-71BBDF6B6F01}"/>
              </a:ext>
            </a:extLst>
          </p:cNvPr>
          <p:cNvSpPr/>
          <p:nvPr/>
        </p:nvSpPr>
        <p:spPr>
          <a:xfrm>
            <a:off x="4351661" y="2659075"/>
            <a:ext cx="3950430" cy="1700530"/>
          </a:xfrm>
          <a:prstGeom prst="rect">
            <a:avLst/>
          </a:prstGeom>
        </p:spPr>
        <p:txBody>
          <a:bodyPr wrap="square" lIns="0" tIns="0" rIns="0" bIns="0" anchor="ctr" anchorCtr="0">
            <a:spAutoFit/>
          </a:bodyPr>
          <a:lstStyle/>
          <a:p>
            <a:pPr algn="ctr" defTabSz="685799" eaLnBrk="0" fontAlgn="base" hangingPunct="0">
              <a:spcBef>
                <a:spcPct val="0"/>
              </a:spcBef>
              <a:spcAft>
                <a:spcPct val="0"/>
              </a:spcAft>
              <a:buSzPct val="90000"/>
              <a:defRPr/>
            </a:pPr>
            <a:r>
              <a:rPr lang="en-US" sz="31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a:lnSpc>
                <a:spcPct val="90000"/>
              </a:lnSpc>
              <a:spcAft>
                <a:spcPts val="1125"/>
              </a:spcAft>
              <a:defRPr/>
            </a:pPr>
            <a:r>
              <a:rPr lang="en-US" sz="1750" b="1" dirty="0">
                <a:solidFill>
                  <a:schemeClr val="accent1"/>
                </a:solidFill>
                <a:latin typeface="Amazon Ember"/>
              </a:rPr>
              <a:t>Throughput Modes</a:t>
            </a:r>
          </a:p>
          <a:p>
            <a:pPr algn="ctr">
              <a:lnSpc>
                <a:spcPct val="90000"/>
              </a:lnSpc>
              <a:spcAft>
                <a:spcPts val="1125"/>
              </a:spcAft>
              <a:defRPr/>
            </a:pPr>
            <a:r>
              <a:rPr lang="en-US" sz="1250" dirty="0">
                <a:solidFill>
                  <a:schemeClr val="accent3"/>
                </a:solidFill>
                <a:latin typeface="Amazon Ember"/>
              </a:rPr>
              <a:t>Bursting Throughput</a:t>
            </a:r>
            <a:br>
              <a:rPr lang="en-US" sz="1250" dirty="0">
                <a:solidFill>
                  <a:schemeClr val="accent3"/>
                </a:solidFill>
                <a:latin typeface="Amazon Ember"/>
              </a:rPr>
            </a:br>
            <a:r>
              <a:rPr lang="en-US" sz="1250" dirty="0">
                <a:solidFill>
                  <a:schemeClr val="bg1"/>
                </a:solidFill>
                <a:latin typeface="Amazon Ember"/>
              </a:rPr>
              <a:t>Auto-scale throughput based on storage</a:t>
            </a:r>
          </a:p>
          <a:p>
            <a:pPr algn="ctr">
              <a:lnSpc>
                <a:spcPct val="90000"/>
              </a:lnSpc>
              <a:spcAft>
                <a:spcPts val="1125"/>
              </a:spcAft>
              <a:defRPr/>
            </a:pPr>
            <a:r>
              <a:rPr lang="en-US" sz="1250" dirty="0">
                <a:solidFill>
                  <a:schemeClr val="accent3"/>
                </a:solidFill>
                <a:latin typeface="Amazon Ember"/>
              </a:rPr>
              <a:t>Provisioned Throughput</a:t>
            </a:r>
            <a:br>
              <a:rPr lang="en-US" sz="1250" dirty="0">
                <a:solidFill>
                  <a:schemeClr val="accent3"/>
                </a:solidFill>
                <a:latin typeface="Amazon Ember"/>
              </a:rPr>
            </a:br>
            <a:r>
              <a:rPr lang="en-US" sz="1250" dirty="0">
                <a:solidFill>
                  <a:schemeClr val="bg1"/>
                </a:solidFill>
                <a:latin typeface="Amazon Ember"/>
              </a:rPr>
              <a:t>User-defined throughput independent of storage. Additional charges apply</a:t>
            </a:r>
            <a:r>
              <a:rPr lang="en-US" sz="1250" dirty="0">
                <a:latin typeface="Amazon Ember"/>
              </a:rPr>
              <a:t>.</a:t>
            </a:r>
          </a:p>
          <a:p>
            <a:pPr algn="ctr">
              <a:lnSpc>
                <a:spcPct val="90000"/>
              </a:lnSpc>
              <a:spcAft>
                <a:spcPts val="1125"/>
              </a:spcAft>
              <a:defRPr/>
            </a:pPr>
            <a:endPar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858926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Box 193">
            <a:extLst>
              <a:ext uri="{FF2B5EF4-FFF2-40B4-BE49-F238E27FC236}">
                <a16:creationId xmlns:a16="http://schemas.microsoft.com/office/drawing/2014/main" id="{0C02066D-0A23-A84A-B09B-43CCBE060538}"/>
              </a:ext>
            </a:extLst>
          </p:cNvPr>
          <p:cNvSpPr txBox="1"/>
          <p:nvPr/>
        </p:nvSpPr>
        <p:spPr>
          <a:xfrm>
            <a:off x="256642" y="4605022"/>
            <a:ext cx="4972836" cy="226985"/>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LnTx/>
                <a:uFillTx/>
                <a:latin typeface="Amazon Ember"/>
              </a:defRPr>
            </a:lvl1pPr>
          </a:lstStyle>
          <a:p>
            <a:pPr defTabSz="685758" eaLnBrk="0" hangingPunct="0">
              <a:defRPr/>
            </a:pPr>
            <a:r>
              <a:rPr lang="en-US" sz="875" kern="0" dirty="0">
                <a:solidFill>
                  <a:schemeClr val="bg1"/>
                </a:solidFill>
              </a:rPr>
              <a:t>*Pricing in the US East (N. Virginia) Region. Assumes 80% of the files are infrequently accessed</a:t>
            </a:r>
          </a:p>
        </p:txBody>
      </p:sp>
      <p:sp>
        <p:nvSpPr>
          <p:cNvPr id="170" name="Title 3">
            <a:extLst>
              <a:ext uri="{FF2B5EF4-FFF2-40B4-BE49-F238E27FC236}">
                <a16:creationId xmlns:a16="http://schemas.microsoft.com/office/drawing/2014/main" id="{117874B4-BB27-FA47-8105-26469E48AE89}"/>
              </a:ext>
            </a:extLst>
          </p:cNvPr>
          <p:cNvSpPr txBox="1">
            <a:spLocks/>
          </p:cNvSpPr>
          <p:nvPr/>
        </p:nvSpPr>
        <p:spPr>
          <a:xfrm>
            <a:off x="202407" y="214313"/>
            <a:ext cx="8739267" cy="510031"/>
          </a:xfrm>
          <a:prstGeom prst="rect">
            <a:avLst/>
          </a:prstGeom>
        </p:spPr>
        <p:txBody>
          <a:bodyPr/>
          <a:lstStyle>
            <a:lvl1pPr algn="l" defTabSz="1096963" rtl="0" eaLnBrk="1" fontAlgn="base" hangingPunct="1">
              <a:lnSpc>
                <a:spcPct val="90000"/>
              </a:lnSpc>
              <a:spcBef>
                <a:spcPct val="0"/>
              </a:spcBef>
              <a:spcAft>
                <a:spcPct val="0"/>
              </a:spcAft>
              <a:defRPr lang="en-US" sz="4800" kern="1200" spc="-120" dirty="0">
                <a:ln w="3175">
                  <a:noFill/>
                </a:ln>
                <a:solidFill>
                  <a:schemeClr val="tx2"/>
                </a:solidFill>
                <a:latin typeface="+mj-lt"/>
                <a:ea typeface="Amazon Ember Heavy" panose="020B0803020204020204" pitchFamily="34" charset="0"/>
                <a:cs typeface="Amazon Ember Heavy" panose="020B08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defTabSz="685602">
              <a:defRPr/>
            </a:pPr>
            <a:endParaRPr lang="en-US" sz="3000" spc="-75" dirty="0">
              <a:solidFill>
                <a:srgbClr val="FFFFFF"/>
              </a:solidFill>
              <a:latin typeface="Amazon Ember Heavy"/>
            </a:endParaRPr>
          </a:p>
        </p:txBody>
      </p:sp>
      <p:grpSp>
        <p:nvGrpSpPr>
          <p:cNvPr id="6" name="Group 5">
            <a:extLst>
              <a:ext uri="{FF2B5EF4-FFF2-40B4-BE49-F238E27FC236}">
                <a16:creationId xmlns:a16="http://schemas.microsoft.com/office/drawing/2014/main" id="{D7F82D06-0D3C-A34B-AACC-4E48C02A11FB}"/>
              </a:ext>
            </a:extLst>
          </p:cNvPr>
          <p:cNvGrpSpPr/>
          <p:nvPr/>
        </p:nvGrpSpPr>
        <p:grpSpPr>
          <a:xfrm>
            <a:off x="5453387" y="1937914"/>
            <a:ext cx="3488286" cy="2449038"/>
            <a:chOff x="8939057" y="2627015"/>
            <a:chExt cx="5581258" cy="3918460"/>
          </a:xfrm>
        </p:grpSpPr>
        <p:sp>
          <p:nvSpPr>
            <p:cNvPr id="160" name="Rectangle 159">
              <a:extLst>
                <a:ext uri="{FF2B5EF4-FFF2-40B4-BE49-F238E27FC236}">
                  <a16:creationId xmlns:a16="http://schemas.microsoft.com/office/drawing/2014/main" id="{2603EA67-6269-4D48-8AF7-148550049051}"/>
                </a:ext>
              </a:extLst>
            </p:cNvPr>
            <p:cNvSpPr/>
            <p:nvPr/>
          </p:nvSpPr>
          <p:spPr>
            <a:xfrm>
              <a:off x="9899268" y="2953573"/>
              <a:ext cx="4407408" cy="455509"/>
            </a:xfrm>
            <a:prstGeom prst="rect">
              <a:avLst/>
            </a:prstGeom>
          </p:spPr>
          <p:txBody>
            <a:bodyPr wrap="square">
              <a:spAutoFit/>
            </a:bodyPr>
            <a:lstStyle/>
            <a:p>
              <a:pPr algn="ctr" defTabSz="685800">
                <a:defRPr/>
              </a:pPr>
              <a:r>
                <a:rPr lang="en-US" sz="1250" dirty="0">
                  <a:solidFill>
                    <a:schemeClr val="accent2"/>
                  </a:solidFill>
                  <a:latin typeface="+mj-lt"/>
                </a:rPr>
                <a:t>EFS </a:t>
              </a:r>
              <a:r>
                <a:rPr lang="en-US" sz="1250" dirty="0">
                  <a:solidFill>
                    <a:schemeClr val="accent2"/>
                  </a:solidFill>
                </a:rPr>
                <a:t>Standard</a:t>
              </a:r>
              <a:endParaRPr lang="en-US" sz="1250" dirty="0">
                <a:solidFill>
                  <a:schemeClr val="accent2"/>
                </a:solidFill>
                <a:latin typeface="+mj-lt"/>
              </a:endParaRPr>
            </a:p>
          </p:txBody>
        </p:sp>
        <p:grpSp>
          <p:nvGrpSpPr>
            <p:cNvPr id="5" name="Group 4">
              <a:extLst>
                <a:ext uri="{FF2B5EF4-FFF2-40B4-BE49-F238E27FC236}">
                  <a16:creationId xmlns:a16="http://schemas.microsoft.com/office/drawing/2014/main" id="{8D7D9253-D528-41A3-B9BC-F577641CB298}"/>
                </a:ext>
              </a:extLst>
            </p:cNvPr>
            <p:cNvGrpSpPr/>
            <p:nvPr/>
          </p:nvGrpSpPr>
          <p:grpSpPr>
            <a:xfrm>
              <a:off x="8939057" y="2627015"/>
              <a:ext cx="1666108" cy="1666106"/>
              <a:chOff x="1687092" y="3054247"/>
              <a:chExt cx="2071709" cy="2071709"/>
            </a:xfrm>
          </p:grpSpPr>
          <p:grpSp>
            <p:nvGrpSpPr>
              <p:cNvPr id="4" name="Group 3">
                <a:extLst>
                  <a:ext uri="{FF2B5EF4-FFF2-40B4-BE49-F238E27FC236}">
                    <a16:creationId xmlns:a16="http://schemas.microsoft.com/office/drawing/2014/main" id="{C39F32A6-5EE7-4108-88FD-406DC76B620A}"/>
                  </a:ext>
                </a:extLst>
              </p:cNvPr>
              <p:cNvGrpSpPr/>
              <p:nvPr/>
            </p:nvGrpSpPr>
            <p:grpSpPr>
              <a:xfrm>
                <a:off x="2112111" y="3544906"/>
                <a:ext cx="1221670" cy="1090391"/>
                <a:chOff x="2100650" y="3541108"/>
                <a:chExt cx="1221670" cy="1090391"/>
              </a:xfrm>
            </p:grpSpPr>
            <p:sp>
              <p:nvSpPr>
                <p:cNvPr id="217" name="Freeform: Shape 110">
                  <a:extLst>
                    <a:ext uri="{FF2B5EF4-FFF2-40B4-BE49-F238E27FC236}">
                      <a16:creationId xmlns:a16="http://schemas.microsoft.com/office/drawing/2014/main" id="{0FF678F2-50FF-BA4E-B11A-3F270ACDE1E5}"/>
                    </a:ext>
                  </a:extLst>
                </p:cNvPr>
                <p:cNvSpPr/>
                <p:nvPr/>
              </p:nvSpPr>
              <p:spPr>
                <a:xfrm>
                  <a:off x="2425761" y="3676517"/>
                  <a:ext cx="555391" cy="194748"/>
                </a:xfrm>
                <a:custGeom>
                  <a:avLst/>
                  <a:gdLst>
                    <a:gd name="connsiteX0" fmla="*/ 208391 w 210302"/>
                    <a:gd name="connsiteY0" fmla="*/ 39876 h 73742"/>
                    <a:gd name="connsiteX1" fmla="*/ 106244 w 210302"/>
                    <a:gd name="connsiteY1" fmla="*/ 71831 h 73742"/>
                    <a:gd name="connsiteX2" fmla="*/ 4097 w 210302"/>
                    <a:gd name="connsiteY2" fmla="*/ 39876 h 73742"/>
                    <a:gd name="connsiteX3" fmla="*/ 106244 w 210302"/>
                    <a:gd name="connsiteY3" fmla="*/ 4097 h 73742"/>
                    <a:gd name="connsiteX4" fmla="*/ 208391 w 210302"/>
                    <a:gd name="connsiteY4" fmla="*/ 39876 h 7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02" h="73742">
                      <a:moveTo>
                        <a:pt x="208391" y="39876"/>
                      </a:moveTo>
                      <a:cubicBezTo>
                        <a:pt x="208391" y="57355"/>
                        <a:pt x="165238" y="71831"/>
                        <a:pt x="106244" y="71831"/>
                      </a:cubicBezTo>
                      <a:cubicBezTo>
                        <a:pt x="47250" y="71831"/>
                        <a:pt x="4097" y="57628"/>
                        <a:pt x="4097" y="39876"/>
                      </a:cubicBezTo>
                      <a:cubicBezTo>
                        <a:pt x="4097" y="22123"/>
                        <a:pt x="47250" y="4097"/>
                        <a:pt x="106244" y="4097"/>
                      </a:cubicBezTo>
                      <a:cubicBezTo>
                        <a:pt x="165238" y="4097"/>
                        <a:pt x="208391" y="22396"/>
                        <a:pt x="208391" y="39876"/>
                      </a:cubicBez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18" name="Freeform: Shape 111">
                  <a:extLst>
                    <a:ext uri="{FF2B5EF4-FFF2-40B4-BE49-F238E27FC236}">
                      <a16:creationId xmlns:a16="http://schemas.microsoft.com/office/drawing/2014/main" id="{E1F99793-03A8-5947-86EC-28784FC6CBFC}"/>
                    </a:ext>
                  </a:extLst>
                </p:cNvPr>
                <p:cNvSpPr/>
                <p:nvPr/>
              </p:nvSpPr>
              <p:spPr>
                <a:xfrm>
                  <a:off x="2425040" y="3938345"/>
                  <a:ext cx="367854" cy="100980"/>
                </a:xfrm>
                <a:custGeom>
                  <a:avLst/>
                  <a:gdLst>
                    <a:gd name="connsiteX0" fmla="*/ 4097 w 139291"/>
                    <a:gd name="connsiteY0" fmla="*/ 4097 h 38236"/>
                    <a:gd name="connsiteX1" fmla="*/ 106244 w 139291"/>
                    <a:gd name="connsiteY1" fmla="*/ 36052 h 38236"/>
                    <a:gd name="connsiteX2" fmla="*/ 135195 w 139291"/>
                    <a:gd name="connsiteY2" fmla="*/ 36052 h 38236"/>
                  </a:gdLst>
                  <a:ahLst/>
                  <a:cxnLst>
                    <a:cxn ang="0">
                      <a:pos x="connsiteX0" y="connsiteY0"/>
                    </a:cxn>
                    <a:cxn ang="0">
                      <a:pos x="connsiteX1" y="connsiteY1"/>
                    </a:cxn>
                    <a:cxn ang="0">
                      <a:pos x="connsiteX2" y="connsiteY2"/>
                    </a:cxn>
                  </a:cxnLst>
                  <a:rect l="l" t="t" r="r" b="b"/>
                  <a:pathLst>
                    <a:path w="139291" h="38236">
                      <a:moveTo>
                        <a:pt x="4097" y="4097"/>
                      </a:moveTo>
                      <a:cubicBezTo>
                        <a:pt x="4097" y="21577"/>
                        <a:pt x="47250" y="36052"/>
                        <a:pt x="106244" y="36052"/>
                      </a:cubicBezTo>
                      <a:lnTo>
                        <a:pt x="135195" y="36052"/>
                      </a:ln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19" name="Freeform: Shape 112">
                  <a:extLst>
                    <a:ext uri="{FF2B5EF4-FFF2-40B4-BE49-F238E27FC236}">
                      <a16:creationId xmlns:a16="http://schemas.microsoft.com/office/drawing/2014/main" id="{792E317C-CC81-9244-9AEA-A1F3D507F0F7}"/>
                    </a:ext>
                  </a:extLst>
                </p:cNvPr>
                <p:cNvSpPr/>
                <p:nvPr/>
              </p:nvSpPr>
              <p:spPr>
                <a:xfrm>
                  <a:off x="2425761" y="4103517"/>
                  <a:ext cx="353429" cy="100980"/>
                </a:xfrm>
                <a:custGeom>
                  <a:avLst/>
                  <a:gdLst>
                    <a:gd name="connsiteX0" fmla="*/ 131098 w 133829"/>
                    <a:gd name="connsiteY0" fmla="*/ 36052 h 38236"/>
                    <a:gd name="connsiteX1" fmla="*/ 4097 w 133829"/>
                    <a:gd name="connsiteY1" fmla="*/ 4097 h 38236"/>
                  </a:gdLst>
                  <a:ahLst/>
                  <a:cxnLst>
                    <a:cxn ang="0">
                      <a:pos x="connsiteX0" y="connsiteY0"/>
                    </a:cxn>
                    <a:cxn ang="0">
                      <a:pos x="connsiteX1" y="connsiteY1"/>
                    </a:cxn>
                  </a:cxnLst>
                  <a:rect l="l" t="t" r="r" b="b"/>
                  <a:pathLst>
                    <a:path w="133829" h="38236">
                      <a:moveTo>
                        <a:pt x="131098" y="36052"/>
                      </a:moveTo>
                      <a:cubicBezTo>
                        <a:pt x="67461" y="37418"/>
                        <a:pt x="4097" y="21850"/>
                        <a:pt x="4097"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0" name="Freeform: Shape 113">
                  <a:extLst>
                    <a:ext uri="{FF2B5EF4-FFF2-40B4-BE49-F238E27FC236}">
                      <a16:creationId xmlns:a16="http://schemas.microsoft.com/office/drawing/2014/main" id="{CF1C1D28-C997-F445-9262-92CEE3E7D101}"/>
                    </a:ext>
                  </a:extLst>
                </p:cNvPr>
                <p:cNvSpPr/>
                <p:nvPr/>
              </p:nvSpPr>
              <p:spPr>
                <a:xfrm>
                  <a:off x="2425040" y="3765957"/>
                  <a:ext cx="21640" cy="512113"/>
                </a:xfrm>
                <a:custGeom>
                  <a:avLst/>
                  <a:gdLst>
                    <a:gd name="connsiteX0" fmla="*/ 4097 w 8193"/>
                    <a:gd name="connsiteY0" fmla="*/ 4097 h 193915"/>
                    <a:gd name="connsiteX1" fmla="*/ 4097 w 8193"/>
                    <a:gd name="connsiteY1" fmla="*/ 191184 h 193915"/>
                  </a:gdLst>
                  <a:ahLst/>
                  <a:cxnLst>
                    <a:cxn ang="0">
                      <a:pos x="connsiteX0" y="connsiteY0"/>
                    </a:cxn>
                    <a:cxn ang="0">
                      <a:pos x="connsiteX1" y="connsiteY1"/>
                    </a:cxn>
                  </a:cxnLst>
                  <a:rect l="l" t="t" r="r" b="b"/>
                  <a:pathLst>
                    <a:path w="8193" h="193915">
                      <a:moveTo>
                        <a:pt x="4097" y="4097"/>
                      </a:moveTo>
                      <a:lnTo>
                        <a:pt x="4097" y="191184"/>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1" name="Freeform: Shape 114">
                  <a:extLst>
                    <a:ext uri="{FF2B5EF4-FFF2-40B4-BE49-F238E27FC236}">
                      <a16:creationId xmlns:a16="http://schemas.microsoft.com/office/drawing/2014/main" id="{2D9E631B-D83C-3248-9BA0-32D593B37591}"/>
                    </a:ext>
                  </a:extLst>
                </p:cNvPr>
                <p:cNvSpPr/>
                <p:nvPr/>
              </p:nvSpPr>
              <p:spPr>
                <a:xfrm>
                  <a:off x="2965282" y="3771006"/>
                  <a:ext cx="21640" cy="137044"/>
                </a:xfrm>
                <a:custGeom>
                  <a:avLst/>
                  <a:gdLst>
                    <a:gd name="connsiteX0" fmla="*/ 4097 w 8193"/>
                    <a:gd name="connsiteY0" fmla="*/ 4097 h 51892"/>
                    <a:gd name="connsiteX1" fmla="*/ 4097 w 8193"/>
                    <a:gd name="connsiteY1" fmla="*/ 48069 h 51892"/>
                  </a:gdLst>
                  <a:ahLst/>
                  <a:cxnLst>
                    <a:cxn ang="0">
                      <a:pos x="connsiteX0" y="connsiteY0"/>
                    </a:cxn>
                    <a:cxn ang="0">
                      <a:pos x="connsiteX1" y="connsiteY1"/>
                    </a:cxn>
                  </a:cxnLst>
                  <a:rect l="l" t="t" r="r" b="b"/>
                  <a:pathLst>
                    <a:path w="8193" h="51892">
                      <a:moveTo>
                        <a:pt x="4097" y="4097"/>
                      </a:moveTo>
                      <a:lnTo>
                        <a:pt x="4097" y="48069"/>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2" name="Freeform: Shape 115">
                  <a:extLst>
                    <a:ext uri="{FF2B5EF4-FFF2-40B4-BE49-F238E27FC236}">
                      <a16:creationId xmlns:a16="http://schemas.microsoft.com/office/drawing/2014/main" id="{7DFC3192-63DD-D24F-B441-BA2136FA86AE}"/>
                    </a:ext>
                  </a:extLst>
                </p:cNvPr>
                <p:cNvSpPr/>
                <p:nvPr/>
              </p:nvSpPr>
              <p:spPr>
                <a:xfrm>
                  <a:off x="2425040" y="4257872"/>
                  <a:ext cx="346217" cy="100980"/>
                </a:xfrm>
                <a:custGeom>
                  <a:avLst/>
                  <a:gdLst>
                    <a:gd name="connsiteX0" fmla="*/ 128094 w 131097"/>
                    <a:gd name="connsiteY0" fmla="*/ 36052 h 38236"/>
                    <a:gd name="connsiteX1" fmla="*/ 4097 w 131097"/>
                    <a:gd name="connsiteY1" fmla="*/ 4097 h 38236"/>
                  </a:gdLst>
                  <a:ahLst/>
                  <a:cxnLst>
                    <a:cxn ang="0">
                      <a:pos x="connsiteX0" y="connsiteY0"/>
                    </a:cxn>
                    <a:cxn ang="0">
                      <a:pos x="connsiteX1" y="connsiteY1"/>
                    </a:cxn>
                  </a:cxnLst>
                  <a:rect l="l" t="t" r="r" b="b"/>
                  <a:pathLst>
                    <a:path w="131097" h="38236">
                      <a:moveTo>
                        <a:pt x="128094" y="36052"/>
                      </a:moveTo>
                      <a:cubicBezTo>
                        <a:pt x="56263" y="40149"/>
                        <a:pt x="4097" y="21850"/>
                        <a:pt x="4097"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3" name="Freeform: Shape 116">
                  <a:extLst>
                    <a:ext uri="{FF2B5EF4-FFF2-40B4-BE49-F238E27FC236}">
                      <a16:creationId xmlns:a16="http://schemas.microsoft.com/office/drawing/2014/main" id="{27D45211-B6F8-B741-9B85-A57B5DCFE7DB}"/>
                    </a:ext>
                  </a:extLst>
                </p:cNvPr>
                <p:cNvSpPr/>
                <p:nvPr/>
              </p:nvSpPr>
              <p:spPr>
                <a:xfrm>
                  <a:off x="2831845" y="3939065"/>
                  <a:ext cx="490475" cy="692434"/>
                </a:xfrm>
                <a:custGeom>
                  <a:avLst/>
                  <a:gdLst>
                    <a:gd name="connsiteX0" fmla="*/ 4097 w 185721"/>
                    <a:gd name="connsiteY0" fmla="*/ 252090 h 262195"/>
                    <a:gd name="connsiteX1" fmla="*/ 4097 w 185721"/>
                    <a:gd name="connsiteY1" fmla="*/ 10925 h 262195"/>
                    <a:gd name="connsiteX2" fmla="*/ 10925 w 185721"/>
                    <a:gd name="connsiteY2" fmla="*/ 4097 h 262195"/>
                    <a:gd name="connsiteX3" fmla="*/ 122358 w 185721"/>
                    <a:gd name="connsiteY3" fmla="*/ 4097 h 262195"/>
                    <a:gd name="connsiteX4" fmla="*/ 181625 w 185721"/>
                    <a:gd name="connsiteY4" fmla="*/ 63364 h 262195"/>
                    <a:gd name="connsiteX5" fmla="*/ 181625 w 185721"/>
                    <a:gd name="connsiteY5" fmla="*/ 252090 h 262195"/>
                    <a:gd name="connsiteX6" fmla="*/ 174797 w 185721"/>
                    <a:gd name="connsiteY6" fmla="*/ 258918 h 262195"/>
                    <a:gd name="connsiteX7" fmla="*/ 11198 w 185721"/>
                    <a:gd name="connsiteY7" fmla="*/ 258918 h 262195"/>
                    <a:gd name="connsiteX8" fmla="*/ 4097 w 185721"/>
                    <a:gd name="connsiteY8" fmla="*/ 252090 h 26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21" h="262195">
                      <a:moveTo>
                        <a:pt x="4097" y="252090"/>
                      </a:moveTo>
                      <a:lnTo>
                        <a:pt x="4097" y="10925"/>
                      </a:lnTo>
                      <a:cubicBezTo>
                        <a:pt x="4097" y="7101"/>
                        <a:pt x="7101" y="4097"/>
                        <a:pt x="10925" y="4097"/>
                      </a:cubicBezTo>
                      <a:lnTo>
                        <a:pt x="122358" y="4097"/>
                      </a:lnTo>
                      <a:lnTo>
                        <a:pt x="181625" y="63364"/>
                      </a:lnTo>
                      <a:lnTo>
                        <a:pt x="181625" y="252090"/>
                      </a:lnTo>
                      <a:cubicBezTo>
                        <a:pt x="181625" y="255914"/>
                        <a:pt x="178621" y="258918"/>
                        <a:pt x="174797" y="258918"/>
                      </a:cubicBezTo>
                      <a:lnTo>
                        <a:pt x="11198" y="258918"/>
                      </a:lnTo>
                      <a:cubicBezTo>
                        <a:pt x="7101" y="258918"/>
                        <a:pt x="4097" y="255914"/>
                        <a:pt x="4097" y="252090"/>
                      </a:cubicBez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4" name="Freeform: Shape 117">
                  <a:extLst>
                    <a:ext uri="{FF2B5EF4-FFF2-40B4-BE49-F238E27FC236}">
                      <a16:creationId xmlns:a16="http://schemas.microsoft.com/office/drawing/2014/main" id="{89F0F111-8A06-844C-9FF5-E6D0EF52635B}"/>
                    </a:ext>
                  </a:extLst>
                </p:cNvPr>
                <p:cNvSpPr/>
                <p:nvPr/>
              </p:nvSpPr>
              <p:spPr>
                <a:xfrm>
                  <a:off x="3144162" y="3939065"/>
                  <a:ext cx="173108" cy="173108"/>
                </a:xfrm>
                <a:custGeom>
                  <a:avLst/>
                  <a:gdLst>
                    <a:gd name="connsiteX0" fmla="*/ 4097 w 65548"/>
                    <a:gd name="connsiteY0" fmla="*/ 63364 h 65548"/>
                    <a:gd name="connsiteX1" fmla="*/ 63364 w 65548"/>
                    <a:gd name="connsiteY1" fmla="*/ 63364 h 65548"/>
                    <a:gd name="connsiteX2" fmla="*/ 4097 w 65548"/>
                    <a:gd name="connsiteY2" fmla="*/ 4097 h 65548"/>
                  </a:gdLst>
                  <a:ahLst/>
                  <a:cxnLst>
                    <a:cxn ang="0">
                      <a:pos x="connsiteX0" y="connsiteY0"/>
                    </a:cxn>
                    <a:cxn ang="0">
                      <a:pos x="connsiteX1" y="connsiteY1"/>
                    </a:cxn>
                    <a:cxn ang="0">
                      <a:pos x="connsiteX2" y="connsiteY2"/>
                    </a:cxn>
                  </a:cxnLst>
                  <a:rect l="l" t="t" r="r" b="b"/>
                  <a:pathLst>
                    <a:path w="65548" h="65548">
                      <a:moveTo>
                        <a:pt x="4097" y="63364"/>
                      </a:moveTo>
                      <a:lnTo>
                        <a:pt x="63364" y="63364"/>
                      </a:lnTo>
                      <a:lnTo>
                        <a:pt x="4097" y="4097"/>
                      </a:ln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5" name="Freeform: Shape 118">
                  <a:extLst>
                    <a:ext uri="{FF2B5EF4-FFF2-40B4-BE49-F238E27FC236}">
                      <a16:creationId xmlns:a16="http://schemas.microsoft.com/office/drawing/2014/main" id="{02DE2246-E6BD-CA40-92A5-838314F8432C}"/>
                    </a:ext>
                  </a:extLst>
                </p:cNvPr>
                <p:cNvSpPr/>
                <p:nvPr/>
              </p:nvSpPr>
              <p:spPr>
                <a:xfrm>
                  <a:off x="2901087" y="4221808"/>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6" name="Freeform: Shape 119">
                  <a:extLst>
                    <a:ext uri="{FF2B5EF4-FFF2-40B4-BE49-F238E27FC236}">
                      <a16:creationId xmlns:a16="http://schemas.microsoft.com/office/drawing/2014/main" id="{6C524FE5-B1F5-584E-9C12-6322AE6534FB}"/>
                    </a:ext>
                  </a:extLst>
                </p:cNvPr>
                <p:cNvSpPr/>
                <p:nvPr/>
              </p:nvSpPr>
              <p:spPr>
                <a:xfrm>
                  <a:off x="2901087" y="4313411"/>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7" name="Freeform: Shape 120">
                  <a:extLst>
                    <a:ext uri="{FF2B5EF4-FFF2-40B4-BE49-F238E27FC236}">
                      <a16:creationId xmlns:a16="http://schemas.microsoft.com/office/drawing/2014/main" id="{8A7888D5-442C-0D47-99AE-67F0985D87E2}"/>
                    </a:ext>
                  </a:extLst>
                </p:cNvPr>
                <p:cNvSpPr/>
                <p:nvPr/>
              </p:nvSpPr>
              <p:spPr>
                <a:xfrm>
                  <a:off x="2901087" y="4405736"/>
                  <a:ext cx="339005" cy="21640"/>
                </a:xfrm>
                <a:custGeom>
                  <a:avLst/>
                  <a:gdLst>
                    <a:gd name="connsiteX0" fmla="*/ 4097 w 128366"/>
                    <a:gd name="connsiteY0" fmla="*/ 4097 h 8193"/>
                    <a:gd name="connsiteX1" fmla="*/ 126182 w 128366"/>
                    <a:gd name="connsiteY1" fmla="*/ 4097 h 8193"/>
                  </a:gdLst>
                  <a:ahLst/>
                  <a:cxnLst>
                    <a:cxn ang="0">
                      <a:pos x="connsiteX0" y="connsiteY0"/>
                    </a:cxn>
                    <a:cxn ang="0">
                      <a:pos x="connsiteX1" y="connsiteY1"/>
                    </a:cxn>
                  </a:cxnLst>
                  <a:rect l="l" t="t" r="r" b="b"/>
                  <a:pathLst>
                    <a:path w="128366" h="8193">
                      <a:moveTo>
                        <a:pt x="4097" y="4097"/>
                      </a:moveTo>
                      <a:lnTo>
                        <a:pt x="126182"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8" name="Freeform: Shape 121">
                  <a:extLst>
                    <a:ext uri="{FF2B5EF4-FFF2-40B4-BE49-F238E27FC236}">
                      <a16:creationId xmlns:a16="http://schemas.microsoft.com/office/drawing/2014/main" id="{0F32FE3D-9A99-0D4C-9DA3-A8EAC288A5FB}"/>
                    </a:ext>
                  </a:extLst>
                </p:cNvPr>
                <p:cNvSpPr/>
                <p:nvPr/>
              </p:nvSpPr>
              <p:spPr>
                <a:xfrm>
                  <a:off x="2901087" y="4497338"/>
                  <a:ext cx="129832" cy="21640"/>
                </a:xfrm>
                <a:custGeom>
                  <a:avLst/>
                  <a:gdLst>
                    <a:gd name="connsiteX0" fmla="*/ 4097 w 49161"/>
                    <a:gd name="connsiteY0" fmla="*/ 4097 h 8193"/>
                    <a:gd name="connsiteX1" fmla="*/ 46977 w 49161"/>
                    <a:gd name="connsiteY1" fmla="*/ 4097 h 8193"/>
                  </a:gdLst>
                  <a:ahLst/>
                  <a:cxnLst>
                    <a:cxn ang="0">
                      <a:pos x="connsiteX0" y="connsiteY0"/>
                    </a:cxn>
                    <a:cxn ang="0">
                      <a:pos x="connsiteX1" y="connsiteY1"/>
                    </a:cxn>
                  </a:cxnLst>
                  <a:rect l="l" t="t" r="r" b="b"/>
                  <a:pathLst>
                    <a:path w="49161" h="8193">
                      <a:moveTo>
                        <a:pt x="4097" y="4097"/>
                      </a:moveTo>
                      <a:lnTo>
                        <a:pt x="46977"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29" name="Freeform: Shape 122">
                  <a:extLst>
                    <a:ext uri="{FF2B5EF4-FFF2-40B4-BE49-F238E27FC236}">
                      <a16:creationId xmlns:a16="http://schemas.microsoft.com/office/drawing/2014/main" id="{C42CA970-7AB1-A242-AED4-4E8DDC8DF83D}"/>
                    </a:ext>
                  </a:extLst>
                </p:cNvPr>
                <p:cNvSpPr/>
                <p:nvPr/>
              </p:nvSpPr>
              <p:spPr>
                <a:xfrm>
                  <a:off x="2901087" y="4130206"/>
                  <a:ext cx="201961" cy="21640"/>
                </a:xfrm>
                <a:custGeom>
                  <a:avLst/>
                  <a:gdLst>
                    <a:gd name="connsiteX0" fmla="*/ 4097 w 76473"/>
                    <a:gd name="connsiteY0" fmla="*/ 4097 h 8193"/>
                    <a:gd name="connsiteX1" fmla="*/ 74835 w 76473"/>
                    <a:gd name="connsiteY1" fmla="*/ 4097 h 8193"/>
                  </a:gdLst>
                  <a:ahLst/>
                  <a:cxnLst>
                    <a:cxn ang="0">
                      <a:pos x="connsiteX0" y="connsiteY0"/>
                    </a:cxn>
                    <a:cxn ang="0">
                      <a:pos x="connsiteX1" y="connsiteY1"/>
                    </a:cxn>
                  </a:cxnLst>
                  <a:rect l="l" t="t" r="r" b="b"/>
                  <a:pathLst>
                    <a:path w="76473" h="8193">
                      <a:moveTo>
                        <a:pt x="4097" y="4097"/>
                      </a:moveTo>
                      <a:lnTo>
                        <a:pt x="74835"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0" name="Freeform: Shape 123">
                  <a:extLst>
                    <a:ext uri="{FF2B5EF4-FFF2-40B4-BE49-F238E27FC236}">
                      <a16:creationId xmlns:a16="http://schemas.microsoft.com/office/drawing/2014/main" id="{54CEFCD9-68C2-9C43-B9D6-2D032F4E4127}"/>
                    </a:ext>
                  </a:extLst>
                </p:cNvPr>
                <p:cNvSpPr/>
                <p:nvPr/>
              </p:nvSpPr>
              <p:spPr>
                <a:xfrm>
                  <a:off x="2250751" y="3659489"/>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1" name="Freeform: Shape 124">
                  <a:extLst>
                    <a:ext uri="{FF2B5EF4-FFF2-40B4-BE49-F238E27FC236}">
                      <a16:creationId xmlns:a16="http://schemas.microsoft.com/office/drawing/2014/main" id="{1171EA0C-B628-1942-BEA1-9FE69EA3D29B}"/>
                    </a:ext>
                  </a:extLst>
                </p:cNvPr>
                <p:cNvSpPr/>
                <p:nvPr/>
              </p:nvSpPr>
              <p:spPr>
                <a:xfrm>
                  <a:off x="2466289" y="3654664"/>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2" name="Freeform: Shape 125">
                  <a:extLst>
                    <a:ext uri="{FF2B5EF4-FFF2-40B4-BE49-F238E27FC236}">
                      <a16:creationId xmlns:a16="http://schemas.microsoft.com/office/drawing/2014/main" id="{998639FE-97FA-1144-8A8F-D5EDEAE11910}"/>
                    </a:ext>
                  </a:extLst>
                </p:cNvPr>
                <p:cNvSpPr/>
                <p:nvPr/>
              </p:nvSpPr>
              <p:spPr>
                <a:xfrm>
                  <a:off x="2198834"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3" name="Freeform: Shape 126">
                  <a:extLst>
                    <a:ext uri="{FF2B5EF4-FFF2-40B4-BE49-F238E27FC236}">
                      <a16:creationId xmlns:a16="http://schemas.microsoft.com/office/drawing/2014/main" id="{401AA62B-EF10-D741-8067-D8F7E22B4E54}"/>
                    </a:ext>
                  </a:extLst>
                </p:cNvPr>
                <p:cNvSpPr/>
                <p:nvPr/>
              </p:nvSpPr>
              <p:spPr>
                <a:xfrm>
                  <a:off x="2330296"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4" name="Freeform: Shape 127">
                  <a:extLst>
                    <a:ext uri="{FF2B5EF4-FFF2-40B4-BE49-F238E27FC236}">
                      <a16:creationId xmlns:a16="http://schemas.microsoft.com/office/drawing/2014/main" id="{2453F2CB-F586-9D4B-A8EA-7059FCBEB422}"/>
                    </a:ext>
                  </a:extLst>
                </p:cNvPr>
                <p:cNvSpPr/>
                <p:nvPr/>
              </p:nvSpPr>
              <p:spPr>
                <a:xfrm>
                  <a:off x="2154046" y="3947696"/>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5" name="Freeform: Shape 128">
                  <a:extLst>
                    <a:ext uri="{FF2B5EF4-FFF2-40B4-BE49-F238E27FC236}">
                      <a16:creationId xmlns:a16="http://schemas.microsoft.com/office/drawing/2014/main" id="{17426F55-CC1A-E641-9ECE-789CCA8CD1AC}"/>
                    </a:ext>
                  </a:extLst>
                </p:cNvPr>
                <p:cNvSpPr/>
                <p:nvPr/>
              </p:nvSpPr>
              <p:spPr>
                <a:xfrm>
                  <a:off x="2271615" y="3888717"/>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6" name="Freeform: Shape 129">
                  <a:extLst>
                    <a:ext uri="{FF2B5EF4-FFF2-40B4-BE49-F238E27FC236}">
                      <a16:creationId xmlns:a16="http://schemas.microsoft.com/office/drawing/2014/main" id="{7FBB2349-4AD8-2242-B5D0-F0F57905BBF0}"/>
                    </a:ext>
                  </a:extLst>
                </p:cNvPr>
                <p:cNvSpPr/>
                <p:nvPr/>
              </p:nvSpPr>
              <p:spPr>
                <a:xfrm>
                  <a:off x="2368406" y="3607305"/>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237" name="Freeform: Shape 130">
                  <a:extLst>
                    <a:ext uri="{FF2B5EF4-FFF2-40B4-BE49-F238E27FC236}">
                      <a16:creationId xmlns:a16="http://schemas.microsoft.com/office/drawing/2014/main" id="{83106458-5C08-1D47-9ADE-3044EBCF50B6}"/>
                    </a:ext>
                  </a:extLst>
                </p:cNvPr>
                <p:cNvSpPr/>
                <p:nvPr/>
              </p:nvSpPr>
              <p:spPr>
                <a:xfrm>
                  <a:off x="2100650" y="3541108"/>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grpSp>
          <p:sp>
            <p:nvSpPr>
              <p:cNvPr id="161" name="Oval 160">
                <a:extLst>
                  <a:ext uri="{FF2B5EF4-FFF2-40B4-BE49-F238E27FC236}">
                    <a16:creationId xmlns:a16="http://schemas.microsoft.com/office/drawing/2014/main" id="{8925705E-9827-4263-9662-8EF832DD2CC6}"/>
                  </a:ext>
                </a:extLst>
              </p:cNvPr>
              <p:cNvSpPr/>
              <p:nvPr/>
            </p:nvSpPr>
            <p:spPr bwMode="auto">
              <a:xfrm>
                <a:off x="1687092" y="3054247"/>
                <a:ext cx="2071709" cy="2071709"/>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grpSp>
        <p:sp>
          <p:nvSpPr>
            <p:cNvPr id="175" name="Rectangle 174">
              <a:extLst>
                <a:ext uri="{FF2B5EF4-FFF2-40B4-BE49-F238E27FC236}">
                  <a16:creationId xmlns:a16="http://schemas.microsoft.com/office/drawing/2014/main" id="{DC927DC9-2851-4444-8FA6-F6B2ADBEA168}"/>
                </a:ext>
              </a:extLst>
            </p:cNvPr>
            <p:cNvSpPr/>
            <p:nvPr/>
          </p:nvSpPr>
          <p:spPr>
            <a:xfrm>
              <a:off x="9899268" y="3364477"/>
              <a:ext cx="4407408" cy="332398"/>
            </a:xfrm>
            <a:prstGeom prst="rect">
              <a:avLst/>
            </a:prstGeom>
          </p:spPr>
          <p:txBody>
            <a:bodyPr wrap="square">
              <a:spAutoFit/>
            </a:bodyPr>
            <a:lstStyle/>
            <a:p>
              <a:pPr algn="ctr" defTabSz="685800">
                <a:spcBef>
                  <a:spcPts val="375"/>
                </a:spcBef>
                <a:defRPr/>
              </a:pPr>
              <a:r>
                <a:rPr lang="en-US" sz="750" dirty="0">
                  <a:solidFill>
                    <a:schemeClr val="bg1"/>
                  </a:solidFill>
                  <a:ea typeface="Amazon Ember" panose="020B0603020204020204" pitchFamily="34" charset="0"/>
                  <a:cs typeface="Amazon Ember" panose="020B0603020204020204" pitchFamily="34" charset="0"/>
                </a:rPr>
                <a:t>$0.30/GB-month*</a:t>
              </a:r>
            </a:p>
          </p:txBody>
        </p:sp>
        <p:sp>
          <p:nvSpPr>
            <p:cNvPr id="178" name="Rectangle 177">
              <a:extLst>
                <a:ext uri="{FF2B5EF4-FFF2-40B4-BE49-F238E27FC236}">
                  <a16:creationId xmlns:a16="http://schemas.microsoft.com/office/drawing/2014/main" id="{A9CD179F-2017-4276-9A73-E00B9C4ED5B9}"/>
                </a:ext>
              </a:extLst>
            </p:cNvPr>
            <p:cNvSpPr/>
            <p:nvPr/>
          </p:nvSpPr>
          <p:spPr>
            <a:xfrm>
              <a:off x="10112907" y="5077547"/>
              <a:ext cx="4407408" cy="455509"/>
            </a:xfrm>
            <a:prstGeom prst="rect">
              <a:avLst/>
            </a:prstGeom>
          </p:spPr>
          <p:txBody>
            <a:bodyPr wrap="square">
              <a:spAutoFit/>
            </a:bodyPr>
            <a:lstStyle/>
            <a:p>
              <a:pPr algn="ctr" defTabSz="685800">
                <a:buClr>
                  <a:srgbClr val="FFFFFF"/>
                </a:buClr>
                <a:defRPr/>
              </a:pPr>
              <a:r>
                <a:rPr lang="en-US" sz="1250" dirty="0">
                  <a:solidFill>
                    <a:schemeClr val="accent2"/>
                  </a:solidFill>
                  <a:latin typeface="+mj-lt"/>
                </a:rPr>
                <a:t>EFS Standard-IA</a:t>
              </a:r>
            </a:p>
          </p:txBody>
        </p:sp>
        <p:grpSp>
          <p:nvGrpSpPr>
            <p:cNvPr id="9" name="Group 8">
              <a:extLst>
                <a:ext uri="{FF2B5EF4-FFF2-40B4-BE49-F238E27FC236}">
                  <a16:creationId xmlns:a16="http://schemas.microsoft.com/office/drawing/2014/main" id="{18DDE79C-65F1-DF4C-8F4D-26860A48DD2F}"/>
                </a:ext>
              </a:extLst>
            </p:cNvPr>
            <p:cNvGrpSpPr/>
            <p:nvPr/>
          </p:nvGrpSpPr>
          <p:grpSpPr>
            <a:xfrm>
              <a:off x="8939057" y="4879369"/>
              <a:ext cx="1666108" cy="1666106"/>
              <a:chOff x="10501891" y="3651253"/>
              <a:chExt cx="1666108" cy="1666106"/>
            </a:xfrm>
          </p:grpSpPr>
          <p:grpSp>
            <p:nvGrpSpPr>
              <p:cNvPr id="7" name="Group 6">
                <a:extLst>
                  <a:ext uri="{FF2B5EF4-FFF2-40B4-BE49-F238E27FC236}">
                    <a16:creationId xmlns:a16="http://schemas.microsoft.com/office/drawing/2014/main" id="{409FEC17-C003-48FB-B8F7-37B634BAC2C2}"/>
                  </a:ext>
                </a:extLst>
              </p:cNvPr>
              <p:cNvGrpSpPr/>
              <p:nvPr/>
            </p:nvGrpSpPr>
            <p:grpSpPr>
              <a:xfrm>
                <a:off x="10730670" y="3869212"/>
                <a:ext cx="1221248" cy="1253782"/>
                <a:chOff x="9215072" y="3848481"/>
                <a:chExt cx="1221248" cy="1253782"/>
              </a:xfrm>
            </p:grpSpPr>
            <p:grpSp>
              <p:nvGrpSpPr>
                <p:cNvPr id="202" name="Group 201">
                  <a:extLst>
                    <a:ext uri="{FF2B5EF4-FFF2-40B4-BE49-F238E27FC236}">
                      <a16:creationId xmlns:a16="http://schemas.microsoft.com/office/drawing/2014/main" id="{DB81D90F-DC81-0E4F-BED6-6BB8388A8C67}"/>
                    </a:ext>
                  </a:extLst>
                </p:cNvPr>
                <p:cNvGrpSpPr/>
                <p:nvPr/>
              </p:nvGrpSpPr>
              <p:grpSpPr>
                <a:xfrm>
                  <a:off x="9536897" y="4088382"/>
                  <a:ext cx="577598" cy="773980"/>
                  <a:chOff x="10972662" y="4568853"/>
                  <a:chExt cx="558893" cy="748914"/>
                </a:xfrm>
              </p:grpSpPr>
              <p:sp>
                <p:nvSpPr>
                  <p:cNvPr id="212" name="Freeform: Shape 217">
                    <a:extLst>
                      <a:ext uri="{FF2B5EF4-FFF2-40B4-BE49-F238E27FC236}">
                        <a16:creationId xmlns:a16="http://schemas.microsoft.com/office/drawing/2014/main" id="{3626C5E3-F556-8347-AC0A-5AA42AD21FCA}"/>
                      </a:ext>
                    </a:extLst>
                  </p:cNvPr>
                  <p:cNvSpPr/>
                  <p:nvPr/>
                </p:nvSpPr>
                <p:spPr>
                  <a:xfrm>
                    <a:off x="10972662" y="4568853"/>
                    <a:ext cx="558893" cy="748914"/>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213" name="Freeform: Shape 218">
                    <a:extLst>
                      <a:ext uri="{FF2B5EF4-FFF2-40B4-BE49-F238E27FC236}">
                        <a16:creationId xmlns:a16="http://schemas.microsoft.com/office/drawing/2014/main" id="{08A98A84-87F2-A049-B9CE-7E97D16CB52F}"/>
                      </a:ext>
                    </a:extLst>
                  </p:cNvPr>
                  <p:cNvSpPr/>
                  <p:nvPr/>
                </p:nvSpPr>
                <p:spPr>
                  <a:xfrm>
                    <a:off x="11174423" y="4893011"/>
                    <a:ext cx="167667" cy="318569"/>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chemeClr val="accent3"/>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214" name="Freeform: Shape 219">
                    <a:extLst>
                      <a:ext uri="{FF2B5EF4-FFF2-40B4-BE49-F238E27FC236}">
                        <a16:creationId xmlns:a16="http://schemas.microsoft.com/office/drawing/2014/main" id="{7E5A078A-280B-724F-9B47-A7198A1AEE39}"/>
                      </a:ext>
                    </a:extLst>
                  </p:cNvPr>
                  <p:cNvSpPr/>
                  <p:nvPr/>
                </p:nvSpPr>
                <p:spPr>
                  <a:xfrm>
                    <a:off x="11257139" y="4858360"/>
                    <a:ext cx="16768" cy="396814"/>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noFill/>
                  <a:ln w="19050" cap="flat">
                    <a:solidFill>
                      <a:schemeClr val="accent3"/>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215" name="Freeform: Shape 220">
                    <a:extLst>
                      <a:ext uri="{FF2B5EF4-FFF2-40B4-BE49-F238E27FC236}">
                        <a16:creationId xmlns:a16="http://schemas.microsoft.com/office/drawing/2014/main" id="{B18CEC9F-FE4F-B549-A3D7-E4FE180A867D}"/>
                      </a:ext>
                    </a:extLst>
                  </p:cNvPr>
                  <p:cNvSpPr/>
                  <p:nvPr/>
                </p:nvSpPr>
                <p:spPr>
                  <a:xfrm>
                    <a:off x="11124681" y="4709135"/>
                    <a:ext cx="402402" cy="61478"/>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216" name="Freeform: Shape 221">
                    <a:extLst>
                      <a:ext uri="{FF2B5EF4-FFF2-40B4-BE49-F238E27FC236}">
                        <a16:creationId xmlns:a16="http://schemas.microsoft.com/office/drawing/2014/main" id="{85FC5AE6-282B-0748-9AE6-632866226EB9}"/>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grpSp>
            <p:grpSp>
              <p:nvGrpSpPr>
                <p:cNvPr id="203" name="Graphic 268">
                  <a:extLst>
                    <a:ext uri="{FF2B5EF4-FFF2-40B4-BE49-F238E27FC236}">
                      <a16:creationId xmlns:a16="http://schemas.microsoft.com/office/drawing/2014/main" id="{A90FB909-33B2-5345-B42A-4F2DFC15E6E5}"/>
                    </a:ext>
                  </a:extLst>
                </p:cNvPr>
                <p:cNvGrpSpPr/>
                <p:nvPr/>
              </p:nvGrpSpPr>
              <p:grpSpPr>
                <a:xfrm>
                  <a:off x="9215072" y="3848481"/>
                  <a:ext cx="1221248" cy="1253782"/>
                  <a:chOff x="4562059" y="6255271"/>
                  <a:chExt cx="483729" cy="496616"/>
                </a:xfrm>
              </p:grpSpPr>
              <p:sp>
                <p:nvSpPr>
                  <p:cNvPr id="204" name="Freeform: Shape 99">
                    <a:extLst>
                      <a:ext uri="{FF2B5EF4-FFF2-40B4-BE49-F238E27FC236}">
                        <a16:creationId xmlns:a16="http://schemas.microsoft.com/office/drawing/2014/main" id="{4BAFA4F2-B7F0-0447-A833-E5C6FA114E4C}"/>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05" name="Freeform: Shape 100">
                    <a:extLst>
                      <a:ext uri="{FF2B5EF4-FFF2-40B4-BE49-F238E27FC236}">
                        <a16:creationId xmlns:a16="http://schemas.microsoft.com/office/drawing/2014/main" id="{96D56FF7-07AF-5941-843C-079DFDF92975}"/>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06" name="Freeform: Shape 101">
                    <a:extLst>
                      <a:ext uri="{FF2B5EF4-FFF2-40B4-BE49-F238E27FC236}">
                        <a16:creationId xmlns:a16="http://schemas.microsoft.com/office/drawing/2014/main" id="{22D921EE-EACA-624D-A246-C4312CED0B94}"/>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07" name="Freeform: Shape 102">
                    <a:extLst>
                      <a:ext uri="{FF2B5EF4-FFF2-40B4-BE49-F238E27FC236}">
                        <a16:creationId xmlns:a16="http://schemas.microsoft.com/office/drawing/2014/main" id="{7A589737-9129-3441-8A3F-549836A53C5C}"/>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rgbClr val="FFFFFF"/>
                    </a:solidFill>
                    <a:prstDash val="solid"/>
                    <a:miter/>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08" name="Freeform: Shape 103">
                    <a:extLst>
                      <a:ext uri="{FF2B5EF4-FFF2-40B4-BE49-F238E27FC236}">
                        <a16:creationId xmlns:a16="http://schemas.microsoft.com/office/drawing/2014/main" id="{09FE67DC-813A-4A47-9B9C-8FA6FDDDC45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09" name="Freeform: Shape 104">
                    <a:extLst>
                      <a:ext uri="{FF2B5EF4-FFF2-40B4-BE49-F238E27FC236}">
                        <a16:creationId xmlns:a16="http://schemas.microsoft.com/office/drawing/2014/main" id="{2AE10588-66C6-7A42-93DD-27E3F9A00510}"/>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10" name="Freeform: Shape 105">
                    <a:extLst>
                      <a:ext uri="{FF2B5EF4-FFF2-40B4-BE49-F238E27FC236}">
                        <a16:creationId xmlns:a16="http://schemas.microsoft.com/office/drawing/2014/main" id="{8D8EA230-559B-314D-92CB-8346067EC908}"/>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211" name="Freeform: Shape 106">
                    <a:extLst>
                      <a:ext uri="{FF2B5EF4-FFF2-40B4-BE49-F238E27FC236}">
                        <a16:creationId xmlns:a16="http://schemas.microsoft.com/office/drawing/2014/main" id="{33A86D9D-5CFA-314F-AE00-983098E29EC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rgbClr val="FFFFFF"/>
                    </a:solidFill>
                    <a:prstDash val="solid"/>
                    <a:miter/>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sp>
            <p:nvSpPr>
              <p:cNvPr id="181" name="Oval 180">
                <a:extLst>
                  <a:ext uri="{FF2B5EF4-FFF2-40B4-BE49-F238E27FC236}">
                    <a16:creationId xmlns:a16="http://schemas.microsoft.com/office/drawing/2014/main" id="{602514F2-D591-4ADA-87E0-EEFC43E5D142}"/>
                  </a:ext>
                </a:extLst>
              </p:cNvPr>
              <p:cNvSpPr/>
              <p:nvPr/>
            </p:nvSpPr>
            <p:spPr bwMode="auto">
              <a:xfrm>
                <a:off x="10501891" y="3651253"/>
                <a:ext cx="1666108" cy="1666106"/>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grpSp>
        <p:sp>
          <p:nvSpPr>
            <p:cNvPr id="359" name="Rectangle 358">
              <a:extLst>
                <a:ext uri="{FF2B5EF4-FFF2-40B4-BE49-F238E27FC236}">
                  <a16:creationId xmlns:a16="http://schemas.microsoft.com/office/drawing/2014/main" id="{12DBBBA2-3069-4A58-B764-A5F7BECBD11B}"/>
                </a:ext>
              </a:extLst>
            </p:cNvPr>
            <p:cNvSpPr/>
            <p:nvPr/>
          </p:nvSpPr>
          <p:spPr>
            <a:xfrm>
              <a:off x="10112907" y="5477658"/>
              <a:ext cx="4407408" cy="958211"/>
            </a:xfrm>
            <a:prstGeom prst="rect">
              <a:avLst/>
            </a:prstGeom>
          </p:spPr>
          <p:txBody>
            <a:bodyPr wrap="square">
              <a:spAutoFit/>
            </a:bodyPr>
            <a:lstStyle/>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Cost-optimized for less accessed files</a:t>
              </a:r>
            </a:p>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$0.025/GB-month* for storage </a:t>
              </a:r>
            </a:p>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$0.01/GB* for access</a:t>
              </a:r>
            </a:p>
          </p:txBody>
        </p:sp>
      </p:grpSp>
      <p:grpSp>
        <p:nvGrpSpPr>
          <p:cNvPr id="3" name="Group 2">
            <a:extLst>
              <a:ext uri="{FF2B5EF4-FFF2-40B4-BE49-F238E27FC236}">
                <a16:creationId xmlns:a16="http://schemas.microsoft.com/office/drawing/2014/main" id="{0E40C60A-3270-4749-8491-A00EC3F16FD9}"/>
              </a:ext>
            </a:extLst>
          </p:cNvPr>
          <p:cNvGrpSpPr/>
          <p:nvPr/>
        </p:nvGrpSpPr>
        <p:grpSpPr>
          <a:xfrm>
            <a:off x="355630" y="1843431"/>
            <a:ext cx="3504721" cy="2543521"/>
            <a:chOff x="-83979" y="2536672"/>
            <a:chExt cx="5607553" cy="4069633"/>
          </a:xfrm>
        </p:grpSpPr>
        <p:sp>
          <p:nvSpPr>
            <p:cNvPr id="168" name="Rectangle 167">
              <a:extLst>
                <a:ext uri="{FF2B5EF4-FFF2-40B4-BE49-F238E27FC236}">
                  <a16:creationId xmlns:a16="http://schemas.microsoft.com/office/drawing/2014/main" id="{24489632-F364-0F4F-A8DD-15B565133996}"/>
                </a:ext>
              </a:extLst>
            </p:cNvPr>
            <p:cNvSpPr/>
            <p:nvPr/>
          </p:nvSpPr>
          <p:spPr>
            <a:xfrm>
              <a:off x="-77459" y="3068606"/>
              <a:ext cx="4407408" cy="455509"/>
            </a:xfrm>
            <a:prstGeom prst="rect">
              <a:avLst/>
            </a:prstGeom>
          </p:spPr>
          <p:txBody>
            <a:bodyPr wrap="square">
              <a:spAutoFit/>
            </a:bodyPr>
            <a:lstStyle/>
            <a:p>
              <a:pPr algn="ctr" defTabSz="685800">
                <a:defRPr/>
              </a:pPr>
              <a:r>
                <a:rPr lang="en-US" sz="1250" dirty="0">
                  <a:solidFill>
                    <a:schemeClr val="accent2"/>
                  </a:solidFill>
                  <a:latin typeface="+mj-lt"/>
                </a:rPr>
                <a:t>EFS </a:t>
              </a:r>
              <a:r>
                <a:rPr lang="en-US" sz="1250" dirty="0">
                  <a:solidFill>
                    <a:schemeClr val="accent2"/>
                  </a:solidFill>
                </a:rPr>
                <a:t>One Zone</a:t>
              </a:r>
              <a:endParaRPr lang="en-US" sz="1250" dirty="0">
                <a:solidFill>
                  <a:schemeClr val="accent2"/>
                </a:solidFill>
                <a:latin typeface="+mj-lt"/>
              </a:endParaRPr>
            </a:p>
          </p:txBody>
        </p:sp>
        <p:grpSp>
          <p:nvGrpSpPr>
            <p:cNvPr id="169" name="Group 168">
              <a:extLst>
                <a:ext uri="{FF2B5EF4-FFF2-40B4-BE49-F238E27FC236}">
                  <a16:creationId xmlns:a16="http://schemas.microsoft.com/office/drawing/2014/main" id="{44C1D58A-06CE-6041-BD12-E52FC335765A}"/>
                </a:ext>
              </a:extLst>
            </p:cNvPr>
            <p:cNvGrpSpPr/>
            <p:nvPr/>
          </p:nvGrpSpPr>
          <p:grpSpPr>
            <a:xfrm>
              <a:off x="3741546" y="2536672"/>
              <a:ext cx="1666108" cy="1666106"/>
              <a:chOff x="1687092" y="3054247"/>
              <a:chExt cx="2071709" cy="2071709"/>
            </a:xfrm>
          </p:grpSpPr>
          <p:grpSp>
            <p:nvGrpSpPr>
              <p:cNvPr id="171" name="Group 170">
                <a:extLst>
                  <a:ext uri="{FF2B5EF4-FFF2-40B4-BE49-F238E27FC236}">
                    <a16:creationId xmlns:a16="http://schemas.microsoft.com/office/drawing/2014/main" id="{BB9B23A7-515C-B441-A328-2B7BACB19E40}"/>
                  </a:ext>
                </a:extLst>
              </p:cNvPr>
              <p:cNvGrpSpPr/>
              <p:nvPr/>
            </p:nvGrpSpPr>
            <p:grpSpPr>
              <a:xfrm>
                <a:off x="2112111" y="3544906"/>
                <a:ext cx="1221670" cy="1090391"/>
                <a:chOff x="2100650" y="3541108"/>
                <a:chExt cx="1221670" cy="1090391"/>
              </a:xfrm>
            </p:grpSpPr>
            <p:sp>
              <p:nvSpPr>
                <p:cNvPr id="173" name="Freeform: Shape 110">
                  <a:extLst>
                    <a:ext uri="{FF2B5EF4-FFF2-40B4-BE49-F238E27FC236}">
                      <a16:creationId xmlns:a16="http://schemas.microsoft.com/office/drawing/2014/main" id="{1A00F077-65C3-5447-A236-540A8C9066B8}"/>
                    </a:ext>
                  </a:extLst>
                </p:cNvPr>
                <p:cNvSpPr/>
                <p:nvPr/>
              </p:nvSpPr>
              <p:spPr>
                <a:xfrm>
                  <a:off x="2425761" y="3676517"/>
                  <a:ext cx="555391" cy="194748"/>
                </a:xfrm>
                <a:custGeom>
                  <a:avLst/>
                  <a:gdLst>
                    <a:gd name="connsiteX0" fmla="*/ 208391 w 210302"/>
                    <a:gd name="connsiteY0" fmla="*/ 39876 h 73742"/>
                    <a:gd name="connsiteX1" fmla="*/ 106244 w 210302"/>
                    <a:gd name="connsiteY1" fmla="*/ 71831 h 73742"/>
                    <a:gd name="connsiteX2" fmla="*/ 4097 w 210302"/>
                    <a:gd name="connsiteY2" fmla="*/ 39876 h 73742"/>
                    <a:gd name="connsiteX3" fmla="*/ 106244 w 210302"/>
                    <a:gd name="connsiteY3" fmla="*/ 4097 h 73742"/>
                    <a:gd name="connsiteX4" fmla="*/ 208391 w 210302"/>
                    <a:gd name="connsiteY4" fmla="*/ 39876 h 7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02" h="73742">
                      <a:moveTo>
                        <a:pt x="208391" y="39876"/>
                      </a:moveTo>
                      <a:cubicBezTo>
                        <a:pt x="208391" y="57355"/>
                        <a:pt x="165238" y="71831"/>
                        <a:pt x="106244" y="71831"/>
                      </a:cubicBezTo>
                      <a:cubicBezTo>
                        <a:pt x="47250" y="71831"/>
                        <a:pt x="4097" y="57628"/>
                        <a:pt x="4097" y="39876"/>
                      </a:cubicBezTo>
                      <a:cubicBezTo>
                        <a:pt x="4097" y="22123"/>
                        <a:pt x="47250" y="4097"/>
                        <a:pt x="106244" y="4097"/>
                      </a:cubicBezTo>
                      <a:cubicBezTo>
                        <a:pt x="165238" y="4097"/>
                        <a:pt x="208391" y="22396"/>
                        <a:pt x="208391" y="39876"/>
                      </a:cubicBez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74" name="Freeform: Shape 111">
                  <a:extLst>
                    <a:ext uri="{FF2B5EF4-FFF2-40B4-BE49-F238E27FC236}">
                      <a16:creationId xmlns:a16="http://schemas.microsoft.com/office/drawing/2014/main" id="{0A013D7E-1162-A04B-AD4A-8CE44C1C592C}"/>
                    </a:ext>
                  </a:extLst>
                </p:cNvPr>
                <p:cNvSpPr/>
                <p:nvPr/>
              </p:nvSpPr>
              <p:spPr>
                <a:xfrm>
                  <a:off x="2425040" y="3938345"/>
                  <a:ext cx="367854" cy="100980"/>
                </a:xfrm>
                <a:custGeom>
                  <a:avLst/>
                  <a:gdLst>
                    <a:gd name="connsiteX0" fmla="*/ 4097 w 139291"/>
                    <a:gd name="connsiteY0" fmla="*/ 4097 h 38236"/>
                    <a:gd name="connsiteX1" fmla="*/ 106244 w 139291"/>
                    <a:gd name="connsiteY1" fmla="*/ 36052 h 38236"/>
                    <a:gd name="connsiteX2" fmla="*/ 135195 w 139291"/>
                    <a:gd name="connsiteY2" fmla="*/ 36052 h 38236"/>
                  </a:gdLst>
                  <a:ahLst/>
                  <a:cxnLst>
                    <a:cxn ang="0">
                      <a:pos x="connsiteX0" y="connsiteY0"/>
                    </a:cxn>
                    <a:cxn ang="0">
                      <a:pos x="connsiteX1" y="connsiteY1"/>
                    </a:cxn>
                    <a:cxn ang="0">
                      <a:pos x="connsiteX2" y="connsiteY2"/>
                    </a:cxn>
                  </a:cxnLst>
                  <a:rect l="l" t="t" r="r" b="b"/>
                  <a:pathLst>
                    <a:path w="139291" h="38236">
                      <a:moveTo>
                        <a:pt x="4097" y="4097"/>
                      </a:moveTo>
                      <a:cubicBezTo>
                        <a:pt x="4097" y="21577"/>
                        <a:pt x="47250" y="36052"/>
                        <a:pt x="106244" y="36052"/>
                      </a:cubicBezTo>
                      <a:lnTo>
                        <a:pt x="135195" y="36052"/>
                      </a:ln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76" name="Freeform: Shape 112">
                  <a:extLst>
                    <a:ext uri="{FF2B5EF4-FFF2-40B4-BE49-F238E27FC236}">
                      <a16:creationId xmlns:a16="http://schemas.microsoft.com/office/drawing/2014/main" id="{459D157A-720C-1744-AB46-E2BDC579489A}"/>
                    </a:ext>
                  </a:extLst>
                </p:cNvPr>
                <p:cNvSpPr/>
                <p:nvPr/>
              </p:nvSpPr>
              <p:spPr>
                <a:xfrm>
                  <a:off x="2425761" y="4103517"/>
                  <a:ext cx="353429" cy="100980"/>
                </a:xfrm>
                <a:custGeom>
                  <a:avLst/>
                  <a:gdLst>
                    <a:gd name="connsiteX0" fmla="*/ 131098 w 133829"/>
                    <a:gd name="connsiteY0" fmla="*/ 36052 h 38236"/>
                    <a:gd name="connsiteX1" fmla="*/ 4097 w 133829"/>
                    <a:gd name="connsiteY1" fmla="*/ 4097 h 38236"/>
                  </a:gdLst>
                  <a:ahLst/>
                  <a:cxnLst>
                    <a:cxn ang="0">
                      <a:pos x="connsiteX0" y="connsiteY0"/>
                    </a:cxn>
                    <a:cxn ang="0">
                      <a:pos x="connsiteX1" y="connsiteY1"/>
                    </a:cxn>
                  </a:cxnLst>
                  <a:rect l="l" t="t" r="r" b="b"/>
                  <a:pathLst>
                    <a:path w="133829" h="38236">
                      <a:moveTo>
                        <a:pt x="131098" y="36052"/>
                      </a:moveTo>
                      <a:cubicBezTo>
                        <a:pt x="67461" y="37418"/>
                        <a:pt x="4097" y="21850"/>
                        <a:pt x="4097"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77" name="Freeform: Shape 113">
                  <a:extLst>
                    <a:ext uri="{FF2B5EF4-FFF2-40B4-BE49-F238E27FC236}">
                      <a16:creationId xmlns:a16="http://schemas.microsoft.com/office/drawing/2014/main" id="{D89D9AE5-6742-0444-B0B1-06EB0443B7C1}"/>
                    </a:ext>
                  </a:extLst>
                </p:cNvPr>
                <p:cNvSpPr/>
                <p:nvPr/>
              </p:nvSpPr>
              <p:spPr>
                <a:xfrm>
                  <a:off x="2425040" y="3765957"/>
                  <a:ext cx="21640" cy="512113"/>
                </a:xfrm>
                <a:custGeom>
                  <a:avLst/>
                  <a:gdLst>
                    <a:gd name="connsiteX0" fmla="*/ 4097 w 8193"/>
                    <a:gd name="connsiteY0" fmla="*/ 4097 h 193915"/>
                    <a:gd name="connsiteX1" fmla="*/ 4097 w 8193"/>
                    <a:gd name="connsiteY1" fmla="*/ 191184 h 193915"/>
                  </a:gdLst>
                  <a:ahLst/>
                  <a:cxnLst>
                    <a:cxn ang="0">
                      <a:pos x="connsiteX0" y="connsiteY0"/>
                    </a:cxn>
                    <a:cxn ang="0">
                      <a:pos x="connsiteX1" y="connsiteY1"/>
                    </a:cxn>
                  </a:cxnLst>
                  <a:rect l="l" t="t" r="r" b="b"/>
                  <a:pathLst>
                    <a:path w="8193" h="193915">
                      <a:moveTo>
                        <a:pt x="4097" y="4097"/>
                      </a:moveTo>
                      <a:lnTo>
                        <a:pt x="4097" y="191184"/>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79" name="Freeform: Shape 114">
                  <a:extLst>
                    <a:ext uri="{FF2B5EF4-FFF2-40B4-BE49-F238E27FC236}">
                      <a16:creationId xmlns:a16="http://schemas.microsoft.com/office/drawing/2014/main" id="{4D8DEBC6-7BAD-084B-94B9-52A1A050C6BE}"/>
                    </a:ext>
                  </a:extLst>
                </p:cNvPr>
                <p:cNvSpPr/>
                <p:nvPr/>
              </p:nvSpPr>
              <p:spPr>
                <a:xfrm>
                  <a:off x="2965282" y="3771006"/>
                  <a:ext cx="21640" cy="137044"/>
                </a:xfrm>
                <a:custGeom>
                  <a:avLst/>
                  <a:gdLst>
                    <a:gd name="connsiteX0" fmla="*/ 4097 w 8193"/>
                    <a:gd name="connsiteY0" fmla="*/ 4097 h 51892"/>
                    <a:gd name="connsiteX1" fmla="*/ 4097 w 8193"/>
                    <a:gd name="connsiteY1" fmla="*/ 48069 h 51892"/>
                  </a:gdLst>
                  <a:ahLst/>
                  <a:cxnLst>
                    <a:cxn ang="0">
                      <a:pos x="connsiteX0" y="connsiteY0"/>
                    </a:cxn>
                    <a:cxn ang="0">
                      <a:pos x="connsiteX1" y="connsiteY1"/>
                    </a:cxn>
                  </a:cxnLst>
                  <a:rect l="l" t="t" r="r" b="b"/>
                  <a:pathLst>
                    <a:path w="8193" h="51892">
                      <a:moveTo>
                        <a:pt x="4097" y="4097"/>
                      </a:moveTo>
                      <a:lnTo>
                        <a:pt x="4097" y="48069"/>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0" name="Freeform: Shape 115">
                  <a:extLst>
                    <a:ext uri="{FF2B5EF4-FFF2-40B4-BE49-F238E27FC236}">
                      <a16:creationId xmlns:a16="http://schemas.microsoft.com/office/drawing/2014/main" id="{9F5D275F-72AD-6444-A336-CDF78E716732}"/>
                    </a:ext>
                  </a:extLst>
                </p:cNvPr>
                <p:cNvSpPr/>
                <p:nvPr/>
              </p:nvSpPr>
              <p:spPr>
                <a:xfrm>
                  <a:off x="2425040" y="4257872"/>
                  <a:ext cx="346217" cy="100980"/>
                </a:xfrm>
                <a:custGeom>
                  <a:avLst/>
                  <a:gdLst>
                    <a:gd name="connsiteX0" fmla="*/ 128094 w 131097"/>
                    <a:gd name="connsiteY0" fmla="*/ 36052 h 38236"/>
                    <a:gd name="connsiteX1" fmla="*/ 4097 w 131097"/>
                    <a:gd name="connsiteY1" fmla="*/ 4097 h 38236"/>
                  </a:gdLst>
                  <a:ahLst/>
                  <a:cxnLst>
                    <a:cxn ang="0">
                      <a:pos x="connsiteX0" y="connsiteY0"/>
                    </a:cxn>
                    <a:cxn ang="0">
                      <a:pos x="connsiteX1" y="connsiteY1"/>
                    </a:cxn>
                  </a:cxnLst>
                  <a:rect l="l" t="t" r="r" b="b"/>
                  <a:pathLst>
                    <a:path w="131097" h="38236">
                      <a:moveTo>
                        <a:pt x="128094" y="36052"/>
                      </a:moveTo>
                      <a:cubicBezTo>
                        <a:pt x="56263" y="40149"/>
                        <a:pt x="4097" y="21850"/>
                        <a:pt x="4097"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2" name="Freeform: Shape 116">
                  <a:extLst>
                    <a:ext uri="{FF2B5EF4-FFF2-40B4-BE49-F238E27FC236}">
                      <a16:creationId xmlns:a16="http://schemas.microsoft.com/office/drawing/2014/main" id="{24DD663E-031D-4642-BD60-1705B45303B4}"/>
                    </a:ext>
                  </a:extLst>
                </p:cNvPr>
                <p:cNvSpPr/>
                <p:nvPr/>
              </p:nvSpPr>
              <p:spPr>
                <a:xfrm>
                  <a:off x="2831845" y="3939065"/>
                  <a:ext cx="490475" cy="692434"/>
                </a:xfrm>
                <a:custGeom>
                  <a:avLst/>
                  <a:gdLst>
                    <a:gd name="connsiteX0" fmla="*/ 4097 w 185721"/>
                    <a:gd name="connsiteY0" fmla="*/ 252090 h 262195"/>
                    <a:gd name="connsiteX1" fmla="*/ 4097 w 185721"/>
                    <a:gd name="connsiteY1" fmla="*/ 10925 h 262195"/>
                    <a:gd name="connsiteX2" fmla="*/ 10925 w 185721"/>
                    <a:gd name="connsiteY2" fmla="*/ 4097 h 262195"/>
                    <a:gd name="connsiteX3" fmla="*/ 122358 w 185721"/>
                    <a:gd name="connsiteY3" fmla="*/ 4097 h 262195"/>
                    <a:gd name="connsiteX4" fmla="*/ 181625 w 185721"/>
                    <a:gd name="connsiteY4" fmla="*/ 63364 h 262195"/>
                    <a:gd name="connsiteX5" fmla="*/ 181625 w 185721"/>
                    <a:gd name="connsiteY5" fmla="*/ 252090 h 262195"/>
                    <a:gd name="connsiteX6" fmla="*/ 174797 w 185721"/>
                    <a:gd name="connsiteY6" fmla="*/ 258918 h 262195"/>
                    <a:gd name="connsiteX7" fmla="*/ 11198 w 185721"/>
                    <a:gd name="connsiteY7" fmla="*/ 258918 h 262195"/>
                    <a:gd name="connsiteX8" fmla="*/ 4097 w 185721"/>
                    <a:gd name="connsiteY8" fmla="*/ 252090 h 262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21" h="262195">
                      <a:moveTo>
                        <a:pt x="4097" y="252090"/>
                      </a:moveTo>
                      <a:lnTo>
                        <a:pt x="4097" y="10925"/>
                      </a:lnTo>
                      <a:cubicBezTo>
                        <a:pt x="4097" y="7101"/>
                        <a:pt x="7101" y="4097"/>
                        <a:pt x="10925" y="4097"/>
                      </a:cubicBezTo>
                      <a:lnTo>
                        <a:pt x="122358" y="4097"/>
                      </a:lnTo>
                      <a:lnTo>
                        <a:pt x="181625" y="63364"/>
                      </a:lnTo>
                      <a:lnTo>
                        <a:pt x="181625" y="252090"/>
                      </a:lnTo>
                      <a:cubicBezTo>
                        <a:pt x="181625" y="255914"/>
                        <a:pt x="178621" y="258918"/>
                        <a:pt x="174797" y="258918"/>
                      </a:cubicBezTo>
                      <a:lnTo>
                        <a:pt x="11198" y="258918"/>
                      </a:lnTo>
                      <a:cubicBezTo>
                        <a:pt x="7101" y="258918"/>
                        <a:pt x="4097" y="255914"/>
                        <a:pt x="4097" y="252090"/>
                      </a:cubicBez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3" name="Freeform: Shape 117">
                  <a:extLst>
                    <a:ext uri="{FF2B5EF4-FFF2-40B4-BE49-F238E27FC236}">
                      <a16:creationId xmlns:a16="http://schemas.microsoft.com/office/drawing/2014/main" id="{EA4EA74A-F395-2F45-A222-F7BCEFC95EBF}"/>
                    </a:ext>
                  </a:extLst>
                </p:cNvPr>
                <p:cNvSpPr/>
                <p:nvPr/>
              </p:nvSpPr>
              <p:spPr>
                <a:xfrm>
                  <a:off x="3144162" y="3939065"/>
                  <a:ext cx="173108" cy="173108"/>
                </a:xfrm>
                <a:custGeom>
                  <a:avLst/>
                  <a:gdLst>
                    <a:gd name="connsiteX0" fmla="*/ 4097 w 65548"/>
                    <a:gd name="connsiteY0" fmla="*/ 63364 h 65548"/>
                    <a:gd name="connsiteX1" fmla="*/ 63364 w 65548"/>
                    <a:gd name="connsiteY1" fmla="*/ 63364 h 65548"/>
                    <a:gd name="connsiteX2" fmla="*/ 4097 w 65548"/>
                    <a:gd name="connsiteY2" fmla="*/ 4097 h 65548"/>
                  </a:gdLst>
                  <a:ahLst/>
                  <a:cxnLst>
                    <a:cxn ang="0">
                      <a:pos x="connsiteX0" y="connsiteY0"/>
                    </a:cxn>
                    <a:cxn ang="0">
                      <a:pos x="connsiteX1" y="connsiteY1"/>
                    </a:cxn>
                    <a:cxn ang="0">
                      <a:pos x="connsiteX2" y="connsiteY2"/>
                    </a:cxn>
                  </a:cxnLst>
                  <a:rect l="l" t="t" r="r" b="b"/>
                  <a:pathLst>
                    <a:path w="65548" h="65548">
                      <a:moveTo>
                        <a:pt x="4097" y="63364"/>
                      </a:moveTo>
                      <a:lnTo>
                        <a:pt x="63364" y="63364"/>
                      </a:lnTo>
                      <a:lnTo>
                        <a:pt x="4097" y="4097"/>
                      </a:lnTo>
                      <a:close/>
                    </a:path>
                  </a:pathLst>
                </a:custGeom>
                <a:noFill/>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4" name="Freeform: Shape 118">
                  <a:extLst>
                    <a:ext uri="{FF2B5EF4-FFF2-40B4-BE49-F238E27FC236}">
                      <a16:creationId xmlns:a16="http://schemas.microsoft.com/office/drawing/2014/main" id="{F37EC4FB-FB3F-8A4E-84ED-DC7AFB20A45E}"/>
                    </a:ext>
                  </a:extLst>
                </p:cNvPr>
                <p:cNvSpPr/>
                <p:nvPr/>
              </p:nvSpPr>
              <p:spPr>
                <a:xfrm>
                  <a:off x="2901087" y="4221808"/>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5" name="Freeform: Shape 119">
                  <a:extLst>
                    <a:ext uri="{FF2B5EF4-FFF2-40B4-BE49-F238E27FC236}">
                      <a16:creationId xmlns:a16="http://schemas.microsoft.com/office/drawing/2014/main" id="{02DC02DE-51F4-5841-8607-E3A7359768CB}"/>
                    </a:ext>
                  </a:extLst>
                </p:cNvPr>
                <p:cNvSpPr/>
                <p:nvPr/>
              </p:nvSpPr>
              <p:spPr>
                <a:xfrm>
                  <a:off x="2901087" y="4313411"/>
                  <a:ext cx="346217" cy="21640"/>
                </a:xfrm>
                <a:custGeom>
                  <a:avLst/>
                  <a:gdLst>
                    <a:gd name="connsiteX0" fmla="*/ 4097 w 131097"/>
                    <a:gd name="connsiteY0" fmla="*/ 4097 h 8193"/>
                    <a:gd name="connsiteX1" fmla="*/ 129459 w 131097"/>
                    <a:gd name="connsiteY1" fmla="*/ 4097 h 8193"/>
                  </a:gdLst>
                  <a:ahLst/>
                  <a:cxnLst>
                    <a:cxn ang="0">
                      <a:pos x="connsiteX0" y="connsiteY0"/>
                    </a:cxn>
                    <a:cxn ang="0">
                      <a:pos x="connsiteX1" y="connsiteY1"/>
                    </a:cxn>
                  </a:cxnLst>
                  <a:rect l="l" t="t" r="r" b="b"/>
                  <a:pathLst>
                    <a:path w="131097" h="8193">
                      <a:moveTo>
                        <a:pt x="4097" y="4097"/>
                      </a:moveTo>
                      <a:lnTo>
                        <a:pt x="129459"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6" name="Freeform: Shape 120">
                  <a:extLst>
                    <a:ext uri="{FF2B5EF4-FFF2-40B4-BE49-F238E27FC236}">
                      <a16:creationId xmlns:a16="http://schemas.microsoft.com/office/drawing/2014/main" id="{08476370-3EDD-834F-96A5-18F5621708A7}"/>
                    </a:ext>
                  </a:extLst>
                </p:cNvPr>
                <p:cNvSpPr/>
                <p:nvPr/>
              </p:nvSpPr>
              <p:spPr>
                <a:xfrm>
                  <a:off x="2901087" y="4405736"/>
                  <a:ext cx="339005" cy="21640"/>
                </a:xfrm>
                <a:custGeom>
                  <a:avLst/>
                  <a:gdLst>
                    <a:gd name="connsiteX0" fmla="*/ 4097 w 128366"/>
                    <a:gd name="connsiteY0" fmla="*/ 4097 h 8193"/>
                    <a:gd name="connsiteX1" fmla="*/ 126182 w 128366"/>
                    <a:gd name="connsiteY1" fmla="*/ 4097 h 8193"/>
                  </a:gdLst>
                  <a:ahLst/>
                  <a:cxnLst>
                    <a:cxn ang="0">
                      <a:pos x="connsiteX0" y="connsiteY0"/>
                    </a:cxn>
                    <a:cxn ang="0">
                      <a:pos x="connsiteX1" y="connsiteY1"/>
                    </a:cxn>
                  </a:cxnLst>
                  <a:rect l="l" t="t" r="r" b="b"/>
                  <a:pathLst>
                    <a:path w="128366" h="8193">
                      <a:moveTo>
                        <a:pt x="4097" y="4097"/>
                      </a:moveTo>
                      <a:lnTo>
                        <a:pt x="126182"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7" name="Freeform: Shape 121">
                  <a:extLst>
                    <a:ext uri="{FF2B5EF4-FFF2-40B4-BE49-F238E27FC236}">
                      <a16:creationId xmlns:a16="http://schemas.microsoft.com/office/drawing/2014/main" id="{8A55DF65-D4E1-4D40-B391-47FC101DD03E}"/>
                    </a:ext>
                  </a:extLst>
                </p:cNvPr>
                <p:cNvSpPr/>
                <p:nvPr/>
              </p:nvSpPr>
              <p:spPr>
                <a:xfrm>
                  <a:off x="2901087" y="4497338"/>
                  <a:ext cx="129832" cy="21640"/>
                </a:xfrm>
                <a:custGeom>
                  <a:avLst/>
                  <a:gdLst>
                    <a:gd name="connsiteX0" fmla="*/ 4097 w 49161"/>
                    <a:gd name="connsiteY0" fmla="*/ 4097 h 8193"/>
                    <a:gd name="connsiteX1" fmla="*/ 46977 w 49161"/>
                    <a:gd name="connsiteY1" fmla="*/ 4097 h 8193"/>
                  </a:gdLst>
                  <a:ahLst/>
                  <a:cxnLst>
                    <a:cxn ang="0">
                      <a:pos x="connsiteX0" y="connsiteY0"/>
                    </a:cxn>
                    <a:cxn ang="0">
                      <a:pos x="connsiteX1" y="connsiteY1"/>
                    </a:cxn>
                  </a:cxnLst>
                  <a:rect l="l" t="t" r="r" b="b"/>
                  <a:pathLst>
                    <a:path w="49161" h="8193">
                      <a:moveTo>
                        <a:pt x="4097" y="4097"/>
                      </a:moveTo>
                      <a:lnTo>
                        <a:pt x="46977"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8" name="Freeform: Shape 122">
                  <a:extLst>
                    <a:ext uri="{FF2B5EF4-FFF2-40B4-BE49-F238E27FC236}">
                      <a16:creationId xmlns:a16="http://schemas.microsoft.com/office/drawing/2014/main" id="{F08857B1-269A-1C42-9C8A-619CBF42E611}"/>
                    </a:ext>
                  </a:extLst>
                </p:cNvPr>
                <p:cNvSpPr/>
                <p:nvPr/>
              </p:nvSpPr>
              <p:spPr>
                <a:xfrm>
                  <a:off x="2901087" y="4130206"/>
                  <a:ext cx="201961" cy="21640"/>
                </a:xfrm>
                <a:custGeom>
                  <a:avLst/>
                  <a:gdLst>
                    <a:gd name="connsiteX0" fmla="*/ 4097 w 76473"/>
                    <a:gd name="connsiteY0" fmla="*/ 4097 h 8193"/>
                    <a:gd name="connsiteX1" fmla="*/ 74835 w 76473"/>
                    <a:gd name="connsiteY1" fmla="*/ 4097 h 8193"/>
                  </a:gdLst>
                  <a:ahLst/>
                  <a:cxnLst>
                    <a:cxn ang="0">
                      <a:pos x="connsiteX0" y="connsiteY0"/>
                    </a:cxn>
                    <a:cxn ang="0">
                      <a:pos x="connsiteX1" y="connsiteY1"/>
                    </a:cxn>
                  </a:cxnLst>
                  <a:rect l="l" t="t" r="r" b="b"/>
                  <a:pathLst>
                    <a:path w="76473" h="8193">
                      <a:moveTo>
                        <a:pt x="4097" y="4097"/>
                      </a:moveTo>
                      <a:lnTo>
                        <a:pt x="74835" y="4097"/>
                      </a:lnTo>
                    </a:path>
                  </a:pathLst>
                </a:custGeom>
                <a:ln w="19050" cap="flat">
                  <a:solidFill>
                    <a:srgbClr val="FFFFFF"/>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89" name="Freeform: Shape 123">
                  <a:extLst>
                    <a:ext uri="{FF2B5EF4-FFF2-40B4-BE49-F238E27FC236}">
                      <a16:creationId xmlns:a16="http://schemas.microsoft.com/office/drawing/2014/main" id="{14FAB64A-5396-8942-89AD-DB1A1C5BB420}"/>
                    </a:ext>
                  </a:extLst>
                </p:cNvPr>
                <p:cNvSpPr/>
                <p:nvPr/>
              </p:nvSpPr>
              <p:spPr>
                <a:xfrm>
                  <a:off x="2250751" y="3659489"/>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0" name="Freeform: Shape 124">
                  <a:extLst>
                    <a:ext uri="{FF2B5EF4-FFF2-40B4-BE49-F238E27FC236}">
                      <a16:creationId xmlns:a16="http://schemas.microsoft.com/office/drawing/2014/main" id="{47E0D993-52ED-0F45-8176-49B0AF30EAFE}"/>
                    </a:ext>
                  </a:extLst>
                </p:cNvPr>
                <p:cNvSpPr/>
                <p:nvPr/>
              </p:nvSpPr>
              <p:spPr>
                <a:xfrm>
                  <a:off x="2466289" y="3654664"/>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1" name="Freeform: Shape 125">
                  <a:extLst>
                    <a:ext uri="{FF2B5EF4-FFF2-40B4-BE49-F238E27FC236}">
                      <a16:creationId xmlns:a16="http://schemas.microsoft.com/office/drawing/2014/main" id="{E238D726-4E44-3044-8C56-EC4F24849D19}"/>
                    </a:ext>
                  </a:extLst>
                </p:cNvPr>
                <p:cNvSpPr/>
                <p:nvPr/>
              </p:nvSpPr>
              <p:spPr>
                <a:xfrm>
                  <a:off x="2198834"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2" name="Freeform: Shape 126">
                  <a:extLst>
                    <a:ext uri="{FF2B5EF4-FFF2-40B4-BE49-F238E27FC236}">
                      <a16:creationId xmlns:a16="http://schemas.microsoft.com/office/drawing/2014/main" id="{4D43BA66-998A-7343-B207-FD8727C61F88}"/>
                    </a:ext>
                  </a:extLst>
                </p:cNvPr>
                <p:cNvSpPr/>
                <p:nvPr/>
              </p:nvSpPr>
              <p:spPr>
                <a:xfrm>
                  <a:off x="2330296" y="3790330"/>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5" name="Freeform: Shape 127">
                  <a:extLst>
                    <a:ext uri="{FF2B5EF4-FFF2-40B4-BE49-F238E27FC236}">
                      <a16:creationId xmlns:a16="http://schemas.microsoft.com/office/drawing/2014/main" id="{21C50621-02BE-3B41-AEB9-ACDAA60F52BF}"/>
                    </a:ext>
                  </a:extLst>
                </p:cNvPr>
                <p:cNvSpPr/>
                <p:nvPr/>
              </p:nvSpPr>
              <p:spPr>
                <a:xfrm>
                  <a:off x="2154046" y="3947696"/>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6" name="Freeform: Shape 128">
                  <a:extLst>
                    <a:ext uri="{FF2B5EF4-FFF2-40B4-BE49-F238E27FC236}">
                      <a16:creationId xmlns:a16="http://schemas.microsoft.com/office/drawing/2014/main" id="{D55AD5B0-05C8-E241-8B5E-59B53F2EE4F5}"/>
                    </a:ext>
                  </a:extLst>
                </p:cNvPr>
                <p:cNvSpPr/>
                <p:nvPr/>
              </p:nvSpPr>
              <p:spPr>
                <a:xfrm>
                  <a:off x="2271615" y="3888717"/>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7" name="Freeform: Shape 129">
                  <a:extLst>
                    <a:ext uri="{FF2B5EF4-FFF2-40B4-BE49-F238E27FC236}">
                      <a16:creationId xmlns:a16="http://schemas.microsoft.com/office/drawing/2014/main" id="{2137F5C0-0F87-3447-B04B-3DCD90066413}"/>
                    </a:ext>
                  </a:extLst>
                </p:cNvPr>
                <p:cNvSpPr/>
                <p:nvPr/>
              </p:nvSpPr>
              <p:spPr>
                <a:xfrm>
                  <a:off x="2368406" y="3607305"/>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sp>
              <p:nvSpPr>
                <p:cNvPr id="198" name="Freeform: Shape 130">
                  <a:extLst>
                    <a:ext uri="{FF2B5EF4-FFF2-40B4-BE49-F238E27FC236}">
                      <a16:creationId xmlns:a16="http://schemas.microsoft.com/office/drawing/2014/main" id="{C06E670B-95AB-DB41-AECA-D3DC826344D8}"/>
                    </a:ext>
                  </a:extLst>
                </p:cNvPr>
                <p:cNvSpPr/>
                <p:nvPr/>
              </p:nvSpPr>
              <p:spPr>
                <a:xfrm>
                  <a:off x="2100650" y="3541108"/>
                  <a:ext cx="64916" cy="64916"/>
                </a:xfrm>
                <a:custGeom>
                  <a:avLst/>
                  <a:gdLst>
                    <a:gd name="connsiteX0" fmla="*/ 22396 w 24580"/>
                    <a:gd name="connsiteY0" fmla="*/ 22396 h 24580"/>
                    <a:gd name="connsiteX1" fmla="*/ 4097 w 24580"/>
                    <a:gd name="connsiteY1" fmla="*/ 22396 h 24580"/>
                    <a:gd name="connsiteX2" fmla="*/ 4097 w 24580"/>
                    <a:gd name="connsiteY2" fmla="*/ 4097 h 24580"/>
                    <a:gd name="connsiteX3" fmla="*/ 22396 w 24580"/>
                    <a:gd name="connsiteY3" fmla="*/ 4097 h 24580"/>
                  </a:gdLst>
                  <a:ahLst/>
                  <a:cxnLst>
                    <a:cxn ang="0">
                      <a:pos x="connsiteX0" y="connsiteY0"/>
                    </a:cxn>
                    <a:cxn ang="0">
                      <a:pos x="connsiteX1" y="connsiteY1"/>
                    </a:cxn>
                    <a:cxn ang="0">
                      <a:pos x="connsiteX2" y="connsiteY2"/>
                    </a:cxn>
                    <a:cxn ang="0">
                      <a:pos x="connsiteX3" y="connsiteY3"/>
                    </a:cxn>
                  </a:cxnLst>
                  <a:rect l="l" t="t" r="r" b="b"/>
                  <a:pathLst>
                    <a:path w="24580" h="24580">
                      <a:moveTo>
                        <a:pt x="22396" y="22396"/>
                      </a:moveTo>
                      <a:lnTo>
                        <a:pt x="4097" y="22396"/>
                      </a:lnTo>
                      <a:lnTo>
                        <a:pt x="4097" y="4097"/>
                      </a:lnTo>
                      <a:lnTo>
                        <a:pt x="22396" y="4097"/>
                      </a:lnTo>
                      <a:close/>
                    </a:path>
                  </a:pathLst>
                </a:custGeom>
                <a:noFill/>
                <a:ln w="19050" cap="flat">
                  <a:solidFill>
                    <a:schemeClr val="accent3"/>
                  </a:solidFill>
                  <a:prstDash val="solid"/>
                  <a:round/>
                </a:ln>
              </p:spPr>
              <p:txBody>
                <a:bodyPr rtlCol="0" anchor="ctr"/>
                <a:lstStyle/>
                <a:p>
                  <a:pPr defTabSz="685758">
                    <a:defRPr/>
                  </a:pPr>
                  <a:endParaRPr lang="en-US" sz="1125" kern="0" dirty="0">
                    <a:solidFill>
                      <a:srgbClr val="FFFFFF"/>
                    </a:solidFill>
                    <a:latin typeface="Amazon Ember" panose="020B0603020204020204" pitchFamily="34" charset="0"/>
                  </a:endParaRPr>
                </a:p>
              </p:txBody>
            </p:sp>
          </p:grpSp>
          <p:sp>
            <p:nvSpPr>
              <p:cNvPr id="172" name="Oval 171">
                <a:extLst>
                  <a:ext uri="{FF2B5EF4-FFF2-40B4-BE49-F238E27FC236}">
                    <a16:creationId xmlns:a16="http://schemas.microsoft.com/office/drawing/2014/main" id="{BCFF055B-9030-7643-844F-24E7E42F9FB4}"/>
                  </a:ext>
                </a:extLst>
              </p:cNvPr>
              <p:cNvSpPr/>
              <p:nvPr/>
            </p:nvSpPr>
            <p:spPr bwMode="auto">
              <a:xfrm>
                <a:off x="1687092" y="3054247"/>
                <a:ext cx="2071709" cy="2071709"/>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grpSp>
        <p:sp>
          <p:nvSpPr>
            <p:cNvPr id="199" name="Rectangle 198">
              <a:extLst>
                <a:ext uri="{FF2B5EF4-FFF2-40B4-BE49-F238E27FC236}">
                  <a16:creationId xmlns:a16="http://schemas.microsoft.com/office/drawing/2014/main" id="{A015B5FE-7819-7544-9446-CA69B5062150}"/>
                </a:ext>
              </a:extLst>
            </p:cNvPr>
            <p:cNvSpPr/>
            <p:nvPr/>
          </p:nvSpPr>
          <p:spPr>
            <a:xfrm>
              <a:off x="-77459" y="3479509"/>
              <a:ext cx="4407408" cy="363176"/>
            </a:xfrm>
            <a:prstGeom prst="rect">
              <a:avLst/>
            </a:prstGeom>
          </p:spPr>
          <p:txBody>
            <a:bodyPr wrap="square">
              <a:spAutoFit/>
            </a:bodyPr>
            <a:lstStyle/>
            <a:p>
              <a:pPr algn="ctr" defTabSz="685800">
                <a:spcBef>
                  <a:spcPts val="375"/>
                </a:spcBef>
                <a:defRPr/>
              </a:pPr>
              <a:r>
                <a:rPr lang="en-US" sz="875" dirty="0">
                  <a:solidFill>
                    <a:schemeClr val="bg1"/>
                  </a:solidFill>
                  <a:ea typeface="Amazon Ember" panose="020B0603020204020204" pitchFamily="34" charset="0"/>
                  <a:cs typeface="Amazon Ember" panose="020B0603020204020204" pitchFamily="34" charset="0"/>
                </a:rPr>
                <a:t>$0.16/GB-month*</a:t>
              </a:r>
            </a:p>
          </p:txBody>
        </p:sp>
        <p:sp>
          <p:nvSpPr>
            <p:cNvPr id="200" name="Rectangle 199">
              <a:extLst>
                <a:ext uri="{FF2B5EF4-FFF2-40B4-BE49-F238E27FC236}">
                  <a16:creationId xmlns:a16="http://schemas.microsoft.com/office/drawing/2014/main" id="{5AE58E2C-02F5-9548-A493-9CF052CC0D76}"/>
                </a:ext>
              </a:extLst>
            </p:cNvPr>
            <p:cNvSpPr/>
            <p:nvPr/>
          </p:nvSpPr>
          <p:spPr>
            <a:xfrm>
              <a:off x="-83979" y="5031764"/>
              <a:ext cx="4407408" cy="455509"/>
            </a:xfrm>
            <a:prstGeom prst="rect">
              <a:avLst/>
            </a:prstGeom>
          </p:spPr>
          <p:txBody>
            <a:bodyPr wrap="square">
              <a:spAutoFit/>
            </a:bodyPr>
            <a:lstStyle/>
            <a:p>
              <a:pPr algn="ctr" defTabSz="685800">
                <a:buClr>
                  <a:srgbClr val="FFFFFF"/>
                </a:buClr>
                <a:defRPr/>
              </a:pPr>
              <a:r>
                <a:rPr lang="en-US" sz="1250" dirty="0">
                  <a:solidFill>
                    <a:schemeClr val="accent2"/>
                  </a:solidFill>
                  <a:latin typeface="+mj-lt"/>
                </a:rPr>
                <a:t>EFS </a:t>
              </a:r>
              <a:r>
                <a:rPr lang="en-US" sz="1250" dirty="0">
                  <a:solidFill>
                    <a:schemeClr val="accent2"/>
                  </a:solidFill>
                </a:rPr>
                <a:t>One Zone-IA</a:t>
              </a:r>
              <a:endParaRPr lang="en-US" sz="1250" dirty="0">
                <a:solidFill>
                  <a:schemeClr val="accent2"/>
                </a:solidFill>
                <a:latin typeface="+mj-lt"/>
              </a:endParaRPr>
            </a:p>
          </p:txBody>
        </p:sp>
        <p:grpSp>
          <p:nvGrpSpPr>
            <p:cNvPr id="201" name="Group 200">
              <a:extLst>
                <a:ext uri="{FF2B5EF4-FFF2-40B4-BE49-F238E27FC236}">
                  <a16:creationId xmlns:a16="http://schemas.microsoft.com/office/drawing/2014/main" id="{1D1C9C90-92C5-7F43-AA52-FDB27374931F}"/>
                </a:ext>
              </a:extLst>
            </p:cNvPr>
            <p:cNvGrpSpPr/>
            <p:nvPr/>
          </p:nvGrpSpPr>
          <p:grpSpPr>
            <a:xfrm>
              <a:off x="3857466" y="4940199"/>
              <a:ext cx="1666108" cy="1666106"/>
              <a:chOff x="10501891" y="3651253"/>
              <a:chExt cx="1666108" cy="1666106"/>
            </a:xfrm>
          </p:grpSpPr>
          <p:grpSp>
            <p:nvGrpSpPr>
              <p:cNvPr id="349" name="Group 348">
                <a:extLst>
                  <a:ext uri="{FF2B5EF4-FFF2-40B4-BE49-F238E27FC236}">
                    <a16:creationId xmlns:a16="http://schemas.microsoft.com/office/drawing/2014/main" id="{05173962-1411-0443-A1C0-E52858E57871}"/>
                  </a:ext>
                </a:extLst>
              </p:cNvPr>
              <p:cNvGrpSpPr/>
              <p:nvPr/>
            </p:nvGrpSpPr>
            <p:grpSpPr>
              <a:xfrm>
                <a:off x="10730670" y="3869212"/>
                <a:ext cx="1221248" cy="1253782"/>
                <a:chOff x="9215072" y="3848481"/>
                <a:chExt cx="1221248" cy="1253782"/>
              </a:xfrm>
            </p:grpSpPr>
            <p:grpSp>
              <p:nvGrpSpPr>
                <p:cNvPr id="351" name="Group 350">
                  <a:extLst>
                    <a:ext uri="{FF2B5EF4-FFF2-40B4-BE49-F238E27FC236}">
                      <a16:creationId xmlns:a16="http://schemas.microsoft.com/office/drawing/2014/main" id="{3C08E665-A31B-9D4C-B914-4C2C68131DF0}"/>
                    </a:ext>
                  </a:extLst>
                </p:cNvPr>
                <p:cNvGrpSpPr/>
                <p:nvPr/>
              </p:nvGrpSpPr>
              <p:grpSpPr>
                <a:xfrm>
                  <a:off x="9536897" y="4088382"/>
                  <a:ext cx="577598" cy="773980"/>
                  <a:chOff x="10972662" y="4568853"/>
                  <a:chExt cx="558893" cy="748914"/>
                </a:xfrm>
              </p:grpSpPr>
              <p:sp>
                <p:nvSpPr>
                  <p:cNvPr id="362" name="Freeform: Shape 217">
                    <a:extLst>
                      <a:ext uri="{FF2B5EF4-FFF2-40B4-BE49-F238E27FC236}">
                        <a16:creationId xmlns:a16="http://schemas.microsoft.com/office/drawing/2014/main" id="{5CDA434B-E394-B347-85F6-698BA90AFFD3}"/>
                      </a:ext>
                    </a:extLst>
                  </p:cNvPr>
                  <p:cNvSpPr/>
                  <p:nvPr/>
                </p:nvSpPr>
                <p:spPr>
                  <a:xfrm>
                    <a:off x="10972662" y="4568853"/>
                    <a:ext cx="558893" cy="748914"/>
                  </a:xfrm>
                  <a:custGeom>
                    <a:avLst/>
                    <a:gdLst>
                      <a:gd name="connsiteX0" fmla="*/ 190365 w 273120"/>
                      <a:gd name="connsiteY0" fmla="*/ 79751 h 365981"/>
                      <a:gd name="connsiteX1" fmla="*/ 228875 w 273120"/>
                      <a:gd name="connsiteY1" fmla="*/ 6009 h 365981"/>
                      <a:gd name="connsiteX2" fmla="*/ 164965 w 273120"/>
                      <a:gd name="connsiteY2" fmla="*/ 16933 h 365981"/>
                      <a:gd name="connsiteX3" fmla="*/ 140111 w 273120"/>
                      <a:gd name="connsiteY3" fmla="*/ 4097 h 365981"/>
                      <a:gd name="connsiteX4" fmla="*/ 114437 w 273120"/>
                      <a:gd name="connsiteY4" fmla="*/ 16933 h 365981"/>
                      <a:gd name="connsiteX5" fmla="*/ 114437 w 273120"/>
                      <a:gd name="connsiteY5" fmla="*/ 16660 h 365981"/>
                      <a:gd name="connsiteX6" fmla="*/ 49435 w 273120"/>
                      <a:gd name="connsiteY6" fmla="*/ 5189 h 365981"/>
                      <a:gd name="connsiteX7" fmla="*/ 86033 w 273120"/>
                      <a:gd name="connsiteY7" fmla="*/ 79751 h 365981"/>
                      <a:gd name="connsiteX8" fmla="*/ 190365 w 273120"/>
                      <a:gd name="connsiteY8" fmla="*/ 79751 h 365981"/>
                      <a:gd name="connsiteX9" fmla="*/ 267112 w 273120"/>
                      <a:gd name="connsiteY9" fmla="*/ 230241 h 365981"/>
                      <a:gd name="connsiteX10" fmla="*/ 188180 w 273120"/>
                      <a:gd name="connsiteY10" fmla="*/ 110887 h 365981"/>
                      <a:gd name="connsiteX11" fmla="*/ 83848 w 273120"/>
                      <a:gd name="connsiteY11" fmla="*/ 111160 h 365981"/>
                      <a:gd name="connsiteX12" fmla="*/ 54351 w 273120"/>
                      <a:gd name="connsiteY12" fmla="*/ 139018 h 365981"/>
                      <a:gd name="connsiteX13" fmla="*/ 267658 w 273120"/>
                      <a:gd name="connsiteY13" fmla="*/ 267658 h 365981"/>
                      <a:gd name="connsiteX14" fmla="*/ 269024 w 273120"/>
                      <a:gd name="connsiteY14" fmla="*/ 249359 h 365981"/>
                      <a:gd name="connsiteX15" fmla="*/ 268477 w 273120"/>
                      <a:gd name="connsiteY15" fmla="*/ 239527 h 365981"/>
                      <a:gd name="connsiteX16" fmla="*/ 21850 w 273120"/>
                      <a:gd name="connsiteY16" fmla="*/ 185449 h 365981"/>
                      <a:gd name="connsiteX17" fmla="*/ 4097 w 273120"/>
                      <a:gd name="connsiteY17" fmla="*/ 249359 h 365981"/>
                      <a:gd name="connsiteX18" fmla="*/ 136560 w 273120"/>
                      <a:gd name="connsiteY18" fmla="*/ 364343 h 365981"/>
                      <a:gd name="connsiteX19" fmla="*/ 264927 w 273120"/>
                      <a:gd name="connsiteY19" fmla="*/ 281314 h 365981"/>
                      <a:gd name="connsiteX20" fmla="*/ 42334 w 273120"/>
                      <a:gd name="connsiteY20" fmla="*/ 153494 h 365981"/>
                      <a:gd name="connsiteX21" fmla="*/ 27039 w 273120"/>
                      <a:gd name="connsiteY21" fmla="*/ 176163 h 36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120" h="365981">
                        <a:moveTo>
                          <a:pt x="190365" y="79751"/>
                        </a:moveTo>
                        <a:cubicBezTo>
                          <a:pt x="208937" y="40695"/>
                          <a:pt x="228875" y="6009"/>
                          <a:pt x="228875" y="6009"/>
                        </a:cubicBezTo>
                        <a:lnTo>
                          <a:pt x="164965" y="16933"/>
                        </a:lnTo>
                        <a:lnTo>
                          <a:pt x="140111" y="4097"/>
                        </a:lnTo>
                        <a:cubicBezTo>
                          <a:pt x="140111" y="4097"/>
                          <a:pt x="115530" y="16114"/>
                          <a:pt x="114437" y="16933"/>
                        </a:cubicBezTo>
                        <a:lnTo>
                          <a:pt x="114437" y="16660"/>
                        </a:lnTo>
                        <a:lnTo>
                          <a:pt x="49435" y="5189"/>
                        </a:lnTo>
                        <a:cubicBezTo>
                          <a:pt x="49435" y="5189"/>
                          <a:pt x="72650" y="52439"/>
                          <a:pt x="86033" y="79751"/>
                        </a:cubicBezTo>
                        <a:lnTo>
                          <a:pt x="190365" y="79751"/>
                        </a:lnTo>
                        <a:close/>
                        <a:moveTo>
                          <a:pt x="267112" y="230241"/>
                        </a:moveTo>
                        <a:cubicBezTo>
                          <a:pt x="258645" y="185449"/>
                          <a:pt x="224232" y="139018"/>
                          <a:pt x="188180" y="110887"/>
                        </a:cubicBezTo>
                        <a:lnTo>
                          <a:pt x="83848" y="111160"/>
                        </a:lnTo>
                        <a:cubicBezTo>
                          <a:pt x="73743" y="119081"/>
                          <a:pt x="63637" y="128640"/>
                          <a:pt x="54351" y="139018"/>
                        </a:cubicBezTo>
                        <a:moveTo>
                          <a:pt x="267658" y="267658"/>
                        </a:moveTo>
                        <a:cubicBezTo>
                          <a:pt x="268477" y="261649"/>
                          <a:pt x="269024" y="255641"/>
                          <a:pt x="269024" y="249359"/>
                        </a:cubicBezTo>
                        <a:cubicBezTo>
                          <a:pt x="269024" y="246082"/>
                          <a:pt x="268751" y="242804"/>
                          <a:pt x="268477" y="239527"/>
                        </a:cubicBezTo>
                        <a:moveTo>
                          <a:pt x="21850" y="185449"/>
                        </a:moveTo>
                        <a:cubicBezTo>
                          <a:pt x="10925" y="206206"/>
                          <a:pt x="4097" y="228056"/>
                          <a:pt x="4097" y="249359"/>
                        </a:cubicBezTo>
                        <a:cubicBezTo>
                          <a:pt x="4097" y="319278"/>
                          <a:pt x="55990" y="364343"/>
                          <a:pt x="136560" y="364343"/>
                        </a:cubicBezTo>
                        <a:cubicBezTo>
                          <a:pt x="204021" y="364343"/>
                          <a:pt x="251544" y="332661"/>
                          <a:pt x="264927" y="281314"/>
                        </a:cubicBezTo>
                        <a:moveTo>
                          <a:pt x="42334" y="153494"/>
                        </a:moveTo>
                        <a:cubicBezTo>
                          <a:pt x="36871" y="160868"/>
                          <a:pt x="31682" y="168242"/>
                          <a:pt x="27039" y="176163"/>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363" name="Freeform: Shape 218">
                    <a:extLst>
                      <a:ext uri="{FF2B5EF4-FFF2-40B4-BE49-F238E27FC236}">
                        <a16:creationId xmlns:a16="http://schemas.microsoft.com/office/drawing/2014/main" id="{B9D5D5A0-AA7C-094A-9DAA-86131771638F}"/>
                      </a:ext>
                    </a:extLst>
                  </p:cNvPr>
                  <p:cNvSpPr/>
                  <p:nvPr/>
                </p:nvSpPr>
                <p:spPr>
                  <a:xfrm>
                    <a:off x="11174423" y="4893011"/>
                    <a:ext cx="167667" cy="318569"/>
                  </a:xfrm>
                  <a:custGeom>
                    <a:avLst/>
                    <a:gdLst>
                      <a:gd name="connsiteX0" fmla="*/ 4097 w 81936"/>
                      <a:gd name="connsiteY0" fmla="*/ 114711 h 155678"/>
                      <a:gd name="connsiteX1" fmla="*/ 40968 w 81936"/>
                      <a:gd name="connsiteY1" fmla="*/ 151582 h 155678"/>
                      <a:gd name="connsiteX2" fmla="*/ 77839 w 81936"/>
                      <a:gd name="connsiteY2" fmla="*/ 114711 h 155678"/>
                      <a:gd name="connsiteX3" fmla="*/ 40968 w 81936"/>
                      <a:gd name="connsiteY3" fmla="*/ 77839 h 155678"/>
                      <a:gd name="connsiteX4" fmla="*/ 4097 w 81936"/>
                      <a:gd name="connsiteY4" fmla="*/ 40968 h 155678"/>
                      <a:gd name="connsiteX5" fmla="*/ 40968 w 81936"/>
                      <a:gd name="connsiteY5" fmla="*/ 4097 h 155678"/>
                      <a:gd name="connsiteX6" fmla="*/ 77839 w 81936"/>
                      <a:gd name="connsiteY6" fmla="*/ 40968 h 15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36" h="155678">
                        <a:moveTo>
                          <a:pt x="4097" y="114711"/>
                        </a:moveTo>
                        <a:cubicBezTo>
                          <a:pt x="4097" y="135195"/>
                          <a:pt x="20484" y="151582"/>
                          <a:pt x="40968" y="151582"/>
                        </a:cubicBezTo>
                        <a:cubicBezTo>
                          <a:pt x="61452" y="151582"/>
                          <a:pt x="77839" y="135195"/>
                          <a:pt x="77839" y="114711"/>
                        </a:cubicBezTo>
                        <a:cubicBezTo>
                          <a:pt x="77839" y="94227"/>
                          <a:pt x="61179" y="81117"/>
                          <a:pt x="40968" y="77839"/>
                        </a:cubicBezTo>
                        <a:cubicBezTo>
                          <a:pt x="20757" y="74562"/>
                          <a:pt x="4097" y="61452"/>
                          <a:pt x="4097" y="40968"/>
                        </a:cubicBezTo>
                        <a:cubicBezTo>
                          <a:pt x="4097" y="20484"/>
                          <a:pt x="20484" y="4097"/>
                          <a:pt x="40968" y="4097"/>
                        </a:cubicBezTo>
                        <a:cubicBezTo>
                          <a:pt x="61452" y="4097"/>
                          <a:pt x="77839" y="20484"/>
                          <a:pt x="77839" y="40968"/>
                        </a:cubicBezTo>
                      </a:path>
                    </a:pathLst>
                  </a:custGeom>
                  <a:noFill/>
                  <a:ln w="19050" cap="flat">
                    <a:solidFill>
                      <a:schemeClr val="accent3"/>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364" name="Freeform: Shape 219">
                    <a:extLst>
                      <a:ext uri="{FF2B5EF4-FFF2-40B4-BE49-F238E27FC236}">
                        <a16:creationId xmlns:a16="http://schemas.microsoft.com/office/drawing/2014/main" id="{0D6B6692-8A87-B844-8161-98E37DE43231}"/>
                      </a:ext>
                    </a:extLst>
                  </p:cNvPr>
                  <p:cNvSpPr/>
                  <p:nvPr/>
                </p:nvSpPr>
                <p:spPr>
                  <a:xfrm>
                    <a:off x="11257139" y="4858360"/>
                    <a:ext cx="16768" cy="396814"/>
                  </a:xfrm>
                  <a:custGeom>
                    <a:avLst/>
                    <a:gdLst>
                      <a:gd name="connsiteX0" fmla="*/ 4097 w 8193"/>
                      <a:gd name="connsiteY0" fmla="*/ 4097 h 193915"/>
                      <a:gd name="connsiteX1" fmla="*/ 4097 w 8193"/>
                      <a:gd name="connsiteY1" fmla="*/ 192004 h 193915"/>
                    </a:gdLst>
                    <a:ahLst/>
                    <a:cxnLst>
                      <a:cxn ang="0">
                        <a:pos x="connsiteX0" y="connsiteY0"/>
                      </a:cxn>
                      <a:cxn ang="0">
                        <a:pos x="connsiteX1" y="connsiteY1"/>
                      </a:cxn>
                    </a:cxnLst>
                    <a:rect l="l" t="t" r="r" b="b"/>
                    <a:pathLst>
                      <a:path w="8193" h="193915">
                        <a:moveTo>
                          <a:pt x="4097" y="4097"/>
                        </a:moveTo>
                        <a:lnTo>
                          <a:pt x="4097" y="192004"/>
                        </a:lnTo>
                      </a:path>
                    </a:pathLst>
                  </a:custGeom>
                  <a:noFill/>
                  <a:ln w="19050" cap="flat">
                    <a:solidFill>
                      <a:schemeClr val="accent3"/>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365" name="Freeform: Shape 220">
                    <a:extLst>
                      <a:ext uri="{FF2B5EF4-FFF2-40B4-BE49-F238E27FC236}">
                        <a16:creationId xmlns:a16="http://schemas.microsoft.com/office/drawing/2014/main" id="{835F14A6-1DBB-DB40-9186-09A7300AF4E0}"/>
                      </a:ext>
                    </a:extLst>
                  </p:cNvPr>
                  <p:cNvSpPr/>
                  <p:nvPr/>
                </p:nvSpPr>
                <p:spPr>
                  <a:xfrm>
                    <a:off x="11124681" y="4709135"/>
                    <a:ext cx="402402" cy="61478"/>
                  </a:xfrm>
                  <a:custGeom>
                    <a:avLst/>
                    <a:gdLst>
                      <a:gd name="connsiteX0" fmla="*/ 4097 w 196646"/>
                      <a:gd name="connsiteY0" fmla="*/ 26220 h 30043"/>
                      <a:gd name="connsiteX1" fmla="*/ 122904 w 196646"/>
                      <a:gd name="connsiteY1" fmla="*/ 26220 h 30043"/>
                      <a:gd name="connsiteX2" fmla="*/ 159776 w 196646"/>
                      <a:gd name="connsiteY2" fmla="*/ 13656 h 30043"/>
                      <a:gd name="connsiteX3" fmla="*/ 193369 w 196646"/>
                      <a:gd name="connsiteY3" fmla="*/ 4097 h 30043"/>
                    </a:gdLst>
                    <a:ahLst/>
                    <a:cxnLst>
                      <a:cxn ang="0">
                        <a:pos x="connsiteX0" y="connsiteY0"/>
                      </a:cxn>
                      <a:cxn ang="0">
                        <a:pos x="connsiteX1" y="connsiteY1"/>
                      </a:cxn>
                      <a:cxn ang="0">
                        <a:pos x="connsiteX2" y="connsiteY2"/>
                      </a:cxn>
                      <a:cxn ang="0">
                        <a:pos x="connsiteX3" y="connsiteY3"/>
                      </a:cxn>
                    </a:cxnLst>
                    <a:rect l="l" t="t" r="r" b="b"/>
                    <a:pathLst>
                      <a:path w="196646" h="30043">
                        <a:moveTo>
                          <a:pt x="4097" y="26220"/>
                        </a:moveTo>
                        <a:lnTo>
                          <a:pt x="122904" y="26220"/>
                        </a:lnTo>
                        <a:cubicBezTo>
                          <a:pt x="122904" y="26220"/>
                          <a:pt x="144481" y="-11471"/>
                          <a:pt x="159776" y="13656"/>
                        </a:cubicBezTo>
                        <a:cubicBezTo>
                          <a:pt x="173158" y="35779"/>
                          <a:pt x="193369" y="26220"/>
                          <a:pt x="193369" y="4097"/>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sp>
                <p:nvSpPr>
                  <p:cNvPr id="366" name="Freeform: Shape 221">
                    <a:extLst>
                      <a:ext uri="{FF2B5EF4-FFF2-40B4-BE49-F238E27FC236}">
                        <a16:creationId xmlns:a16="http://schemas.microsoft.com/office/drawing/2014/main" id="{F82EA65B-5884-BB4A-83A9-A22EA9C3835F}"/>
                      </a:ext>
                    </a:extLst>
                  </p:cNvPr>
                  <p:cNvSpPr/>
                  <p:nvPr/>
                </p:nvSpPr>
                <p:spPr>
                  <a:xfrm>
                    <a:off x="11404945" y="4757759"/>
                    <a:ext cx="122957" cy="117367"/>
                  </a:xfrm>
                  <a:custGeom>
                    <a:avLst/>
                    <a:gdLst>
                      <a:gd name="connsiteX0" fmla="*/ 4243 w 60086"/>
                      <a:gd name="connsiteY0" fmla="*/ 4097 h 57355"/>
                      <a:gd name="connsiteX1" fmla="*/ 31829 w 60086"/>
                      <a:gd name="connsiteY1" fmla="*/ 22123 h 57355"/>
                      <a:gd name="connsiteX2" fmla="*/ 47670 w 60086"/>
                      <a:gd name="connsiteY2" fmla="*/ 53258 h 57355"/>
                    </a:gdLst>
                    <a:ahLst/>
                    <a:cxnLst>
                      <a:cxn ang="0">
                        <a:pos x="connsiteX0" y="connsiteY0"/>
                      </a:cxn>
                      <a:cxn ang="0">
                        <a:pos x="connsiteX1" y="connsiteY1"/>
                      </a:cxn>
                      <a:cxn ang="0">
                        <a:pos x="connsiteX2" y="connsiteY2"/>
                      </a:cxn>
                    </a:cxnLst>
                    <a:rect l="l" t="t" r="r" b="b"/>
                    <a:pathLst>
                      <a:path w="60086" h="57355">
                        <a:moveTo>
                          <a:pt x="4243" y="4097"/>
                        </a:moveTo>
                        <a:cubicBezTo>
                          <a:pt x="4243" y="4097"/>
                          <a:pt x="420" y="37144"/>
                          <a:pt x="31829" y="22123"/>
                        </a:cubicBezTo>
                        <a:cubicBezTo>
                          <a:pt x="52859" y="12017"/>
                          <a:pt x="65149" y="43153"/>
                          <a:pt x="47670" y="53258"/>
                        </a:cubicBezTo>
                      </a:path>
                    </a:pathLst>
                  </a:custGeom>
                  <a:noFill/>
                  <a:ln w="19050" cap="flat">
                    <a:solidFill>
                      <a:srgbClr val="FFFFFF"/>
                    </a:solidFill>
                    <a:prstDash val="solid"/>
                    <a:round/>
                  </a:ln>
                </p:spPr>
                <p:txBody>
                  <a:bodyPr rtlCol="0" anchor="ctr"/>
                  <a:lstStyle/>
                  <a:p>
                    <a:pPr defTabSz="685758">
                      <a:defRPr/>
                    </a:pPr>
                    <a:endParaRPr lang="en-US" sz="1125" kern="0" dirty="0">
                      <a:solidFill>
                        <a:srgbClr val="000000"/>
                      </a:solidFill>
                      <a:latin typeface="Amazon Ember" panose="020B0603020204020204" pitchFamily="34" charset="0"/>
                    </a:endParaRPr>
                  </a:p>
                </p:txBody>
              </p:sp>
            </p:grpSp>
            <p:grpSp>
              <p:nvGrpSpPr>
                <p:cNvPr id="352" name="Graphic 268">
                  <a:extLst>
                    <a:ext uri="{FF2B5EF4-FFF2-40B4-BE49-F238E27FC236}">
                      <a16:creationId xmlns:a16="http://schemas.microsoft.com/office/drawing/2014/main" id="{8F88C7BE-B89B-2947-8C90-8FCCF2209D24}"/>
                    </a:ext>
                  </a:extLst>
                </p:cNvPr>
                <p:cNvGrpSpPr/>
                <p:nvPr/>
              </p:nvGrpSpPr>
              <p:grpSpPr>
                <a:xfrm>
                  <a:off x="9215072" y="3848481"/>
                  <a:ext cx="1221248" cy="1253782"/>
                  <a:chOff x="4562059" y="6255271"/>
                  <a:chExt cx="483729" cy="496616"/>
                </a:xfrm>
              </p:grpSpPr>
              <p:sp>
                <p:nvSpPr>
                  <p:cNvPr id="353" name="Freeform: Shape 99">
                    <a:extLst>
                      <a:ext uri="{FF2B5EF4-FFF2-40B4-BE49-F238E27FC236}">
                        <a16:creationId xmlns:a16="http://schemas.microsoft.com/office/drawing/2014/main" id="{CB5D117C-4400-CD4A-B9EB-5A42CE698BAB}"/>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54" name="Freeform: Shape 100">
                    <a:extLst>
                      <a:ext uri="{FF2B5EF4-FFF2-40B4-BE49-F238E27FC236}">
                        <a16:creationId xmlns:a16="http://schemas.microsoft.com/office/drawing/2014/main" id="{2A77CFD4-9152-1742-99BD-C655A377A7C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55" name="Freeform: Shape 101">
                    <a:extLst>
                      <a:ext uri="{FF2B5EF4-FFF2-40B4-BE49-F238E27FC236}">
                        <a16:creationId xmlns:a16="http://schemas.microsoft.com/office/drawing/2014/main" id="{CCE76BC9-F6F6-8544-B1A5-6CD73E68FA3B}"/>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56" name="Freeform: Shape 102">
                    <a:extLst>
                      <a:ext uri="{FF2B5EF4-FFF2-40B4-BE49-F238E27FC236}">
                        <a16:creationId xmlns:a16="http://schemas.microsoft.com/office/drawing/2014/main" id="{B6F742D4-45E3-924C-8098-7CE73EFCCDDF}"/>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rgbClr val="FFFFFF"/>
                    </a:solidFill>
                    <a:prstDash val="solid"/>
                    <a:miter/>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57" name="Freeform: Shape 103">
                    <a:extLst>
                      <a:ext uri="{FF2B5EF4-FFF2-40B4-BE49-F238E27FC236}">
                        <a16:creationId xmlns:a16="http://schemas.microsoft.com/office/drawing/2014/main" id="{84FA48EB-5A7E-784E-AE37-21BA81E969C4}"/>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58" name="Freeform: Shape 104">
                    <a:extLst>
                      <a:ext uri="{FF2B5EF4-FFF2-40B4-BE49-F238E27FC236}">
                        <a16:creationId xmlns:a16="http://schemas.microsoft.com/office/drawing/2014/main" id="{4C0EE2F4-12F9-DF4E-B502-217D87C2CC1A}"/>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60" name="Freeform: Shape 105">
                    <a:extLst>
                      <a:ext uri="{FF2B5EF4-FFF2-40B4-BE49-F238E27FC236}">
                        <a16:creationId xmlns:a16="http://schemas.microsoft.com/office/drawing/2014/main" id="{1D1386DD-7225-4D4E-9176-7EE2AE2F9AF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61" name="Freeform: Shape 106">
                    <a:extLst>
                      <a:ext uri="{FF2B5EF4-FFF2-40B4-BE49-F238E27FC236}">
                        <a16:creationId xmlns:a16="http://schemas.microsoft.com/office/drawing/2014/main" id="{0CB68ECE-7FF8-6C42-9942-0C8E7C1DCAF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rgbClr val="FFFFFF"/>
                    </a:solidFill>
                    <a:prstDash val="solid"/>
                    <a:miter/>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sp>
            <p:nvSpPr>
              <p:cNvPr id="350" name="Oval 349">
                <a:extLst>
                  <a:ext uri="{FF2B5EF4-FFF2-40B4-BE49-F238E27FC236}">
                    <a16:creationId xmlns:a16="http://schemas.microsoft.com/office/drawing/2014/main" id="{22554123-14AB-5C44-8DD4-88507AE13D64}"/>
                  </a:ext>
                </a:extLst>
              </p:cNvPr>
              <p:cNvSpPr/>
              <p:nvPr/>
            </p:nvSpPr>
            <p:spPr bwMode="auto">
              <a:xfrm>
                <a:off x="10501891" y="3651253"/>
                <a:ext cx="1666108" cy="1666106"/>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solidFill>
                    <a:schemeClr val="tx1"/>
                  </a:solidFill>
                  <a:cs typeface="Segoe UI" pitchFamily="34" charset="0"/>
                </a:endParaRPr>
              </a:p>
            </p:txBody>
          </p:sp>
        </p:grpSp>
        <p:sp>
          <p:nvSpPr>
            <p:cNvPr id="367" name="Rectangle 366">
              <a:extLst>
                <a:ext uri="{FF2B5EF4-FFF2-40B4-BE49-F238E27FC236}">
                  <a16:creationId xmlns:a16="http://schemas.microsoft.com/office/drawing/2014/main" id="{4A40A352-618A-F54A-8DF7-25E25001DFAB}"/>
                </a:ext>
              </a:extLst>
            </p:cNvPr>
            <p:cNvSpPr/>
            <p:nvPr/>
          </p:nvSpPr>
          <p:spPr>
            <a:xfrm>
              <a:off x="-83979" y="5431875"/>
              <a:ext cx="4407408" cy="958211"/>
            </a:xfrm>
            <a:prstGeom prst="rect">
              <a:avLst/>
            </a:prstGeom>
          </p:spPr>
          <p:txBody>
            <a:bodyPr wrap="square">
              <a:spAutoFit/>
            </a:bodyPr>
            <a:lstStyle/>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Cost-optimized for less accessed files</a:t>
              </a:r>
            </a:p>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$0.01333/GB-month* for storage </a:t>
              </a:r>
            </a:p>
            <a:p>
              <a:pPr algn="ctr" defTabSz="685800">
                <a:spcBef>
                  <a:spcPts val="375"/>
                </a:spcBef>
                <a:buClr>
                  <a:srgbClr val="FFFFFF"/>
                </a:buClr>
                <a:defRPr/>
              </a:pPr>
              <a:r>
                <a:rPr lang="en-US" sz="875" dirty="0">
                  <a:solidFill>
                    <a:schemeClr val="bg1"/>
                  </a:solidFill>
                  <a:ea typeface="Amazon Ember" panose="020B0603020204020204" pitchFamily="34" charset="0"/>
                  <a:cs typeface="Amazon Ember" panose="020B0603020204020204" pitchFamily="34" charset="0"/>
                </a:rPr>
                <a:t>$0.01/GB* for access</a:t>
              </a:r>
            </a:p>
          </p:txBody>
        </p:sp>
      </p:grpSp>
      <p:sp>
        <p:nvSpPr>
          <p:cNvPr id="368" name="Rectangle 367">
            <a:extLst>
              <a:ext uri="{FF2B5EF4-FFF2-40B4-BE49-F238E27FC236}">
                <a16:creationId xmlns:a16="http://schemas.microsoft.com/office/drawing/2014/main" id="{466CD426-A200-634C-B2C8-5BD1107D8E5D}"/>
              </a:ext>
            </a:extLst>
          </p:cNvPr>
          <p:cNvSpPr/>
          <p:nvPr/>
        </p:nvSpPr>
        <p:spPr>
          <a:xfrm>
            <a:off x="822575" y="1071531"/>
            <a:ext cx="3007896" cy="532903"/>
          </a:xfrm>
          <a:prstGeom prst="rect">
            <a:avLst/>
          </a:prstGeom>
        </p:spPr>
        <p:txBody>
          <a:bodyPr wrap="square" lIns="0" tIns="0" rIns="0" bIns="0" anchor="ctr" anchorCtr="0">
            <a:spAutoFit/>
          </a:bodyPr>
          <a:lstStyle/>
          <a:p>
            <a:pPr algn="ctr" defTabSz="685799" eaLnBrk="0" fontAlgn="base" hangingPunct="0">
              <a:spcBef>
                <a:spcPct val="0"/>
              </a:spcBef>
              <a:spcAft>
                <a:spcPct val="0"/>
              </a:spcAft>
              <a:buSzPct val="90000"/>
              <a:defRPr/>
            </a:pPr>
            <a:r>
              <a:rPr lang="en-US" sz="31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a:lnSpc>
                <a:spcPct val="90000"/>
              </a:lnSpc>
              <a:spcAft>
                <a:spcPts val="1125"/>
              </a:spcAft>
              <a:defRPr/>
            </a:pPr>
            <a:r>
              <a:rPr lang="en-US" sz="2250" b="1" dirty="0">
                <a:solidFill>
                  <a:schemeClr val="accent1"/>
                </a:solidFill>
                <a:latin typeface="Amazon Ember"/>
              </a:rPr>
              <a:t>$0.043/GB-Month*</a:t>
            </a:r>
            <a:br>
              <a:rPr lang="en-US" sz="2000" b="1" dirty="0">
                <a:solidFill>
                  <a:schemeClr val="accent1"/>
                </a:solidFill>
                <a:latin typeface="Amazon Ember"/>
              </a:rPr>
            </a:br>
            <a:r>
              <a:rPr 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t>
            </a: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ffective storage cost </a:t>
            </a:r>
          </a:p>
        </p:txBody>
      </p:sp>
      <p:cxnSp>
        <p:nvCxnSpPr>
          <p:cNvPr id="381" name="Straight Arrow Connector 380">
            <a:extLst>
              <a:ext uri="{FF2B5EF4-FFF2-40B4-BE49-F238E27FC236}">
                <a16:creationId xmlns:a16="http://schemas.microsoft.com/office/drawing/2014/main" id="{B2A81BCC-3102-1A49-B5B7-02A94B0E8B20}"/>
              </a:ext>
            </a:extLst>
          </p:cNvPr>
          <p:cNvCxnSpPr>
            <a:cxnSpLocks/>
          </p:cNvCxnSpPr>
          <p:nvPr/>
        </p:nvCxnSpPr>
        <p:spPr>
          <a:xfrm>
            <a:off x="4621548" y="2628930"/>
            <a:ext cx="0" cy="851079"/>
          </a:xfrm>
          <a:prstGeom prst="straightConnector1">
            <a:avLst/>
          </a:prstGeom>
          <a:noFill/>
          <a:ln w="19050" cap="flat" cmpd="sng" algn="ctr">
            <a:solidFill>
              <a:srgbClr val="FFFFFF"/>
            </a:solidFill>
            <a:prstDash val="solid"/>
            <a:headEnd type="none"/>
            <a:tailEnd type="triangle" w="lg" len="lg"/>
          </a:ln>
          <a:effectLst/>
        </p:spPr>
      </p:cxnSp>
      <p:grpSp>
        <p:nvGrpSpPr>
          <p:cNvPr id="382" name="Graphic 7">
            <a:extLst>
              <a:ext uri="{FF2B5EF4-FFF2-40B4-BE49-F238E27FC236}">
                <a16:creationId xmlns:a16="http://schemas.microsoft.com/office/drawing/2014/main" id="{FFD186BE-90D9-DC44-874C-A73CCB1EE8CA}"/>
              </a:ext>
            </a:extLst>
          </p:cNvPr>
          <p:cNvGrpSpPr/>
          <p:nvPr/>
        </p:nvGrpSpPr>
        <p:grpSpPr>
          <a:xfrm>
            <a:off x="4469612" y="3660047"/>
            <a:ext cx="330638" cy="479030"/>
            <a:chOff x="1113440" y="3456287"/>
            <a:chExt cx="800100" cy="1159192"/>
          </a:xfrm>
          <a:solidFill>
            <a:srgbClr val="282828"/>
          </a:solidFill>
        </p:grpSpPr>
        <p:grpSp>
          <p:nvGrpSpPr>
            <p:cNvPr id="383" name="Graphic 7">
              <a:extLst>
                <a:ext uri="{FF2B5EF4-FFF2-40B4-BE49-F238E27FC236}">
                  <a16:creationId xmlns:a16="http://schemas.microsoft.com/office/drawing/2014/main" id="{114B510C-7D9F-7749-91CA-CE3786A13CF6}"/>
                </a:ext>
              </a:extLst>
            </p:cNvPr>
            <p:cNvGrpSpPr/>
            <p:nvPr/>
          </p:nvGrpSpPr>
          <p:grpSpPr>
            <a:xfrm>
              <a:off x="1113440" y="3456287"/>
              <a:ext cx="800100" cy="1147762"/>
              <a:chOff x="1113440" y="3456287"/>
              <a:chExt cx="800100" cy="1147762"/>
            </a:xfrm>
            <a:grpFill/>
          </p:grpSpPr>
          <p:sp>
            <p:nvSpPr>
              <p:cNvPr id="386" name="Freeform: Shape 117">
                <a:extLst>
                  <a:ext uri="{FF2B5EF4-FFF2-40B4-BE49-F238E27FC236}">
                    <a16:creationId xmlns:a16="http://schemas.microsoft.com/office/drawing/2014/main" id="{BC8B20C8-AB1E-4849-BBD5-7B2EFC845BBD}"/>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87" name="Freeform: Shape 118">
                <a:extLst>
                  <a:ext uri="{FF2B5EF4-FFF2-40B4-BE49-F238E27FC236}">
                    <a16:creationId xmlns:a16="http://schemas.microsoft.com/office/drawing/2014/main" id="{E5565C65-90ED-1D40-A499-1CE39E8AD175}"/>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88" name="Freeform: Shape 119">
                <a:extLst>
                  <a:ext uri="{FF2B5EF4-FFF2-40B4-BE49-F238E27FC236}">
                    <a16:creationId xmlns:a16="http://schemas.microsoft.com/office/drawing/2014/main" id="{495B5358-A7A4-8A4D-97DC-C6CC5C39E856}"/>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89" name="Freeform: Shape 120">
                <a:extLst>
                  <a:ext uri="{FF2B5EF4-FFF2-40B4-BE49-F238E27FC236}">
                    <a16:creationId xmlns:a16="http://schemas.microsoft.com/office/drawing/2014/main" id="{515CB27B-3A31-D544-B87B-681024F6548D}"/>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0" name="Freeform: Shape 121">
                <a:extLst>
                  <a:ext uri="{FF2B5EF4-FFF2-40B4-BE49-F238E27FC236}">
                    <a16:creationId xmlns:a16="http://schemas.microsoft.com/office/drawing/2014/main" id="{30D53AE5-0621-6F4D-A6A8-230DE79FA8AF}"/>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1" name="Freeform: Shape 122">
                <a:extLst>
                  <a:ext uri="{FF2B5EF4-FFF2-40B4-BE49-F238E27FC236}">
                    <a16:creationId xmlns:a16="http://schemas.microsoft.com/office/drawing/2014/main" id="{C0CE6EA1-6AD4-6142-9B54-7D0BC2AABC03}"/>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2" name="Freeform: Shape 123">
                <a:extLst>
                  <a:ext uri="{FF2B5EF4-FFF2-40B4-BE49-F238E27FC236}">
                    <a16:creationId xmlns:a16="http://schemas.microsoft.com/office/drawing/2014/main" id="{25F08094-B717-5B48-A62E-D7C182DC1D2A}"/>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384" name="Freeform: Shape 115">
              <a:extLst>
                <a:ext uri="{FF2B5EF4-FFF2-40B4-BE49-F238E27FC236}">
                  <a16:creationId xmlns:a16="http://schemas.microsoft.com/office/drawing/2014/main" id="{3B990253-5764-994D-95AE-5E852C0E57D2}"/>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85" name="Freeform: Shape 116">
              <a:extLst>
                <a:ext uri="{FF2B5EF4-FFF2-40B4-BE49-F238E27FC236}">
                  <a16:creationId xmlns:a16="http://schemas.microsoft.com/office/drawing/2014/main" id="{27611BB5-0FCA-F848-9F26-0844FC1F6741}"/>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393" name="Graphic 7">
            <a:extLst>
              <a:ext uri="{FF2B5EF4-FFF2-40B4-BE49-F238E27FC236}">
                <a16:creationId xmlns:a16="http://schemas.microsoft.com/office/drawing/2014/main" id="{7CF3B316-E9D8-0941-BFA6-F0368E3509BF}"/>
              </a:ext>
            </a:extLst>
          </p:cNvPr>
          <p:cNvGrpSpPr/>
          <p:nvPr/>
        </p:nvGrpSpPr>
        <p:grpSpPr>
          <a:xfrm>
            <a:off x="4469612" y="3660047"/>
            <a:ext cx="330638" cy="479030"/>
            <a:chOff x="1113440" y="3456287"/>
            <a:chExt cx="800100" cy="1159192"/>
          </a:xfrm>
          <a:solidFill>
            <a:srgbClr val="282828"/>
          </a:solidFill>
        </p:grpSpPr>
        <p:grpSp>
          <p:nvGrpSpPr>
            <p:cNvPr id="394" name="Graphic 7">
              <a:extLst>
                <a:ext uri="{FF2B5EF4-FFF2-40B4-BE49-F238E27FC236}">
                  <a16:creationId xmlns:a16="http://schemas.microsoft.com/office/drawing/2014/main" id="{2949360E-5BEE-3B4E-8400-EE83F9AF7EED}"/>
                </a:ext>
              </a:extLst>
            </p:cNvPr>
            <p:cNvGrpSpPr/>
            <p:nvPr/>
          </p:nvGrpSpPr>
          <p:grpSpPr>
            <a:xfrm>
              <a:off x="1113440" y="3456287"/>
              <a:ext cx="800100" cy="1147762"/>
              <a:chOff x="1113440" y="3456287"/>
              <a:chExt cx="800100" cy="1147762"/>
            </a:xfrm>
            <a:grpFill/>
          </p:grpSpPr>
          <p:sp>
            <p:nvSpPr>
              <p:cNvPr id="397" name="Freeform: Shape 95">
                <a:extLst>
                  <a:ext uri="{FF2B5EF4-FFF2-40B4-BE49-F238E27FC236}">
                    <a16:creationId xmlns:a16="http://schemas.microsoft.com/office/drawing/2014/main" id="{2A7AC60C-10A4-A94D-ABB4-13CC58454F93}"/>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8" name="Freeform: Shape 96">
                <a:extLst>
                  <a:ext uri="{FF2B5EF4-FFF2-40B4-BE49-F238E27FC236}">
                    <a16:creationId xmlns:a16="http://schemas.microsoft.com/office/drawing/2014/main" id="{E37511ED-A1BC-B841-8A8E-26F81CC6E7EC}"/>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9" name="Freeform: Shape 97">
                <a:extLst>
                  <a:ext uri="{FF2B5EF4-FFF2-40B4-BE49-F238E27FC236}">
                    <a16:creationId xmlns:a16="http://schemas.microsoft.com/office/drawing/2014/main" id="{2B9724A7-34A2-CA4B-B2E9-5C706758D332}"/>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0" name="Freeform: Shape 98">
                <a:extLst>
                  <a:ext uri="{FF2B5EF4-FFF2-40B4-BE49-F238E27FC236}">
                    <a16:creationId xmlns:a16="http://schemas.microsoft.com/office/drawing/2014/main" id="{ACF29E3F-3202-994E-AC81-9E6B62197139}"/>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1" name="Freeform: Shape 99">
                <a:extLst>
                  <a:ext uri="{FF2B5EF4-FFF2-40B4-BE49-F238E27FC236}">
                    <a16:creationId xmlns:a16="http://schemas.microsoft.com/office/drawing/2014/main" id="{BDF19477-B9B6-194F-B870-1E4A5A5E4857}"/>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2" name="Freeform: Shape 100">
                <a:extLst>
                  <a:ext uri="{FF2B5EF4-FFF2-40B4-BE49-F238E27FC236}">
                    <a16:creationId xmlns:a16="http://schemas.microsoft.com/office/drawing/2014/main" id="{B81C985D-8417-CB44-A26D-6ADDE5523FF4}"/>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3" name="Freeform: Shape 101">
                <a:extLst>
                  <a:ext uri="{FF2B5EF4-FFF2-40B4-BE49-F238E27FC236}">
                    <a16:creationId xmlns:a16="http://schemas.microsoft.com/office/drawing/2014/main" id="{3C7E77A4-CED9-EE45-810D-D17BC477336C}"/>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395" name="Freeform: Shape 93">
              <a:extLst>
                <a:ext uri="{FF2B5EF4-FFF2-40B4-BE49-F238E27FC236}">
                  <a16:creationId xmlns:a16="http://schemas.microsoft.com/office/drawing/2014/main" id="{4C1E92FA-B0DE-CF4F-B0D8-B08354A857B4}"/>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396" name="Freeform: Shape 94">
              <a:extLst>
                <a:ext uri="{FF2B5EF4-FFF2-40B4-BE49-F238E27FC236}">
                  <a16:creationId xmlns:a16="http://schemas.microsoft.com/office/drawing/2014/main" id="{468F23BC-EF84-AD4F-84EF-633527345A21}"/>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04" name="Graphic 7">
            <a:extLst>
              <a:ext uri="{FF2B5EF4-FFF2-40B4-BE49-F238E27FC236}">
                <a16:creationId xmlns:a16="http://schemas.microsoft.com/office/drawing/2014/main" id="{8C376EB5-5218-EC4A-93F8-7BCE453983F7}"/>
              </a:ext>
            </a:extLst>
          </p:cNvPr>
          <p:cNvGrpSpPr/>
          <p:nvPr/>
        </p:nvGrpSpPr>
        <p:grpSpPr>
          <a:xfrm>
            <a:off x="4469612" y="3660047"/>
            <a:ext cx="330638" cy="479030"/>
            <a:chOff x="1113440" y="3456287"/>
            <a:chExt cx="800100" cy="1159192"/>
          </a:xfrm>
          <a:solidFill>
            <a:srgbClr val="282828"/>
          </a:solidFill>
        </p:grpSpPr>
        <p:grpSp>
          <p:nvGrpSpPr>
            <p:cNvPr id="405" name="Graphic 7">
              <a:extLst>
                <a:ext uri="{FF2B5EF4-FFF2-40B4-BE49-F238E27FC236}">
                  <a16:creationId xmlns:a16="http://schemas.microsoft.com/office/drawing/2014/main" id="{ACAE4F99-9531-C04A-A568-9A4762BDF8DD}"/>
                </a:ext>
              </a:extLst>
            </p:cNvPr>
            <p:cNvGrpSpPr/>
            <p:nvPr/>
          </p:nvGrpSpPr>
          <p:grpSpPr>
            <a:xfrm>
              <a:off x="1113440" y="3456287"/>
              <a:ext cx="800100" cy="1147762"/>
              <a:chOff x="1113440" y="3456287"/>
              <a:chExt cx="800100" cy="1147762"/>
            </a:xfrm>
            <a:grpFill/>
          </p:grpSpPr>
          <p:sp>
            <p:nvSpPr>
              <p:cNvPr id="408" name="Freeform: Shape 106">
                <a:extLst>
                  <a:ext uri="{FF2B5EF4-FFF2-40B4-BE49-F238E27FC236}">
                    <a16:creationId xmlns:a16="http://schemas.microsoft.com/office/drawing/2014/main" id="{351C0CB9-555D-7442-B918-E7FF5F7C3A29}"/>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9" name="Freeform: Shape 107">
                <a:extLst>
                  <a:ext uri="{FF2B5EF4-FFF2-40B4-BE49-F238E27FC236}">
                    <a16:creationId xmlns:a16="http://schemas.microsoft.com/office/drawing/2014/main" id="{B0715CF3-529E-4E4F-9DE0-3D35BD2271AC}"/>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0" name="Freeform: Shape 108">
                <a:extLst>
                  <a:ext uri="{FF2B5EF4-FFF2-40B4-BE49-F238E27FC236}">
                    <a16:creationId xmlns:a16="http://schemas.microsoft.com/office/drawing/2014/main" id="{B6FC7A51-5DD8-7845-9167-F4BC188D9F6B}"/>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1" name="Freeform: Shape 109">
                <a:extLst>
                  <a:ext uri="{FF2B5EF4-FFF2-40B4-BE49-F238E27FC236}">
                    <a16:creationId xmlns:a16="http://schemas.microsoft.com/office/drawing/2014/main" id="{474562D2-A82B-CC47-BC39-C60D5E551971}"/>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2" name="Freeform: Shape 110">
                <a:extLst>
                  <a:ext uri="{FF2B5EF4-FFF2-40B4-BE49-F238E27FC236}">
                    <a16:creationId xmlns:a16="http://schemas.microsoft.com/office/drawing/2014/main" id="{CD90C120-6141-5C45-BB5B-147A0506491B}"/>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3" name="Freeform: Shape 111">
                <a:extLst>
                  <a:ext uri="{FF2B5EF4-FFF2-40B4-BE49-F238E27FC236}">
                    <a16:creationId xmlns:a16="http://schemas.microsoft.com/office/drawing/2014/main" id="{76AAADB5-612F-8242-9442-CF2B3A156140}"/>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4" name="Freeform: Shape 112">
                <a:extLst>
                  <a:ext uri="{FF2B5EF4-FFF2-40B4-BE49-F238E27FC236}">
                    <a16:creationId xmlns:a16="http://schemas.microsoft.com/office/drawing/2014/main" id="{D33017A1-0615-6C4D-8AEC-A1E75B4389F7}"/>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06" name="Freeform: Shape 104">
              <a:extLst>
                <a:ext uri="{FF2B5EF4-FFF2-40B4-BE49-F238E27FC236}">
                  <a16:creationId xmlns:a16="http://schemas.microsoft.com/office/drawing/2014/main" id="{4823FCED-D4AE-A740-B761-CDFCEEBB1875}"/>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07" name="Freeform: Shape 105">
              <a:extLst>
                <a:ext uri="{FF2B5EF4-FFF2-40B4-BE49-F238E27FC236}">
                  <a16:creationId xmlns:a16="http://schemas.microsoft.com/office/drawing/2014/main" id="{ADEE3857-A79D-D643-AD0C-32D453604579}"/>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16" name="Graphic 7">
            <a:extLst>
              <a:ext uri="{FF2B5EF4-FFF2-40B4-BE49-F238E27FC236}">
                <a16:creationId xmlns:a16="http://schemas.microsoft.com/office/drawing/2014/main" id="{4C9DC375-C44B-1F4F-A1FF-9054DCDB8592}"/>
              </a:ext>
            </a:extLst>
          </p:cNvPr>
          <p:cNvGrpSpPr/>
          <p:nvPr/>
        </p:nvGrpSpPr>
        <p:grpSpPr>
          <a:xfrm>
            <a:off x="4469612" y="3660047"/>
            <a:ext cx="330638" cy="479030"/>
            <a:chOff x="1113440" y="3456287"/>
            <a:chExt cx="800100" cy="1159192"/>
          </a:xfrm>
          <a:solidFill>
            <a:srgbClr val="282828"/>
          </a:solidFill>
        </p:grpSpPr>
        <p:grpSp>
          <p:nvGrpSpPr>
            <p:cNvPr id="417" name="Graphic 7">
              <a:extLst>
                <a:ext uri="{FF2B5EF4-FFF2-40B4-BE49-F238E27FC236}">
                  <a16:creationId xmlns:a16="http://schemas.microsoft.com/office/drawing/2014/main" id="{6B7F28DB-25D1-A741-8EEC-0DD4B5EECC52}"/>
                </a:ext>
              </a:extLst>
            </p:cNvPr>
            <p:cNvGrpSpPr/>
            <p:nvPr/>
          </p:nvGrpSpPr>
          <p:grpSpPr>
            <a:xfrm>
              <a:off x="1113440" y="3456287"/>
              <a:ext cx="800100" cy="1147762"/>
              <a:chOff x="1113440" y="3456287"/>
              <a:chExt cx="800100" cy="1147762"/>
            </a:xfrm>
            <a:grpFill/>
          </p:grpSpPr>
          <p:sp>
            <p:nvSpPr>
              <p:cNvPr id="420" name="Freeform: Shape 36">
                <a:extLst>
                  <a:ext uri="{FF2B5EF4-FFF2-40B4-BE49-F238E27FC236}">
                    <a16:creationId xmlns:a16="http://schemas.microsoft.com/office/drawing/2014/main" id="{1E438E3A-6B75-0448-A535-46C6C5448B26}"/>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1" name="Freeform: Shape 37">
                <a:extLst>
                  <a:ext uri="{FF2B5EF4-FFF2-40B4-BE49-F238E27FC236}">
                    <a16:creationId xmlns:a16="http://schemas.microsoft.com/office/drawing/2014/main" id="{656BFA3C-709E-E343-A732-9579290CAA87}"/>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2" name="Freeform: Shape 38">
                <a:extLst>
                  <a:ext uri="{FF2B5EF4-FFF2-40B4-BE49-F238E27FC236}">
                    <a16:creationId xmlns:a16="http://schemas.microsoft.com/office/drawing/2014/main" id="{937EE8E1-7546-3E41-AE27-B3BE5B440C71}"/>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3" name="Freeform: Shape 39">
                <a:extLst>
                  <a:ext uri="{FF2B5EF4-FFF2-40B4-BE49-F238E27FC236}">
                    <a16:creationId xmlns:a16="http://schemas.microsoft.com/office/drawing/2014/main" id="{85DFD43C-4D79-A143-AAFF-342459B48B3D}"/>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4" name="Freeform: Shape 40">
                <a:extLst>
                  <a:ext uri="{FF2B5EF4-FFF2-40B4-BE49-F238E27FC236}">
                    <a16:creationId xmlns:a16="http://schemas.microsoft.com/office/drawing/2014/main" id="{2F62B32C-5EC1-E24F-9BF8-76446480B1F1}"/>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5" name="Freeform: Shape 41">
                <a:extLst>
                  <a:ext uri="{FF2B5EF4-FFF2-40B4-BE49-F238E27FC236}">
                    <a16:creationId xmlns:a16="http://schemas.microsoft.com/office/drawing/2014/main" id="{2661A4A4-3DF8-5A44-A56C-8D7C5AFF05D0}"/>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26" name="Freeform: Shape 42">
                <a:extLst>
                  <a:ext uri="{FF2B5EF4-FFF2-40B4-BE49-F238E27FC236}">
                    <a16:creationId xmlns:a16="http://schemas.microsoft.com/office/drawing/2014/main" id="{AB35997B-176A-1A48-8F84-BE3D478B7581}"/>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18" name="Freeform: Shape 43">
              <a:extLst>
                <a:ext uri="{FF2B5EF4-FFF2-40B4-BE49-F238E27FC236}">
                  <a16:creationId xmlns:a16="http://schemas.microsoft.com/office/drawing/2014/main" id="{64B5E76C-6F7C-6841-9790-C0B1792F0EAC}"/>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19" name="Freeform: Shape 44">
              <a:extLst>
                <a:ext uri="{FF2B5EF4-FFF2-40B4-BE49-F238E27FC236}">
                  <a16:creationId xmlns:a16="http://schemas.microsoft.com/office/drawing/2014/main" id="{4FA250BD-19FA-5B47-92BD-F85116452474}"/>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27" name="Graphic 7">
            <a:extLst>
              <a:ext uri="{FF2B5EF4-FFF2-40B4-BE49-F238E27FC236}">
                <a16:creationId xmlns:a16="http://schemas.microsoft.com/office/drawing/2014/main" id="{B93AE2CB-F58D-AE4B-B741-ACCBABB07E91}"/>
              </a:ext>
            </a:extLst>
          </p:cNvPr>
          <p:cNvGrpSpPr/>
          <p:nvPr/>
        </p:nvGrpSpPr>
        <p:grpSpPr>
          <a:xfrm>
            <a:off x="4469612" y="3660047"/>
            <a:ext cx="330638" cy="479030"/>
            <a:chOff x="1113440" y="3456287"/>
            <a:chExt cx="800100" cy="1159192"/>
          </a:xfrm>
          <a:solidFill>
            <a:srgbClr val="282828"/>
          </a:solidFill>
        </p:grpSpPr>
        <p:grpSp>
          <p:nvGrpSpPr>
            <p:cNvPr id="428" name="Graphic 7">
              <a:extLst>
                <a:ext uri="{FF2B5EF4-FFF2-40B4-BE49-F238E27FC236}">
                  <a16:creationId xmlns:a16="http://schemas.microsoft.com/office/drawing/2014/main" id="{7D18F56E-F626-6046-AA80-B437A13CC3D8}"/>
                </a:ext>
              </a:extLst>
            </p:cNvPr>
            <p:cNvGrpSpPr/>
            <p:nvPr/>
          </p:nvGrpSpPr>
          <p:grpSpPr>
            <a:xfrm>
              <a:off x="1113440" y="3456287"/>
              <a:ext cx="800100" cy="1147762"/>
              <a:chOff x="1113440" y="3456287"/>
              <a:chExt cx="800100" cy="1147762"/>
            </a:xfrm>
            <a:grpFill/>
          </p:grpSpPr>
          <p:sp>
            <p:nvSpPr>
              <p:cNvPr id="431" name="Freeform: Shape 73">
                <a:extLst>
                  <a:ext uri="{FF2B5EF4-FFF2-40B4-BE49-F238E27FC236}">
                    <a16:creationId xmlns:a16="http://schemas.microsoft.com/office/drawing/2014/main" id="{BE367032-D79A-0940-889D-4E98A3BE48DC}"/>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2" name="Freeform: Shape 74">
                <a:extLst>
                  <a:ext uri="{FF2B5EF4-FFF2-40B4-BE49-F238E27FC236}">
                    <a16:creationId xmlns:a16="http://schemas.microsoft.com/office/drawing/2014/main" id="{0C943DD9-50B6-0D44-A856-23ED424C37E4}"/>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3" name="Freeform: Shape 75">
                <a:extLst>
                  <a:ext uri="{FF2B5EF4-FFF2-40B4-BE49-F238E27FC236}">
                    <a16:creationId xmlns:a16="http://schemas.microsoft.com/office/drawing/2014/main" id="{8AD602F9-F5AC-C148-B400-A03A9DD737E5}"/>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4" name="Freeform: Shape 76">
                <a:extLst>
                  <a:ext uri="{FF2B5EF4-FFF2-40B4-BE49-F238E27FC236}">
                    <a16:creationId xmlns:a16="http://schemas.microsoft.com/office/drawing/2014/main" id="{7ED42EF0-E01D-9245-B843-904F4AF00A6D}"/>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5" name="Freeform: Shape 77">
                <a:extLst>
                  <a:ext uri="{FF2B5EF4-FFF2-40B4-BE49-F238E27FC236}">
                    <a16:creationId xmlns:a16="http://schemas.microsoft.com/office/drawing/2014/main" id="{01E7AF97-DA8E-4345-B6BE-87DB433E27C4}"/>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6" name="Freeform: Shape 78">
                <a:extLst>
                  <a:ext uri="{FF2B5EF4-FFF2-40B4-BE49-F238E27FC236}">
                    <a16:creationId xmlns:a16="http://schemas.microsoft.com/office/drawing/2014/main" id="{42571EF0-3988-0443-BCB0-D7FF6A6DFF16}"/>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7" name="Freeform: Shape 79">
                <a:extLst>
                  <a:ext uri="{FF2B5EF4-FFF2-40B4-BE49-F238E27FC236}">
                    <a16:creationId xmlns:a16="http://schemas.microsoft.com/office/drawing/2014/main" id="{225B610E-40FF-5C45-93DC-D9D325B373F2}"/>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29" name="Freeform: Shape 71">
              <a:extLst>
                <a:ext uri="{FF2B5EF4-FFF2-40B4-BE49-F238E27FC236}">
                  <a16:creationId xmlns:a16="http://schemas.microsoft.com/office/drawing/2014/main" id="{811BC5E0-28F9-934C-878E-59E6F6CB6439}"/>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30" name="Freeform: Shape 72">
              <a:extLst>
                <a:ext uri="{FF2B5EF4-FFF2-40B4-BE49-F238E27FC236}">
                  <a16:creationId xmlns:a16="http://schemas.microsoft.com/office/drawing/2014/main" id="{9E1A5E54-AB1E-3345-ADEE-347D2CE6E608}"/>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38" name="Graphic 7">
            <a:extLst>
              <a:ext uri="{FF2B5EF4-FFF2-40B4-BE49-F238E27FC236}">
                <a16:creationId xmlns:a16="http://schemas.microsoft.com/office/drawing/2014/main" id="{3ECC114F-35F6-AD4C-B5C2-906C2A37A573}"/>
              </a:ext>
            </a:extLst>
          </p:cNvPr>
          <p:cNvGrpSpPr/>
          <p:nvPr/>
        </p:nvGrpSpPr>
        <p:grpSpPr>
          <a:xfrm>
            <a:off x="4469612" y="3660047"/>
            <a:ext cx="330638" cy="479030"/>
            <a:chOff x="1113440" y="3456287"/>
            <a:chExt cx="800100" cy="1159192"/>
          </a:xfrm>
          <a:solidFill>
            <a:srgbClr val="282828"/>
          </a:solidFill>
        </p:grpSpPr>
        <p:grpSp>
          <p:nvGrpSpPr>
            <p:cNvPr id="439" name="Graphic 7">
              <a:extLst>
                <a:ext uri="{FF2B5EF4-FFF2-40B4-BE49-F238E27FC236}">
                  <a16:creationId xmlns:a16="http://schemas.microsoft.com/office/drawing/2014/main" id="{C7671B56-8349-2E44-AC7C-07B77C289B8E}"/>
                </a:ext>
              </a:extLst>
            </p:cNvPr>
            <p:cNvGrpSpPr/>
            <p:nvPr/>
          </p:nvGrpSpPr>
          <p:grpSpPr>
            <a:xfrm>
              <a:off x="1113440" y="3456287"/>
              <a:ext cx="800100" cy="1147762"/>
              <a:chOff x="1113440" y="3456287"/>
              <a:chExt cx="800100" cy="1147762"/>
            </a:xfrm>
            <a:grpFill/>
          </p:grpSpPr>
          <p:sp>
            <p:nvSpPr>
              <p:cNvPr id="442" name="Freeform: Shape 84">
                <a:extLst>
                  <a:ext uri="{FF2B5EF4-FFF2-40B4-BE49-F238E27FC236}">
                    <a16:creationId xmlns:a16="http://schemas.microsoft.com/office/drawing/2014/main" id="{306D7183-9523-CD49-A3D9-B06332D53BFC}"/>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3" name="Freeform: Shape 85">
                <a:extLst>
                  <a:ext uri="{FF2B5EF4-FFF2-40B4-BE49-F238E27FC236}">
                    <a16:creationId xmlns:a16="http://schemas.microsoft.com/office/drawing/2014/main" id="{F1A225DE-B2D9-064C-A5DF-E0EFF5D9D189}"/>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4" name="Freeform: Shape 86">
                <a:extLst>
                  <a:ext uri="{FF2B5EF4-FFF2-40B4-BE49-F238E27FC236}">
                    <a16:creationId xmlns:a16="http://schemas.microsoft.com/office/drawing/2014/main" id="{E717DB00-3824-644C-9B1E-86072E70FC6F}"/>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5" name="Freeform: Shape 87">
                <a:extLst>
                  <a:ext uri="{FF2B5EF4-FFF2-40B4-BE49-F238E27FC236}">
                    <a16:creationId xmlns:a16="http://schemas.microsoft.com/office/drawing/2014/main" id="{1B096015-484E-4049-B81E-662BA0D34AEB}"/>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6" name="Freeform: Shape 88">
                <a:extLst>
                  <a:ext uri="{FF2B5EF4-FFF2-40B4-BE49-F238E27FC236}">
                    <a16:creationId xmlns:a16="http://schemas.microsoft.com/office/drawing/2014/main" id="{A3E9DB14-AA28-1A41-A708-C2DA0D89EB05}"/>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7" name="Freeform: Shape 89">
                <a:extLst>
                  <a:ext uri="{FF2B5EF4-FFF2-40B4-BE49-F238E27FC236}">
                    <a16:creationId xmlns:a16="http://schemas.microsoft.com/office/drawing/2014/main" id="{D3A6D18F-5334-4041-939A-A3A1CCCB2DEE}"/>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8" name="Freeform: Shape 90">
                <a:extLst>
                  <a:ext uri="{FF2B5EF4-FFF2-40B4-BE49-F238E27FC236}">
                    <a16:creationId xmlns:a16="http://schemas.microsoft.com/office/drawing/2014/main" id="{FF39BE42-6BCD-F44E-ADD7-76DC0D9A27B1}"/>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40" name="Freeform: Shape 82">
              <a:extLst>
                <a:ext uri="{FF2B5EF4-FFF2-40B4-BE49-F238E27FC236}">
                  <a16:creationId xmlns:a16="http://schemas.microsoft.com/office/drawing/2014/main" id="{7A4DCCE6-753D-5C4F-9B3F-0692B732CACB}"/>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41" name="Freeform: Shape 83">
              <a:extLst>
                <a:ext uri="{FF2B5EF4-FFF2-40B4-BE49-F238E27FC236}">
                  <a16:creationId xmlns:a16="http://schemas.microsoft.com/office/drawing/2014/main" id="{90E92E24-7223-A744-8915-1F75064FCEC7}"/>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49" name="Graphic 7">
            <a:extLst>
              <a:ext uri="{FF2B5EF4-FFF2-40B4-BE49-F238E27FC236}">
                <a16:creationId xmlns:a16="http://schemas.microsoft.com/office/drawing/2014/main" id="{155EB696-66B8-C547-935C-C23EC794C670}"/>
              </a:ext>
            </a:extLst>
          </p:cNvPr>
          <p:cNvGrpSpPr/>
          <p:nvPr/>
        </p:nvGrpSpPr>
        <p:grpSpPr>
          <a:xfrm>
            <a:off x="4469612" y="3660047"/>
            <a:ext cx="330638" cy="479030"/>
            <a:chOff x="1113440" y="3456287"/>
            <a:chExt cx="800100" cy="1159192"/>
          </a:xfrm>
          <a:solidFill>
            <a:srgbClr val="282828"/>
          </a:solidFill>
        </p:grpSpPr>
        <p:grpSp>
          <p:nvGrpSpPr>
            <p:cNvPr id="450" name="Graphic 7">
              <a:extLst>
                <a:ext uri="{FF2B5EF4-FFF2-40B4-BE49-F238E27FC236}">
                  <a16:creationId xmlns:a16="http://schemas.microsoft.com/office/drawing/2014/main" id="{89108275-0AEF-2E4B-AE13-AF1653B4FFD8}"/>
                </a:ext>
              </a:extLst>
            </p:cNvPr>
            <p:cNvGrpSpPr/>
            <p:nvPr/>
          </p:nvGrpSpPr>
          <p:grpSpPr>
            <a:xfrm>
              <a:off x="1113440" y="3456287"/>
              <a:ext cx="800100" cy="1147762"/>
              <a:chOff x="1113440" y="3456287"/>
              <a:chExt cx="800100" cy="1147762"/>
            </a:xfrm>
            <a:grpFill/>
          </p:grpSpPr>
          <p:sp>
            <p:nvSpPr>
              <p:cNvPr id="453" name="Freeform: Shape 128">
                <a:extLst>
                  <a:ext uri="{FF2B5EF4-FFF2-40B4-BE49-F238E27FC236}">
                    <a16:creationId xmlns:a16="http://schemas.microsoft.com/office/drawing/2014/main" id="{E4BFFCEE-8746-024A-84BD-37DBBBAF128A}"/>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4" name="Freeform: Shape 129">
                <a:extLst>
                  <a:ext uri="{FF2B5EF4-FFF2-40B4-BE49-F238E27FC236}">
                    <a16:creationId xmlns:a16="http://schemas.microsoft.com/office/drawing/2014/main" id="{850B93C4-7168-D54C-BB37-2426974FDE38}"/>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5" name="Freeform: Shape 130">
                <a:extLst>
                  <a:ext uri="{FF2B5EF4-FFF2-40B4-BE49-F238E27FC236}">
                    <a16:creationId xmlns:a16="http://schemas.microsoft.com/office/drawing/2014/main" id="{44E4F9BB-6659-2D40-96E9-4BF3E0537DB2}"/>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6" name="Freeform: Shape 131">
                <a:extLst>
                  <a:ext uri="{FF2B5EF4-FFF2-40B4-BE49-F238E27FC236}">
                    <a16:creationId xmlns:a16="http://schemas.microsoft.com/office/drawing/2014/main" id="{8166C5E1-3ED6-6042-9C0F-ABF242625516}"/>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7" name="Freeform: Shape 132">
                <a:extLst>
                  <a:ext uri="{FF2B5EF4-FFF2-40B4-BE49-F238E27FC236}">
                    <a16:creationId xmlns:a16="http://schemas.microsoft.com/office/drawing/2014/main" id="{FF3FCA4A-0D02-9042-96DF-909C3DDA38F8}"/>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8" name="Freeform: Shape 133">
                <a:extLst>
                  <a:ext uri="{FF2B5EF4-FFF2-40B4-BE49-F238E27FC236}">
                    <a16:creationId xmlns:a16="http://schemas.microsoft.com/office/drawing/2014/main" id="{5BBD71DF-EE57-774C-9B6E-A80797D152D0}"/>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9" name="Freeform: Shape 134">
                <a:extLst>
                  <a:ext uri="{FF2B5EF4-FFF2-40B4-BE49-F238E27FC236}">
                    <a16:creationId xmlns:a16="http://schemas.microsoft.com/office/drawing/2014/main" id="{8DD7BC4B-EED2-AA41-87C4-C83BD57B2352}"/>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51" name="Freeform: Shape 126">
              <a:extLst>
                <a:ext uri="{FF2B5EF4-FFF2-40B4-BE49-F238E27FC236}">
                  <a16:creationId xmlns:a16="http://schemas.microsoft.com/office/drawing/2014/main" id="{557190B5-B6D2-2440-8D8A-DD2DBB696C6D}"/>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52" name="Freeform: Shape 127">
              <a:extLst>
                <a:ext uri="{FF2B5EF4-FFF2-40B4-BE49-F238E27FC236}">
                  <a16:creationId xmlns:a16="http://schemas.microsoft.com/office/drawing/2014/main" id="{7841CFF3-42D1-9C43-8647-8AF0F73C82A8}"/>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60" name="Graphic 7">
            <a:extLst>
              <a:ext uri="{FF2B5EF4-FFF2-40B4-BE49-F238E27FC236}">
                <a16:creationId xmlns:a16="http://schemas.microsoft.com/office/drawing/2014/main" id="{16FC5913-89F6-DD48-ACF1-E5892C9D934F}"/>
              </a:ext>
            </a:extLst>
          </p:cNvPr>
          <p:cNvGrpSpPr/>
          <p:nvPr/>
        </p:nvGrpSpPr>
        <p:grpSpPr>
          <a:xfrm>
            <a:off x="4469612" y="3660047"/>
            <a:ext cx="330638" cy="479030"/>
            <a:chOff x="1113440" y="3456287"/>
            <a:chExt cx="800100" cy="1159192"/>
          </a:xfrm>
          <a:solidFill>
            <a:srgbClr val="282828"/>
          </a:solidFill>
        </p:grpSpPr>
        <p:grpSp>
          <p:nvGrpSpPr>
            <p:cNvPr id="461" name="Graphic 7">
              <a:extLst>
                <a:ext uri="{FF2B5EF4-FFF2-40B4-BE49-F238E27FC236}">
                  <a16:creationId xmlns:a16="http://schemas.microsoft.com/office/drawing/2014/main" id="{C3FE731D-ECE7-B14B-8146-5E113BAD2BE5}"/>
                </a:ext>
              </a:extLst>
            </p:cNvPr>
            <p:cNvGrpSpPr/>
            <p:nvPr/>
          </p:nvGrpSpPr>
          <p:grpSpPr>
            <a:xfrm>
              <a:off x="1113440" y="3456287"/>
              <a:ext cx="800100" cy="1147762"/>
              <a:chOff x="1113440" y="3456287"/>
              <a:chExt cx="800100" cy="1147762"/>
            </a:xfrm>
            <a:grpFill/>
          </p:grpSpPr>
          <p:sp>
            <p:nvSpPr>
              <p:cNvPr id="464" name="Freeform: Shape 139">
                <a:extLst>
                  <a:ext uri="{FF2B5EF4-FFF2-40B4-BE49-F238E27FC236}">
                    <a16:creationId xmlns:a16="http://schemas.microsoft.com/office/drawing/2014/main" id="{699A3F32-5CCE-0643-880F-86C27E548ECC}"/>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5" name="Freeform: Shape 140">
                <a:extLst>
                  <a:ext uri="{FF2B5EF4-FFF2-40B4-BE49-F238E27FC236}">
                    <a16:creationId xmlns:a16="http://schemas.microsoft.com/office/drawing/2014/main" id="{48A25920-5735-374B-A199-29D62D9A55A3}"/>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6" name="Freeform: Shape 141">
                <a:extLst>
                  <a:ext uri="{FF2B5EF4-FFF2-40B4-BE49-F238E27FC236}">
                    <a16:creationId xmlns:a16="http://schemas.microsoft.com/office/drawing/2014/main" id="{31474232-7BDC-5B44-93BC-DA9AF3FFB57B}"/>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7" name="Freeform: Shape 142">
                <a:extLst>
                  <a:ext uri="{FF2B5EF4-FFF2-40B4-BE49-F238E27FC236}">
                    <a16:creationId xmlns:a16="http://schemas.microsoft.com/office/drawing/2014/main" id="{7B710A69-4E75-6E45-B55D-0F9C6141C1FD}"/>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8" name="Freeform: Shape 143">
                <a:extLst>
                  <a:ext uri="{FF2B5EF4-FFF2-40B4-BE49-F238E27FC236}">
                    <a16:creationId xmlns:a16="http://schemas.microsoft.com/office/drawing/2014/main" id="{1A865B96-A679-DC43-8072-A74F01A06303}"/>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9" name="Freeform: Shape 144">
                <a:extLst>
                  <a:ext uri="{FF2B5EF4-FFF2-40B4-BE49-F238E27FC236}">
                    <a16:creationId xmlns:a16="http://schemas.microsoft.com/office/drawing/2014/main" id="{C94A43F0-046D-1340-9B85-773CAD2BA791}"/>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0" name="Freeform: Shape 145">
                <a:extLst>
                  <a:ext uri="{FF2B5EF4-FFF2-40B4-BE49-F238E27FC236}">
                    <a16:creationId xmlns:a16="http://schemas.microsoft.com/office/drawing/2014/main" id="{0B729078-9757-B342-8896-643F9CD34C4F}"/>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62" name="Freeform: Shape 137">
              <a:extLst>
                <a:ext uri="{FF2B5EF4-FFF2-40B4-BE49-F238E27FC236}">
                  <a16:creationId xmlns:a16="http://schemas.microsoft.com/office/drawing/2014/main" id="{D4489C95-C681-EE48-B4C3-DAB6183B8DA8}"/>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63" name="Freeform: Shape 138">
              <a:extLst>
                <a:ext uri="{FF2B5EF4-FFF2-40B4-BE49-F238E27FC236}">
                  <a16:creationId xmlns:a16="http://schemas.microsoft.com/office/drawing/2014/main" id="{1EA26824-24EC-564F-9665-8B30C836EE24}"/>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71" name="Graphic 7">
            <a:extLst>
              <a:ext uri="{FF2B5EF4-FFF2-40B4-BE49-F238E27FC236}">
                <a16:creationId xmlns:a16="http://schemas.microsoft.com/office/drawing/2014/main" id="{B5ABC3AE-3B52-8844-B051-ECA7E269D2CB}"/>
              </a:ext>
            </a:extLst>
          </p:cNvPr>
          <p:cNvGrpSpPr/>
          <p:nvPr/>
        </p:nvGrpSpPr>
        <p:grpSpPr>
          <a:xfrm>
            <a:off x="4469613" y="3660047"/>
            <a:ext cx="330637" cy="479030"/>
            <a:chOff x="1113440" y="3456287"/>
            <a:chExt cx="800099" cy="1159192"/>
          </a:xfrm>
          <a:solidFill>
            <a:srgbClr val="282828"/>
          </a:solidFill>
        </p:grpSpPr>
        <p:grpSp>
          <p:nvGrpSpPr>
            <p:cNvPr id="472" name="Graphic 7">
              <a:extLst>
                <a:ext uri="{FF2B5EF4-FFF2-40B4-BE49-F238E27FC236}">
                  <a16:creationId xmlns:a16="http://schemas.microsoft.com/office/drawing/2014/main" id="{22B1DF8E-5774-0744-B5DD-55AB0B5E0BCE}"/>
                </a:ext>
              </a:extLst>
            </p:cNvPr>
            <p:cNvGrpSpPr/>
            <p:nvPr/>
          </p:nvGrpSpPr>
          <p:grpSpPr>
            <a:xfrm>
              <a:off x="1113440" y="3456287"/>
              <a:ext cx="800099" cy="1147762"/>
              <a:chOff x="1113440" y="3456287"/>
              <a:chExt cx="800099" cy="1147762"/>
            </a:xfrm>
            <a:grpFill/>
          </p:grpSpPr>
          <p:sp>
            <p:nvSpPr>
              <p:cNvPr id="475" name="Freeform: Shape 150">
                <a:extLst>
                  <a:ext uri="{FF2B5EF4-FFF2-40B4-BE49-F238E27FC236}">
                    <a16:creationId xmlns:a16="http://schemas.microsoft.com/office/drawing/2014/main" id="{8DEDBBCD-EC8B-6948-A407-EE6CFD5BAC80}"/>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6" name="Freeform: Shape 151">
                <a:extLst>
                  <a:ext uri="{FF2B5EF4-FFF2-40B4-BE49-F238E27FC236}">
                    <a16:creationId xmlns:a16="http://schemas.microsoft.com/office/drawing/2014/main" id="{CEBAEC80-4E81-784A-AB8B-C5EC0CFBB9CB}"/>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solidFill>
                <a:schemeClr val="bg1"/>
              </a:solid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7" name="Freeform: Shape 152">
                <a:extLst>
                  <a:ext uri="{FF2B5EF4-FFF2-40B4-BE49-F238E27FC236}">
                    <a16:creationId xmlns:a16="http://schemas.microsoft.com/office/drawing/2014/main" id="{42A791FB-ACA6-2D4D-8073-610808070C36}"/>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8" name="Freeform: Shape 153">
                <a:extLst>
                  <a:ext uri="{FF2B5EF4-FFF2-40B4-BE49-F238E27FC236}">
                    <a16:creationId xmlns:a16="http://schemas.microsoft.com/office/drawing/2014/main" id="{4EBC3B0D-FB37-C446-A863-39945135A04A}"/>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9" name="Freeform: Shape 154">
                <a:extLst>
                  <a:ext uri="{FF2B5EF4-FFF2-40B4-BE49-F238E27FC236}">
                    <a16:creationId xmlns:a16="http://schemas.microsoft.com/office/drawing/2014/main" id="{2AC62950-7E28-2642-9866-548D2DB44398}"/>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0" name="Freeform: Shape 155">
                <a:extLst>
                  <a:ext uri="{FF2B5EF4-FFF2-40B4-BE49-F238E27FC236}">
                    <a16:creationId xmlns:a16="http://schemas.microsoft.com/office/drawing/2014/main" id="{0AAFF016-6F3F-5B43-B1A9-601CA0C4822E}"/>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1" name="Freeform: Shape 156">
                <a:extLst>
                  <a:ext uri="{FF2B5EF4-FFF2-40B4-BE49-F238E27FC236}">
                    <a16:creationId xmlns:a16="http://schemas.microsoft.com/office/drawing/2014/main" id="{8CD5057F-0E21-EC45-B9C2-BC207541B8A4}"/>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73" name="Freeform: Shape 148">
              <a:extLst>
                <a:ext uri="{FF2B5EF4-FFF2-40B4-BE49-F238E27FC236}">
                  <a16:creationId xmlns:a16="http://schemas.microsoft.com/office/drawing/2014/main" id="{898172A7-611E-4045-B630-BEF68F9EC506}"/>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74" name="Freeform: Shape 149">
              <a:extLst>
                <a:ext uri="{FF2B5EF4-FFF2-40B4-BE49-F238E27FC236}">
                  <a16:creationId xmlns:a16="http://schemas.microsoft.com/office/drawing/2014/main" id="{C1341C86-386A-C74D-A9FC-8BADD1F4070C}"/>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grpSp>
        <p:nvGrpSpPr>
          <p:cNvPr id="482" name="Graphic 7">
            <a:extLst>
              <a:ext uri="{FF2B5EF4-FFF2-40B4-BE49-F238E27FC236}">
                <a16:creationId xmlns:a16="http://schemas.microsoft.com/office/drawing/2014/main" id="{812C8B2D-3A0C-7445-8133-1BC36EB6AF13}"/>
              </a:ext>
            </a:extLst>
          </p:cNvPr>
          <p:cNvGrpSpPr/>
          <p:nvPr/>
        </p:nvGrpSpPr>
        <p:grpSpPr>
          <a:xfrm>
            <a:off x="4467041" y="2007810"/>
            <a:ext cx="330638" cy="479030"/>
            <a:chOff x="1113440" y="3456287"/>
            <a:chExt cx="800100" cy="1159192"/>
          </a:xfrm>
          <a:solidFill>
            <a:schemeClr val="bg1"/>
          </a:solidFill>
        </p:grpSpPr>
        <p:grpSp>
          <p:nvGrpSpPr>
            <p:cNvPr id="483" name="Graphic 7">
              <a:extLst>
                <a:ext uri="{FF2B5EF4-FFF2-40B4-BE49-F238E27FC236}">
                  <a16:creationId xmlns:a16="http://schemas.microsoft.com/office/drawing/2014/main" id="{F4CFA826-96FF-D94B-833D-3E8E63BF4ECE}"/>
                </a:ext>
              </a:extLst>
            </p:cNvPr>
            <p:cNvGrpSpPr/>
            <p:nvPr/>
          </p:nvGrpSpPr>
          <p:grpSpPr>
            <a:xfrm>
              <a:off x="1113440" y="3456287"/>
              <a:ext cx="800100" cy="1147762"/>
              <a:chOff x="1113440" y="3456287"/>
              <a:chExt cx="800100" cy="1147762"/>
            </a:xfrm>
            <a:grpFill/>
          </p:grpSpPr>
          <p:sp>
            <p:nvSpPr>
              <p:cNvPr id="486" name="Freeform: Shape 161">
                <a:extLst>
                  <a:ext uri="{FF2B5EF4-FFF2-40B4-BE49-F238E27FC236}">
                    <a16:creationId xmlns:a16="http://schemas.microsoft.com/office/drawing/2014/main" id="{5E81A018-938A-ED4A-9F15-E4B8B99BE556}"/>
                  </a:ext>
                </a:extLst>
              </p:cNvPr>
              <p:cNvSpPr/>
              <p:nvPr/>
            </p:nvSpPr>
            <p:spPr>
              <a:xfrm>
                <a:off x="1113440" y="3456287"/>
                <a:ext cx="799147" cy="1147762"/>
              </a:xfrm>
              <a:custGeom>
                <a:avLst/>
                <a:gdLst>
                  <a:gd name="connsiteX0" fmla="*/ 0 w 799147"/>
                  <a:gd name="connsiteY0" fmla="*/ 1116330 h 1147762"/>
                  <a:gd name="connsiteX1" fmla="*/ 0 w 799147"/>
                  <a:gd name="connsiteY1" fmla="*/ 31432 h 1147762"/>
                  <a:gd name="connsiteX2" fmla="*/ 31432 w 799147"/>
                  <a:gd name="connsiteY2" fmla="*/ 0 h 1147762"/>
                  <a:gd name="connsiteX3" fmla="*/ 532448 w 799147"/>
                  <a:gd name="connsiteY3" fmla="*/ 0 h 1147762"/>
                  <a:gd name="connsiteX4" fmla="*/ 799147 w 799147"/>
                  <a:gd name="connsiteY4" fmla="*/ 266700 h 1147762"/>
                  <a:gd name="connsiteX5" fmla="*/ 799147 w 799147"/>
                  <a:gd name="connsiteY5" fmla="*/ 1116330 h 1147762"/>
                  <a:gd name="connsiteX6" fmla="*/ 767715 w 799147"/>
                  <a:gd name="connsiteY6" fmla="*/ 1147763 h 1147762"/>
                  <a:gd name="connsiteX7" fmla="*/ 31432 w 799147"/>
                  <a:gd name="connsiteY7" fmla="*/ 1147763 h 1147762"/>
                  <a:gd name="connsiteX8" fmla="*/ 0 w 799147"/>
                  <a:gd name="connsiteY8" fmla="*/ 1116330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47" h="1147762">
                    <a:moveTo>
                      <a:pt x="0" y="1116330"/>
                    </a:moveTo>
                    <a:lnTo>
                      <a:pt x="0" y="31432"/>
                    </a:lnTo>
                    <a:cubicBezTo>
                      <a:pt x="0" y="14288"/>
                      <a:pt x="14288" y="0"/>
                      <a:pt x="31432" y="0"/>
                    </a:cubicBezTo>
                    <a:lnTo>
                      <a:pt x="532448" y="0"/>
                    </a:lnTo>
                    <a:lnTo>
                      <a:pt x="799147" y="266700"/>
                    </a:lnTo>
                    <a:lnTo>
                      <a:pt x="799147" y="1116330"/>
                    </a:lnTo>
                    <a:cubicBezTo>
                      <a:pt x="799147" y="1133475"/>
                      <a:pt x="784860" y="1147763"/>
                      <a:pt x="767715" y="1147763"/>
                    </a:cubicBezTo>
                    <a:lnTo>
                      <a:pt x="31432" y="1147763"/>
                    </a:lnTo>
                    <a:cubicBezTo>
                      <a:pt x="14288" y="1147763"/>
                      <a:pt x="0" y="1133475"/>
                      <a:pt x="0" y="1116330"/>
                    </a:cubicBezTo>
                    <a:close/>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7" name="Freeform: Shape 162">
                <a:extLst>
                  <a:ext uri="{FF2B5EF4-FFF2-40B4-BE49-F238E27FC236}">
                    <a16:creationId xmlns:a16="http://schemas.microsoft.com/office/drawing/2014/main" id="{5A70FDC2-661D-C342-8AC6-76933E325F7E}"/>
                  </a:ext>
                </a:extLst>
              </p:cNvPr>
              <p:cNvSpPr/>
              <p:nvPr/>
            </p:nvSpPr>
            <p:spPr>
              <a:xfrm>
                <a:off x="1645887" y="3456287"/>
                <a:ext cx="267652" cy="266699"/>
              </a:xfrm>
              <a:custGeom>
                <a:avLst/>
                <a:gdLst>
                  <a:gd name="connsiteX0" fmla="*/ 0 w 267652"/>
                  <a:gd name="connsiteY0" fmla="*/ 266700 h 266699"/>
                  <a:gd name="connsiteX1" fmla="*/ 267653 w 267652"/>
                  <a:gd name="connsiteY1" fmla="*/ 266700 h 266699"/>
                  <a:gd name="connsiteX2" fmla="*/ 0 w 267652"/>
                  <a:gd name="connsiteY2" fmla="*/ 0 h 266699"/>
                </a:gdLst>
                <a:ahLst/>
                <a:cxnLst>
                  <a:cxn ang="0">
                    <a:pos x="connsiteX0" y="connsiteY0"/>
                  </a:cxn>
                  <a:cxn ang="0">
                    <a:pos x="connsiteX1" y="connsiteY1"/>
                  </a:cxn>
                  <a:cxn ang="0">
                    <a:pos x="connsiteX2" y="connsiteY2"/>
                  </a:cxn>
                </a:cxnLst>
                <a:rect l="l" t="t" r="r" b="b"/>
                <a:pathLst>
                  <a:path w="267652" h="266699">
                    <a:moveTo>
                      <a:pt x="0" y="266700"/>
                    </a:moveTo>
                    <a:lnTo>
                      <a:pt x="267653" y="266700"/>
                    </a:lnTo>
                    <a:lnTo>
                      <a:pt x="0" y="0"/>
                    </a:lnTo>
                    <a:close/>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8" name="Freeform: Shape 163">
                <a:extLst>
                  <a:ext uri="{FF2B5EF4-FFF2-40B4-BE49-F238E27FC236}">
                    <a16:creationId xmlns:a16="http://schemas.microsoft.com/office/drawing/2014/main" id="{790B506A-6B5F-E64A-ADD7-1F7CBA0C3B8F}"/>
                  </a:ext>
                </a:extLst>
              </p:cNvPr>
              <p:cNvSpPr/>
              <p:nvPr/>
            </p:nvSpPr>
            <p:spPr>
              <a:xfrm>
                <a:off x="1231550" y="3938252"/>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9" name="Freeform: Shape 164">
                <a:extLst>
                  <a:ext uri="{FF2B5EF4-FFF2-40B4-BE49-F238E27FC236}">
                    <a16:creationId xmlns:a16="http://schemas.microsoft.com/office/drawing/2014/main" id="{39E945DD-FCB3-8B4D-BA85-476B1C2231D2}"/>
                  </a:ext>
                </a:extLst>
              </p:cNvPr>
              <p:cNvSpPr/>
              <p:nvPr/>
            </p:nvSpPr>
            <p:spPr>
              <a:xfrm>
                <a:off x="1231550" y="4095414"/>
                <a:ext cx="564832" cy="9525"/>
              </a:xfrm>
              <a:custGeom>
                <a:avLst/>
                <a:gdLst>
                  <a:gd name="connsiteX0" fmla="*/ 0 w 564832"/>
                  <a:gd name="connsiteY0" fmla="*/ 0 h 9525"/>
                  <a:gd name="connsiteX1" fmla="*/ 564833 w 564832"/>
                  <a:gd name="connsiteY1" fmla="*/ 0 h 9525"/>
                </a:gdLst>
                <a:ahLst/>
                <a:cxnLst>
                  <a:cxn ang="0">
                    <a:pos x="connsiteX0" y="connsiteY0"/>
                  </a:cxn>
                  <a:cxn ang="0">
                    <a:pos x="connsiteX1" y="connsiteY1"/>
                  </a:cxn>
                </a:cxnLst>
                <a:rect l="l" t="t" r="r" b="b"/>
                <a:pathLst>
                  <a:path w="564832" h="9525">
                    <a:moveTo>
                      <a:pt x="0" y="0"/>
                    </a:moveTo>
                    <a:lnTo>
                      <a:pt x="564833"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90" name="Freeform: Shape 165">
                <a:extLst>
                  <a:ext uri="{FF2B5EF4-FFF2-40B4-BE49-F238E27FC236}">
                    <a16:creationId xmlns:a16="http://schemas.microsoft.com/office/drawing/2014/main" id="{EC0C629E-020F-E04D-91E8-73347A74BE2C}"/>
                  </a:ext>
                </a:extLst>
              </p:cNvPr>
              <p:cNvSpPr/>
              <p:nvPr/>
            </p:nvSpPr>
            <p:spPr>
              <a:xfrm>
                <a:off x="1231550" y="4251624"/>
                <a:ext cx="550544" cy="9525"/>
              </a:xfrm>
              <a:custGeom>
                <a:avLst/>
                <a:gdLst>
                  <a:gd name="connsiteX0" fmla="*/ 0 w 550544"/>
                  <a:gd name="connsiteY0" fmla="*/ 0 h 9525"/>
                  <a:gd name="connsiteX1" fmla="*/ 550545 w 550544"/>
                  <a:gd name="connsiteY1" fmla="*/ 0 h 9525"/>
                </a:gdLst>
                <a:ahLst/>
                <a:cxnLst>
                  <a:cxn ang="0">
                    <a:pos x="connsiteX0" y="connsiteY0"/>
                  </a:cxn>
                  <a:cxn ang="0">
                    <a:pos x="connsiteX1" y="connsiteY1"/>
                  </a:cxn>
                </a:cxnLst>
                <a:rect l="l" t="t" r="r" b="b"/>
                <a:pathLst>
                  <a:path w="550544" h="9525">
                    <a:moveTo>
                      <a:pt x="0" y="0"/>
                    </a:moveTo>
                    <a:lnTo>
                      <a:pt x="550545"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91" name="Freeform: Shape 166">
                <a:extLst>
                  <a:ext uri="{FF2B5EF4-FFF2-40B4-BE49-F238E27FC236}">
                    <a16:creationId xmlns:a16="http://schemas.microsoft.com/office/drawing/2014/main" id="{DA842DB5-B2BD-914A-90A0-DA6A8FC25084}"/>
                  </a:ext>
                </a:extLst>
              </p:cNvPr>
              <p:cNvSpPr/>
              <p:nvPr/>
            </p:nvSpPr>
            <p:spPr>
              <a:xfrm>
                <a:off x="1231550" y="4407834"/>
                <a:ext cx="194309" cy="9525"/>
              </a:xfrm>
              <a:custGeom>
                <a:avLst/>
                <a:gdLst>
                  <a:gd name="connsiteX0" fmla="*/ 0 w 194309"/>
                  <a:gd name="connsiteY0" fmla="*/ 0 h 9525"/>
                  <a:gd name="connsiteX1" fmla="*/ 194310 w 194309"/>
                  <a:gd name="connsiteY1" fmla="*/ 0 h 9525"/>
                </a:gdLst>
                <a:ahLst/>
                <a:cxnLst>
                  <a:cxn ang="0">
                    <a:pos x="connsiteX0" y="connsiteY0"/>
                  </a:cxn>
                  <a:cxn ang="0">
                    <a:pos x="connsiteX1" y="connsiteY1"/>
                  </a:cxn>
                </a:cxnLst>
                <a:rect l="l" t="t" r="r" b="b"/>
                <a:pathLst>
                  <a:path w="194309" h="9525">
                    <a:moveTo>
                      <a:pt x="0" y="0"/>
                    </a:moveTo>
                    <a:lnTo>
                      <a:pt x="194310"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92" name="Freeform: Shape 167">
                <a:extLst>
                  <a:ext uri="{FF2B5EF4-FFF2-40B4-BE49-F238E27FC236}">
                    <a16:creationId xmlns:a16="http://schemas.microsoft.com/office/drawing/2014/main" id="{736635DA-6D37-9E40-BD29-CB8357F9F093}"/>
                  </a:ext>
                </a:extLst>
              </p:cNvPr>
              <p:cNvSpPr/>
              <p:nvPr/>
            </p:nvSpPr>
            <p:spPr>
              <a:xfrm>
                <a:off x="1231550" y="3782042"/>
                <a:ext cx="319087" cy="9525"/>
              </a:xfrm>
              <a:custGeom>
                <a:avLst/>
                <a:gdLst>
                  <a:gd name="connsiteX0" fmla="*/ 0 w 319087"/>
                  <a:gd name="connsiteY0" fmla="*/ 0 h 9525"/>
                  <a:gd name="connsiteX1" fmla="*/ 319088 w 319087"/>
                  <a:gd name="connsiteY1" fmla="*/ 0 h 9525"/>
                </a:gdLst>
                <a:ahLst/>
                <a:cxnLst>
                  <a:cxn ang="0">
                    <a:pos x="connsiteX0" y="connsiteY0"/>
                  </a:cxn>
                  <a:cxn ang="0">
                    <a:pos x="connsiteX1" y="connsiteY1"/>
                  </a:cxn>
                </a:cxnLst>
                <a:rect l="l" t="t" r="r" b="b"/>
                <a:pathLst>
                  <a:path w="319087" h="9525">
                    <a:moveTo>
                      <a:pt x="0" y="0"/>
                    </a:moveTo>
                    <a:lnTo>
                      <a:pt x="319088" y="0"/>
                    </a:lnTo>
                  </a:path>
                </a:pathLst>
              </a:custGeom>
              <a:grpFill/>
              <a:ln w="19050" cap="flat">
                <a:solidFill>
                  <a:schemeClr val="accent3"/>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484" name="Freeform: Shape 159">
              <a:extLst>
                <a:ext uri="{FF2B5EF4-FFF2-40B4-BE49-F238E27FC236}">
                  <a16:creationId xmlns:a16="http://schemas.microsoft.com/office/drawing/2014/main" id="{A2C959A4-BC00-A04C-93C6-60B79358BC52}"/>
                </a:ext>
              </a:extLst>
            </p:cNvPr>
            <p:cNvSpPr/>
            <p:nvPr/>
          </p:nvSpPr>
          <p:spPr>
            <a:xfrm>
              <a:off x="1588737" y="4292582"/>
              <a:ext cx="324802" cy="322897"/>
            </a:xfrm>
            <a:custGeom>
              <a:avLst/>
              <a:gdLst>
                <a:gd name="connsiteX0" fmla="*/ 324803 w 324802"/>
                <a:gd name="connsiteY0" fmla="*/ 0 h 322897"/>
                <a:gd name="connsiteX1" fmla="*/ 0 w 324802"/>
                <a:gd name="connsiteY1" fmla="*/ 322897 h 322897"/>
              </a:gdLst>
              <a:ahLst/>
              <a:cxnLst>
                <a:cxn ang="0">
                  <a:pos x="connsiteX0" y="connsiteY0"/>
                </a:cxn>
                <a:cxn ang="0">
                  <a:pos x="connsiteX1" y="connsiteY1"/>
                </a:cxn>
              </a:cxnLst>
              <a:rect l="l" t="t" r="r" b="b"/>
              <a:pathLst>
                <a:path w="324802" h="322897">
                  <a:moveTo>
                    <a:pt x="324803" y="0"/>
                  </a:moveTo>
                  <a:cubicBezTo>
                    <a:pt x="324803" y="0"/>
                    <a:pt x="4763" y="314325"/>
                    <a:pt x="0" y="322897"/>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sp>
          <p:nvSpPr>
            <p:cNvPr id="485" name="Freeform: Shape 160">
              <a:extLst>
                <a:ext uri="{FF2B5EF4-FFF2-40B4-BE49-F238E27FC236}">
                  <a16:creationId xmlns:a16="http://schemas.microsoft.com/office/drawing/2014/main" id="{4DCC1812-34AE-924F-8DBA-A1013404F702}"/>
                </a:ext>
              </a:extLst>
            </p:cNvPr>
            <p:cNvSpPr/>
            <p:nvPr/>
          </p:nvSpPr>
          <p:spPr>
            <a:xfrm>
              <a:off x="1114392" y="3459144"/>
              <a:ext cx="324802" cy="322897"/>
            </a:xfrm>
            <a:custGeom>
              <a:avLst/>
              <a:gdLst>
                <a:gd name="connsiteX0" fmla="*/ 324803 w 324802"/>
                <a:gd name="connsiteY0" fmla="*/ 0 h 322897"/>
                <a:gd name="connsiteX1" fmla="*/ 0 w 324802"/>
                <a:gd name="connsiteY1" fmla="*/ 322898 h 322897"/>
              </a:gdLst>
              <a:ahLst/>
              <a:cxnLst>
                <a:cxn ang="0">
                  <a:pos x="connsiteX0" y="connsiteY0"/>
                </a:cxn>
                <a:cxn ang="0">
                  <a:pos x="connsiteX1" y="connsiteY1"/>
                </a:cxn>
              </a:cxnLst>
              <a:rect l="l" t="t" r="r" b="b"/>
              <a:pathLst>
                <a:path w="324802" h="322897">
                  <a:moveTo>
                    <a:pt x="324803" y="0"/>
                  </a:moveTo>
                  <a:cubicBezTo>
                    <a:pt x="324803" y="0"/>
                    <a:pt x="4763" y="314325"/>
                    <a:pt x="0" y="322898"/>
                  </a:cubicBezTo>
                </a:path>
              </a:pathLst>
            </a:custGeom>
            <a:grpFill/>
            <a:ln w="19050" cap="flat">
              <a:solidFill>
                <a:srgbClr val="FFFFFF"/>
              </a:solidFill>
              <a:prstDash val="solid"/>
              <a:round/>
            </a:ln>
          </p:spPr>
          <p:txBody>
            <a:bodyPr rtlCol="0" anchor="ctr"/>
            <a:lstStyle/>
            <a:p>
              <a:pPr defTabSz="685758">
                <a:defRPr/>
              </a:pPr>
              <a:endParaRPr lang="en-US" sz="1324" kern="0" dirty="0">
                <a:solidFill>
                  <a:srgbClr val="FFFFFF"/>
                </a:solidFill>
                <a:latin typeface="Amazon Ember" panose="020B0603020204020204" pitchFamily="34" charset="0"/>
              </a:endParaRPr>
            </a:p>
          </p:txBody>
        </p:sp>
      </p:grpSp>
      <p:sp>
        <p:nvSpPr>
          <p:cNvPr id="239" name="Rectangle 238">
            <a:extLst>
              <a:ext uri="{FF2B5EF4-FFF2-40B4-BE49-F238E27FC236}">
                <a16:creationId xmlns:a16="http://schemas.microsoft.com/office/drawing/2014/main" id="{52CD8EDC-432D-864B-825F-9F5378D93BCB}"/>
              </a:ext>
            </a:extLst>
          </p:cNvPr>
          <p:cNvSpPr/>
          <p:nvPr/>
        </p:nvSpPr>
        <p:spPr>
          <a:xfrm>
            <a:off x="5406005" y="1092068"/>
            <a:ext cx="3007896" cy="532903"/>
          </a:xfrm>
          <a:prstGeom prst="rect">
            <a:avLst/>
          </a:prstGeom>
        </p:spPr>
        <p:txBody>
          <a:bodyPr wrap="square" lIns="0" tIns="0" rIns="0" bIns="0" anchor="ctr" anchorCtr="0">
            <a:spAutoFit/>
          </a:bodyPr>
          <a:lstStyle/>
          <a:p>
            <a:pPr algn="ctr" defTabSz="685799" eaLnBrk="0" fontAlgn="base" hangingPunct="0">
              <a:spcBef>
                <a:spcPct val="0"/>
              </a:spcBef>
              <a:spcAft>
                <a:spcPct val="0"/>
              </a:spcAft>
              <a:buSzPct val="90000"/>
              <a:defRPr/>
            </a:pPr>
            <a:r>
              <a:rPr lang="en-US" sz="31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p>
          <a:p>
            <a:pPr algn="ctr">
              <a:lnSpc>
                <a:spcPct val="90000"/>
              </a:lnSpc>
              <a:spcAft>
                <a:spcPts val="1125"/>
              </a:spcAft>
              <a:defRPr/>
            </a:pPr>
            <a:r>
              <a:rPr lang="en-US" sz="2250" b="1" dirty="0">
                <a:solidFill>
                  <a:schemeClr val="accent1"/>
                </a:solidFill>
                <a:latin typeface="Amazon Ember"/>
              </a:rPr>
              <a:t>$0.08/GB-Month*</a:t>
            </a:r>
            <a:br>
              <a:rPr lang="en-US" sz="2000" b="1" dirty="0">
                <a:solidFill>
                  <a:schemeClr val="accent1"/>
                </a:solidFill>
                <a:latin typeface="Amazon Ember"/>
              </a:rPr>
            </a:br>
            <a:r>
              <a:rPr lang="en-US" sz="125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t>
            </a: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ffective storage cost </a:t>
            </a:r>
          </a:p>
        </p:txBody>
      </p:sp>
      <p:sp>
        <p:nvSpPr>
          <p:cNvPr id="238" name="Title 1">
            <a:extLst>
              <a:ext uri="{FF2B5EF4-FFF2-40B4-BE49-F238E27FC236}">
                <a16:creationId xmlns:a16="http://schemas.microsoft.com/office/drawing/2014/main" id="{EF61920B-270A-1144-92D1-FAAB03FC9269}"/>
              </a:ext>
            </a:extLst>
          </p:cNvPr>
          <p:cNvSpPr>
            <a:spLocks noGrp="1"/>
          </p:cNvSpPr>
          <p:nvPr>
            <p:ph type="title" idx="4294967295"/>
          </p:nvPr>
        </p:nvSpPr>
        <p:spPr>
          <a:xfrm>
            <a:off x="256438" y="168275"/>
            <a:ext cx="8189062" cy="857250"/>
          </a:xfrm>
        </p:spPr>
        <p:txBody>
          <a:bodyPr/>
          <a:lstStyle/>
          <a:p>
            <a:r>
              <a:rPr lang="en-US" dirty="0"/>
              <a:t>Automatic cost optimization</a:t>
            </a:r>
          </a:p>
        </p:txBody>
      </p:sp>
      <p:sp>
        <p:nvSpPr>
          <p:cNvPr id="240" name="Rectangle 239">
            <a:extLst>
              <a:ext uri="{FF2B5EF4-FFF2-40B4-BE49-F238E27FC236}">
                <a16:creationId xmlns:a16="http://schemas.microsoft.com/office/drawing/2014/main" id="{16E01FEC-7EFB-3A42-9028-C453BE4B7774}"/>
              </a:ext>
            </a:extLst>
          </p:cNvPr>
          <p:cNvSpPr/>
          <p:nvPr/>
        </p:nvSpPr>
        <p:spPr>
          <a:xfrm>
            <a:off x="256438" y="595718"/>
            <a:ext cx="8739267" cy="323165"/>
          </a:xfrm>
          <a:prstGeom prst="rect">
            <a:avLst/>
          </a:prstGeom>
        </p:spPr>
        <p:txBody>
          <a:bodyPr wrap="square">
            <a:spAutoFit/>
          </a:bodyPr>
          <a:lstStyle/>
          <a:p>
            <a:pPr defTabSz="342873" eaLnBrk="0" fontAlgn="base" hangingPunct="0">
              <a:spcBef>
                <a:spcPts val="450"/>
              </a:spcBef>
              <a:spcAft>
                <a:spcPts val="225"/>
              </a:spcAft>
              <a:defRPr/>
            </a:pPr>
            <a:r>
              <a:rPr lang="en-US" sz="1500" dirty="0">
                <a:solidFill>
                  <a:schemeClr val="accent2"/>
                </a:solidFill>
                <a:ea typeface="Amazon Ember" panose="020B0603020204020204" pitchFamily="34" charset="0"/>
                <a:cs typeface="Amazon Ember" panose="020B0603020204020204" pitchFamily="34" charset="0"/>
              </a:rPr>
              <a:t>Using EFS storage classes and lifecycle management</a:t>
            </a:r>
          </a:p>
        </p:txBody>
      </p:sp>
    </p:spTree>
    <p:extLst>
      <p:ext uri="{BB962C8B-B14F-4D97-AF65-F5344CB8AC3E}">
        <p14:creationId xmlns:p14="http://schemas.microsoft.com/office/powerpoint/2010/main" val="282709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Amazon FSx</a:t>
            </a:r>
          </a:p>
        </p:txBody>
      </p:sp>
    </p:spTree>
    <p:extLst>
      <p:ext uri="{BB962C8B-B14F-4D97-AF65-F5344CB8AC3E}">
        <p14:creationId xmlns:p14="http://schemas.microsoft.com/office/powerpoint/2010/main" val="492663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7D0E087-571B-9949-A6C9-A454DA327A53}"/>
              </a:ext>
            </a:extLst>
          </p:cNvPr>
          <p:cNvCxnSpPr>
            <a:cxnSpLocks/>
          </p:cNvCxnSpPr>
          <p:nvPr/>
        </p:nvCxnSpPr>
        <p:spPr>
          <a:xfrm flipH="1">
            <a:off x="4572000" y="1594203"/>
            <a:ext cx="12989" cy="2774249"/>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63ACC28-89CB-AE40-AB3E-AC67950AB368}"/>
              </a:ext>
            </a:extLst>
          </p:cNvPr>
          <p:cNvSpPr/>
          <p:nvPr/>
        </p:nvSpPr>
        <p:spPr>
          <a:xfrm>
            <a:off x="555057" y="2819194"/>
            <a:ext cx="3630018" cy="784830"/>
          </a:xfrm>
          <a:prstGeom prst="rect">
            <a:avLst/>
          </a:prstGeom>
        </p:spPr>
        <p:txBody>
          <a:bodyPr wrap="square">
            <a:spAutoFit/>
          </a:bodyPr>
          <a:lstStyle/>
          <a:p>
            <a:pPr>
              <a:defRPr/>
            </a:pPr>
            <a:r>
              <a:rPr lang="en-US" sz="2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Fully managed file storage built on </a:t>
            </a:r>
            <a:r>
              <a:rPr lang="en-US" sz="2250" dirty="0">
                <a:solidFill>
                  <a:srgbClr val="00A0C8"/>
                </a:solidFill>
                <a:latin typeface="Amazon Ember" panose="020B0603020204020204" pitchFamily="34" charset="0"/>
                <a:ea typeface="Amazon Ember" panose="020B0603020204020204" pitchFamily="34" charset="0"/>
                <a:cs typeface="Amazon Ember" panose="020B0603020204020204" pitchFamily="34" charset="0"/>
              </a:rPr>
              <a:t>Windows Server</a:t>
            </a:r>
          </a:p>
        </p:txBody>
      </p:sp>
      <p:grpSp>
        <p:nvGrpSpPr>
          <p:cNvPr id="4" name="Graphic 42">
            <a:extLst>
              <a:ext uri="{FF2B5EF4-FFF2-40B4-BE49-F238E27FC236}">
                <a16:creationId xmlns:a16="http://schemas.microsoft.com/office/drawing/2014/main" id="{5DAB2919-195C-254D-ACF8-4003E2344951}"/>
              </a:ext>
            </a:extLst>
          </p:cNvPr>
          <p:cNvGrpSpPr/>
          <p:nvPr/>
        </p:nvGrpSpPr>
        <p:grpSpPr>
          <a:xfrm>
            <a:off x="1575413" y="1179965"/>
            <a:ext cx="1589306" cy="1589306"/>
            <a:chOff x="11197430" y="3570411"/>
            <a:chExt cx="643689" cy="643689"/>
          </a:xfrm>
        </p:grpSpPr>
        <p:sp>
          <p:nvSpPr>
            <p:cNvPr id="5" name="Freeform: Shape 48">
              <a:extLst>
                <a:ext uri="{FF2B5EF4-FFF2-40B4-BE49-F238E27FC236}">
                  <a16:creationId xmlns:a16="http://schemas.microsoft.com/office/drawing/2014/main" id="{8FD88EFF-76C6-7F49-A593-F22C0996C1C3}"/>
                </a:ext>
              </a:extLst>
            </p:cNvPr>
            <p:cNvSpPr/>
            <p:nvPr/>
          </p:nvSpPr>
          <p:spPr>
            <a:xfrm>
              <a:off x="11645759" y="3811794"/>
              <a:ext cx="74024" cy="205980"/>
            </a:xfrm>
            <a:custGeom>
              <a:avLst/>
              <a:gdLst>
                <a:gd name="connsiteX0" fmla="*/ 71128 w 74024"/>
                <a:gd name="connsiteY0" fmla="*/ 103634 h 205980"/>
                <a:gd name="connsiteX1" fmla="*/ 37978 w 74024"/>
                <a:gd name="connsiteY1" fmla="*/ 202440 h 205980"/>
                <a:gd name="connsiteX2" fmla="*/ 4828 w 74024"/>
                <a:gd name="connsiteY2" fmla="*/ 103634 h 205980"/>
                <a:gd name="connsiteX3" fmla="*/ 37978 w 74024"/>
                <a:gd name="connsiteY3" fmla="*/ 4828 h 205980"/>
                <a:gd name="connsiteX4" fmla="*/ 71128 w 74024"/>
                <a:gd name="connsiteY4" fmla="*/ 103634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20598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28575"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6" name="Freeform: Shape 49">
              <a:extLst>
                <a:ext uri="{FF2B5EF4-FFF2-40B4-BE49-F238E27FC236}">
                  <a16:creationId xmlns:a16="http://schemas.microsoft.com/office/drawing/2014/main" id="{9AF0C240-84B8-2743-A2DF-202DA99369F6}"/>
                </a:ext>
              </a:extLst>
            </p:cNvPr>
            <p:cNvSpPr/>
            <p:nvPr/>
          </p:nvSpPr>
          <p:spPr>
            <a:xfrm>
              <a:off x="11583509" y="3815248"/>
              <a:ext cx="199544" cy="199544"/>
            </a:xfrm>
            <a:custGeom>
              <a:avLst/>
              <a:gdLst>
                <a:gd name="connsiteX0" fmla="*/ 123574 w 199543"/>
                <a:gd name="connsiteY0" fmla="*/ 76693 h 199543"/>
                <a:gd name="connsiteX1" fmla="*/ 169999 w 199543"/>
                <a:gd name="connsiteY1" fmla="*/ 169999 h 199543"/>
                <a:gd name="connsiteX2" fmla="*/ 76693 w 199543"/>
                <a:gd name="connsiteY2" fmla="*/ 123574 h 199543"/>
                <a:gd name="connsiteX3" fmla="*/ 30268 w 199543"/>
                <a:gd name="connsiteY3" fmla="*/ 30268 h 199543"/>
                <a:gd name="connsiteX4" fmla="*/ 123574 w 199543"/>
                <a:gd name="connsiteY4" fmla="*/ 76693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22225"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7" name="Freeform: Shape 50">
              <a:extLst>
                <a:ext uri="{FF2B5EF4-FFF2-40B4-BE49-F238E27FC236}">
                  <a16:creationId xmlns:a16="http://schemas.microsoft.com/office/drawing/2014/main" id="{3D3EEDC1-B86E-1E47-AF2A-80D7DAFDA8EF}"/>
                </a:ext>
              </a:extLst>
            </p:cNvPr>
            <p:cNvSpPr/>
            <p:nvPr/>
          </p:nvSpPr>
          <p:spPr>
            <a:xfrm>
              <a:off x="11580103" y="3877451"/>
              <a:ext cx="205980" cy="74024"/>
            </a:xfrm>
            <a:custGeom>
              <a:avLst/>
              <a:gdLst>
                <a:gd name="connsiteX0" fmla="*/ 202440 w 205980"/>
                <a:gd name="connsiteY0" fmla="*/ 37978 h 74024"/>
                <a:gd name="connsiteX1" fmla="*/ 103634 w 205980"/>
                <a:gd name="connsiteY1" fmla="*/ 71128 h 74024"/>
                <a:gd name="connsiteX2" fmla="*/ 4828 w 205980"/>
                <a:gd name="connsiteY2" fmla="*/ 37978 h 74024"/>
                <a:gd name="connsiteX3" fmla="*/ 103634 w 205980"/>
                <a:gd name="connsiteY3" fmla="*/ 4828 h 74024"/>
                <a:gd name="connsiteX4" fmla="*/ 202440 w 205980"/>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74024">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22225"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 name="Freeform: Shape 51">
              <a:extLst>
                <a:ext uri="{FF2B5EF4-FFF2-40B4-BE49-F238E27FC236}">
                  <a16:creationId xmlns:a16="http://schemas.microsoft.com/office/drawing/2014/main" id="{D4C8004A-9F23-2049-A8BE-39F5C8B6E051}"/>
                </a:ext>
              </a:extLst>
            </p:cNvPr>
            <p:cNvSpPr/>
            <p:nvPr/>
          </p:nvSpPr>
          <p:spPr>
            <a:xfrm>
              <a:off x="11583509" y="3815248"/>
              <a:ext cx="199544" cy="199544"/>
            </a:xfrm>
            <a:custGeom>
              <a:avLst/>
              <a:gdLst>
                <a:gd name="connsiteX0" fmla="*/ 169999 w 199543"/>
                <a:gd name="connsiteY0" fmla="*/ 30268 h 199543"/>
                <a:gd name="connsiteX1" fmla="*/ 123574 w 199543"/>
                <a:gd name="connsiteY1" fmla="*/ 123574 h 199543"/>
                <a:gd name="connsiteX2" fmla="*/ 30268 w 199543"/>
                <a:gd name="connsiteY2" fmla="*/ 169999 h 199543"/>
                <a:gd name="connsiteX3" fmla="*/ 76693 w 199543"/>
                <a:gd name="connsiteY3" fmla="*/ 76693 h 199543"/>
                <a:gd name="connsiteX4" fmla="*/ 169999 w 199543"/>
                <a:gd name="connsiteY4" fmla="*/ 30268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28575" cap="flat">
              <a:solidFill>
                <a:schemeClr val="tx1"/>
              </a:solidFill>
              <a:prstDash val="solid"/>
              <a:round/>
            </a:ln>
          </p:spPr>
          <p:txBody>
            <a:bodyPr rtlCol="0" anchor="ctr"/>
            <a:lstStyle/>
            <a:p>
              <a:pPr defTabSz="685758">
                <a:defRPr/>
              </a:pPr>
              <a:endParaRPr lang="en-US" sz="1324" dirty="0">
                <a:solidFill>
                  <a:srgbClr val="00A0C8"/>
                </a:solidFill>
                <a:latin typeface="Amazon Ember"/>
              </a:endParaRPr>
            </a:p>
          </p:txBody>
        </p:sp>
        <p:sp>
          <p:nvSpPr>
            <p:cNvPr id="9" name="Freeform: Shape 52">
              <a:extLst>
                <a:ext uri="{FF2B5EF4-FFF2-40B4-BE49-F238E27FC236}">
                  <a16:creationId xmlns:a16="http://schemas.microsoft.com/office/drawing/2014/main" id="{88BE6147-F69D-1241-8AA4-C6C74322FA9C}"/>
                </a:ext>
              </a:extLst>
            </p:cNvPr>
            <p:cNvSpPr/>
            <p:nvPr/>
          </p:nvSpPr>
          <p:spPr>
            <a:xfrm>
              <a:off x="11661208" y="3892899"/>
              <a:ext cx="45058" cy="45058"/>
            </a:xfrm>
            <a:custGeom>
              <a:avLst/>
              <a:gdLst>
                <a:gd name="connsiteX0" fmla="*/ 40874 w 45058"/>
                <a:gd name="connsiteY0" fmla="*/ 22851 h 45058"/>
                <a:gd name="connsiteX1" fmla="*/ 22851 w 45058"/>
                <a:gd name="connsiteY1" fmla="*/ 40874 h 45058"/>
                <a:gd name="connsiteX2" fmla="*/ 4828 w 45058"/>
                <a:gd name="connsiteY2" fmla="*/ 22851 h 45058"/>
                <a:gd name="connsiteX3" fmla="*/ 22851 w 45058"/>
                <a:gd name="connsiteY3" fmla="*/ 4828 h 45058"/>
                <a:gd name="connsiteX4" fmla="*/ 40874 w 45058"/>
                <a:gd name="connsiteY4" fmla="*/ 22851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28575" cap="flat">
              <a:solidFill>
                <a:schemeClr val="tx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0" name="Freeform: Shape 53">
              <a:extLst>
                <a:ext uri="{FF2B5EF4-FFF2-40B4-BE49-F238E27FC236}">
                  <a16:creationId xmlns:a16="http://schemas.microsoft.com/office/drawing/2014/main" id="{B5EB62B8-DF89-1041-AB9E-80E574E47513}"/>
                </a:ext>
              </a:extLst>
            </p:cNvPr>
            <p:cNvSpPr/>
            <p:nvPr/>
          </p:nvSpPr>
          <p:spPr>
            <a:xfrm>
              <a:off x="11337754" y="3794415"/>
              <a:ext cx="9655" cy="267131"/>
            </a:xfrm>
            <a:custGeom>
              <a:avLst/>
              <a:gdLst>
                <a:gd name="connsiteX0" fmla="*/ 5793 w 9655"/>
                <a:gd name="connsiteY0" fmla="*/ 265200 h 267130"/>
                <a:gd name="connsiteX1" fmla="*/ 4828 w 9655"/>
                <a:gd name="connsiteY1" fmla="*/ 4828 h 267130"/>
              </a:gdLst>
              <a:ahLst/>
              <a:cxnLst>
                <a:cxn ang="0">
                  <a:pos x="connsiteX0" y="connsiteY0"/>
                </a:cxn>
                <a:cxn ang="0">
                  <a:pos x="connsiteX1" y="connsiteY1"/>
                </a:cxn>
              </a:cxnLst>
              <a:rect l="l" t="t" r="r" b="b"/>
              <a:pathLst>
                <a:path w="9655" h="267130">
                  <a:moveTo>
                    <a:pt x="5793" y="265200"/>
                  </a:moveTo>
                  <a:lnTo>
                    <a:pt x="4828" y="4828"/>
                  </a:lnTo>
                </a:path>
              </a:pathLst>
            </a:custGeom>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1" name="Freeform: Shape 54">
              <a:extLst>
                <a:ext uri="{FF2B5EF4-FFF2-40B4-BE49-F238E27FC236}">
                  <a16:creationId xmlns:a16="http://schemas.microsoft.com/office/drawing/2014/main" id="{A627DDE0-E9C1-8D4E-8D85-2C3EFAE8607D}"/>
                </a:ext>
              </a:extLst>
            </p:cNvPr>
            <p:cNvSpPr/>
            <p:nvPr/>
          </p:nvSpPr>
          <p:spPr>
            <a:xfrm>
              <a:off x="11278213"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22225" cap="flat">
              <a:solidFill>
                <a:schemeClr val="bg1"/>
              </a:solidFill>
              <a:prstDash val="solid"/>
              <a:miter/>
            </a:ln>
          </p:spPr>
          <p:txBody>
            <a:bodyPr rtlCol="0" anchor="ctr"/>
            <a:lstStyle/>
            <a:p>
              <a:pPr defTabSz="685758">
                <a:defRPr/>
              </a:pPr>
              <a:endParaRPr lang="en-US" sz="1324" dirty="0">
                <a:solidFill>
                  <a:srgbClr val="FFFFFF"/>
                </a:solidFill>
                <a:latin typeface="Amazon Ember"/>
              </a:endParaRPr>
            </a:p>
          </p:txBody>
        </p:sp>
        <p:sp>
          <p:nvSpPr>
            <p:cNvPr id="12" name="Freeform: Shape 55">
              <a:extLst>
                <a:ext uri="{FF2B5EF4-FFF2-40B4-BE49-F238E27FC236}">
                  <a16:creationId xmlns:a16="http://schemas.microsoft.com/office/drawing/2014/main" id="{36615379-6579-E946-8F3F-465AC5185A0A}"/>
                </a:ext>
              </a:extLst>
            </p:cNvPr>
            <p:cNvSpPr/>
            <p:nvPr/>
          </p:nvSpPr>
          <p:spPr>
            <a:xfrm>
              <a:off x="11313938"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22225" cap="flat">
              <a:solidFill>
                <a:schemeClr val="bg1"/>
              </a:solidFill>
              <a:prstDash val="solid"/>
              <a:miter/>
            </a:ln>
          </p:spPr>
          <p:txBody>
            <a:bodyPr rtlCol="0" anchor="ctr"/>
            <a:lstStyle/>
            <a:p>
              <a:pPr defTabSz="685758">
                <a:defRPr/>
              </a:pPr>
              <a:endParaRPr lang="en-US" sz="1324" dirty="0">
                <a:solidFill>
                  <a:srgbClr val="FFFFFF"/>
                </a:solidFill>
                <a:latin typeface="Amazon Ember"/>
              </a:endParaRPr>
            </a:p>
          </p:txBody>
        </p:sp>
        <p:sp>
          <p:nvSpPr>
            <p:cNvPr id="13" name="Freeform: Shape 57">
              <a:extLst>
                <a:ext uri="{FF2B5EF4-FFF2-40B4-BE49-F238E27FC236}">
                  <a16:creationId xmlns:a16="http://schemas.microsoft.com/office/drawing/2014/main" id="{36B70179-BB31-2A40-8FA3-3457A5BEB0D3}"/>
                </a:ext>
              </a:extLst>
            </p:cNvPr>
            <p:cNvSpPr/>
            <p:nvPr/>
          </p:nvSpPr>
          <p:spPr>
            <a:xfrm>
              <a:off x="11349662"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22225" cap="flat">
              <a:solidFill>
                <a:schemeClr val="bg1"/>
              </a:solidFill>
              <a:prstDash val="solid"/>
              <a:miter/>
            </a:ln>
          </p:spPr>
          <p:txBody>
            <a:bodyPr rtlCol="0" anchor="ctr"/>
            <a:lstStyle/>
            <a:p>
              <a:pPr defTabSz="685758">
                <a:defRPr/>
              </a:pPr>
              <a:endParaRPr lang="en-US" sz="1324" dirty="0">
                <a:solidFill>
                  <a:srgbClr val="FFFFFF"/>
                </a:solidFill>
                <a:latin typeface="Amazon Ember"/>
              </a:endParaRPr>
            </a:p>
          </p:txBody>
        </p:sp>
        <p:sp>
          <p:nvSpPr>
            <p:cNvPr id="14" name="Freeform: Shape 58">
              <a:extLst>
                <a:ext uri="{FF2B5EF4-FFF2-40B4-BE49-F238E27FC236}">
                  <a16:creationId xmlns:a16="http://schemas.microsoft.com/office/drawing/2014/main" id="{18A8B530-2492-9F41-81B4-89C7F7BE892C}"/>
                </a:ext>
              </a:extLst>
            </p:cNvPr>
            <p:cNvSpPr/>
            <p:nvPr/>
          </p:nvSpPr>
          <p:spPr>
            <a:xfrm>
              <a:off x="11447825" y="3860393"/>
              <a:ext cx="141612" cy="9655"/>
            </a:xfrm>
            <a:custGeom>
              <a:avLst/>
              <a:gdLst>
                <a:gd name="connsiteX0" fmla="*/ 4828 w 141611"/>
                <a:gd name="connsiteY0" fmla="*/ 5471 h 9655"/>
                <a:gd name="connsiteX1" fmla="*/ 138715 w 141611"/>
                <a:gd name="connsiteY1" fmla="*/ 4828 h 9655"/>
              </a:gdLst>
              <a:ahLst/>
              <a:cxnLst>
                <a:cxn ang="0">
                  <a:pos x="connsiteX0" y="connsiteY0"/>
                </a:cxn>
                <a:cxn ang="0">
                  <a:pos x="connsiteX1" y="connsiteY1"/>
                </a:cxn>
              </a:cxnLst>
              <a:rect l="l" t="t" r="r" b="b"/>
              <a:pathLst>
                <a:path w="141611" h="9655">
                  <a:moveTo>
                    <a:pt x="4828" y="5471"/>
                  </a:moveTo>
                  <a:lnTo>
                    <a:pt x="138715" y="4828"/>
                  </a:lnTo>
                </a:path>
              </a:pathLst>
            </a:custGeom>
            <a:ln w="22225" cap="flat">
              <a:solidFill>
                <a:schemeClr val="bg1">
                  <a:lumMod val="95000"/>
                </a:schemeClr>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5" name="Freeform: Shape 62">
              <a:extLst>
                <a:ext uri="{FF2B5EF4-FFF2-40B4-BE49-F238E27FC236}">
                  <a16:creationId xmlns:a16="http://schemas.microsoft.com/office/drawing/2014/main" id="{522B1637-31A8-1E48-9582-FF60A9C685B9}"/>
                </a:ext>
              </a:extLst>
            </p:cNvPr>
            <p:cNvSpPr/>
            <p:nvPr/>
          </p:nvSpPr>
          <p:spPr>
            <a:xfrm>
              <a:off x="11394001" y="384519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6" name="Freeform: Shape 63">
              <a:extLst>
                <a:ext uri="{FF2B5EF4-FFF2-40B4-BE49-F238E27FC236}">
                  <a16:creationId xmlns:a16="http://schemas.microsoft.com/office/drawing/2014/main" id="{A160B2F1-7ADF-1948-8BCA-13421776306A}"/>
                </a:ext>
              </a:extLst>
            </p:cNvPr>
            <p:cNvSpPr/>
            <p:nvPr/>
          </p:nvSpPr>
          <p:spPr>
            <a:xfrm>
              <a:off x="11394323" y="3908594"/>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7" name="Freeform: Shape 64">
              <a:extLst>
                <a:ext uri="{FF2B5EF4-FFF2-40B4-BE49-F238E27FC236}">
                  <a16:creationId xmlns:a16="http://schemas.microsoft.com/office/drawing/2014/main" id="{01A583ED-E0AE-604A-9329-BB9E22106BFE}"/>
                </a:ext>
              </a:extLst>
            </p:cNvPr>
            <p:cNvSpPr/>
            <p:nvPr/>
          </p:nvSpPr>
          <p:spPr>
            <a:xfrm>
              <a:off x="11448147" y="3987521"/>
              <a:ext cx="148048" cy="9655"/>
            </a:xfrm>
            <a:custGeom>
              <a:avLst/>
              <a:gdLst>
                <a:gd name="connsiteX0" fmla="*/ 4828 w 148048"/>
                <a:gd name="connsiteY0" fmla="*/ 5471 h 9655"/>
                <a:gd name="connsiteX1" fmla="*/ 143221 w 148048"/>
                <a:gd name="connsiteY1" fmla="*/ 4828 h 9655"/>
              </a:gdLst>
              <a:ahLst/>
              <a:cxnLst>
                <a:cxn ang="0">
                  <a:pos x="connsiteX0" y="connsiteY0"/>
                </a:cxn>
                <a:cxn ang="0">
                  <a:pos x="connsiteX1" y="connsiteY1"/>
                </a:cxn>
              </a:cxnLst>
              <a:rect l="l" t="t" r="r" b="b"/>
              <a:pathLst>
                <a:path w="148048" h="9655">
                  <a:moveTo>
                    <a:pt x="4828" y="5471"/>
                  </a:moveTo>
                  <a:lnTo>
                    <a:pt x="143221" y="4828"/>
                  </a:lnTo>
                </a:path>
              </a:pathLst>
            </a:custGeom>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8" name="Freeform: Shape 65">
              <a:extLst>
                <a:ext uri="{FF2B5EF4-FFF2-40B4-BE49-F238E27FC236}">
                  <a16:creationId xmlns:a16="http://schemas.microsoft.com/office/drawing/2014/main" id="{FE0B18AA-C3A5-1B4D-B5A7-C72804B82297}"/>
                </a:ext>
              </a:extLst>
            </p:cNvPr>
            <p:cNvSpPr/>
            <p:nvPr/>
          </p:nvSpPr>
          <p:spPr>
            <a:xfrm>
              <a:off x="11394323" y="397232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9" name="Freeform: Shape 66">
              <a:extLst>
                <a:ext uri="{FF2B5EF4-FFF2-40B4-BE49-F238E27FC236}">
                  <a16:creationId xmlns:a16="http://schemas.microsoft.com/office/drawing/2014/main" id="{D794261B-A5E0-EB48-A0AC-D9B0D0E4D701}"/>
                </a:ext>
              </a:extLst>
            </p:cNvPr>
            <p:cNvSpPr/>
            <p:nvPr/>
          </p:nvSpPr>
          <p:spPr>
            <a:xfrm>
              <a:off x="11447825" y="3927015"/>
              <a:ext cx="125519" cy="9655"/>
            </a:xfrm>
            <a:custGeom>
              <a:avLst/>
              <a:gdLst>
                <a:gd name="connsiteX0" fmla="*/ 4828 w 125519"/>
                <a:gd name="connsiteY0" fmla="*/ 5471 h 9655"/>
                <a:gd name="connsiteX1" fmla="*/ 121335 w 125519"/>
                <a:gd name="connsiteY1" fmla="*/ 4828 h 9655"/>
              </a:gdLst>
              <a:ahLst/>
              <a:cxnLst>
                <a:cxn ang="0">
                  <a:pos x="connsiteX0" y="connsiteY0"/>
                </a:cxn>
                <a:cxn ang="0">
                  <a:pos x="connsiteX1" y="connsiteY1"/>
                </a:cxn>
              </a:cxnLst>
              <a:rect l="l" t="t" r="r" b="b"/>
              <a:pathLst>
                <a:path w="125519" h="9655">
                  <a:moveTo>
                    <a:pt x="4828" y="5471"/>
                  </a:moveTo>
                  <a:lnTo>
                    <a:pt x="121335" y="4828"/>
                  </a:lnTo>
                </a:path>
              </a:pathLst>
            </a:custGeom>
            <a:ln w="2222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0" name="Freeform: Shape 67">
              <a:extLst>
                <a:ext uri="{FF2B5EF4-FFF2-40B4-BE49-F238E27FC236}">
                  <a16:creationId xmlns:a16="http://schemas.microsoft.com/office/drawing/2014/main" id="{55701139-17A5-614E-9CAA-4DF0A039D6E2}"/>
                </a:ext>
              </a:extLst>
            </p:cNvPr>
            <p:cNvSpPr/>
            <p:nvPr/>
          </p:nvSpPr>
          <p:spPr>
            <a:xfrm>
              <a:off x="11257937" y="3794415"/>
              <a:ext cx="434490" cy="9655"/>
            </a:xfrm>
            <a:custGeom>
              <a:avLst/>
              <a:gdLst>
                <a:gd name="connsiteX0" fmla="*/ 4828 w 434490"/>
                <a:gd name="connsiteY0" fmla="*/ 4828 h 9655"/>
                <a:gd name="connsiteX1" fmla="*/ 430628 w 434490"/>
                <a:gd name="connsiteY1" fmla="*/ 4828 h 9655"/>
              </a:gdLst>
              <a:ahLst/>
              <a:cxnLst>
                <a:cxn ang="0">
                  <a:pos x="connsiteX0" y="connsiteY0"/>
                </a:cxn>
                <a:cxn ang="0">
                  <a:pos x="connsiteX1" y="connsiteY1"/>
                </a:cxn>
              </a:cxnLst>
              <a:rect l="l" t="t" r="r" b="b"/>
              <a:pathLst>
                <a:path w="434490" h="9655">
                  <a:moveTo>
                    <a:pt x="4828" y="4828"/>
                  </a:moveTo>
                  <a:lnTo>
                    <a:pt x="430628" y="4828"/>
                  </a:lnTo>
                </a:path>
              </a:pathLst>
            </a:custGeom>
            <a:ln w="28575" cap="flat">
              <a:solidFill>
                <a:srgbClr val="E6E6E6"/>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1" name="Freeform: Shape 68">
              <a:extLst>
                <a:ext uri="{FF2B5EF4-FFF2-40B4-BE49-F238E27FC236}">
                  <a16:creationId xmlns:a16="http://schemas.microsoft.com/office/drawing/2014/main" id="{0B494D03-7792-D84A-AEB0-2EE38917C60C}"/>
                </a:ext>
              </a:extLst>
            </p:cNvPr>
            <p:cNvSpPr/>
            <p:nvPr/>
          </p:nvSpPr>
          <p:spPr>
            <a:xfrm>
              <a:off x="11257615" y="3738414"/>
              <a:ext cx="434490" cy="321845"/>
            </a:xfrm>
            <a:custGeom>
              <a:avLst/>
              <a:gdLst>
                <a:gd name="connsiteX0" fmla="*/ 430950 w 434490"/>
                <a:gd name="connsiteY0" fmla="*/ 65013 h 321844"/>
                <a:gd name="connsiteX1" fmla="*/ 431272 w 434490"/>
                <a:gd name="connsiteY1" fmla="*/ 13839 h 321844"/>
                <a:gd name="connsiteX2" fmla="*/ 422260 w 434490"/>
                <a:gd name="connsiteY2" fmla="*/ 4828 h 321844"/>
                <a:gd name="connsiteX3" fmla="*/ 13839 w 434490"/>
                <a:gd name="connsiteY3" fmla="*/ 4828 h 321844"/>
                <a:gd name="connsiteX4" fmla="*/ 4828 w 434490"/>
                <a:gd name="connsiteY4" fmla="*/ 13839 h 321844"/>
                <a:gd name="connsiteX5" fmla="*/ 4828 w 434490"/>
                <a:gd name="connsiteY5" fmla="*/ 311224 h 321844"/>
                <a:gd name="connsiteX6" fmla="*/ 13839 w 434490"/>
                <a:gd name="connsiteY6" fmla="*/ 320235 h 321844"/>
                <a:gd name="connsiteX7" fmla="*/ 422582 w 434490"/>
                <a:gd name="connsiteY7" fmla="*/ 320235 h 321844"/>
                <a:gd name="connsiteX8" fmla="*/ 431593 w 434490"/>
                <a:gd name="connsiteY8" fmla="*/ 311224 h 321844"/>
                <a:gd name="connsiteX9" fmla="*/ 431593 w 434490"/>
                <a:gd name="connsiteY9" fmla="*/ 28901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0" h="321844">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28575"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grpSp>
      <p:sp>
        <p:nvSpPr>
          <p:cNvPr id="22" name="Rectangle 21">
            <a:extLst>
              <a:ext uri="{FF2B5EF4-FFF2-40B4-BE49-F238E27FC236}">
                <a16:creationId xmlns:a16="http://schemas.microsoft.com/office/drawing/2014/main" id="{04F33569-1A46-1C41-AD21-BF2107EBDD63}"/>
              </a:ext>
            </a:extLst>
          </p:cNvPr>
          <p:cNvSpPr/>
          <p:nvPr/>
        </p:nvSpPr>
        <p:spPr>
          <a:xfrm>
            <a:off x="5186268" y="2819195"/>
            <a:ext cx="3234690" cy="1389673"/>
          </a:xfrm>
          <a:prstGeom prst="rect">
            <a:avLst/>
          </a:prstGeom>
        </p:spPr>
        <p:txBody>
          <a:bodyPr wrap="square">
            <a:noAutofit/>
          </a:bodyPr>
          <a:lstStyle/>
          <a:p>
            <a:pPr algn="ctr">
              <a:defRPr/>
            </a:pPr>
            <a:r>
              <a:rPr lang="en-US" sz="2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Easy </a:t>
            </a:r>
            <a:r>
              <a:rPr lang="en-US" sz="2250" dirty="0">
                <a:solidFill>
                  <a:srgbClr val="00A0C8"/>
                </a:solidFill>
                <a:latin typeface="Amazon Ember" panose="020B0603020204020204" pitchFamily="34" charset="0"/>
                <a:ea typeface="Amazon Ember" panose="020B0603020204020204" pitchFamily="34" charset="0"/>
                <a:cs typeface="Amazon Ember" panose="020B0603020204020204" pitchFamily="34" charset="0"/>
              </a:rPr>
              <a:t>migration</a:t>
            </a:r>
            <a:r>
              <a:rPr lang="en-US" sz="2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to AWS</a:t>
            </a:r>
          </a:p>
        </p:txBody>
      </p:sp>
      <p:sp>
        <p:nvSpPr>
          <p:cNvPr id="23" name="Title 1">
            <a:extLst>
              <a:ext uri="{FF2B5EF4-FFF2-40B4-BE49-F238E27FC236}">
                <a16:creationId xmlns:a16="http://schemas.microsoft.com/office/drawing/2014/main" id="{A77E7AAD-3B68-904A-8119-16F495FE6BB2}"/>
              </a:ext>
            </a:extLst>
          </p:cNvPr>
          <p:cNvSpPr>
            <a:spLocks noGrp="1"/>
          </p:cNvSpPr>
          <p:nvPr>
            <p:ph type="title" idx="4294967295"/>
          </p:nvPr>
        </p:nvSpPr>
        <p:spPr>
          <a:xfrm>
            <a:off x="403225" y="217488"/>
            <a:ext cx="8740775" cy="533400"/>
          </a:xfrm>
        </p:spPr>
        <p:txBody>
          <a:bodyPr/>
          <a:lstStyle/>
          <a:p>
            <a:r>
              <a:rPr lang="en-US" dirty="0"/>
              <a:t>Amazon FSx for Windows File Server</a:t>
            </a:r>
          </a:p>
        </p:txBody>
      </p:sp>
      <p:pic>
        <p:nvPicPr>
          <p:cNvPr id="24" name="Picture 23">
            <a:extLst>
              <a:ext uri="{FF2B5EF4-FFF2-40B4-BE49-F238E27FC236}">
                <a16:creationId xmlns:a16="http://schemas.microsoft.com/office/drawing/2014/main" id="{6FB0F58D-BCBC-DD44-B809-0D0F3E30BD9B}"/>
              </a:ext>
            </a:extLst>
          </p:cNvPr>
          <p:cNvPicPr>
            <a:picLocks noChangeAspect="1"/>
          </p:cNvPicPr>
          <p:nvPr/>
        </p:nvPicPr>
        <p:blipFill>
          <a:blip r:embed="rId3"/>
          <a:stretch>
            <a:fillRect/>
          </a:stretch>
        </p:blipFill>
        <p:spPr>
          <a:xfrm>
            <a:off x="6008646" y="1197134"/>
            <a:ext cx="1589934" cy="1589934"/>
          </a:xfrm>
          <a:prstGeom prst="rect">
            <a:avLst/>
          </a:prstGeom>
        </p:spPr>
      </p:pic>
    </p:spTree>
    <p:extLst>
      <p:ext uri="{BB962C8B-B14F-4D97-AF65-F5344CB8AC3E}">
        <p14:creationId xmlns:p14="http://schemas.microsoft.com/office/powerpoint/2010/main" val="89139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decel="100000" fill="hold" nodeType="withEffect">
                                  <p:stCondLst>
                                    <p:cond delay="0"/>
                                  </p:stCondLst>
                                  <p:childTnLst>
                                    <p:animMotion origin="layout" path="M -1.04167E-6 0.04282 L -1.04167E-6 1.79012E-6 " pathEditMode="relative" rAng="0" ptsTypes="AA">
                                      <p:cBhvr>
                                        <p:cTn id="9" dur="600" fill="hold"/>
                                        <p:tgtEl>
                                          <p:spTgt spid="2"/>
                                        </p:tgtEl>
                                        <p:attrNameLst>
                                          <p:attrName>ppt_x</p:attrName>
                                          <p:attrName>ppt_y</p:attrName>
                                        </p:attrNameLst>
                                      </p:cBhvr>
                                      <p:rCtr x="0" y="-21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78E7249-E66D-AC4B-8D19-C1F28677D4DB}"/>
              </a:ext>
            </a:extLst>
          </p:cNvPr>
          <p:cNvSpPr txBox="1">
            <a:spLocks/>
          </p:cNvSpPr>
          <p:nvPr/>
        </p:nvSpPr>
        <p:spPr>
          <a:xfrm>
            <a:off x="670560" y="1830301"/>
            <a:ext cx="3429000" cy="3304751"/>
          </a:xfrm>
          <a:prstGeom prst="rect">
            <a:avLst/>
          </a:prstGeom>
        </p:spPr>
        <p:txBody>
          <a:bodyPr vert="horz" wrap="square" lIns="114300" tIns="91440" rIns="114300" bIns="91440" rtlCol="0">
            <a:spAutoFit/>
          </a:bodyPr>
          <a:lstStyle>
            <a:lvl1pPr marL="0" marR="0" indent="0" algn="l" defTabSz="1097234"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72"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286"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01"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15"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393"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010"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627"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246"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685771"/>
            <a:r>
              <a:rPr lang="en-US" sz="2000" b="1" dirty="0">
                <a:solidFill>
                  <a:srgbClr val="00A0C8"/>
                </a:solidFill>
              </a:rPr>
              <a:t>Managed hardware</a:t>
            </a:r>
            <a:endParaRPr lang="en-US" sz="2000" dirty="0">
              <a:solidFill>
                <a:srgbClr val="00A0C8"/>
              </a:solidFill>
            </a:endParaRPr>
          </a:p>
          <a:p>
            <a:pPr defTabSz="685771">
              <a:spcBef>
                <a:spcPts val="1875"/>
              </a:spcBef>
            </a:pPr>
            <a:r>
              <a:rPr lang="en-US" sz="1750" dirty="0">
                <a:solidFill>
                  <a:srgbClr val="FFFFFF"/>
                </a:solidFill>
              </a:rPr>
              <a:t>Plan capacity</a:t>
            </a:r>
          </a:p>
          <a:p>
            <a:pPr defTabSz="685771">
              <a:spcBef>
                <a:spcPts val="1125"/>
              </a:spcBef>
            </a:pPr>
            <a:r>
              <a:rPr lang="en-US" sz="1750" dirty="0">
                <a:solidFill>
                  <a:srgbClr val="FFFFFF"/>
                </a:solidFill>
              </a:rPr>
              <a:t>Procure and purchase hardware</a:t>
            </a:r>
          </a:p>
          <a:p>
            <a:pPr defTabSz="685771">
              <a:spcBef>
                <a:spcPts val="1125"/>
              </a:spcBef>
            </a:pPr>
            <a:r>
              <a:rPr lang="en-US" sz="1750" dirty="0">
                <a:solidFill>
                  <a:srgbClr val="FFFFFF"/>
                </a:solidFill>
              </a:rPr>
              <a:t>Set up storage servers </a:t>
            </a:r>
            <a:br>
              <a:rPr lang="en-US" sz="1750" dirty="0">
                <a:solidFill>
                  <a:srgbClr val="FFFFFF"/>
                </a:solidFill>
              </a:rPr>
            </a:br>
            <a:r>
              <a:rPr lang="en-US" sz="1750" dirty="0">
                <a:solidFill>
                  <a:srgbClr val="FFFFFF"/>
                </a:solidFill>
              </a:rPr>
              <a:t>and volumes</a:t>
            </a:r>
          </a:p>
          <a:p>
            <a:pPr defTabSz="685771">
              <a:spcBef>
                <a:spcPts val="1125"/>
              </a:spcBef>
            </a:pPr>
            <a:r>
              <a:rPr lang="en-US" sz="1750" dirty="0">
                <a:solidFill>
                  <a:srgbClr val="FFFFFF"/>
                </a:solidFill>
              </a:rPr>
              <a:t>Detect and address </a:t>
            </a:r>
            <a:br>
              <a:rPr lang="en-US" sz="1750" dirty="0">
                <a:solidFill>
                  <a:srgbClr val="FFFFFF"/>
                </a:solidFill>
              </a:rPr>
            </a:br>
            <a:r>
              <a:rPr lang="en-US" sz="1750" dirty="0">
                <a:solidFill>
                  <a:srgbClr val="FFFFFF"/>
                </a:solidFill>
              </a:rPr>
              <a:t>hardware failures</a:t>
            </a:r>
          </a:p>
          <a:p>
            <a:pPr defTabSz="685771">
              <a:spcBef>
                <a:spcPts val="1125"/>
              </a:spcBef>
            </a:pPr>
            <a:r>
              <a:rPr lang="en-US" sz="1750" dirty="0">
                <a:solidFill>
                  <a:srgbClr val="FFFFFF"/>
                </a:solidFill>
              </a:rPr>
              <a:t>Incur high upfront costs</a:t>
            </a:r>
            <a:endParaRPr lang="en-US" sz="1750" dirty="0">
              <a:gradFill>
                <a:gsLst>
                  <a:gs pos="2917">
                    <a:srgbClr val="FFFFFF"/>
                  </a:gs>
                  <a:gs pos="30000">
                    <a:srgbClr val="FFFFFF"/>
                  </a:gs>
                </a:gsLst>
                <a:lin ang="5400000" scaled="0"/>
              </a:gradFill>
            </a:endParaRPr>
          </a:p>
          <a:p>
            <a:pPr defTabSz="685771"/>
            <a:endParaRPr lang="en-US" sz="2000" b="1" dirty="0">
              <a:solidFill>
                <a:srgbClr val="FFFFFF"/>
              </a:solidFill>
            </a:endParaRPr>
          </a:p>
        </p:txBody>
      </p:sp>
      <p:sp>
        <p:nvSpPr>
          <p:cNvPr id="3" name="Text Placeholder 3">
            <a:extLst>
              <a:ext uri="{FF2B5EF4-FFF2-40B4-BE49-F238E27FC236}">
                <a16:creationId xmlns:a16="http://schemas.microsoft.com/office/drawing/2014/main" id="{30AAA738-B531-314E-94D4-AC0B9E0D9E4A}"/>
              </a:ext>
            </a:extLst>
          </p:cNvPr>
          <p:cNvSpPr txBox="1">
            <a:spLocks/>
          </p:cNvSpPr>
          <p:nvPr/>
        </p:nvSpPr>
        <p:spPr>
          <a:xfrm>
            <a:off x="4987512" y="1852145"/>
            <a:ext cx="3954162" cy="3499676"/>
          </a:xfrm>
          <a:prstGeom prst="rect">
            <a:avLst/>
          </a:prstGeom>
        </p:spPr>
        <p:txBody>
          <a:bodyPr vert="horz" wrap="square" lIns="114300" tIns="91440" rIns="114300" bIns="91440" rtlCol="0">
            <a:spAutoFit/>
          </a:bodyPr>
          <a:lstStyle>
            <a:lvl1pPr marL="0" marR="0" indent="0" algn="l" defTabSz="1097234"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72"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286"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01"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15" marR="0" indent="0" algn="l" defTabSz="1097234"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393"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010"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627"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246"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685771"/>
            <a:r>
              <a:rPr lang="en-US" sz="2000" b="1" dirty="0">
                <a:solidFill>
                  <a:srgbClr val="00A0C8"/>
                </a:solidFill>
              </a:rPr>
              <a:t>Managed software</a:t>
            </a:r>
            <a:endParaRPr lang="en-US" sz="2000" dirty="0">
              <a:solidFill>
                <a:srgbClr val="00A0C8"/>
              </a:solidFill>
            </a:endParaRPr>
          </a:p>
          <a:p>
            <a:pPr defTabSz="685771">
              <a:spcBef>
                <a:spcPts val="1875"/>
              </a:spcBef>
            </a:pPr>
            <a:r>
              <a:rPr lang="en-US" sz="1750" dirty="0">
                <a:gradFill>
                  <a:gsLst>
                    <a:gs pos="2917">
                      <a:srgbClr val="FFFFFF"/>
                    </a:gs>
                    <a:gs pos="30000">
                      <a:srgbClr val="FFFFFF"/>
                    </a:gs>
                  </a:gsLst>
                  <a:lin ang="5400000" scaled="0"/>
                </a:gradFill>
              </a:rPr>
              <a:t>Install and configure server software</a:t>
            </a:r>
          </a:p>
          <a:p>
            <a:pPr defTabSz="685771">
              <a:spcBef>
                <a:spcPts val="1125"/>
              </a:spcBef>
            </a:pPr>
            <a:r>
              <a:rPr lang="en-US" sz="1750" dirty="0">
                <a:gradFill>
                  <a:gsLst>
                    <a:gs pos="2917">
                      <a:srgbClr val="FFFFFF"/>
                    </a:gs>
                    <a:gs pos="30000">
                      <a:srgbClr val="FFFFFF"/>
                    </a:gs>
                  </a:gsLst>
                  <a:lin ang="5400000" scaled="0"/>
                </a:gradFill>
              </a:rPr>
              <a:t>Set up and configure file systems</a:t>
            </a:r>
          </a:p>
          <a:p>
            <a:pPr defTabSz="685771">
              <a:spcBef>
                <a:spcPts val="1125"/>
              </a:spcBef>
            </a:pPr>
            <a:r>
              <a:rPr lang="en-US" sz="1750" dirty="0">
                <a:gradFill>
                  <a:gsLst>
                    <a:gs pos="2917">
                      <a:srgbClr val="FFFFFF"/>
                    </a:gs>
                    <a:gs pos="30000">
                      <a:srgbClr val="FFFFFF"/>
                    </a:gs>
                  </a:gsLst>
                  <a:lin ang="5400000" scaled="0"/>
                </a:gradFill>
              </a:rPr>
              <a:t>Apply Windows updates</a:t>
            </a:r>
          </a:p>
          <a:p>
            <a:pPr defTabSz="685771">
              <a:spcBef>
                <a:spcPts val="1125"/>
              </a:spcBef>
            </a:pPr>
            <a:r>
              <a:rPr lang="en-US" sz="1750" dirty="0">
                <a:gradFill>
                  <a:gsLst>
                    <a:gs pos="2917">
                      <a:srgbClr val="FFFFFF"/>
                    </a:gs>
                    <a:gs pos="30000">
                      <a:srgbClr val="FFFFFF"/>
                    </a:gs>
                  </a:gsLst>
                  <a:lin ang="5400000" scaled="0"/>
                </a:gradFill>
              </a:rPr>
              <a:t>Manage software licenses</a:t>
            </a:r>
          </a:p>
          <a:p>
            <a:pPr defTabSz="685771">
              <a:spcBef>
                <a:spcPts val="1125"/>
              </a:spcBef>
            </a:pPr>
            <a:r>
              <a:rPr lang="en-US" sz="1750" dirty="0">
                <a:gradFill>
                  <a:gsLst>
                    <a:gs pos="2917">
                      <a:srgbClr val="FFFFFF"/>
                    </a:gs>
                    <a:gs pos="30000">
                      <a:srgbClr val="FFFFFF"/>
                    </a:gs>
                  </a:gsLst>
                  <a:lin ang="5400000" scaled="0"/>
                </a:gradFill>
              </a:rPr>
              <a:t>Manage backups</a:t>
            </a:r>
          </a:p>
          <a:p>
            <a:pPr defTabSz="685771">
              <a:spcBef>
                <a:spcPts val="1125"/>
              </a:spcBef>
            </a:pPr>
            <a:r>
              <a:rPr lang="en-US" sz="1750" dirty="0">
                <a:gradFill>
                  <a:gsLst>
                    <a:gs pos="2917">
                      <a:srgbClr val="FFFFFF"/>
                    </a:gs>
                    <a:gs pos="30000">
                      <a:srgbClr val="FFFFFF"/>
                    </a:gs>
                  </a:gsLst>
                  <a:lin ang="5400000" scaled="0"/>
                </a:gradFill>
              </a:rPr>
              <a:t>Monitor security</a:t>
            </a:r>
          </a:p>
          <a:p>
            <a:pPr defTabSz="685771"/>
            <a:endParaRPr lang="en-US" sz="1750" dirty="0">
              <a:gradFill>
                <a:gsLst>
                  <a:gs pos="2917">
                    <a:srgbClr val="FFFFFF"/>
                  </a:gs>
                  <a:gs pos="30000">
                    <a:srgbClr val="FFFFFF"/>
                  </a:gs>
                </a:gsLst>
                <a:lin ang="5400000" scaled="0"/>
              </a:gradFill>
            </a:endParaRPr>
          </a:p>
          <a:p>
            <a:pPr defTabSz="685771"/>
            <a:endParaRPr lang="en-US" sz="2000" dirty="0">
              <a:solidFill>
                <a:srgbClr val="FFFFFF"/>
              </a:solidFill>
            </a:endParaRPr>
          </a:p>
        </p:txBody>
      </p:sp>
      <p:cxnSp>
        <p:nvCxnSpPr>
          <p:cNvPr id="4" name="Straight Connector 3">
            <a:extLst>
              <a:ext uri="{FF2B5EF4-FFF2-40B4-BE49-F238E27FC236}">
                <a16:creationId xmlns:a16="http://schemas.microsoft.com/office/drawing/2014/main" id="{6C27FB2D-6A30-0046-B520-AD179C33B61C}"/>
              </a:ext>
            </a:extLst>
          </p:cNvPr>
          <p:cNvCxnSpPr>
            <a:cxnSpLocks/>
          </p:cNvCxnSpPr>
          <p:nvPr/>
        </p:nvCxnSpPr>
        <p:spPr>
          <a:xfrm>
            <a:off x="4572000" y="1230521"/>
            <a:ext cx="0" cy="3219426"/>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4B9D23-80D9-3941-8495-0DFF3F5219AA}"/>
              </a:ext>
            </a:extLst>
          </p:cNvPr>
          <p:cNvCxnSpPr>
            <a:cxnSpLocks/>
          </p:cNvCxnSpPr>
          <p:nvPr/>
        </p:nvCxnSpPr>
        <p:spPr>
          <a:xfrm>
            <a:off x="4571996" y="1227682"/>
            <a:ext cx="0" cy="3622345"/>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aphic 10">
            <a:extLst>
              <a:ext uri="{FF2B5EF4-FFF2-40B4-BE49-F238E27FC236}">
                <a16:creationId xmlns:a16="http://schemas.microsoft.com/office/drawing/2014/main" id="{59F251F7-93CA-B24D-95E9-A7A66EA0650C}"/>
              </a:ext>
            </a:extLst>
          </p:cNvPr>
          <p:cNvGrpSpPr/>
          <p:nvPr/>
        </p:nvGrpSpPr>
        <p:grpSpPr>
          <a:xfrm>
            <a:off x="1904573" y="1013826"/>
            <a:ext cx="960975" cy="960975"/>
            <a:chOff x="2006113" y="3570411"/>
            <a:chExt cx="643689" cy="643689"/>
          </a:xfrm>
        </p:grpSpPr>
        <p:sp>
          <p:nvSpPr>
            <p:cNvPr id="7" name="Freeform: Shape 97">
              <a:extLst>
                <a:ext uri="{FF2B5EF4-FFF2-40B4-BE49-F238E27FC236}">
                  <a16:creationId xmlns:a16="http://schemas.microsoft.com/office/drawing/2014/main" id="{B5526017-E1A9-8B4F-B7F3-71D50564EAFE}"/>
                </a:ext>
              </a:extLst>
            </p:cNvPr>
            <p:cNvSpPr/>
            <p:nvPr/>
          </p:nvSpPr>
          <p:spPr>
            <a:xfrm>
              <a:off x="2060827" y="3779610"/>
              <a:ext cx="315408" cy="331500"/>
            </a:xfrm>
            <a:custGeom>
              <a:avLst/>
              <a:gdLst>
                <a:gd name="connsiteX0" fmla="*/ 269384 w 315407"/>
                <a:gd name="connsiteY0" fmla="*/ 248464 h 331499"/>
                <a:gd name="connsiteX1" fmla="*/ 261660 w 315407"/>
                <a:gd name="connsiteY1" fmla="*/ 233337 h 331499"/>
                <a:gd name="connsiteX2" fmla="*/ 277430 w 315407"/>
                <a:gd name="connsiteY2" fmla="*/ 201475 h 331499"/>
                <a:gd name="connsiteX3" fmla="*/ 293522 w 315407"/>
                <a:gd name="connsiteY3" fmla="*/ 198578 h 331499"/>
                <a:gd name="connsiteX4" fmla="*/ 312833 w 315407"/>
                <a:gd name="connsiteY4" fmla="*/ 157382 h 331499"/>
                <a:gd name="connsiteX5" fmla="*/ 281292 w 315407"/>
                <a:gd name="connsiteY5" fmla="*/ 147083 h 331499"/>
                <a:gd name="connsiteX6" fmla="*/ 269706 w 315407"/>
                <a:gd name="connsiteY6" fmla="*/ 113289 h 331499"/>
                <a:gd name="connsiteX7" fmla="*/ 298350 w 315407"/>
                <a:gd name="connsiteY7" fmla="*/ 71771 h 331499"/>
                <a:gd name="connsiteX8" fmla="*/ 291591 w 315407"/>
                <a:gd name="connsiteY8" fmla="*/ 64369 h 331499"/>
                <a:gd name="connsiteX9" fmla="*/ 284832 w 315407"/>
                <a:gd name="connsiteY9" fmla="*/ 56966 h 331499"/>
                <a:gd name="connsiteX10" fmla="*/ 278074 w 315407"/>
                <a:gd name="connsiteY10" fmla="*/ 49564 h 331499"/>
                <a:gd name="connsiteX11" fmla="*/ 233337 w 315407"/>
                <a:gd name="connsiteY11" fmla="*/ 72415 h 331499"/>
                <a:gd name="connsiteX12" fmla="*/ 201153 w 315407"/>
                <a:gd name="connsiteY12" fmla="*/ 56323 h 331499"/>
                <a:gd name="connsiteX13" fmla="*/ 192141 w 315407"/>
                <a:gd name="connsiteY13" fmla="*/ 6759 h 331499"/>
                <a:gd name="connsiteX14" fmla="*/ 182164 w 315407"/>
                <a:gd name="connsiteY14" fmla="*/ 6115 h 331499"/>
                <a:gd name="connsiteX15" fmla="*/ 172187 w 315407"/>
                <a:gd name="connsiteY15" fmla="*/ 5471 h 331499"/>
                <a:gd name="connsiteX16" fmla="*/ 162210 w 315407"/>
                <a:gd name="connsiteY16" fmla="*/ 4828 h 331499"/>
                <a:gd name="connsiteX17" fmla="*/ 146761 w 315407"/>
                <a:gd name="connsiteY17" fmla="*/ 52461 h 331499"/>
                <a:gd name="connsiteX18" fmla="*/ 112646 w 315407"/>
                <a:gd name="connsiteY18" fmla="*/ 64047 h 331499"/>
                <a:gd name="connsiteX19" fmla="*/ 71771 w 315407"/>
                <a:gd name="connsiteY19" fmla="*/ 35403 h 331499"/>
                <a:gd name="connsiteX20" fmla="*/ 64369 w 315407"/>
                <a:gd name="connsiteY20" fmla="*/ 42162 h 331499"/>
                <a:gd name="connsiteX21" fmla="*/ 56966 w 315407"/>
                <a:gd name="connsiteY21" fmla="*/ 48920 h 331499"/>
                <a:gd name="connsiteX22" fmla="*/ 49564 w 315407"/>
                <a:gd name="connsiteY22" fmla="*/ 55679 h 331499"/>
                <a:gd name="connsiteX23" fmla="*/ 72093 w 315407"/>
                <a:gd name="connsiteY23" fmla="*/ 99772 h 331499"/>
                <a:gd name="connsiteX24" fmla="*/ 56001 w 315407"/>
                <a:gd name="connsiteY24" fmla="*/ 132278 h 331499"/>
                <a:gd name="connsiteX25" fmla="*/ 6759 w 315407"/>
                <a:gd name="connsiteY25" fmla="*/ 141290 h 331499"/>
                <a:gd name="connsiteX26" fmla="*/ 6115 w 315407"/>
                <a:gd name="connsiteY26" fmla="*/ 151267 h 331499"/>
                <a:gd name="connsiteX27" fmla="*/ 5471 w 315407"/>
                <a:gd name="connsiteY27" fmla="*/ 161244 h 331499"/>
                <a:gd name="connsiteX28" fmla="*/ 4828 w 315407"/>
                <a:gd name="connsiteY28" fmla="*/ 171221 h 331499"/>
                <a:gd name="connsiteX29" fmla="*/ 52783 w 315407"/>
                <a:gd name="connsiteY29" fmla="*/ 186670 h 331499"/>
                <a:gd name="connsiteX30" fmla="*/ 64369 w 315407"/>
                <a:gd name="connsiteY30" fmla="*/ 220785 h 331499"/>
                <a:gd name="connsiteX31" fmla="*/ 35403 w 315407"/>
                <a:gd name="connsiteY31" fmla="*/ 261981 h 331499"/>
                <a:gd name="connsiteX32" fmla="*/ 42162 w 315407"/>
                <a:gd name="connsiteY32" fmla="*/ 269384 h 331499"/>
                <a:gd name="connsiteX33" fmla="*/ 48920 w 315407"/>
                <a:gd name="connsiteY33" fmla="*/ 276786 h 331499"/>
                <a:gd name="connsiteX34" fmla="*/ 55679 w 315407"/>
                <a:gd name="connsiteY34" fmla="*/ 284189 h 331499"/>
                <a:gd name="connsiteX35" fmla="*/ 100415 w 315407"/>
                <a:gd name="connsiteY35" fmla="*/ 261016 h 331499"/>
                <a:gd name="connsiteX36" fmla="*/ 132600 w 315407"/>
                <a:gd name="connsiteY36" fmla="*/ 276786 h 331499"/>
                <a:gd name="connsiteX37" fmla="*/ 141612 w 315407"/>
                <a:gd name="connsiteY37" fmla="*/ 326350 h 331499"/>
                <a:gd name="connsiteX38" fmla="*/ 151589 w 315407"/>
                <a:gd name="connsiteY38" fmla="*/ 326994 h 331499"/>
                <a:gd name="connsiteX39" fmla="*/ 161566 w 315407"/>
                <a:gd name="connsiteY39" fmla="*/ 327638 h 331499"/>
                <a:gd name="connsiteX40" fmla="*/ 171543 w 315407"/>
                <a:gd name="connsiteY40" fmla="*/ 328281 h 331499"/>
                <a:gd name="connsiteX41" fmla="*/ 186992 w 315407"/>
                <a:gd name="connsiteY41" fmla="*/ 280005 h 331499"/>
                <a:gd name="connsiteX42" fmla="*/ 220785 w 315407"/>
                <a:gd name="connsiteY42" fmla="*/ 268418 h 331499"/>
                <a:gd name="connsiteX43" fmla="*/ 262303 w 315407"/>
                <a:gd name="connsiteY43" fmla="*/ 297384 h 331499"/>
                <a:gd name="connsiteX44" fmla="*/ 269706 w 315407"/>
                <a:gd name="connsiteY44" fmla="*/ 290626 h 331499"/>
                <a:gd name="connsiteX45" fmla="*/ 273568 w 315407"/>
                <a:gd name="connsiteY45" fmla="*/ 287085 h 33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5407" h="331499">
                  <a:moveTo>
                    <a:pt x="269384" y="248464"/>
                  </a:moveTo>
                  <a:lnTo>
                    <a:pt x="261660" y="233337"/>
                  </a:lnTo>
                  <a:cubicBezTo>
                    <a:pt x="268740" y="223360"/>
                    <a:pt x="273890" y="212739"/>
                    <a:pt x="277430" y="201475"/>
                  </a:cubicBezTo>
                  <a:lnTo>
                    <a:pt x="293522" y="198578"/>
                  </a:lnTo>
                  <a:moveTo>
                    <a:pt x="312833" y="157382"/>
                  </a:moveTo>
                  <a:lnTo>
                    <a:pt x="281292" y="147083"/>
                  </a:lnTo>
                  <a:cubicBezTo>
                    <a:pt x="279361" y="135497"/>
                    <a:pt x="275499" y="123910"/>
                    <a:pt x="269706" y="113289"/>
                  </a:cubicBezTo>
                  <a:lnTo>
                    <a:pt x="298350" y="71771"/>
                  </a:lnTo>
                  <a:lnTo>
                    <a:pt x="291591" y="64369"/>
                  </a:lnTo>
                  <a:lnTo>
                    <a:pt x="284832" y="56966"/>
                  </a:lnTo>
                  <a:lnTo>
                    <a:pt x="278074" y="49564"/>
                  </a:lnTo>
                  <a:lnTo>
                    <a:pt x="233337" y="72415"/>
                  </a:lnTo>
                  <a:cubicBezTo>
                    <a:pt x="223360" y="65334"/>
                    <a:pt x="212417" y="59863"/>
                    <a:pt x="201153" y="56323"/>
                  </a:cubicBezTo>
                  <a:lnTo>
                    <a:pt x="192141" y="6759"/>
                  </a:lnTo>
                  <a:lnTo>
                    <a:pt x="182164" y="6115"/>
                  </a:lnTo>
                  <a:lnTo>
                    <a:pt x="172187" y="5471"/>
                  </a:lnTo>
                  <a:lnTo>
                    <a:pt x="162210" y="4828"/>
                  </a:lnTo>
                  <a:lnTo>
                    <a:pt x="146761" y="52461"/>
                  </a:lnTo>
                  <a:cubicBezTo>
                    <a:pt x="134853" y="54392"/>
                    <a:pt x="123588" y="58254"/>
                    <a:pt x="112646" y="64047"/>
                  </a:cubicBezTo>
                  <a:lnTo>
                    <a:pt x="71771" y="35403"/>
                  </a:lnTo>
                  <a:lnTo>
                    <a:pt x="64369" y="42162"/>
                  </a:lnTo>
                  <a:lnTo>
                    <a:pt x="56966" y="48920"/>
                  </a:lnTo>
                  <a:lnTo>
                    <a:pt x="49564" y="55679"/>
                  </a:lnTo>
                  <a:lnTo>
                    <a:pt x="72093" y="99772"/>
                  </a:lnTo>
                  <a:cubicBezTo>
                    <a:pt x="65013" y="109749"/>
                    <a:pt x="59541" y="120692"/>
                    <a:pt x="56001" y="132278"/>
                  </a:cubicBezTo>
                  <a:lnTo>
                    <a:pt x="6759" y="141290"/>
                  </a:lnTo>
                  <a:lnTo>
                    <a:pt x="6115" y="151267"/>
                  </a:lnTo>
                  <a:lnTo>
                    <a:pt x="5471" y="161244"/>
                  </a:lnTo>
                  <a:lnTo>
                    <a:pt x="4828" y="171221"/>
                  </a:lnTo>
                  <a:lnTo>
                    <a:pt x="52783" y="186670"/>
                  </a:lnTo>
                  <a:cubicBezTo>
                    <a:pt x="54714" y="198256"/>
                    <a:pt x="58576" y="209843"/>
                    <a:pt x="64369" y="220785"/>
                  </a:cubicBezTo>
                  <a:lnTo>
                    <a:pt x="35403" y="261981"/>
                  </a:lnTo>
                  <a:lnTo>
                    <a:pt x="42162" y="269384"/>
                  </a:lnTo>
                  <a:lnTo>
                    <a:pt x="48920" y="276786"/>
                  </a:lnTo>
                  <a:lnTo>
                    <a:pt x="55679" y="284189"/>
                  </a:lnTo>
                  <a:lnTo>
                    <a:pt x="100415" y="261016"/>
                  </a:lnTo>
                  <a:cubicBezTo>
                    <a:pt x="110393" y="268096"/>
                    <a:pt x="121335" y="273246"/>
                    <a:pt x="132600" y="276786"/>
                  </a:cubicBezTo>
                  <a:lnTo>
                    <a:pt x="141612" y="326350"/>
                  </a:lnTo>
                  <a:lnTo>
                    <a:pt x="151589" y="326994"/>
                  </a:lnTo>
                  <a:lnTo>
                    <a:pt x="161566" y="327638"/>
                  </a:lnTo>
                  <a:lnTo>
                    <a:pt x="171543" y="328281"/>
                  </a:lnTo>
                  <a:lnTo>
                    <a:pt x="186992" y="280005"/>
                  </a:lnTo>
                  <a:cubicBezTo>
                    <a:pt x="198578" y="278074"/>
                    <a:pt x="209843" y="274212"/>
                    <a:pt x="220785" y="268418"/>
                  </a:cubicBezTo>
                  <a:lnTo>
                    <a:pt x="262303" y="297384"/>
                  </a:lnTo>
                  <a:lnTo>
                    <a:pt x="269706" y="290626"/>
                  </a:lnTo>
                  <a:lnTo>
                    <a:pt x="273568" y="287085"/>
                  </a:lnTo>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8" name="Freeform: Shape 98">
              <a:extLst>
                <a:ext uri="{FF2B5EF4-FFF2-40B4-BE49-F238E27FC236}">
                  <a16:creationId xmlns:a16="http://schemas.microsoft.com/office/drawing/2014/main" id="{3E41D7A2-DDB9-A34D-ACD6-2D02C221DD25}"/>
                </a:ext>
              </a:extLst>
            </p:cNvPr>
            <p:cNvSpPr/>
            <p:nvPr/>
          </p:nvSpPr>
          <p:spPr>
            <a:xfrm>
              <a:off x="2158345" y="3876807"/>
              <a:ext cx="138393" cy="138393"/>
            </a:xfrm>
            <a:custGeom>
              <a:avLst/>
              <a:gdLst>
                <a:gd name="connsiteX0" fmla="*/ 134209 w 138393"/>
                <a:gd name="connsiteY0" fmla="*/ 69518 h 138393"/>
                <a:gd name="connsiteX1" fmla="*/ 69518 w 138393"/>
                <a:gd name="connsiteY1" fmla="*/ 134209 h 138393"/>
                <a:gd name="connsiteX2" fmla="*/ 4828 w 138393"/>
                <a:gd name="connsiteY2" fmla="*/ 69518 h 138393"/>
                <a:gd name="connsiteX3" fmla="*/ 69518 w 138393"/>
                <a:gd name="connsiteY3" fmla="*/ 4828 h 138393"/>
                <a:gd name="connsiteX4" fmla="*/ 134209 w 138393"/>
                <a:gd name="connsiteY4" fmla="*/ 69518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134209" y="69518"/>
                  </a:moveTo>
                  <a:cubicBezTo>
                    <a:pt x="134209" y="105246"/>
                    <a:pt x="105246" y="134209"/>
                    <a:pt x="69518" y="134209"/>
                  </a:cubicBezTo>
                  <a:cubicBezTo>
                    <a:pt x="33791" y="134209"/>
                    <a:pt x="4828" y="105246"/>
                    <a:pt x="4828" y="69518"/>
                  </a:cubicBezTo>
                  <a:cubicBezTo>
                    <a:pt x="4828" y="33791"/>
                    <a:pt x="33791" y="4828"/>
                    <a:pt x="69518" y="4828"/>
                  </a:cubicBezTo>
                  <a:cubicBezTo>
                    <a:pt x="105246" y="4828"/>
                    <a:pt x="134209" y="33791"/>
                    <a:pt x="134209" y="69518"/>
                  </a:cubicBez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9" name="Freeform: Shape 99">
              <a:extLst>
                <a:ext uri="{FF2B5EF4-FFF2-40B4-BE49-F238E27FC236}">
                  <a16:creationId xmlns:a16="http://schemas.microsoft.com/office/drawing/2014/main" id="{FB442623-BBD1-914F-8A24-124440E7BD8E}"/>
                </a:ext>
              </a:extLst>
            </p:cNvPr>
            <p:cNvSpPr/>
            <p:nvPr/>
          </p:nvSpPr>
          <p:spPr>
            <a:xfrm>
              <a:off x="2377843" y="3671470"/>
              <a:ext cx="215636" cy="196325"/>
            </a:xfrm>
            <a:custGeom>
              <a:avLst/>
              <a:gdLst>
                <a:gd name="connsiteX0" fmla="*/ 130347 w 215635"/>
                <a:gd name="connsiteY0" fmla="*/ 178624 h 196325"/>
                <a:gd name="connsiteX1" fmla="*/ 143221 w 215635"/>
                <a:gd name="connsiteY1" fmla="*/ 173474 h 196325"/>
                <a:gd name="connsiteX2" fmla="*/ 169934 w 215635"/>
                <a:gd name="connsiteY2" fmla="*/ 191819 h 196325"/>
                <a:gd name="connsiteX3" fmla="*/ 174762 w 215635"/>
                <a:gd name="connsiteY3" fmla="*/ 187635 h 196325"/>
                <a:gd name="connsiteX4" fmla="*/ 179589 w 215635"/>
                <a:gd name="connsiteY4" fmla="*/ 183451 h 196325"/>
                <a:gd name="connsiteX5" fmla="*/ 184417 w 215635"/>
                <a:gd name="connsiteY5" fmla="*/ 179267 h 196325"/>
                <a:gd name="connsiteX6" fmla="*/ 169612 w 215635"/>
                <a:gd name="connsiteY6" fmla="*/ 150623 h 196325"/>
                <a:gd name="connsiteX7" fmla="*/ 179589 w 215635"/>
                <a:gd name="connsiteY7" fmla="*/ 130347 h 196325"/>
                <a:gd name="connsiteX8" fmla="*/ 211452 w 215635"/>
                <a:gd name="connsiteY8" fmla="*/ 124554 h 196325"/>
                <a:gd name="connsiteX9" fmla="*/ 211774 w 215635"/>
                <a:gd name="connsiteY9" fmla="*/ 118117 h 196325"/>
                <a:gd name="connsiteX10" fmla="*/ 212096 w 215635"/>
                <a:gd name="connsiteY10" fmla="*/ 111680 h 196325"/>
                <a:gd name="connsiteX11" fmla="*/ 212417 w 215635"/>
                <a:gd name="connsiteY11" fmla="*/ 105243 h 196325"/>
                <a:gd name="connsiteX12" fmla="*/ 181842 w 215635"/>
                <a:gd name="connsiteY12" fmla="*/ 95266 h 196325"/>
                <a:gd name="connsiteX13" fmla="*/ 174440 w 215635"/>
                <a:gd name="connsiteY13" fmla="*/ 73702 h 196325"/>
                <a:gd name="connsiteX14" fmla="*/ 192785 w 215635"/>
                <a:gd name="connsiteY14" fmla="*/ 47311 h 196325"/>
                <a:gd name="connsiteX15" fmla="*/ 188601 w 215635"/>
                <a:gd name="connsiteY15" fmla="*/ 42483 h 196325"/>
                <a:gd name="connsiteX16" fmla="*/ 184417 w 215635"/>
                <a:gd name="connsiteY16" fmla="*/ 37656 h 196325"/>
                <a:gd name="connsiteX17" fmla="*/ 180233 w 215635"/>
                <a:gd name="connsiteY17" fmla="*/ 32828 h 196325"/>
                <a:gd name="connsiteX18" fmla="*/ 151589 w 215635"/>
                <a:gd name="connsiteY18" fmla="*/ 47633 h 196325"/>
                <a:gd name="connsiteX19" fmla="*/ 130991 w 215635"/>
                <a:gd name="connsiteY19" fmla="*/ 37334 h 196325"/>
                <a:gd name="connsiteX20" fmla="*/ 125197 w 215635"/>
                <a:gd name="connsiteY20" fmla="*/ 5793 h 196325"/>
                <a:gd name="connsiteX21" fmla="*/ 118761 w 215635"/>
                <a:gd name="connsiteY21" fmla="*/ 5471 h 196325"/>
                <a:gd name="connsiteX22" fmla="*/ 112324 w 215635"/>
                <a:gd name="connsiteY22" fmla="*/ 5150 h 196325"/>
                <a:gd name="connsiteX23" fmla="*/ 105887 w 215635"/>
                <a:gd name="connsiteY23" fmla="*/ 4828 h 196325"/>
                <a:gd name="connsiteX24" fmla="*/ 95910 w 215635"/>
                <a:gd name="connsiteY24" fmla="*/ 35403 h 196325"/>
                <a:gd name="connsiteX25" fmla="*/ 74024 w 215635"/>
                <a:gd name="connsiteY25" fmla="*/ 42805 h 196325"/>
                <a:gd name="connsiteX26" fmla="*/ 47633 w 215635"/>
                <a:gd name="connsiteY26" fmla="*/ 24460 h 196325"/>
                <a:gd name="connsiteX27" fmla="*/ 42805 w 215635"/>
                <a:gd name="connsiteY27" fmla="*/ 28644 h 196325"/>
                <a:gd name="connsiteX28" fmla="*/ 37978 w 215635"/>
                <a:gd name="connsiteY28" fmla="*/ 32828 h 196325"/>
                <a:gd name="connsiteX29" fmla="*/ 33150 w 215635"/>
                <a:gd name="connsiteY29" fmla="*/ 37012 h 196325"/>
                <a:gd name="connsiteX30" fmla="*/ 47633 w 215635"/>
                <a:gd name="connsiteY30" fmla="*/ 65656 h 196325"/>
                <a:gd name="connsiteX31" fmla="*/ 37334 w 215635"/>
                <a:gd name="connsiteY31" fmla="*/ 86254 h 196325"/>
                <a:gd name="connsiteX32" fmla="*/ 5793 w 215635"/>
                <a:gd name="connsiteY32" fmla="*/ 92048 h 196325"/>
                <a:gd name="connsiteX33" fmla="*/ 5471 w 215635"/>
                <a:gd name="connsiteY33" fmla="*/ 98484 h 196325"/>
                <a:gd name="connsiteX34" fmla="*/ 5150 w 215635"/>
                <a:gd name="connsiteY34" fmla="*/ 104921 h 196325"/>
                <a:gd name="connsiteX35" fmla="*/ 4828 w 215635"/>
                <a:gd name="connsiteY35" fmla="*/ 111358 h 196325"/>
                <a:gd name="connsiteX36" fmla="*/ 35403 w 215635"/>
                <a:gd name="connsiteY36" fmla="*/ 121335 h 196325"/>
                <a:gd name="connsiteX37" fmla="*/ 42805 w 215635"/>
                <a:gd name="connsiteY37" fmla="*/ 143221 h 196325"/>
                <a:gd name="connsiteX38" fmla="*/ 24460 w 215635"/>
                <a:gd name="connsiteY38" fmla="*/ 169612 h 196325"/>
                <a:gd name="connsiteX39" fmla="*/ 28644 w 215635"/>
                <a:gd name="connsiteY39" fmla="*/ 174440 h 196325"/>
                <a:gd name="connsiteX40" fmla="*/ 32828 w 215635"/>
                <a:gd name="connsiteY40" fmla="*/ 179267 h 196325"/>
                <a:gd name="connsiteX41" fmla="*/ 37012 w 215635"/>
                <a:gd name="connsiteY41" fmla="*/ 184095 h 196325"/>
                <a:gd name="connsiteX42" fmla="*/ 65656 w 215635"/>
                <a:gd name="connsiteY42" fmla="*/ 169290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5635" h="196325">
                  <a:moveTo>
                    <a:pt x="130347" y="178624"/>
                  </a:moveTo>
                  <a:cubicBezTo>
                    <a:pt x="134853" y="177336"/>
                    <a:pt x="139037" y="175405"/>
                    <a:pt x="143221" y="173474"/>
                  </a:cubicBezTo>
                  <a:lnTo>
                    <a:pt x="169934" y="191819"/>
                  </a:lnTo>
                  <a:lnTo>
                    <a:pt x="174762" y="187635"/>
                  </a:lnTo>
                  <a:lnTo>
                    <a:pt x="179589" y="183451"/>
                  </a:lnTo>
                  <a:lnTo>
                    <a:pt x="184417" y="179267"/>
                  </a:lnTo>
                  <a:lnTo>
                    <a:pt x="169612" y="150623"/>
                  </a:lnTo>
                  <a:cubicBezTo>
                    <a:pt x="174118" y="144186"/>
                    <a:pt x="177336" y="137428"/>
                    <a:pt x="179589" y="130347"/>
                  </a:cubicBezTo>
                  <a:lnTo>
                    <a:pt x="211452" y="124554"/>
                  </a:lnTo>
                  <a:lnTo>
                    <a:pt x="211774" y="118117"/>
                  </a:lnTo>
                  <a:lnTo>
                    <a:pt x="212096" y="111680"/>
                  </a:lnTo>
                  <a:lnTo>
                    <a:pt x="212417" y="105243"/>
                  </a:lnTo>
                  <a:lnTo>
                    <a:pt x="181842" y="95266"/>
                  </a:lnTo>
                  <a:cubicBezTo>
                    <a:pt x="180555" y="87864"/>
                    <a:pt x="177980" y="80461"/>
                    <a:pt x="174440" y="73702"/>
                  </a:cubicBezTo>
                  <a:lnTo>
                    <a:pt x="192785" y="47311"/>
                  </a:lnTo>
                  <a:lnTo>
                    <a:pt x="188601" y="42483"/>
                  </a:lnTo>
                  <a:lnTo>
                    <a:pt x="184417" y="37656"/>
                  </a:lnTo>
                  <a:lnTo>
                    <a:pt x="180233" y="32828"/>
                  </a:lnTo>
                  <a:lnTo>
                    <a:pt x="151589" y="47633"/>
                  </a:lnTo>
                  <a:cubicBezTo>
                    <a:pt x="145152" y="43127"/>
                    <a:pt x="138393" y="39587"/>
                    <a:pt x="130991" y="37334"/>
                  </a:cubicBezTo>
                  <a:lnTo>
                    <a:pt x="125197" y="5793"/>
                  </a:lnTo>
                  <a:lnTo>
                    <a:pt x="118761" y="5471"/>
                  </a:lnTo>
                  <a:lnTo>
                    <a:pt x="112324" y="5150"/>
                  </a:lnTo>
                  <a:lnTo>
                    <a:pt x="105887" y="4828"/>
                  </a:lnTo>
                  <a:lnTo>
                    <a:pt x="95910" y="35403"/>
                  </a:lnTo>
                  <a:cubicBezTo>
                    <a:pt x="88507" y="36690"/>
                    <a:pt x="81105" y="39265"/>
                    <a:pt x="74024" y="42805"/>
                  </a:cubicBezTo>
                  <a:lnTo>
                    <a:pt x="47633" y="24460"/>
                  </a:lnTo>
                  <a:lnTo>
                    <a:pt x="42805" y="28644"/>
                  </a:lnTo>
                  <a:lnTo>
                    <a:pt x="37978" y="32828"/>
                  </a:lnTo>
                  <a:lnTo>
                    <a:pt x="33150" y="37012"/>
                  </a:lnTo>
                  <a:lnTo>
                    <a:pt x="47633" y="65656"/>
                  </a:lnTo>
                  <a:cubicBezTo>
                    <a:pt x="43127" y="72093"/>
                    <a:pt x="39587" y="79174"/>
                    <a:pt x="37334" y="86254"/>
                  </a:cubicBezTo>
                  <a:lnTo>
                    <a:pt x="5793" y="92048"/>
                  </a:lnTo>
                  <a:lnTo>
                    <a:pt x="5471" y="98484"/>
                  </a:lnTo>
                  <a:lnTo>
                    <a:pt x="5150" y="104921"/>
                  </a:lnTo>
                  <a:lnTo>
                    <a:pt x="4828" y="111358"/>
                  </a:lnTo>
                  <a:lnTo>
                    <a:pt x="35403" y="121335"/>
                  </a:lnTo>
                  <a:cubicBezTo>
                    <a:pt x="36690" y="128738"/>
                    <a:pt x="39265" y="136140"/>
                    <a:pt x="42805" y="143221"/>
                  </a:cubicBezTo>
                  <a:lnTo>
                    <a:pt x="24460" y="169612"/>
                  </a:lnTo>
                  <a:lnTo>
                    <a:pt x="28644" y="174440"/>
                  </a:lnTo>
                  <a:lnTo>
                    <a:pt x="32828" y="179267"/>
                  </a:lnTo>
                  <a:lnTo>
                    <a:pt x="37012" y="184095"/>
                  </a:lnTo>
                  <a:lnTo>
                    <a:pt x="65656" y="169290"/>
                  </a:lnTo>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0" name="Freeform: Shape 100">
              <a:extLst>
                <a:ext uri="{FF2B5EF4-FFF2-40B4-BE49-F238E27FC236}">
                  <a16:creationId xmlns:a16="http://schemas.microsoft.com/office/drawing/2014/main" id="{D40F0B40-F892-DD42-B451-713C4AD08F5B}"/>
                </a:ext>
              </a:extLst>
            </p:cNvPr>
            <p:cNvSpPr/>
            <p:nvPr/>
          </p:nvSpPr>
          <p:spPr>
            <a:xfrm>
              <a:off x="2440603" y="3733264"/>
              <a:ext cx="90116" cy="90116"/>
            </a:xfrm>
            <a:custGeom>
              <a:avLst/>
              <a:gdLst>
                <a:gd name="connsiteX0" fmla="*/ 87220 w 90116"/>
                <a:gd name="connsiteY0" fmla="*/ 46024 h 90116"/>
                <a:gd name="connsiteX1" fmla="*/ 46024 w 90116"/>
                <a:gd name="connsiteY1" fmla="*/ 87220 h 90116"/>
                <a:gd name="connsiteX2" fmla="*/ 4828 w 90116"/>
                <a:gd name="connsiteY2" fmla="*/ 46024 h 90116"/>
                <a:gd name="connsiteX3" fmla="*/ 46024 w 90116"/>
                <a:gd name="connsiteY3" fmla="*/ 4828 h 90116"/>
                <a:gd name="connsiteX4" fmla="*/ 87220 w 90116"/>
                <a:gd name="connsiteY4" fmla="*/ 46024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 h="90116">
                  <a:moveTo>
                    <a:pt x="87220" y="46024"/>
                  </a:moveTo>
                  <a:cubicBezTo>
                    <a:pt x="87220" y="68776"/>
                    <a:pt x="68776" y="87220"/>
                    <a:pt x="46024" y="87220"/>
                  </a:cubicBezTo>
                  <a:cubicBezTo>
                    <a:pt x="23272" y="87220"/>
                    <a:pt x="4828" y="68776"/>
                    <a:pt x="4828" y="46024"/>
                  </a:cubicBezTo>
                  <a:cubicBezTo>
                    <a:pt x="4828" y="23272"/>
                    <a:pt x="23272" y="4828"/>
                    <a:pt x="46024" y="4828"/>
                  </a:cubicBezTo>
                  <a:cubicBezTo>
                    <a:pt x="68776" y="4828"/>
                    <a:pt x="87220" y="23272"/>
                    <a:pt x="87220" y="46024"/>
                  </a:cubicBez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1" name="Freeform: Shape 101">
              <a:extLst>
                <a:ext uri="{FF2B5EF4-FFF2-40B4-BE49-F238E27FC236}">
                  <a16:creationId xmlns:a16="http://schemas.microsoft.com/office/drawing/2014/main" id="{8A24A837-66AE-6345-B19D-6202B071AA28}"/>
                </a:ext>
              </a:extLst>
            </p:cNvPr>
            <p:cNvSpPr/>
            <p:nvPr/>
          </p:nvSpPr>
          <p:spPr>
            <a:xfrm>
              <a:off x="2359258" y="3864577"/>
              <a:ext cx="225291" cy="196325"/>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2" name="Freeform: Shape 102">
              <a:extLst>
                <a:ext uri="{FF2B5EF4-FFF2-40B4-BE49-F238E27FC236}">
                  <a16:creationId xmlns:a16="http://schemas.microsoft.com/office/drawing/2014/main" id="{E9CE884C-4FD7-EE4C-BCA8-373F84870010}"/>
                </a:ext>
              </a:extLst>
            </p:cNvPr>
            <p:cNvSpPr/>
            <p:nvPr/>
          </p:nvSpPr>
          <p:spPr>
            <a:xfrm>
              <a:off x="2461362" y="3928785"/>
              <a:ext cx="22529" cy="1029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rgbClr val="527FFF"/>
            </a:solidFill>
            <a:ln w="9525" cap="flat">
              <a:solidFill>
                <a:schemeClr val="bg1"/>
              </a:solidFill>
              <a:prstDash val="solid"/>
              <a:miter/>
            </a:ln>
          </p:spPr>
          <p:txBody>
            <a:bodyPr rtlCol="0" anchor="ctr"/>
            <a:lstStyle/>
            <a:p>
              <a:pPr defTabSz="685758">
                <a:defRPr/>
              </a:pPr>
              <a:endParaRPr lang="en-US" sz="1324" dirty="0">
                <a:solidFill>
                  <a:srgbClr val="FFFFFF"/>
                </a:solidFill>
                <a:latin typeface="Amazon Ember"/>
              </a:endParaRPr>
            </a:p>
          </p:txBody>
        </p:sp>
        <p:sp>
          <p:nvSpPr>
            <p:cNvPr id="13" name="Freeform: Shape 103">
              <a:extLst>
                <a:ext uri="{FF2B5EF4-FFF2-40B4-BE49-F238E27FC236}">
                  <a16:creationId xmlns:a16="http://schemas.microsoft.com/office/drawing/2014/main" id="{3EADEAB1-5120-9647-9BB5-98E5766462D8}"/>
                </a:ext>
              </a:extLst>
            </p:cNvPr>
            <p:cNvSpPr/>
            <p:nvPr/>
          </p:nvSpPr>
          <p:spPr>
            <a:xfrm>
              <a:off x="2205335" y="3923796"/>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4" name="Freeform: Shape 104">
              <a:extLst>
                <a:ext uri="{FF2B5EF4-FFF2-40B4-BE49-F238E27FC236}">
                  <a16:creationId xmlns:a16="http://schemas.microsoft.com/office/drawing/2014/main" id="{610FDEBF-EB68-F046-8715-79BCACE7FAAF}"/>
                </a:ext>
              </a:extLst>
            </p:cNvPr>
            <p:cNvSpPr/>
            <p:nvPr/>
          </p:nvSpPr>
          <p:spPr>
            <a:xfrm>
              <a:off x="2469247" y="3761908"/>
              <a:ext cx="32184" cy="32184"/>
            </a:xfrm>
            <a:custGeom>
              <a:avLst/>
              <a:gdLst>
                <a:gd name="connsiteX0" fmla="*/ 29932 w 32184"/>
                <a:gd name="connsiteY0" fmla="*/ 17380 h 32184"/>
                <a:gd name="connsiteX1" fmla="*/ 17380 w 32184"/>
                <a:gd name="connsiteY1" fmla="*/ 29932 h 32184"/>
                <a:gd name="connsiteX2" fmla="*/ 4828 w 32184"/>
                <a:gd name="connsiteY2" fmla="*/ 17380 h 32184"/>
                <a:gd name="connsiteX3" fmla="*/ 17380 w 32184"/>
                <a:gd name="connsiteY3" fmla="*/ 4828 h 32184"/>
                <a:gd name="connsiteX4" fmla="*/ 29932 w 32184"/>
                <a:gd name="connsiteY4" fmla="*/ 17380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932" y="17380"/>
                  </a:moveTo>
                  <a:cubicBezTo>
                    <a:pt x="29932" y="24312"/>
                    <a:pt x="24312" y="29932"/>
                    <a:pt x="17380" y="29932"/>
                  </a:cubicBezTo>
                  <a:cubicBezTo>
                    <a:pt x="10447" y="29932"/>
                    <a:pt x="4828" y="24312"/>
                    <a:pt x="4828" y="17380"/>
                  </a:cubicBezTo>
                  <a:cubicBezTo>
                    <a:pt x="4828" y="10447"/>
                    <a:pt x="10447" y="4828"/>
                    <a:pt x="17380" y="4828"/>
                  </a:cubicBezTo>
                  <a:cubicBezTo>
                    <a:pt x="24312" y="4828"/>
                    <a:pt x="29932" y="10447"/>
                    <a:pt x="29932" y="17380"/>
                  </a:cubicBez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grpSp>
      <p:grpSp>
        <p:nvGrpSpPr>
          <p:cNvPr id="15" name="Graphic 330">
            <a:extLst>
              <a:ext uri="{FF2B5EF4-FFF2-40B4-BE49-F238E27FC236}">
                <a16:creationId xmlns:a16="http://schemas.microsoft.com/office/drawing/2014/main" id="{329E1E39-D324-0A4E-B4C4-B8A53DF1772C}"/>
              </a:ext>
            </a:extLst>
          </p:cNvPr>
          <p:cNvGrpSpPr/>
          <p:nvPr/>
        </p:nvGrpSpPr>
        <p:grpSpPr>
          <a:xfrm>
            <a:off x="6214422" y="915048"/>
            <a:ext cx="1075886" cy="1075886"/>
            <a:chOff x="3282404" y="6818634"/>
            <a:chExt cx="643689" cy="643689"/>
          </a:xfrm>
        </p:grpSpPr>
        <p:sp>
          <p:nvSpPr>
            <p:cNvPr id="16" name="Freeform: Shape 119">
              <a:extLst>
                <a:ext uri="{FF2B5EF4-FFF2-40B4-BE49-F238E27FC236}">
                  <a16:creationId xmlns:a16="http://schemas.microsoft.com/office/drawing/2014/main" id="{0616FA35-2D57-5F45-9247-784497811789}"/>
                </a:ext>
              </a:extLst>
            </p:cNvPr>
            <p:cNvSpPr/>
            <p:nvPr/>
          </p:nvSpPr>
          <p:spPr>
            <a:xfrm>
              <a:off x="3342267" y="7270504"/>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7" name="Freeform: Shape 120">
              <a:extLst>
                <a:ext uri="{FF2B5EF4-FFF2-40B4-BE49-F238E27FC236}">
                  <a16:creationId xmlns:a16="http://schemas.microsoft.com/office/drawing/2014/main" id="{D30DBCA7-7161-2343-9741-D89C92100123}"/>
                </a:ext>
              </a:extLst>
            </p:cNvPr>
            <p:cNvSpPr/>
            <p:nvPr/>
          </p:nvSpPr>
          <p:spPr>
            <a:xfrm>
              <a:off x="3405670" y="7013994"/>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8" name="Freeform: Shape 121">
              <a:extLst>
                <a:ext uri="{FF2B5EF4-FFF2-40B4-BE49-F238E27FC236}">
                  <a16:creationId xmlns:a16="http://schemas.microsoft.com/office/drawing/2014/main" id="{7B7E4E9D-E0DE-144B-859D-F988A104EB8F}"/>
                </a:ext>
              </a:extLst>
            </p:cNvPr>
            <p:cNvSpPr/>
            <p:nvPr/>
          </p:nvSpPr>
          <p:spPr>
            <a:xfrm>
              <a:off x="3382176" y="6992430"/>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19" name="Freeform: Shape 122">
              <a:extLst>
                <a:ext uri="{FF2B5EF4-FFF2-40B4-BE49-F238E27FC236}">
                  <a16:creationId xmlns:a16="http://schemas.microsoft.com/office/drawing/2014/main" id="{FD8356C5-8C48-D54A-87D2-D9D003A026F1}"/>
                </a:ext>
              </a:extLst>
            </p:cNvPr>
            <p:cNvSpPr/>
            <p:nvPr/>
          </p:nvSpPr>
          <p:spPr>
            <a:xfrm>
              <a:off x="3499327" y="7015603"/>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0" name="Freeform: Shape 123">
              <a:extLst>
                <a:ext uri="{FF2B5EF4-FFF2-40B4-BE49-F238E27FC236}">
                  <a16:creationId xmlns:a16="http://schemas.microsoft.com/office/drawing/2014/main" id="{2F2FDACF-425B-E74D-B936-4DDCCBD7EF9D}"/>
                </a:ext>
              </a:extLst>
            </p:cNvPr>
            <p:cNvSpPr/>
            <p:nvPr/>
          </p:nvSpPr>
          <p:spPr>
            <a:xfrm>
              <a:off x="3746021" y="7073052"/>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rgbClr val="527FFF"/>
            </a:solidFill>
            <a:ln w="9525" cap="flat">
              <a:solidFill>
                <a:schemeClr val="tx2"/>
              </a:solidFill>
              <a:prstDash val="solid"/>
              <a:miter/>
            </a:ln>
          </p:spPr>
          <p:txBody>
            <a:bodyPr rtlCol="0" anchor="ctr"/>
            <a:lstStyle/>
            <a:p>
              <a:pPr defTabSz="685758">
                <a:defRPr/>
              </a:pPr>
              <a:endParaRPr lang="en-US" sz="1324" dirty="0">
                <a:solidFill>
                  <a:srgbClr val="FFFFFF"/>
                </a:solidFill>
                <a:latin typeface="Amazon Ember"/>
              </a:endParaRPr>
            </a:p>
          </p:txBody>
        </p:sp>
        <p:sp>
          <p:nvSpPr>
            <p:cNvPr id="21" name="Freeform: Shape 124">
              <a:extLst>
                <a:ext uri="{FF2B5EF4-FFF2-40B4-BE49-F238E27FC236}">
                  <a16:creationId xmlns:a16="http://schemas.microsoft.com/office/drawing/2014/main" id="{599161AB-11F2-424B-964F-EC888224398C}"/>
                </a:ext>
              </a:extLst>
            </p:cNvPr>
            <p:cNvSpPr/>
            <p:nvPr/>
          </p:nvSpPr>
          <p:spPr>
            <a:xfrm>
              <a:off x="3683422" y="7049075"/>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tx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2" name="Freeform: Shape 125">
              <a:extLst>
                <a:ext uri="{FF2B5EF4-FFF2-40B4-BE49-F238E27FC236}">
                  <a16:creationId xmlns:a16="http://schemas.microsoft.com/office/drawing/2014/main" id="{F525FE70-0993-AE4E-AA0C-38B15C063E5C}"/>
                </a:ext>
              </a:extLst>
            </p:cNvPr>
            <p:cNvSpPr/>
            <p:nvPr/>
          </p:nvSpPr>
          <p:spPr>
            <a:xfrm>
              <a:off x="3788022" y="7149490"/>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tx2"/>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3" name="Freeform: Shape 126">
              <a:extLst>
                <a:ext uri="{FF2B5EF4-FFF2-40B4-BE49-F238E27FC236}">
                  <a16:creationId xmlns:a16="http://schemas.microsoft.com/office/drawing/2014/main" id="{5D4B7324-9147-3F4B-AC72-08E8140023E9}"/>
                </a:ext>
              </a:extLst>
            </p:cNvPr>
            <p:cNvSpPr/>
            <p:nvPr/>
          </p:nvSpPr>
          <p:spPr>
            <a:xfrm>
              <a:off x="3524109" y="7185215"/>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4" name="Freeform: Shape 127">
              <a:extLst>
                <a:ext uri="{FF2B5EF4-FFF2-40B4-BE49-F238E27FC236}">
                  <a16:creationId xmlns:a16="http://schemas.microsoft.com/office/drawing/2014/main" id="{0BC1A27F-1F34-4549-B934-00E6C0AF37F8}"/>
                </a:ext>
              </a:extLst>
            </p:cNvPr>
            <p:cNvSpPr/>
            <p:nvPr/>
          </p:nvSpPr>
          <p:spPr>
            <a:xfrm>
              <a:off x="3551788" y="7074822"/>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5" name="Freeform: Shape 128">
              <a:extLst>
                <a:ext uri="{FF2B5EF4-FFF2-40B4-BE49-F238E27FC236}">
                  <a16:creationId xmlns:a16="http://schemas.microsoft.com/office/drawing/2014/main" id="{C430A5EE-E591-C24E-8704-522C3814D3FF}"/>
                </a:ext>
              </a:extLst>
            </p:cNvPr>
            <p:cNvSpPr/>
            <p:nvPr/>
          </p:nvSpPr>
          <p:spPr>
            <a:xfrm>
              <a:off x="3439723" y="706349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6" name="Freeform: Shape 129">
              <a:extLst>
                <a:ext uri="{FF2B5EF4-FFF2-40B4-BE49-F238E27FC236}">
                  <a16:creationId xmlns:a16="http://schemas.microsoft.com/office/drawing/2014/main" id="{6A30C36F-056B-5448-85B2-B355C440B573}"/>
                </a:ext>
              </a:extLst>
            </p:cNvPr>
            <p:cNvSpPr/>
            <p:nvPr/>
          </p:nvSpPr>
          <p:spPr>
            <a:xfrm>
              <a:off x="3439723" y="7113060"/>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sp>
          <p:nvSpPr>
            <p:cNvPr id="27" name="Freeform: Shape 130">
              <a:extLst>
                <a:ext uri="{FF2B5EF4-FFF2-40B4-BE49-F238E27FC236}">
                  <a16:creationId xmlns:a16="http://schemas.microsoft.com/office/drawing/2014/main" id="{F8CA13AA-0698-6045-B289-8C3BCB18DC20}"/>
                </a:ext>
              </a:extLst>
            </p:cNvPr>
            <p:cNvSpPr/>
            <p:nvPr/>
          </p:nvSpPr>
          <p:spPr>
            <a:xfrm>
              <a:off x="3440044" y="7162623"/>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bg1"/>
              </a:solidFill>
              <a:prstDash val="solid"/>
              <a:round/>
            </a:ln>
          </p:spPr>
          <p:txBody>
            <a:bodyPr rtlCol="0" anchor="ctr"/>
            <a:lstStyle/>
            <a:p>
              <a:pPr defTabSz="685758">
                <a:defRPr/>
              </a:pPr>
              <a:endParaRPr lang="en-US" sz="1324" dirty="0">
                <a:solidFill>
                  <a:srgbClr val="FFFFFF"/>
                </a:solidFill>
                <a:latin typeface="Amazon Ember"/>
              </a:endParaRPr>
            </a:p>
          </p:txBody>
        </p:sp>
      </p:grpSp>
      <p:sp>
        <p:nvSpPr>
          <p:cNvPr id="28" name="Title 1">
            <a:extLst>
              <a:ext uri="{FF2B5EF4-FFF2-40B4-BE49-F238E27FC236}">
                <a16:creationId xmlns:a16="http://schemas.microsoft.com/office/drawing/2014/main" id="{E6F6330F-B74A-7545-9643-8B842C9C8603}"/>
              </a:ext>
            </a:extLst>
          </p:cNvPr>
          <p:cNvSpPr>
            <a:spLocks noGrp="1"/>
          </p:cNvSpPr>
          <p:nvPr>
            <p:ph type="title" idx="4294967295"/>
          </p:nvPr>
        </p:nvSpPr>
        <p:spPr>
          <a:xfrm>
            <a:off x="404813" y="158402"/>
            <a:ext cx="8739187" cy="515937"/>
          </a:xfrm>
        </p:spPr>
        <p:txBody>
          <a:bodyPr/>
          <a:lstStyle/>
          <a:p>
            <a:r>
              <a:rPr lang="en-US" dirty="0"/>
              <a:t>Fully managed Windows file storage means you no longer have to …</a:t>
            </a:r>
          </a:p>
        </p:txBody>
      </p:sp>
    </p:spTree>
    <p:extLst>
      <p:ext uri="{BB962C8B-B14F-4D97-AF65-F5344CB8AC3E}">
        <p14:creationId xmlns:p14="http://schemas.microsoft.com/office/powerpoint/2010/main" val="35611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63" presetClass="path" presetSubtype="0" decel="100000" fill="hold" nodeType="withEffect">
                                  <p:stCondLst>
                                    <p:cond delay="0"/>
                                  </p:stCondLst>
                                  <p:childTnLst>
                                    <p:animMotion origin="layout" path="M 0.03006 7.40741E-7 L -6.94444E-7 7.40741E-7 " pathEditMode="relative" rAng="0" ptsTypes="AA">
                                      <p:cBhvr>
                                        <p:cTn id="11" dur="600" fill="hold"/>
                                        <p:tgtEl>
                                          <p:spTgt spid="6"/>
                                        </p:tgtEl>
                                        <p:attrNameLst>
                                          <p:attrName>ppt_x</p:attrName>
                                          <p:attrName>ppt_y</p:attrName>
                                        </p:attrNameLst>
                                      </p:cBhvr>
                                      <p:rCtr x="-1508" y="0"/>
                                    </p:animMotion>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63" presetClass="path" presetSubtype="0" decel="100000" fill="hold" nodeType="withEffect">
                                  <p:stCondLst>
                                    <p:cond delay="0"/>
                                  </p:stCondLst>
                                  <p:childTnLst>
                                    <p:animMotion origin="layout" path="M -0.03234 2.59259E-6 L 2.43056E-7 2.59259E-6 " pathEditMode="relative" rAng="0" ptsTypes="AA">
                                      <p:cBhvr>
                                        <p:cTn id="16" dur="600" fill="hold"/>
                                        <p:tgtEl>
                                          <p:spTgt spid="15"/>
                                        </p:tgtEl>
                                        <p:attrNameLst>
                                          <p:attrName>ppt_x</p:attrName>
                                          <p:attrName>ppt_y</p:attrName>
                                        </p:attrNameLst>
                                      </p:cBhvr>
                                      <p:rCtr x="16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6B5FF-B069-3B40-AB1E-E952A9AF9436}"/>
              </a:ext>
            </a:extLst>
          </p:cNvPr>
          <p:cNvSpPr/>
          <p:nvPr/>
        </p:nvSpPr>
        <p:spPr>
          <a:xfrm>
            <a:off x="5969356" y="3836900"/>
            <a:ext cx="1224179" cy="438582"/>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AWS</a:t>
            </a:r>
            <a:br>
              <a:rPr lang="en-US" sz="1125" dirty="0">
                <a:solidFill>
                  <a:srgbClr val="FFFFFF"/>
                </a:solidFill>
                <a:latin typeface="Amazon Ember"/>
                <a:ea typeface="Amazon Ember Light" panose="020B0403020204020204" pitchFamily="34" charset="0"/>
              </a:rPr>
            </a:br>
            <a:r>
              <a:rPr lang="en-US" sz="1125" dirty="0">
                <a:solidFill>
                  <a:srgbClr val="FFFFFF"/>
                </a:solidFill>
                <a:latin typeface="Amazon Ember"/>
                <a:ea typeface="Amazon Ember Light" panose="020B0403020204020204" pitchFamily="34" charset="0"/>
              </a:rPr>
              <a:t>DataSync</a:t>
            </a:r>
          </a:p>
        </p:txBody>
      </p:sp>
      <p:pic>
        <p:nvPicPr>
          <p:cNvPr id="3" name="Graphic 48">
            <a:extLst>
              <a:ext uri="{FF2B5EF4-FFF2-40B4-BE49-F238E27FC236}">
                <a16:creationId xmlns:a16="http://schemas.microsoft.com/office/drawing/2014/main" id="{8966C1A3-0DB7-5B4A-BAA5-0CBE4A924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4986" y="3036445"/>
            <a:ext cx="712920" cy="712920"/>
          </a:xfrm>
          <a:prstGeom prst="rect">
            <a:avLst/>
          </a:prstGeom>
        </p:spPr>
      </p:pic>
      <p:sp>
        <p:nvSpPr>
          <p:cNvPr id="4" name="Rectangle 3">
            <a:extLst>
              <a:ext uri="{FF2B5EF4-FFF2-40B4-BE49-F238E27FC236}">
                <a16:creationId xmlns:a16="http://schemas.microsoft.com/office/drawing/2014/main" id="{9B991A12-C06B-F047-ACE4-58417EAEEEB3}"/>
              </a:ext>
            </a:extLst>
          </p:cNvPr>
          <p:cNvSpPr/>
          <p:nvPr/>
        </p:nvSpPr>
        <p:spPr>
          <a:xfrm>
            <a:off x="2269294" y="2161392"/>
            <a:ext cx="1193798" cy="438582"/>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Amazon CloudWatch</a:t>
            </a:r>
          </a:p>
        </p:txBody>
      </p:sp>
      <p:sp>
        <p:nvSpPr>
          <p:cNvPr id="5" name="Rectangle 4">
            <a:extLst>
              <a:ext uri="{FF2B5EF4-FFF2-40B4-BE49-F238E27FC236}">
                <a16:creationId xmlns:a16="http://schemas.microsoft.com/office/drawing/2014/main" id="{23F5374D-3755-B543-8B87-C3E54F961647}"/>
              </a:ext>
            </a:extLst>
          </p:cNvPr>
          <p:cNvSpPr/>
          <p:nvPr/>
        </p:nvSpPr>
        <p:spPr>
          <a:xfrm>
            <a:off x="3446642" y="2161392"/>
            <a:ext cx="1132669" cy="438582"/>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AWS</a:t>
            </a:r>
            <a:br>
              <a:rPr lang="en-US" sz="1125" dirty="0">
                <a:solidFill>
                  <a:srgbClr val="FFFFFF"/>
                </a:solidFill>
                <a:latin typeface="Amazon Ember"/>
                <a:ea typeface="Amazon Ember Light" panose="020B0403020204020204" pitchFamily="34" charset="0"/>
              </a:rPr>
            </a:br>
            <a:r>
              <a:rPr lang="en-US" sz="1125" dirty="0">
                <a:solidFill>
                  <a:srgbClr val="FFFFFF"/>
                </a:solidFill>
                <a:latin typeface="Amazon Ember"/>
                <a:ea typeface="Amazon Ember Light" panose="020B0403020204020204" pitchFamily="34" charset="0"/>
              </a:rPr>
              <a:t>CloudTrail</a:t>
            </a:r>
          </a:p>
        </p:txBody>
      </p:sp>
      <p:sp>
        <p:nvSpPr>
          <p:cNvPr id="6" name="Rectangle 5">
            <a:extLst>
              <a:ext uri="{FF2B5EF4-FFF2-40B4-BE49-F238E27FC236}">
                <a16:creationId xmlns:a16="http://schemas.microsoft.com/office/drawing/2014/main" id="{FFBA90AA-F1C4-2549-9088-5234FB97F29C}"/>
              </a:ext>
            </a:extLst>
          </p:cNvPr>
          <p:cNvSpPr/>
          <p:nvPr/>
        </p:nvSpPr>
        <p:spPr>
          <a:xfrm>
            <a:off x="4579311" y="2166110"/>
            <a:ext cx="1202408" cy="611706"/>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AWS</a:t>
            </a:r>
            <a:br>
              <a:rPr lang="en-US" sz="1125" dirty="0">
                <a:solidFill>
                  <a:srgbClr val="FFFFFF"/>
                </a:solidFill>
                <a:latin typeface="Amazon Ember"/>
                <a:ea typeface="Amazon Ember Light" panose="020B0403020204020204" pitchFamily="34" charset="0"/>
              </a:rPr>
            </a:br>
            <a:r>
              <a:rPr lang="en-US" sz="1125" dirty="0">
                <a:solidFill>
                  <a:srgbClr val="FFFFFF"/>
                </a:solidFill>
                <a:latin typeface="Amazon Ember"/>
                <a:ea typeface="Amazon Ember Light" panose="020B0403020204020204" pitchFamily="34" charset="0"/>
              </a:rPr>
              <a:t>CloudFormation</a:t>
            </a:r>
          </a:p>
        </p:txBody>
      </p:sp>
      <p:pic>
        <p:nvPicPr>
          <p:cNvPr id="7" name="Graphic 6">
            <a:extLst>
              <a:ext uri="{FF2B5EF4-FFF2-40B4-BE49-F238E27FC236}">
                <a16:creationId xmlns:a16="http://schemas.microsoft.com/office/drawing/2014/main" id="{92694AE5-3B61-DF48-8EA5-592D7C5B8B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2229" y="1361808"/>
            <a:ext cx="703771" cy="695911"/>
          </a:xfrm>
          <a:prstGeom prst="rect">
            <a:avLst/>
          </a:prstGeom>
        </p:spPr>
      </p:pic>
      <p:pic>
        <p:nvPicPr>
          <p:cNvPr id="8" name="Graphic 7">
            <a:extLst>
              <a:ext uri="{FF2B5EF4-FFF2-40B4-BE49-F238E27FC236}">
                <a16:creationId xmlns:a16="http://schemas.microsoft.com/office/drawing/2014/main" id="{9B045C54-2701-9943-9680-A51D7F4460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1036" y="1365033"/>
            <a:ext cx="705754" cy="695911"/>
          </a:xfrm>
          <a:prstGeom prst="rect">
            <a:avLst/>
          </a:prstGeom>
        </p:spPr>
      </p:pic>
      <p:pic>
        <p:nvPicPr>
          <p:cNvPr id="9" name="Graphic 8">
            <a:extLst>
              <a:ext uri="{FF2B5EF4-FFF2-40B4-BE49-F238E27FC236}">
                <a16:creationId xmlns:a16="http://schemas.microsoft.com/office/drawing/2014/main" id="{659759C5-51AA-3B45-8255-55F9BE0586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37138" y="1368928"/>
            <a:ext cx="704691" cy="695911"/>
          </a:xfrm>
          <a:prstGeom prst="rect">
            <a:avLst/>
          </a:prstGeom>
        </p:spPr>
      </p:pic>
      <p:pic>
        <p:nvPicPr>
          <p:cNvPr id="10" name="Graphic 62">
            <a:extLst>
              <a:ext uri="{FF2B5EF4-FFF2-40B4-BE49-F238E27FC236}">
                <a16:creationId xmlns:a16="http://schemas.microsoft.com/office/drawing/2014/main" id="{9E88A3D8-9C1B-664A-8EB3-A6D6DB9653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7242" y="3041643"/>
            <a:ext cx="699698" cy="699698"/>
          </a:xfrm>
          <a:prstGeom prst="rect">
            <a:avLst/>
          </a:prstGeom>
        </p:spPr>
      </p:pic>
      <p:sp>
        <p:nvSpPr>
          <p:cNvPr id="11" name="TextBox 10">
            <a:extLst>
              <a:ext uri="{FF2B5EF4-FFF2-40B4-BE49-F238E27FC236}">
                <a16:creationId xmlns:a16="http://schemas.microsoft.com/office/drawing/2014/main" id="{AF2A0102-492E-2942-8638-0961AD3D6E41}"/>
              </a:ext>
            </a:extLst>
          </p:cNvPr>
          <p:cNvSpPr txBox="1"/>
          <p:nvPr/>
        </p:nvSpPr>
        <p:spPr>
          <a:xfrm>
            <a:off x="498458" y="3914447"/>
            <a:ext cx="977265" cy="438582"/>
          </a:xfrm>
          <a:prstGeom prst="rect">
            <a:avLst/>
          </a:prstGeom>
          <a:noFill/>
        </p:spPr>
        <p:txBody>
          <a:bodyPr wrap="square" lIns="0" rIns="0" rtlCol="0">
            <a:spAutoFit/>
          </a:bodyPr>
          <a:lstStyle/>
          <a:p>
            <a:pPr algn="ctr"/>
            <a:r>
              <a:rPr lang="en-US" sz="1125" dirty="0">
                <a:solidFill>
                  <a:srgbClr val="FFFFFF"/>
                </a:solidFill>
                <a:latin typeface="Amazon Ember"/>
              </a:rPr>
              <a:t>Amazon </a:t>
            </a:r>
            <a:br>
              <a:rPr lang="en-US" sz="1125" dirty="0">
                <a:solidFill>
                  <a:srgbClr val="FFFFFF"/>
                </a:solidFill>
                <a:latin typeface="Amazon Ember"/>
              </a:rPr>
            </a:br>
            <a:r>
              <a:rPr lang="en-US" sz="1125" dirty="0">
                <a:solidFill>
                  <a:srgbClr val="FFFFFF"/>
                </a:solidFill>
                <a:latin typeface="Amazon Ember"/>
              </a:rPr>
              <a:t>EC2</a:t>
            </a:r>
          </a:p>
        </p:txBody>
      </p:sp>
      <p:sp>
        <p:nvSpPr>
          <p:cNvPr id="12" name="Rectangle 11">
            <a:extLst>
              <a:ext uri="{FF2B5EF4-FFF2-40B4-BE49-F238E27FC236}">
                <a16:creationId xmlns:a16="http://schemas.microsoft.com/office/drawing/2014/main" id="{56A8AA4D-D53D-FD47-86E4-30EC35B46067}"/>
              </a:ext>
            </a:extLst>
          </p:cNvPr>
          <p:cNvSpPr/>
          <p:nvPr/>
        </p:nvSpPr>
        <p:spPr>
          <a:xfrm>
            <a:off x="445942" y="2881313"/>
            <a:ext cx="5164046" cy="1717355"/>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13" name="Rectangle 12">
            <a:extLst>
              <a:ext uri="{FF2B5EF4-FFF2-40B4-BE49-F238E27FC236}">
                <a16:creationId xmlns:a16="http://schemas.microsoft.com/office/drawing/2014/main" id="{5C445496-8058-6C44-9960-780D0B889AA2}"/>
              </a:ext>
            </a:extLst>
          </p:cNvPr>
          <p:cNvSpPr/>
          <p:nvPr/>
        </p:nvSpPr>
        <p:spPr>
          <a:xfrm>
            <a:off x="1183841" y="4460308"/>
            <a:ext cx="3706804" cy="278571"/>
          </a:xfrm>
          <a:prstGeom prst="rect">
            <a:avLst/>
          </a:prstGeom>
          <a:solidFill>
            <a:srgbClr val="0E2836"/>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50" dirty="0">
                <a:solidFill>
                  <a:srgbClr val="FFFFFF"/>
                </a:solidFill>
                <a:latin typeface="Amazon Ember"/>
              </a:rPr>
              <a:t>Compute instances</a:t>
            </a:r>
          </a:p>
        </p:txBody>
      </p:sp>
      <p:sp>
        <p:nvSpPr>
          <p:cNvPr id="14" name="Rectangle 13">
            <a:extLst>
              <a:ext uri="{FF2B5EF4-FFF2-40B4-BE49-F238E27FC236}">
                <a16:creationId xmlns:a16="http://schemas.microsoft.com/office/drawing/2014/main" id="{82917E81-CD29-9C4F-A491-9D81C2023573}"/>
              </a:ext>
            </a:extLst>
          </p:cNvPr>
          <p:cNvSpPr/>
          <p:nvPr/>
        </p:nvSpPr>
        <p:spPr>
          <a:xfrm>
            <a:off x="2362965" y="973336"/>
            <a:ext cx="4732261" cy="1729554"/>
          </a:xfrm>
          <a:prstGeom prst="rect">
            <a:avLst/>
          </a:prstGeom>
          <a:noFill/>
          <a:ln w="38100">
            <a:solidFill>
              <a:srgbClr val="E5377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15" name="Rectangle 14">
            <a:extLst>
              <a:ext uri="{FF2B5EF4-FFF2-40B4-BE49-F238E27FC236}">
                <a16:creationId xmlns:a16="http://schemas.microsoft.com/office/drawing/2014/main" id="{0B741248-AE61-B848-ADEA-D047FD144E00}"/>
              </a:ext>
            </a:extLst>
          </p:cNvPr>
          <p:cNvSpPr/>
          <p:nvPr/>
        </p:nvSpPr>
        <p:spPr>
          <a:xfrm>
            <a:off x="3358088" y="829698"/>
            <a:ext cx="2827636" cy="280340"/>
          </a:xfrm>
          <a:prstGeom prst="rect">
            <a:avLst/>
          </a:prstGeom>
          <a:solidFill>
            <a:srgbClr val="1B232F"/>
          </a:solidFill>
          <a:ln w="38100">
            <a:solidFill>
              <a:srgbClr val="E5377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50" dirty="0">
                <a:solidFill>
                  <a:srgbClr val="FFFFFF"/>
                </a:solidFill>
                <a:latin typeface="Amazon Ember"/>
              </a:rPr>
              <a:t>Monitoring and automation</a:t>
            </a:r>
          </a:p>
        </p:txBody>
      </p:sp>
      <p:pic>
        <p:nvPicPr>
          <p:cNvPr id="16" name="Graphic 15">
            <a:extLst>
              <a:ext uri="{FF2B5EF4-FFF2-40B4-BE49-F238E27FC236}">
                <a16:creationId xmlns:a16="http://schemas.microsoft.com/office/drawing/2014/main" id="{E3A141F3-D7F6-544E-B6C0-D5E28E2063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5927" y="3042783"/>
            <a:ext cx="707038" cy="707038"/>
          </a:xfrm>
          <a:prstGeom prst="rect">
            <a:avLst/>
          </a:prstGeom>
        </p:spPr>
      </p:pic>
      <p:sp>
        <p:nvSpPr>
          <p:cNvPr id="17" name="TextBox 16">
            <a:extLst>
              <a:ext uri="{FF2B5EF4-FFF2-40B4-BE49-F238E27FC236}">
                <a16:creationId xmlns:a16="http://schemas.microsoft.com/office/drawing/2014/main" id="{0952BD0F-114C-2F44-9C23-CC55F797B480}"/>
              </a:ext>
            </a:extLst>
          </p:cNvPr>
          <p:cNvSpPr txBox="1"/>
          <p:nvPr/>
        </p:nvSpPr>
        <p:spPr>
          <a:xfrm>
            <a:off x="1461990" y="3917400"/>
            <a:ext cx="1071351" cy="438582"/>
          </a:xfrm>
          <a:prstGeom prst="rect">
            <a:avLst/>
          </a:prstGeom>
          <a:noFill/>
        </p:spPr>
        <p:txBody>
          <a:bodyPr wrap="square" lIns="0" rIns="0" rtlCol="0">
            <a:spAutoFit/>
          </a:bodyPr>
          <a:lstStyle>
            <a:defPPr>
              <a:defRPr lang="en-US"/>
            </a:defPPr>
            <a:lvl1pPr algn="ctr">
              <a:defRPr sz="2000"/>
            </a:lvl1pPr>
          </a:lstStyle>
          <a:p>
            <a:r>
              <a:rPr lang="en-US" sz="1125" dirty="0">
                <a:solidFill>
                  <a:srgbClr val="FFFFFF"/>
                </a:solidFill>
                <a:latin typeface="Amazon Ember"/>
              </a:rPr>
              <a:t>VMware Cloud on AWS</a:t>
            </a:r>
          </a:p>
        </p:txBody>
      </p:sp>
      <p:pic>
        <p:nvPicPr>
          <p:cNvPr id="18" name="Graphic 17">
            <a:extLst>
              <a:ext uri="{FF2B5EF4-FFF2-40B4-BE49-F238E27FC236}">
                <a16:creationId xmlns:a16="http://schemas.microsoft.com/office/drawing/2014/main" id="{2EB38CD0-3F29-C943-B345-AFB6791D388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390" y="3051919"/>
            <a:ext cx="699698" cy="699698"/>
          </a:xfrm>
          <a:prstGeom prst="rect">
            <a:avLst/>
          </a:prstGeom>
        </p:spPr>
      </p:pic>
      <p:sp>
        <p:nvSpPr>
          <p:cNvPr id="19" name="TextBox 18">
            <a:extLst>
              <a:ext uri="{FF2B5EF4-FFF2-40B4-BE49-F238E27FC236}">
                <a16:creationId xmlns:a16="http://schemas.microsoft.com/office/drawing/2014/main" id="{91E04720-BFA4-B346-BCBA-683686B4CD05}"/>
              </a:ext>
            </a:extLst>
          </p:cNvPr>
          <p:cNvSpPr txBox="1"/>
          <p:nvPr/>
        </p:nvSpPr>
        <p:spPr>
          <a:xfrm>
            <a:off x="2410007" y="3912727"/>
            <a:ext cx="1151578" cy="438582"/>
          </a:xfrm>
          <a:prstGeom prst="rect">
            <a:avLst/>
          </a:prstGeom>
          <a:noFill/>
        </p:spPr>
        <p:txBody>
          <a:bodyPr wrap="square" lIns="0" rIns="0" rtlCol="0">
            <a:spAutoFit/>
          </a:bodyPr>
          <a:lstStyle>
            <a:defPPr>
              <a:defRPr lang="en-US"/>
            </a:defPPr>
            <a:lvl1pPr algn="ctr">
              <a:defRPr sz="2000"/>
            </a:lvl1pPr>
          </a:lstStyle>
          <a:p>
            <a:r>
              <a:rPr lang="en-US" sz="1125" dirty="0">
                <a:solidFill>
                  <a:srgbClr val="FFFFFF"/>
                </a:solidFill>
                <a:latin typeface="Amazon Ember"/>
              </a:rPr>
              <a:t>Amazon AppStream 2.0</a:t>
            </a:r>
          </a:p>
        </p:txBody>
      </p:sp>
      <p:pic>
        <p:nvPicPr>
          <p:cNvPr id="20" name="Graphic 19">
            <a:extLst>
              <a:ext uri="{FF2B5EF4-FFF2-40B4-BE49-F238E27FC236}">
                <a16:creationId xmlns:a16="http://schemas.microsoft.com/office/drawing/2014/main" id="{B40C9197-7277-BB4C-9D24-0F2C59D215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65295" y="3042783"/>
            <a:ext cx="717969" cy="717969"/>
          </a:xfrm>
          <a:prstGeom prst="rect">
            <a:avLst/>
          </a:prstGeom>
        </p:spPr>
      </p:pic>
      <p:sp>
        <p:nvSpPr>
          <p:cNvPr id="21" name="TextBox 20">
            <a:extLst>
              <a:ext uri="{FF2B5EF4-FFF2-40B4-BE49-F238E27FC236}">
                <a16:creationId xmlns:a16="http://schemas.microsoft.com/office/drawing/2014/main" id="{EB3CA61A-784C-1946-B787-04BB4F3521E2}"/>
              </a:ext>
            </a:extLst>
          </p:cNvPr>
          <p:cNvSpPr txBox="1"/>
          <p:nvPr/>
        </p:nvSpPr>
        <p:spPr>
          <a:xfrm>
            <a:off x="3535647" y="3917400"/>
            <a:ext cx="977265" cy="438582"/>
          </a:xfrm>
          <a:prstGeom prst="rect">
            <a:avLst/>
          </a:prstGeom>
          <a:noFill/>
        </p:spPr>
        <p:txBody>
          <a:bodyPr wrap="square" lIns="0" rIns="0" rtlCol="0">
            <a:spAutoFit/>
          </a:bodyPr>
          <a:lstStyle>
            <a:defPPr>
              <a:defRPr lang="en-US"/>
            </a:defPPr>
            <a:lvl1pPr algn="ctr">
              <a:defRPr sz="2000"/>
            </a:lvl1pPr>
          </a:lstStyle>
          <a:p>
            <a:r>
              <a:rPr lang="en-US" sz="1125" dirty="0">
                <a:solidFill>
                  <a:srgbClr val="FFFFFF"/>
                </a:solidFill>
                <a:latin typeface="Amazon Ember"/>
              </a:rPr>
              <a:t>Amazon WorkSpaces</a:t>
            </a:r>
          </a:p>
        </p:txBody>
      </p:sp>
      <p:pic>
        <p:nvPicPr>
          <p:cNvPr id="22" name="Graphic 21">
            <a:extLst>
              <a:ext uri="{FF2B5EF4-FFF2-40B4-BE49-F238E27FC236}">
                <a16:creationId xmlns:a16="http://schemas.microsoft.com/office/drawing/2014/main" id="{E2EE30CB-3806-7341-9F53-901FD18CD41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6735" y="3038421"/>
            <a:ext cx="707038" cy="707038"/>
          </a:xfrm>
          <a:prstGeom prst="rect">
            <a:avLst/>
          </a:prstGeom>
        </p:spPr>
      </p:pic>
      <p:sp>
        <p:nvSpPr>
          <p:cNvPr id="23" name="TextBox 22">
            <a:extLst>
              <a:ext uri="{FF2B5EF4-FFF2-40B4-BE49-F238E27FC236}">
                <a16:creationId xmlns:a16="http://schemas.microsoft.com/office/drawing/2014/main" id="{B3D61CF3-4503-DD4D-B1F7-189258F0FB2D}"/>
              </a:ext>
            </a:extLst>
          </p:cNvPr>
          <p:cNvSpPr txBox="1"/>
          <p:nvPr/>
        </p:nvSpPr>
        <p:spPr>
          <a:xfrm>
            <a:off x="4551622" y="3917399"/>
            <a:ext cx="977265" cy="438582"/>
          </a:xfrm>
          <a:prstGeom prst="rect">
            <a:avLst/>
          </a:prstGeom>
          <a:noFill/>
        </p:spPr>
        <p:txBody>
          <a:bodyPr wrap="square" lIns="0" rIns="0" rtlCol="0">
            <a:spAutoFit/>
          </a:bodyPr>
          <a:lstStyle>
            <a:defPPr>
              <a:defRPr lang="en-US"/>
            </a:defPPr>
            <a:lvl1pPr algn="ctr">
              <a:defRPr sz="2000"/>
            </a:lvl1pPr>
          </a:lstStyle>
          <a:p>
            <a:r>
              <a:rPr lang="en-US" sz="1125" dirty="0">
                <a:solidFill>
                  <a:srgbClr val="FFFFFF"/>
                </a:solidFill>
                <a:latin typeface="Amazon Ember"/>
              </a:rPr>
              <a:t>Amazon</a:t>
            </a:r>
            <a:br>
              <a:rPr lang="en-US" sz="1125" dirty="0">
                <a:solidFill>
                  <a:srgbClr val="FFFFFF"/>
                </a:solidFill>
                <a:latin typeface="Amazon Ember"/>
              </a:rPr>
            </a:br>
            <a:r>
              <a:rPr lang="en-US" sz="1125" dirty="0">
                <a:solidFill>
                  <a:srgbClr val="FFFFFF"/>
                </a:solidFill>
                <a:latin typeface="Amazon Ember"/>
              </a:rPr>
              <a:t>ECS</a:t>
            </a:r>
          </a:p>
        </p:txBody>
      </p:sp>
      <p:sp>
        <p:nvSpPr>
          <p:cNvPr id="24" name="Rectangle 23">
            <a:extLst>
              <a:ext uri="{FF2B5EF4-FFF2-40B4-BE49-F238E27FC236}">
                <a16:creationId xmlns:a16="http://schemas.microsoft.com/office/drawing/2014/main" id="{8617D7BC-2E5A-0541-8E6F-704780E9AF52}"/>
              </a:ext>
            </a:extLst>
          </p:cNvPr>
          <p:cNvSpPr/>
          <p:nvPr/>
        </p:nvSpPr>
        <p:spPr>
          <a:xfrm>
            <a:off x="5922960" y="2881313"/>
            <a:ext cx="2408908" cy="1717355"/>
          </a:xfrm>
          <a:prstGeom prst="rect">
            <a:avLst/>
          </a:prstGeom>
          <a:noFill/>
          <a:ln w="38100">
            <a:solidFill>
              <a:srgbClr val="2B7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mazon Ember"/>
            </a:endParaRPr>
          </a:p>
        </p:txBody>
      </p:sp>
      <p:sp>
        <p:nvSpPr>
          <p:cNvPr id="25" name="Rectangle 24">
            <a:extLst>
              <a:ext uri="{FF2B5EF4-FFF2-40B4-BE49-F238E27FC236}">
                <a16:creationId xmlns:a16="http://schemas.microsoft.com/office/drawing/2014/main" id="{B20EE1F9-55EF-B84E-B1C8-A9FAE74AE07F}"/>
              </a:ext>
            </a:extLst>
          </p:cNvPr>
          <p:cNvSpPr/>
          <p:nvPr/>
        </p:nvSpPr>
        <p:spPr>
          <a:xfrm>
            <a:off x="6128765" y="4460308"/>
            <a:ext cx="1920358" cy="278571"/>
          </a:xfrm>
          <a:prstGeom prst="rect">
            <a:avLst/>
          </a:prstGeom>
          <a:solidFill>
            <a:srgbClr val="0E2836"/>
          </a:solidFill>
          <a:ln w="38100">
            <a:solidFill>
              <a:srgbClr val="2B731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50" dirty="0">
                <a:solidFill>
                  <a:srgbClr val="FFFFFF"/>
                </a:solidFill>
                <a:latin typeface="Amazon Ember"/>
              </a:rPr>
              <a:t>Data management</a:t>
            </a:r>
          </a:p>
        </p:txBody>
      </p:sp>
      <p:pic>
        <p:nvPicPr>
          <p:cNvPr id="26" name="Graphic 25">
            <a:extLst>
              <a:ext uri="{FF2B5EF4-FFF2-40B4-BE49-F238E27FC236}">
                <a16:creationId xmlns:a16="http://schemas.microsoft.com/office/drawing/2014/main" id="{D88C0D37-0486-D442-98B3-4C091C6CF3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33023" y="3036737"/>
            <a:ext cx="699806" cy="699806"/>
          </a:xfrm>
          <a:prstGeom prst="rect">
            <a:avLst/>
          </a:prstGeom>
        </p:spPr>
      </p:pic>
      <p:sp>
        <p:nvSpPr>
          <p:cNvPr id="27" name="Rectangle 26">
            <a:extLst>
              <a:ext uri="{FF2B5EF4-FFF2-40B4-BE49-F238E27FC236}">
                <a16:creationId xmlns:a16="http://schemas.microsoft.com/office/drawing/2014/main" id="{8199CAB9-6091-384F-B028-06DBC901A557}"/>
              </a:ext>
            </a:extLst>
          </p:cNvPr>
          <p:cNvSpPr/>
          <p:nvPr/>
        </p:nvSpPr>
        <p:spPr>
          <a:xfrm>
            <a:off x="6878292" y="3826782"/>
            <a:ext cx="1409268" cy="438582"/>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AWS</a:t>
            </a:r>
            <a:br>
              <a:rPr lang="en-US" sz="1125" dirty="0">
                <a:solidFill>
                  <a:srgbClr val="FFFFFF"/>
                </a:solidFill>
                <a:latin typeface="Amazon Ember"/>
                <a:ea typeface="Amazon Ember Light" panose="020B0403020204020204" pitchFamily="34" charset="0"/>
              </a:rPr>
            </a:br>
            <a:r>
              <a:rPr lang="en-US" sz="1125" dirty="0">
                <a:solidFill>
                  <a:srgbClr val="FFFFFF"/>
                </a:solidFill>
                <a:latin typeface="Amazon Ember"/>
                <a:ea typeface="Amazon Ember Light" panose="020B0403020204020204" pitchFamily="34" charset="0"/>
              </a:rPr>
              <a:t>Backup</a:t>
            </a:r>
          </a:p>
        </p:txBody>
      </p:sp>
      <p:sp>
        <p:nvSpPr>
          <p:cNvPr id="28" name="Rounded Rectangular Callout 27">
            <a:extLst>
              <a:ext uri="{FF2B5EF4-FFF2-40B4-BE49-F238E27FC236}">
                <a16:creationId xmlns:a16="http://schemas.microsoft.com/office/drawing/2014/main" id="{E39D2007-7713-0940-8C7C-2B22690615E5}"/>
              </a:ext>
            </a:extLst>
          </p:cNvPr>
          <p:cNvSpPr/>
          <p:nvPr/>
        </p:nvSpPr>
        <p:spPr bwMode="auto">
          <a:xfrm>
            <a:off x="7981884" y="2964192"/>
            <a:ext cx="499793" cy="157774"/>
          </a:xfrm>
          <a:prstGeom prst="wedgeRoundRectCallout">
            <a:avLst>
              <a:gd name="adj1" fmla="val -46823"/>
              <a:gd name="adj2" fmla="val 82440"/>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875" b="1" dirty="0">
                <a:solidFill>
                  <a:srgbClr val="002D43"/>
                </a:solidFill>
                <a:latin typeface="Amazon Ember"/>
                <a:ea typeface="Segoe UI" pitchFamily="34" charset="0"/>
                <a:cs typeface="Segoe UI" pitchFamily="34" charset="0"/>
              </a:rPr>
              <a:t>New</a:t>
            </a:r>
          </a:p>
        </p:txBody>
      </p:sp>
      <p:sp>
        <p:nvSpPr>
          <p:cNvPr id="29" name="Rounded Rectangular Callout 28">
            <a:extLst>
              <a:ext uri="{FF2B5EF4-FFF2-40B4-BE49-F238E27FC236}">
                <a16:creationId xmlns:a16="http://schemas.microsoft.com/office/drawing/2014/main" id="{F338650E-62CA-9541-B3CF-3C1D34B8E9D3}"/>
              </a:ext>
            </a:extLst>
          </p:cNvPr>
          <p:cNvSpPr/>
          <p:nvPr/>
        </p:nvSpPr>
        <p:spPr bwMode="auto">
          <a:xfrm>
            <a:off x="5431962" y="2966587"/>
            <a:ext cx="499793" cy="157774"/>
          </a:xfrm>
          <a:prstGeom prst="wedgeRoundRectCallout">
            <a:avLst>
              <a:gd name="adj1" fmla="val -46823"/>
              <a:gd name="adj2" fmla="val 82440"/>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875" b="1" dirty="0">
                <a:solidFill>
                  <a:srgbClr val="002D43"/>
                </a:solidFill>
                <a:latin typeface="Amazon Ember"/>
                <a:ea typeface="Segoe UI" pitchFamily="34" charset="0"/>
                <a:cs typeface="Segoe UI" pitchFamily="34" charset="0"/>
              </a:rPr>
              <a:t>New</a:t>
            </a:r>
          </a:p>
        </p:txBody>
      </p:sp>
      <p:pic>
        <p:nvPicPr>
          <p:cNvPr id="30" name="Graphic 29">
            <a:extLst>
              <a:ext uri="{FF2B5EF4-FFF2-40B4-BE49-F238E27FC236}">
                <a16:creationId xmlns:a16="http://schemas.microsoft.com/office/drawing/2014/main" id="{E8AACF79-F648-7E44-8089-76D903AABB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45205" y="1363364"/>
            <a:ext cx="707038" cy="707038"/>
          </a:xfrm>
          <a:prstGeom prst="rect">
            <a:avLst/>
          </a:prstGeom>
        </p:spPr>
      </p:pic>
      <p:sp>
        <p:nvSpPr>
          <p:cNvPr id="31" name="Rectangle 30">
            <a:extLst>
              <a:ext uri="{FF2B5EF4-FFF2-40B4-BE49-F238E27FC236}">
                <a16:creationId xmlns:a16="http://schemas.microsoft.com/office/drawing/2014/main" id="{A54C136F-5F92-3D43-800D-ECE35026318E}"/>
              </a:ext>
            </a:extLst>
          </p:cNvPr>
          <p:cNvSpPr/>
          <p:nvPr/>
        </p:nvSpPr>
        <p:spPr>
          <a:xfrm>
            <a:off x="5714324" y="2167436"/>
            <a:ext cx="1401973" cy="611706"/>
          </a:xfrm>
          <a:prstGeom prst="rect">
            <a:avLst/>
          </a:prstGeom>
        </p:spPr>
        <p:txBody>
          <a:bodyPr wrap="square">
            <a:spAutoFit/>
          </a:bodyPr>
          <a:lstStyle/>
          <a:p>
            <a:pPr algn="ctr" defTabSz="342892">
              <a:spcBef>
                <a:spcPts val="450"/>
              </a:spcBef>
              <a:spcAft>
                <a:spcPts val="225"/>
              </a:spcAft>
              <a:defRPr/>
            </a:pPr>
            <a:r>
              <a:rPr lang="en-US" sz="1125" dirty="0">
                <a:solidFill>
                  <a:srgbClr val="FFFFFF"/>
                </a:solidFill>
                <a:latin typeface="Amazon Ember"/>
                <a:ea typeface="Amazon Ember Light" panose="020B0403020204020204" pitchFamily="34" charset="0"/>
              </a:rPr>
              <a:t>Live storage and throughput scaling</a:t>
            </a:r>
          </a:p>
        </p:txBody>
      </p:sp>
      <p:sp>
        <p:nvSpPr>
          <p:cNvPr id="32" name="Title 2">
            <a:extLst>
              <a:ext uri="{FF2B5EF4-FFF2-40B4-BE49-F238E27FC236}">
                <a16:creationId xmlns:a16="http://schemas.microsoft.com/office/drawing/2014/main" id="{33AA1D23-8F15-AC45-B7FC-E7CA42545536}"/>
              </a:ext>
            </a:extLst>
          </p:cNvPr>
          <p:cNvSpPr>
            <a:spLocks noGrp="1"/>
          </p:cNvSpPr>
          <p:nvPr>
            <p:ph type="title" idx="4294967295"/>
          </p:nvPr>
        </p:nvSpPr>
        <p:spPr>
          <a:xfrm>
            <a:off x="404813" y="214313"/>
            <a:ext cx="8739187" cy="509587"/>
          </a:xfrm>
        </p:spPr>
        <p:txBody>
          <a:bodyPr/>
          <a:lstStyle/>
          <a:p>
            <a:r>
              <a:rPr lang="en-US" altLang="en-US" dirty="0"/>
              <a:t>Agile, scalable, and automated</a:t>
            </a:r>
            <a:endParaRPr lang="en-US" dirty="0"/>
          </a:p>
        </p:txBody>
      </p:sp>
    </p:spTree>
    <p:extLst>
      <p:ext uri="{BB962C8B-B14F-4D97-AF65-F5344CB8AC3E}">
        <p14:creationId xmlns:p14="http://schemas.microsoft.com/office/powerpoint/2010/main" val="318738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0</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Storage Primer</a:t>
            </a:r>
          </a:p>
        </p:txBody>
      </p:sp>
    </p:spTree>
    <p:extLst>
      <p:ext uri="{BB962C8B-B14F-4D97-AF65-F5344CB8AC3E}">
        <p14:creationId xmlns:p14="http://schemas.microsoft.com/office/powerpoint/2010/main" val="826054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46363DB0-5527-F841-99E4-D4C63FDD48C2}"/>
              </a:ext>
            </a:extLst>
          </p:cNvPr>
          <p:cNvSpPr>
            <a:spLocks noGrp="1"/>
          </p:cNvSpPr>
          <p:nvPr>
            <p:ph idx="4294967295"/>
          </p:nvPr>
        </p:nvSpPr>
        <p:spPr>
          <a:xfrm>
            <a:off x="388620" y="860425"/>
            <a:ext cx="7856855" cy="2701925"/>
          </a:xfrm>
          <a:prstGeom prst="rect">
            <a:avLst/>
          </a:prstGeom>
        </p:spPr>
        <p:txBody>
          <a:bodyPr/>
          <a:lstStyle/>
          <a:p>
            <a:r>
              <a:rPr lang="en-US" sz="2400" dirty="0"/>
              <a:t>Storage type flexibility (</a:t>
            </a:r>
            <a:r>
              <a:rPr lang="en-US" sz="2400" dirty="0">
                <a:solidFill>
                  <a:schemeClr val="accent2"/>
                </a:solidFill>
              </a:rPr>
              <a:t>SSD / HDD</a:t>
            </a:r>
            <a:r>
              <a:rPr lang="en-US" sz="2400" dirty="0"/>
              <a:t>)</a:t>
            </a:r>
          </a:p>
          <a:p>
            <a:r>
              <a:rPr lang="en-US" sz="2400" dirty="0"/>
              <a:t>Deployment type flexibility (</a:t>
            </a:r>
            <a:r>
              <a:rPr lang="en-US" sz="2400" dirty="0">
                <a:solidFill>
                  <a:schemeClr val="accent2"/>
                </a:solidFill>
              </a:rPr>
              <a:t>Single-AZ / Multi-AZ</a:t>
            </a:r>
            <a:r>
              <a:rPr lang="en-US" sz="2400" dirty="0"/>
              <a:t>)</a:t>
            </a:r>
          </a:p>
          <a:p>
            <a:r>
              <a:rPr lang="en-US" sz="2400" dirty="0"/>
              <a:t>Select throughput and storage independently</a:t>
            </a:r>
          </a:p>
          <a:p>
            <a:r>
              <a:rPr lang="en-US" sz="2400" dirty="0"/>
              <a:t>Choice of </a:t>
            </a:r>
            <a:r>
              <a:rPr lang="en-US" sz="2400" dirty="0">
                <a:solidFill>
                  <a:schemeClr val="accent2"/>
                </a:solidFill>
              </a:rPr>
              <a:t>in-line snapshots</a:t>
            </a:r>
            <a:r>
              <a:rPr lang="en-US" sz="2400" dirty="0"/>
              <a:t> and </a:t>
            </a:r>
            <a:r>
              <a:rPr lang="en-US" sz="2400" dirty="0">
                <a:solidFill>
                  <a:schemeClr val="accent2"/>
                </a:solidFill>
              </a:rPr>
              <a:t>backups stored in S3</a:t>
            </a:r>
          </a:p>
          <a:p>
            <a:r>
              <a:rPr lang="en-US" sz="2400" dirty="0">
                <a:solidFill>
                  <a:schemeClr val="accent2"/>
                </a:solidFill>
              </a:rPr>
              <a:t>Data deduplication </a:t>
            </a:r>
            <a:r>
              <a:rPr lang="en-US" sz="2400" dirty="0"/>
              <a:t>and compression</a:t>
            </a:r>
          </a:p>
          <a:p>
            <a:endParaRPr lang="en-US" dirty="0"/>
          </a:p>
          <a:p>
            <a:endParaRPr lang="en-US" dirty="0"/>
          </a:p>
        </p:txBody>
      </p:sp>
      <p:sp>
        <p:nvSpPr>
          <p:cNvPr id="3" name="Title 5">
            <a:extLst>
              <a:ext uri="{FF2B5EF4-FFF2-40B4-BE49-F238E27FC236}">
                <a16:creationId xmlns:a16="http://schemas.microsoft.com/office/drawing/2014/main" id="{9F991156-87D5-E04F-9CA7-4B6262BCC921}"/>
              </a:ext>
            </a:extLst>
          </p:cNvPr>
          <p:cNvSpPr>
            <a:spLocks noGrp="1"/>
          </p:cNvSpPr>
          <p:nvPr>
            <p:ph type="title" idx="4294967295"/>
          </p:nvPr>
        </p:nvSpPr>
        <p:spPr>
          <a:xfrm>
            <a:off x="304800" y="114300"/>
            <a:ext cx="8142288" cy="565150"/>
          </a:xfrm>
        </p:spPr>
        <p:txBody>
          <a:bodyPr/>
          <a:lstStyle/>
          <a:p>
            <a:r>
              <a:rPr lang="en-US" dirty="0"/>
              <a:t>Flexible price and performance options</a:t>
            </a:r>
          </a:p>
        </p:txBody>
      </p:sp>
    </p:spTree>
    <p:extLst>
      <p:ext uri="{BB962C8B-B14F-4D97-AF65-F5344CB8AC3E}">
        <p14:creationId xmlns:p14="http://schemas.microsoft.com/office/powerpoint/2010/main" val="3425590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6F34-F0A4-4045-B352-C31FE827C74A}"/>
              </a:ext>
            </a:extLst>
          </p:cNvPr>
          <p:cNvSpPr>
            <a:spLocks noGrp="1"/>
          </p:cNvSpPr>
          <p:nvPr>
            <p:ph type="title" idx="4294967295"/>
          </p:nvPr>
        </p:nvSpPr>
        <p:spPr>
          <a:xfrm>
            <a:off x="404813" y="214313"/>
            <a:ext cx="8739187" cy="509587"/>
          </a:xfrm>
        </p:spPr>
        <p:txBody>
          <a:bodyPr/>
          <a:lstStyle/>
          <a:p>
            <a:r>
              <a:rPr lang="en-US" dirty="0"/>
              <a:t>Fully featured, secure, reliable, and scalable</a:t>
            </a:r>
          </a:p>
        </p:txBody>
      </p:sp>
      <p:graphicFrame>
        <p:nvGraphicFramePr>
          <p:cNvPr id="3" name="Table 2">
            <a:extLst>
              <a:ext uri="{FF2B5EF4-FFF2-40B4-BE49-F238E27FC236}">
                <a16:creationId xmlns:a16="http://schemas.microsoft.com/office/drawing/2014/main" id="{E0359F0B-B5FA-3E43-9949-3E2BD8257DD7}"/>
              </a:ext>
            </a:extLst>
          </p:cNvPr>
          <p:cNvGraphicFramePr>
            <a:graphicFrameLocks noGrp="1"/>
          </p:cNvGraphicFramePr>
          <p:nvPr>
            <p:extLst>
              <p:ext uri="{D42A27DB-BD31-4B8C-83A1-F6EECF244321}">
                <p14:modId xmlns:p14="http://schemas.microsoft.com/office/powerpoint/2010/main" val="3519439525"/>
              </p:ext>
            </p:extLst>
          </p:nvPr>
        </p:nvGraphicFramePr>
        <p:xfrm>
          <a:off x="700196" y="1098828"/>
          <a:ext cx="2430347" cy="1828800"/>
        </p:xfrm>
        <a:graphic>
          <a:graphicData uri="http://schemas.openxmlformats.org/drawingml/2006/table">
            <a:tbl>
              <a:tblPr firstRow="1" bandRow="1">
                <a:tableStyleId>{E8034E78-7F5D-4C2E-B375-FC64B27BC917}</a:tableStyleId>
              </a:tblPr>
              <a:tblGrid>
                <a:gridCol w="2430347">
                  <a:extLst>
                    <a:ext uri="{9D8B030D-6E8A-4147-A177-3AD203B41FA5}">
                      <a16:colId xmlns:a16="http://schemas.microsoft.com/office/drawing/2014/main" val="360905477"/>
                    </a:ext>
                  </a:extLst>
                </a:gridCol>
              </a:tblGrid>
              <a:tr h="190500">
                <a:tc>
                  <a:txBody>
                    <a:bodyPr/>
                    <a:lstStyle/>
                    <a:p>
                      <a:r>
                        <a:rPr lang="en-US" sz="900" dirty="0">
                          <a:solidFill>
                            <a:schemeClr val="bg1"/>
                          </a:solidFill>
                        </a:rPr>
                        <a:t>Accessibility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Full SMB protocol support</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32385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Windows Server 2008+, Windows 7+,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Linux, and MacOS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848317"/>
                  </a:ext>
                </a:extLst>
              </a:tr>
              <a:tr h="190500">
                <a:tc>
                  <a:txBody>
                    <a:bodyPr/>
                    <a:lstStyle/>
                    <a:p>
                      <a:r>
                        <a:rPr lang="en-US" sz="900" dirty="0">
                          <a:solidFill>
                            <a:srgbClr val="232F3E"/>
                          </a:solidFill>
                        </a:rPr>
                        <a:t>✓ EC2, WorkSpaces and AppStream 2.0</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9623633"/>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VMware Cloud on AWS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895209"/>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Amazon ECS and Amazon EKS containers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6529470"/>
                  </a:ext>
                </a:extLst>
              </a:tr>
              <a:tr h="190500">
                <a:tc>
                  <a:txBody>
                    <a:bodyPr/>
                    <a:lstStyle/>
                    <a:p>
                      <a:r>
                        <a:rPr lang="en-US" sz="900" dirty="0">
                          <a:solidFill>
                            <a:srgbClr val="232F3E"/>
                          </a:solidFill>
                        </a:rPr>
                        <a:t>✓ Cross-VPC / Account / Region access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472120"/>
                  </a:ext>
                </a:extLst>
              </a:tr>
              <a:tr h="190500">
                <a:tc>
                  <a:txBody>
                    <a:bodyPr/>
                    <a:lstStyle/>
                    <a:p>
                      <a:r>
                        <a:rPr lang="en-US" sz="900" dirty="0">
                          <a:solidFill>
                            <a:srgbClr val="232F3E"/>
                          </a:solidFill>
                        </a:rPr>
                        <a:t>✓ On-premises access (DirectConnect / VPN)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2952262"/>
                  </a:ext>
                </a:extLst>
              </a:tr>
            </a:tbl>
          </a:graphicData>
        </a:graphic>
      </p:graphicFrame>
      <p:graphicFrame>
        <p:nvGraphicFramePr>
          <p:cNvPr id="4" name="Table 3">
            <a:extLst>
              <a:ext uri="{FF2B5EF4-FFF2-40B4-BE49-F238E27FC236}">
                <a16:creationId xmlns:a16="http://schemas.microsoft.com/office/drawing/2014/main" id="{5BF50EFB-8129-3A44-934F-734650A43E2D}"/>
              </a:ext>
            </a:extLst>
          </p:cNvPr>
          <p:cNvGraphicFramePr>
            <a:graphicFrameLocks noGrp="1"/>
          </p:cNvGraphicFramePr>
          <p:nvPr>
            <p:extLst>
              <p:ext uri="{D42A27DB-BD31-4B8C-83A1-F6EECF244321}">
                <p14:modId xmlns:p14="http://schemas.microsoft.com/office/powerpoint/2010/main" val="2600709511"/>
              </p:ext>
            </p:extLst>
          </p:nvPr>
        </p:nvGraphicFramePr>
        <p:xfrm>
          <a:off x="3408760" y="2261421"/>
          <a:ext cx="2431961" cy="2080260"/>
        </p:xfrm>
        <a:graphic>
          <a:graphicData uri="http://schemas.openxmlformats.org/drawingml/2006/table">
            <a:tbl>
              <a:tblPr firstRow="1" bandRow="1">
                <a:tableStyleId>{E8034E78-7F5D-4C2E-B375-FC64B27BC917}</a:tableStyleId>
              </a:tblPr>
              <a:tblGrid>
                <a:gridCol w="2431961">
                  <a:extLst>
                    <a:ext uri="{9D8B030D-6E8A-4147-A177-3AD203B41FA5}">
                      <a16:colId xmlns:a16="http://schemas.microsoft.com/office/drawing/2014/main" val="360905477"/>
                    </a:ext>
                  </a:extLst>
                </a:gridCol>
              </a:tblGrid>
              <a:tr h="190500">
                <a:tc>
                  <a:txBody>
                    <a:bodyPr/>
                    <a:lstStyle/>
                    <a:p>
                      <a:r>
                        <a:rPr lang="en-US" sz="900" dirty="0">
                          <a:solidFill>
                            <a:schemeClr val="bg1"/>
                          </a:solidFill>
                        </a:rPr>
                        <a:t>Performance and scale</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Consistent, sub-millisecond latencies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190500">
                <a:tc>
                  <a:txBody>
                    <a:bodyPr/>
                    <a:lstStyle/>
                    <a:p>
                      <a:r>
                        <a:rPr lang="en-US" sz="900" dirty="0">
                          <a:solidFill>
                            <a:srgbClr val="232F3E"/>
                          </a:solidFill>
                        </a:rPr>
                        <a:t>✓ PB-scale storage scalability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190500">
                <a:tc>
                  <a:txBody>
                    <a:bodyPr/>
                    <a:lstStyle/>
                    <a:p>
                      <a:r>
                        <a:rPr lang="en-US" sz="900" dirty="0">
                          <a:solidFill>
                            <a:srgbClr val="232F3E"/>
                          </a:solidFill>
                        </a:rPr>
                        <a:t>✓ Tens of GB/s throughput scalability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113721"/>
                  </a:ext>
                </a:extLst>
              </a:tr>
              <a:tr h="190500">
                <a:tc>
                  <a:txBody>
                    <a:bodyPr/>
                    <a:lstStyle/>
                    <a:p>
                      <a:r>
                        <a:rPr lang="en-US" sz="900" dirty="0">
                          <a:solidFill>
                            <a:srgbClr val="232F3E"/>
                          </a:solidFill>
                        </a:rPr>
                        <a:t>✓ Millions of IOPS scalability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58509"/>
                  </a:ext>
                </a:extLst>
              </a:tr>
              <a:tr h="323850">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Select throughput and storage</a:t>
                      </a:r>
                      <a:br>
                        <a:rPr lang="en-US" sz="900" dirty="0">
                          <a:solidFill>
                            <a:srgbClr val="232F3E"/>
                          </a:solidFill>
                        </a:rPr>
                      </a:br>
                      <a:r>
                        <a:rPr lang="en-US" sz="900" dirty="0">
                          <a:solidFill>
                            <a:srgbClr val="232F3E"/>
                          </a:solidFill>
                        </a:rPr>
                        <a:t>    independently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3980104"/>
                  </a:ext>
                </a:extLst>
              </a:tr>
              <a:tr h="190500">
                <a:tc>
                  <a:txBody>
                    <a:bodyPr/>
                    <a:lstStyle/>
                    <a:p>
                      <a:r>
                        <a:rPr lang="en-US" sz="900" dirty="0">
                          <a:solidFill>
                            <a:srgbClr val="232F3E"/>
                          </a:solidFill>
                        </a:rPr>
                        <a:t>✓ Server-side and client-side caching</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5425233"/>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SMB Multichannel</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302773"/>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Performance monitoring via CloudWatch</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1137650"/>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Live scaling of throughput capacity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4426158"/>
                  </a:ext>
                </a:extLst>
              </a:tr>
            </a:tbl>
          </a:graphicData>
        </a:graphic>
      </p:graphicFrame>
      <p:graphicFrame>
        <p:nvGraphicFramePr>
          <p:cNvPr id="5" name="Table 4">
            <a:extLst>
              <a:ext uri="{FF2B5EF4-FFF2-40B4-BE49-F238E27FC236}">
                <a16:creationId xmlns:a16="http://schemas.microsoft.com/office/drawing/2014/main" id="{AAF17AED-BD57-4046-9608-F9D0E714649A}"/>
              </a:ext>
            </a:extLst>
          </p:cNvPr>
          <p:cNvGraphicFramePr>
            <a:graphicFrameLocks noGrp="1"/>
          </p:cNvGraphicFramePr>
          <p:nvPr>
            <p:extLst>
              <p:ext uri="{D42A27DB-BD31-4B8C-83A1-F6EECF244321}">
                <p14:modId xmlns:p14="http://schemas.microsoft.com/office/powerpoint/2010/main" val="2417763707"/>
              </p:ext>
            </p:extLst>
          </p:nvPr>
        </p:nvGraphicFramePr>
        <p:xfrm>
          <a:off x="3408767" y="1097930"/>
          <a:ext cx="2433576" cy="971550"/>
        </p:xfrm>
        <a:graphic>
          <a:graphicData uri="http://schemas.openxmlformats.org/drawingml/2006/table">
            <a:tbl>
              <a:tblPr firstRow="1" bandRow="1">
                <a:tableStyleId>{E8034E78-7F5D-4C2E-B375-FC64B27BC917}</a:tableStyleId>
              </a:tblPr>
              <a:tblGrid>
                <a:gridCol w="2433576">
                  <a:extLst>
                    <a:ext uri="{9D8B030D-6E8A-4147-A177-3AD203B41FA5}">
                      <a16:colId xmlns:a16="http://schemas.microsoft.com/office/drawing/2014/main" val="360905477"/>
                    </a:ext>
                  </a:extLst>
                </a:gridCol>
              </a:tblGrid>
              <a:tr h="190500">
                <a:tc>
                  <a:txBody>
                    <a:bodyPr/>
                    <a:lstStyle/>
                    <a:p>
                      <a:r>
                        <a:rPr lang="en-US" sz="900" dirty="0">
                          <a:solidFill>
                            <a:schemeClr val="bg1"/>
                          </a:solidFill>
                        </a:rPr>
                        <a:t>Availability and durability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4"/>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High availability</a:t>
                      </a:r>
                      <a:r>
                        <a:rPr lang="en-US" sz="900" baseline="0" dirty="0">
                          <a:solidFill>
                            <a:srgbClr val="232F3E"/>
                          </a:solidFill>
                        </a:rPr>
                        <a:t> – </a:t>
                      </a:r>
                      <a:r>
                        <a:rPr lang="en-US" sz="900" dirty="0">
                          <a:solidFill>
                            <a:srgbClr val="232F3E"/>
                          </a:solidFill>
                        </a:rPr>
                        <a:t>automatic recovery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190500">
                <a:tc>
                  <a:txBody>
                    <a:bodyPr/>
                    <a:lstStyle/>
                    <a:p>
                      <a:r>
                        <a:rPr lang="en-US" sz="900" dirty="0">
                          <a:solidFill>
                            <a:srgbClr val="232F3E"/>
                          </a:solidFill>
                        </a:rPr>
                        <a:t>✓ High durability</a:t>
                      </a:r>
                      <a:r>
                        <a:rPr lang="en-US" sz="900" baseline="0" dirty="0">
                          <a:solidFill>
                            <a:srgbClr val="232F3E"/>
                          </a:solidFill>
                        </a:rPr>
                        <a:t> –</a:t>
                      </a:r>
                      <a:r>
                        <a:rPr lang="en-US" sz="900" dirty="0">
                          <a:solidFill>
                            <a:srgbClr val="232F3E"/>
                          </a:solidFill>
                        </a:rPr>
                        <a:t> automatic replication </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190500">
                <a:tc>
                  <a:txBody>
                    <a:bodyPr/>
                    <a:lstStyle/>
                    <a:p>
                      <a:r>
                        <a:rPr lang="en-US" sz="900" dirty="0">
                          <a:solidFill>
                            <a:srgbClr val="232F3E"/>
                          </a:solidFill>
                        </a:rPr>
                        <a:t>✓ Multi-AZ deployment option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113721"/>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SMB continuous availability (CA)</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578165"/>
                  </a:ext>
                </a:extLst>
              </a:tr>
            </a:tbl>
          </a:graphicData>
        </a:graphic>
      </p:graphicFrame>
      <p:graphicFrame>
        <p:nvGraphicFramePr>
          <p:cNvPr id="6" name="Table 5">
            <a:extLst>
              <a:ext uri="{FF2B5EF4-FFF2-40B4-BE49-F238E27FC236}">
                <a16:creationId xmlns:a16="http://schemas.microsoft.com/office/drawing/2014/main" id="{0BC1235B-E15C-3A4E-B472-566A66C36982}"/>
              </a:ext>
            </a:extLst>
          </p:cNvPr>
          <p:cNvGraphicFramePr>
            <a:graphicFrameLocks noGrp="1"/>
          </p:cNvGraphicFramePr>
          <p:nvPr>
            <p:extLst>
              <p:ext uri="{D42A27DB-BD31-4B8C-83A1-F6EECF244321}">
                <p14:modId xmlns:p14="http://schemas.microsoft.com/office/powerpoint/2010/main" val="1857178658"/>
              </p:ext>
            </p:extLst>
          </p:nvPr>
        </p:nvGraphicFramePr>
        <p:xfrm>
          <a:off x="6118945" y="1093021"/>
          <a:ext cx="2431961" cy="1108710"/>
        </p:xfrm>
        <a:graphic>
          <a:graphicData uri="http://schemas.openxmlformats.org/drawingml/2006/table">
            <a:tbl>
              <a:tblPr firstRow="1" bandRow="1">
                <a:tableStyleId>{E8034E78-7F5D-4C2E-B375-FC64B27BC917}</a:tableStyleId>
              </a:tblPr>
              <a:tblGrid>
                <a:gridCol w="2431961">
                  <a:extLst>
                    <a:ext uri="{9D8B030D-6E8A-4147-A177-3AD203B41FA5}">
                      <a16:colId xmlns:a16="http://schemas.microsoft.com/office/drawing/2014/main" val="360905477"/>
                    </a:ext>
                  </a:extLst>
                </a:gridCol>
              </a:tblGrid>
              <a:tr h="190500">
                <a:tc>
                  <a:txBody>
                    <a:bodyPr/>
                    <a:lstStyle/>
                    <a:p>
                      <a:r>
                        <a:rPr lang="en-US" sz="900" dirty="0">
                          <a:solidFill>
                            <a:schemeClr val="bg1"/>
                          </a:solidFill>
                        </a:rPr>
                        <a:t>Cost optimization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6"/>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Storage type flexibility (SSD / HDD)</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323850">
                <a:tc>
                  <a:txBody>
                    <a:bodyPr/>
                    <a:lstStyle/>
                    <a:p>
                      <a:r>
                        <a:rPr lang="en-US" sz="900" dirty="0">
                          <a:solidFill>
                            <a:srgbClr val="232F3E"/>
                          </a:solidFill>
                        </a:rPr>
                        <a:t>✓ Deployment type flexibility (Single-AZ /   </a:t>
                      </a:r>
                    </a:p>
                    <a:p>
                      <a:r>
                        <a:rPr lang="en-US" sz="900" baseline="0" dirty="0">
                          <a:solidFill>
                            <a:srgbClr val="232F3E"/>
                          </a:solidFill>
                        </a:rPr>
                        <a:t>    </a:t>
                      </a:r>
                      <a:r>
                        <a:rPr lang="en-US" sz="900" dirty="0">
                          <a:solidFill>
                            <a:srgbClr val="232F3E"/>
                          </a:solidFill>
                        </a:rPr>
                        <a:t>Multi-AZ)</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190500">
                <a:tc>
                  <a:txBody>
                    <a:bodyPr/>
                    <a:lstStyle/>
                    <a:p>
                      <a:r>
                        <a:rPr lang="en-US" sz="900" dirty="0">
                          <a:solidFill>
                            <a:srgbClr val="232F3E"/>
                          </a:solidFill>
                        </a:rPr>
                        <a:t>✓ Live scaling of storage capacity</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2195041"/>
                  </a:ext>
                </a:extLst>
              </a:tr>
              <a:tr h="190500">
                <a:tc>
                  <a:txBody>
                    <a:bodyPr/>
                    <a:lstStyle/>
                    <a:p>
                      <a:r>
                        <a:rPr lang="en-US" sz="900" dirty="0">
                          <a:solidFill>
                            <a:srgbClr val="232F3E"/>
                          </a:solidFill>
                        </a:rPr>
                        <a:t>✓ Data deduplication and compression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58509"/>
                  </a:ext>
                </a:extLst>
              </a:tr>
            </a:tbl>
          </a:graphicData>
        </a:graphic>
      </p:graphicFrame>
      <p:graphicFrame>
        <p:nvGraphicFramePr>
          <p:cNvPr id="7" name="Table 6">
            <a:extLst>
              <a:ext uri="{FF2B5EF4-FFF2-40B4-BE49-F238E27FC236}">
                <a16:creationId xmlns:a16="http://schemas.microsoft.com/office/drawing/2014/main" id="{6CC512E2-9BB5-C54C-B0AF-0BAD9FF338CC}"/>
              </a:ext>
            </a:extLst>
          </p:cNvPr>
          <p:cNvGraphicFramePr>
            <a:graphicFrameLocks noGrp="1"/>
          </p:cNvGraphicFramePr>
          <p:nvPr>
            <p:extLst>
              <p:ext uri="{D42A27DB-BD31-4B8C-83A1-F6EECF244321}">
                <p14:modId xmlns:p14="http://schemas.microsoft.com/office/powerpoint/2010/main" val="2066909602"/>
              </p:ext>
            </p:extLst>
          </p:nvPr>
        </p:nvGraphicFramePr>
        <p:xfrm>
          <a:off x="6118945" y="3080571"/>
          <a:ext cx="2428155" cy="1383030"/>
        </p:xfrm>
        <a:graphic>
          <a:graphicData uri="http://schemas.openxmlformats.org/drawingml/2006/table">
            <a:tbl>
              <a:tblPr firstRow="1" bandRow="1">
                <a:tableStyleId>{E8034E78-7F5D-4C2E-B375-FC64B27BC917}</a:tableStyleId>
              </a:tblPr>
              <a:tblGrid>
                <a:gridCol w="2428155">
                  <a:extLst>
                    <a:ext uri="{9D8B030D-6E8A-4147-A177-3AD203B41FA5}">
                      <a16:colId xmlns:a16="http://schemas.microsoft.com/office/drawing/2014/main" val="360905477"/>
                    </a:ext>
                  </a:extLst>
                </a:gridCol>
              </a:tblGrid>
              <a:tr h="190500">
                <a:tc>
                  <a:txBody>
                    <a:bodyPr/>
                    <a:lstStyle/>
                    <a:p>
                      <a:r>
                        <a:rPr lang="en-US" sz="900" dirty="0">
                          <a:solidFill>
                            <a:schemeClr val="tx1"/>
                          </a:solidFill>
                        </a:rPr>
                        <a:t>Security and compliance</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2"/>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Encryption at</a:t>
                      </a:r>
                      <a:r>
                        <a:rPr lang="en-US" sz="900" baseline="0" dirty="0">
                          <a:solidFill>
                            <a:srgbClr val="232F3E"/>
                          </a:solidFill>
                        </a:rPr>
                        <a:t> </a:t>
                      </a:r>
                      <a:r>
                        <a:rPr lang="en-US" sz="900" dirty="0">
                          <a:solidFill>
                            <a:srgbClr val="232F3E"/>
                          </a:solidFill>
                        </a:rPr>
                        <a:t>rest and in</a:t>
                      </a:r>
                      <a:r>
                        <a:rPr lang="en-US" sz="900" baseline="0" dirty="0">
                          <a:solidFill>
                            <a:srgbClr val="232F3E"/>
                          </a:solidFill>
                        </a:rPr>
                        <a:t> </a:t>
                      </a:r>
                      <a:r>
                        <a:rPr lang="en-US" sz="900" dirty="0">
                          <a:solidFill>
                            <a:srgbClr val="232F3E"/>
                          </a:solidFill>
                        </a:rPr>
                        <a:t>transit</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Kerberos authentication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323850">
                <a:tc>
                  <a:txBody>
                    <a:bodyPr/>
                    <a:lstStyle/>
                    <a:p>
                      <a:r>
                        <a:rPr lang="en-US" sz="900" dirty="0">
                          <a:solidFill>
                            <a:srgbClr val="232F3E"/>
                          </a:solidFill>
                        </a:rPr>
                        <a:t>✓ Access controls via NTFS ACLs, share ACLs, </a:t>
                      </a:r>
                    </a:p>
                    <a:p>
                      <a:r>
                        <a:rPr lang="en-US" sz="900" dirty="0">
                          <a:solidFill>
                            <a:srgbClr val="232F3E"/>
                          </a:solidFill>
                        </a:rPr>
                        <a:t>    VPC, and IAM</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58509"/>
                  </a:ext>
                </a:extLst>
              </a:tr>
              <a:tr h="32385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PCI DSS, ISO, SOC, GDPR, IRAP, and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HIPAA compliances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918860"/>
                  </a:ext>
                </a:extLst>
              </a:tr>
            </a:tbl>
          </a:graphicData>
        </a:graphic>
      </p:graphicFrame>
      <p:graphicFrame>
        <p:nvGraphicFramePr>
          <p:cNvPr id="8" name="Table 7">
            <a:extLst>
              <a:ext uri="{FF2B5EF4-FFF2-40B4-BE49-F238E27FC236}">
                <a16:creationId xmlns:a16="http://schemas.microsoft.com/office/drawing/2014/main" id="{FDD56AFB-44B3-A140-BB28-315EE35C8107}"/>
              </a:ext>
            </a:extLst>
          </p:cNvPr>
          <p:cNvGraphicFramePr>
            <a:graphicFrameLocks noGrp="1"/>
          </p:cNvGraphicFramePr>
          <p:nvPr>
            <p:extLst>
              <p:ext uri="{D42A27DB-BD31-4B8C-83A1-F6EECF244321}">
                <p14:modId xmlns:p14="http://schemas.microsoft.com/office/powerpoint/2010/main" val="760336404"/>
              </p:ext>
            </p:extLst>
          </p:nvPr>
        </p:nvGraphicFramePr>
        <p:xfrm>
          <a:off x="6118945" y="2277296"/>
          <a:ext cx="2428155" cy="582930"/>
        </p:xfrm>
        <a:graphic>
          <a:graphicData uri="http://schemas.openxmlformats.org/drawingml/2006/table">
            <a:tbl>
              <a:tblPr firstRow="1" bandRow="1">
                <a:tableStyleId>{E8034E78-7F5D-4C2E-B375-FC64B27BC917}</a:tableStyleId>
              </a:tblPr>
              <a:tblGrid>
                <a:gridCol w="2428155">
                  <a:extLst>
                    <a:ext uri="{9D8B030D-6E8A-4147-A177-3AD203B41FA5}">
                      <a16:colId xmlns:a16="http://schemas.microsoft.com/office/drawing/2014/main" val="360905477"/>
                    </a:ext>
                  </a:extLst>
                </a:gridCol>
              </a:tblGrid>
              <a:tr h="190500">
                <a:tc>
                  <a:txBody>
                    <a:bodyPr/>
                    <a:lstStyle/>
                    <a:p>
                      <a:r>
                        <a:rPr lang="en-US" sz="900" dirty="0">
                          <a:solidFill>
                            <a:schemeClr val="bg1"/>
                          </a:solidFill>
                        </a:rPr>
                        <a:t>Data protection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1736250437"/>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Snapshots (with end-user file restore)</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5425233"/>
                  </a:ext>
                </a:extLst>
              </a:tr>
              <a:tr h="190500">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900" dirty="0">
                          <a:solidFill>
                            <a:srgbClr val="232F3E"/>
                          </a:solidFill>
                        </a:rPr>
                        <a:t>✓ Backups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3873257"/>
                  </a:ext>
                </a:extLst>
              </a:tr>
            </a:tbl>
          </a:graphicData>
        </a:graphic>
      </p:graphicFrame>
      <p:graphicFrame>
        <p:nvGraphicFramePr>
          <p:cNvPr id="9" name="Table 8">
            <a:extLst>
              <a:ext uri="{FF2B5EF4-FFF2-40B4-BE49-F238E27FC236}">
                <a16:creationId xmlns:a16="http://schemas.microsoft.com/office/drawing/2014/main" id="{09967C4A-BACB-3C4F-A192-0AB34E57AB0C}"/>
              </a:ext>
            </a:extLst>
          </p:cNvPr>
          <p:cNvGraphicFramePr>
            <a:graphicFrameLocks noGrp="1"/>
          </p:cNvGraphicFramePr>
          <p:nvPr>
            <p:extLst>
              <p:ext uri="{D42A27DB-BD31-4B8C-83A1-F6EECF244321}">
                <p14:modId xmlns:p14="http://schemas.microsoft.com/office/powerpoint/2010/main" val="2955147697"/>
              </p:ext>
            </p:extLst>
          </p:nvPr>
        </p:nvGraphicFramePr>
        <p:xfrm>
          <a:off x="700196" y="2966271"/>
          <a:ext cx="2430354" cy="1360170"/>
        </p:xfrm>
        <a:graphic>
          <a:graphicData uri="http://schemas.openxmlformats.org/drawingml/2006/table">
            <a:tbl>
              <a:tblPr firstRow="1" bandRow="1">
                <a:tableStyleId>{E8034E78-7F5D-4C2E-B375-FC64B27BC917}</a:tableStyleId>
              </a:tblPr>
              <a:tblGrid>
                <a:gridCol w="2430354">
                  <a:extLst>
                    <a:ext uri="{9D8B030D-6E8A-4147-A177-3AD203B41FA5}">
                      <a16:colId xmlns:a16="http://schemas.microsoft.com/office/drawing/2014/main" val="360905477"/>
                    </a:ext>
                  </a:extLst>
                </a:gridCol>
              </a:tblGrid>
              <a:tr h="190500">
                <a:tc>
                  <a:txBody>
                    <a:bodyPr/>
                    <a:lstStyle/>
                    <a:p>
                      <a:r>
                        <a:rPr lang="en-US" sz="900" dirty="0">
                          <a:solidFill>
                            <a:schemeClr val="bg1"/>
                          </a:solidFill>
                        </a:rPr>
                        <a:t>Administration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extLst>
                  <a:ext uri="{0D108BD9-81ED-4DB2-BD59-A6C34878D82A}">
                    <a16:rowId xmlns:a16="http://schemas.microsoft.com/office/drawing/2014/main" val="1736250437"/>
                  </a:ext>
                </a:extLst>
              </a:tr>
              <a:tr h="190500">
                <a:tc>
                  <a:txBody>
                    <a:bodyPr/>
                    <a:lstStyle/>
                    <a:p>
                      <a:pPr marL="0" marR="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Active directory integration</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CBCBCB"/>
                    </a:solidFill>
                  </a:tcPr>
                </a:tc>
                <a:extLst>
                  <a:ext uri="{0D108BD9-81ED-4DB2-BD59-A6C34878D82A}">
                    <a16:rowId xmlns:a16="http://schemas.microsoft.com/office/drawing/2014/main" val="2646983266"/>
                  </a:ext>
                </a:extLst>
              </a:tr>
              <a:tr h="190500">
                <a:tc>
                  <a:txBody>
                    <a:bodyPr/>
                    <a:lstStyle/>
                    <a:p>
                      <a:r>
                        <a:rPr lang="en-US" sz="900" dirty="0">
                          <a:solidFill>
                            <a:srgbClr val="232F3E"/>
                          </a:solidFill>
                        </a:rPr>
                        <a:t>✓ Managing file shares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5198802"/>
                  </a:ext>
                </a:extLst>
              </a:tr>
              <a:tr h="190500">
                <a:tc>
                  <a:txBody>
                    <a:bodyPr/>
                    <a:lstStyle/>
                    <a:p>
                      <a:r>
                        <a:rPr lang="en-US" sz="900" dirty="0">
                          <a:solidFill>
                            <a:srgbClr val="232F3E"/>
                          </a:solidFill>
                        </a:rPr>
                        <a:t>✓ Monitoring user sessions and open files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2901877"/>
                  </a:ext>
                </a:extLst>
              </a:tr>
              <a:tr h="190500">
                <a:tc>
                  <a:txBody>
                    <a:bodyPr/>
                    <a:lstStyle/>
                    <a:p>
                      <a:r>
                        <a:rPr lang="en-US" sz="900" dirty="0">
                          <a:solidFill>
                            <a:srgbClr val="232F3E"/>
                          </a:solidFill>
                        </a:rPr>
                        <a:t>✓ Restoring locked files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2195041"/>
                  </a:ext>
                </a:extLst>
              </a:tr>
              <a:tr h="190500">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User storage quotas</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358509"/>
                  </a:ext>
                </a:extLst>
              </a:tr>
              <a:tr h="190500">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900" dirty="0">
                          <a:solidFill>
                            <a:srgbClr val="232F3E"/>
                          </a:solidFill>
                        </a:rPr>
                        <a:t>✓ Monitoring actions via AWS CloudTrail</a:t>
                      </a:r>
                    </a:p>
                  </a:txBody>
                  <a:tcPr marL="57150" marR="57150" marT="28575" marB="28575">
                    <a:lnL w="1905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9767057"/>
                  </a:ext>
                </a:extLst>
              </a:tr>
            </a:tbl>
          </a:graphicData>
        </a:graphic>
      </p:graphicFrame>
    </p:spTree>
    <p:extLst>
      <p:ext uri="{BB962C8B-B14F-4D97-AF65-F5344CB8AC3E}">
        <p14:creationId xmlns:p14="http://schemas.microsoft.com/office/powerpoint/2010/main" val="1995622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50">
            <a:extLst>
              <a:ext uri="{FF2B5EF4-FFF2-40B4-BE49-F238E27FC236}">
                <a16:creationId xmlns:a16="http://schemas.microsoft.com/office/drawing/2014/main" id="{46A936FF-A3F9-4EF5-9179-ECDE10FF7774}"/>
              </a:ext>
            </a:extLst>
          </p:cNvPr>
          <p:cNvSpPr>
            <a:spLocks/>
          </p:cNvSpPr>
          <p:nvPr/>
        </p:nvSpPr>
        <p:spPr bwMode="auto">
          <a:xfrm>
            <a:off x="1572999" y="31202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27" name="Rounded Rectangle 50">
            <a:extLst>
              <a:ext uri="{FF2B5EF4-FFF2-40B4-BE49-F238E27FC236}">
                <a16:creationId xmlns:a16="http://schemas.microsoft.com/office/drawing/2014/main" id="{BEA90084-1BC0-400A-A1B2-4DBE7A6D58D4}"/>
              </a:ext>
            </a:extLst>
          </p:cNvPr>
          <p:cNvSpPr>
            <a:spLocks/>
          </p:cNvSpPr>
          <p:nvPr/>
        </p:nvSpPr>
        <p:spPr bwMode="auto">
          <a:xfrm>
            <a:off x="4137659" y="31202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29" name="Rounded Rectangle 50">
            <a:extLst>
              <a:ext uri="{FF2B5EF4-FFF2-40B4-BE49-F238E27FC236}">
                <a16:creationId xmlns:a16="http://schemas.microsoft.com/office/drawing/2014/main" id="{849A4F41-212C-43B1-9D3B-1680A20036F1}"/>
              </a:ext>
            </a:extLst>
          </p:cNvPr>
          <p:cNvSpPr>
            <a:spLocks/>
          </p:cNvSpPr>
          <p:nvPr/>
        </p:nvSpPr>
        <p:spPr bwMode="auto">
          <a:xfrm>
            <a:off x="6702321" y="31202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25" name="Rounded Rectangle 50">
            <a:extLst>
              <a:ext uri="{FF2B5EF4-FFF2-40B4-BE49-F238E27FC236}">
                <a16:creationId xmlns:a16="http://schemas.microsoft.com/office/drawing/2014/main" id="{AF5EB2BF-FABD-4DFA-8256-784DCEDF0AC1}"/>
              </a:ext>
            </a:extLst>
          </p:cNvPr>
          <p:cNvSpPr>
            <a:spLocks/>
          </p:cNvSpPr>
          <p:nvPr/>
        </p:nvSpPr>
        <p:spPr bwMode="auto">
          <a:xfrm>
            <a:off x="6702321" y="15326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24" name="Rounded Rectangle 50">
            <a:extLst>
              <a:ext uri="{FF2B5EF4-FFF2-40B4-BE49-F238E27FC236}">
                <a16:creationId xmlns:a16="http://schemas.microsoft.com/office/drawing/2014/main" id="{9BC470F5-EC82-4ABA-8497-A3AC07986D28}"/>
              </a:ext>
            </a:extLst>
          </p:cNvPr>
          <p:cNvSpPr>
            <a:spLocks/>
          </p:cNvSpPr>
          <p:nvPr/>
        </p:nvSpPr>
        <p:spPr bwMode="auto">
          <a:xfrm>
            <a:off x="4137659" y="15326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23" name="Rounded Rectangle 50">
            <a:extLst>
              <a:ext uri="{FF2B5EF4-FFF2-40B4-BE49-F238E27FC236}">
                <a16:creationId xmlns:a16="http://schemas.microsoft.com/office/drawing/2014/main" id="{C2998C9B-33CF-45FC-A968-5AB463F4E740}"/>
              </a:ext>
            </a:extLst>
          </p:cNvPr>
          <p:cNvSpPr>
            <a:spLocks/>
          </p:cNvSpPr>
          <p:nvPr/>
        </p:nvSpPr>
        <p:spPr bwMode="auto">
          <a:xfrm>
            <a:off x="1572999" y="1532671"/>
            <a:ext cx="868680" cy="868680"/>
          </a:xfrm>
          <a:prstGeom prst="ellipse">
            <a:avLst/>
          </a:prstGeom>
          <a:solidFill>
            <a:srgbClr val="0E2836"/>
          </a:solidFill>
          <a:ln w="25400" cap="rnd">
            <a:solidFill>
              <a:schemeClr val="accent1"/>
            </a:solidFill>
            <a:prstDash val="solid"/>
            <a:round/>
            <a:headEnd/>
            <a:tailEnd/>
          </a:ln>
          <a:effectLst>
            <a:outerShdw blurRad="215900" dist="38100" dir="2700000" algn="tl" rotWithShape="0">
              <a:prstClr val="black">
                <a:alpha val="22000"/>
              </a:prstClr>
            </a:outerShdw>
          </a:effectLst>
        </p:spPr>
        <p:txBody>
          <a:bodyPr vert="horz" wrap="square" lIns="91440" tIns="45720" rIns="91440" bIns="45720" numCol="1" anchor="t" anchorCtr="0" compatLnSpc="1">
            <a:prstTxWarp prst="textNoShape">
              <a:avLst/>
            </a:prstTxWarp>
          </a:bodyPr>
          <a:lstStyle/>
          <a:p>
            <a:endParaRPr lang="en-US" sz="1750" dirty="0">
              <a:solidFill>
                <a:srgbClr val="1D516C"/>
              </a:solidFill>
            </a:endParaRPr>
          </a:p>
        </p:txBody>
      </p:sp>
      <p:sp>
        <p:nvSpPr>
          <p:cNvPr id="10" name="Title 3">
            <a:extLst>
              <a:ext uri="{FF2B5EF4-FFF2-40B4-BE49-F238E27FC236}">
                <a16:creationId xmlns:a16="http://schemas.microsoft.com/office/drawing/2014/main" id="{33AAA1C0-7876-4C4F-A8C6-EE8FB13CCF3D}"/>
              </a:ext>
            </a:extLst>
          </p:cNvPr>
          <p:cNvSpPr>
            <a:spLocks noGrp="1"/>
          </p:cNvSpPr>
          <p:nvPr>
            <p:ph type="title"/>
          </p:nvPr>
        </p:nvSpPr>
        <p:spPr/>
        <p:txBody>
          <a:bodyPr/>
          <a:lstStyle/>
          <a:p>
            <a:r>
              <a:rPr lang="en-US" dirty="0"/>
              <a:t>Amazon FSx for Lustre</a:t>
            </a:r>
          </a:p>
        </p:txBody>
      </p:sp>
      <p:sp>
        <p:nvSpPr>
          <p:cNvPr id="2" name="Rectangle 1">
            <a:extLst>
              <a:ext uri="{FF2B5EF4-FFF2-40B4-BE49-F238E27FC236}">
                <a16:creationId xmlns:a16="http://schemas.microsoft.com/office/drawing/2014/main" id="{54C4B973-1AAA-A64B-A286-3AD030DF70C0}"/>
              </a:ext>
            </a:extLst>
          </p:cNvPr>
          <p:cNvSpPr/>
          <p:nvPr/>
        </p:nvSpPr>
        <p:spPr>
          <a:xfrm>
            <a:off x="572385" y="764593"/>
            <a:ext cx="7999230" cy="361637"/>
          </a:xfrm>
          <a:prstGeom prst="rect">
            <a:avLst/>
          </a:prstGeom>
        </p:spPr>
        <p:txBody>
          <a:bodyPr wrap="square">
            <a:spAutoFit/>
          </a:bodyPr>
          <a:lstStyle/>
          <a:p>
            <a:pPr algn="ctr">
              <a:defRPr/>
            </a:pPr>
            <a:r>
              <a:rPr lang="en-US" sz="1750" dirty="0">
                <a:solidFill>
                  <a:srgbClr val="FFFFFF"/>
                </a:solidFill>
                <a:ea typeface="Amazon Ember Light" panose="020B0403020204020204" pitchFamily="34" charset="0"/>
                <a:cs typeface="Amazon Ember Light" panose="020B0403020204020204" pitchFamily="34" charset="0"/>
              </a:rPr>
              <a:t>Fully managed Lustre file system for high performance workloads</a:t>
            </a:r>
          </a:p>
        </p:txBody>
      </p:sp>
      <p:sp>
        <p:nvSpPr>
          <p:cNvPr id="126" name="Rectangle 125">
            <a:extLst>
              <a:ext uri="{FF2B5EF4-FFF2-40B4-BE49-F238E27FC236}">
                <a16:creationId xmlns:a16="http://schemas.microsoft.com/office/drawing/2014/main" id="{3A444FC0-5A76-C142-ABC0-E6DB7E769A7B}"/>
              </a:ext>
            </a:extLst>
          </p:cNvPr>
          <p:cNvSpPr/>
          <p:nvPr/>
        </p:nvSpPr>
        <p:spPr>
          <a:xfrm>
            <a:off x="996016" y="4068109"/>
            <a:ext cx="2022646" cy="438582"/>
          </a:xfrm>
          <a:prstGeom prst="rect">
            <a:avLst/>
          </a:prstGeom>
        </p:spPr>
        <p:txBody>
          <a:bodyPr wrap="square">
            <a:spAutoFit/>
          </a:bodyPr>
          <a:lstStyle/>
          <a:p>
            <a:pPr algn="ctr" defTabSz="285739">
              <a:spcBef>
                <a:spcPts val="375"/>
              </a:spcBef>
              <a:spcAft>
                <a:spcPts val="188"/>
              </a:spcAft>
              <a:defRPr/>
            </a:pPr>
            <a:r>
              <a:rPr lang="en-US" sz="1125" dirty="0">
                <a:solidFill>
                  <a:srgbClr val="FFFFFF"/>
                </a:solidFill>
                <a:ea typeface="Amazon Ember Light" panose="020B0403020204020204" pitchFamily="34" charset="0"/>
              </a:rPr>
              <a:t>Native file </a:t>
            </a:r>
            <a:br>
              <a:rPr lang="en-US" sz="1125" dirty="0">
                <a:solidFill>
                  <a:srgbClr val="FFFFFF"/>
                </a:solidFill>
                <a:ea typeface="Amazon Ember Light" panose="020B0403020204020204" pitchFamily="34" charset="0"/>
              </a:rPr>
            </a:br>
            <a:r>
              <a:rPr lang="en-US" sz="1125" dirty="0">
                <a:solidFill>
                  <a:srgbClr val="FFFFFF"/>
                </a:solidFill>
                <a:ea typeface="Amazon Ember Light" panose="020B0403020204020204" pitchFamily="34" charset="0"/>
              </a:rPr>
              <a:t>system interface</a:t>
            </a:r>
          </a:p>
        </p:txBody>
      </p:sp>
      <p:sp>
        <p:nvSpPr>
          <p:cNvPr id="121" name="Rectangle 120">
            <a:extLst>
              <a:ext uri="{FF2B5EF4-FFF2-40B4-BE49-F238E27FC236}">
                <a16:creationId xmlns:a16="http://schemas.microsoft.com/office/drawing/2014/main" id="{AEFC5ED1-6306-594A-8A21-0C03FA6C4A55}"/>
              </a:ext>
            </a:extLst>
          </p:cNvPr>
          <p:cNvSpPr/>
          <p:nvPr/>
        </p:nvSpPr>
        <p:spPr>
          <a:xfrm>
            <a:off x="5969449" y="2509284"/>
            <a:ext cx="2334424" cy="438582"/>
          </a:xfrm>
          <a:prstGeom prst="rect">
            <a:avLst/>
          </a:prstGeom>
        </p:spPr>
        <p:txBody>
          <a:bodyPr wrap="square">
            <a:spAutoFit/>
          </a:bodyPr>
          <a:lstStyle/>
          <a:p>
            <a:pPr algn="ctr" defTabSz="342873">
              <a:defRPr/>
            </a:pPr>
            <a:r>
              <a:rPr lang="en-US" sz="1125" dirty="0">
                <a:solidFill>
                  <a:srgbClr val="FFFFFF"/>
                </a:solidFill>
                <a:ea typeface="Amazon Ember" panose="020B0603020204020204" pitchFamily="34" charset="0"/>
                <a:cs typeface="Amazon Ember" panose="020B0603020204020204" pitchFamily="34" charset="0"/>
              </a:rPr>
              <a:t>Simple and </a:t>
            </a:r>
            <a:br>
              <a:rPr lang="en-US" sz="1125" dirty="0">
                <a:solidFill>
                  <a:srgbClr val="FFFFFF"/>
                </a:solidFill>
                <a:ea typeface="Amazon Ember" panose="020B0603020204020204" pitchFamily="34" charset="0"/>
                <a:cs typeface="Amazon Ember" panose="020B0603020204020204" pitchFamily="34" charset="0"/>
              </a:rPr>
            </a:br>
            <a:r>
              <a:rPr lang="en-US" sz="1125" dirty="0">
                <a:solidFill>
                  <a:srgbClr val="FFFFFF"/>
                </a:solidFill>
                <a:ea typeface="Amazon Ember" panose="020B0603020204020204" pitchFamily="34" charset="0"/>
                <a:cs typeface="Amazon Ember" panose="020B0603020204020204" pitchFamily="34" charset="0"/>
              </a:rPr>
              <a:t>fully managed</a:t>
            </a:r>
            <a:endParaRPr lang="en-US" sz="1125" b="1" dirty="0">
              <a:solidFill>
                <a:srgbClr val="FFFFFF"/>
              </a:solidFill>
              <a:ea typeface="Amazon Ember Light" panose="020B0403020204020204" pitchFamily="34" charset="0"/>
            </a:endParaRPr>
          </a:p>
        </p:txBody>
      </p:sp>
      <p:sp>
        <p:nvSpPr>
          <p:cNvPr id="114" name="Rectangle 113">
            <a:extLst>
              <a:ext uri="{FF2B5EF4-FFF2-40B4-BE49-F238E27FC236}">
                <a16:creationId xmlns:a16="http://schemas.microsoft.com/office/drawing/2014/main" id="{A6EF19C9-B0E6-D346-9759-E49FA9F12216}"/>
              </a:ext>
            </a:extLst>
          </p:cNvPr>
          <p:cNvSpPr/>
          <p:nvPr/>
        </p:nvSpPr>
        <p:spPr>
          <a:xfrm>
            <a:off x="3292928" y="2509284"/>
            <a:ext cx="2558144" cy="438582"/>
          </a:xfrm>
          <a:prstGeom prst="rect">
            <a:avLst/>
          </a:prstGeom>
        </p:spPr>
        <p:txBody>
          <a:bodyPr wrap="square">
            <a:spAutoFit/>
          </a:bodyPr>
          <a:lstStyle/>
          <a:p>
            <a:pPr algn="ctr" defTabSz="285739">
              <a:spcBef>
                <a:spcPts val="375"/>
              </a:spcBef>
              <a:spcAft>
                <a:spcPts val="188"/>
              </a:spcAft>
              <a:defRPr/>
            </a:pPr>
            <a:r>
              <a:rPr lang="en-US" sz="1125" dirty="0">
                <a:solidFill>
                  <a:srgbClr val="FFFFFF"/>
                </a:solidFill>
                <a:ea typeface="Amazon Ember Light" panose="020B0403020204020204" pitchFamily="34" charset="0"/>
              </a:rPr>
              <a:t>Seamless access to </a:t>
            </a:r>
            <a:br>
              <a:rPr lang="en-US" sz="1125" dirty="0">
                <a:solidFill>
                  <a:srgbClr val="FFFFFF"/>
                </a:solidFill>
                <a:ea typeface="Amazon Ember Light" panose="020B0403020204020204" pitchFamily="34" charset="0"/>
              </a:rPr>
            </a:br>
            <a:r>
              <a:rPr lang="en-US" sz="1125" dirty="0">
                <a:solidFill>
                  <a:srgbClr val="FFFFFF"/>
                </a:solidFill>
                <a:ea typeface="Amazon Ember Light" panose="020B0403020204020204" pitchFamily="34" charset="0"/>
              </a:rPr>
              <a:t>your data repositories</a:t>
            </a:r>
          </a:p>
        </p:txBody>
      </p:sp>
      <p:sp>
        <p:nvSpPr>
          <p:cNvPr id="105" name="Rectangle 104">
            <a:extLst>
              <a:ext uri="{FF2B5EF4-FFF2-40B4-BE49-F238E27FC236}">
                <a16:creationId xmlns:a16="http://schemas.microsoft.com/office/drawing/2014/main" id="{C362C7C1-FA1D-5B49-B1A0-E37ADD9A7888}"/>
              </a:ext>
            </a:extLst>
          </p:cNvPr>
          <p:cNvSpPr/>
          <p:nvPr/>
        </p:nvSpPr>
        <p:spPr>
          <a:xfrm>
            <a:off x="840127" y="2509286"/>
            <a:ext cx="2334424" cy="438582"/>
          </a:xfrm>
          <a:prstGeom prst="rect">
            <a:avLst/>
          </a:prstGeom>
        </p:spPr>
        <p:txBody>
          <a:bodyPr wrap="square">
            <a:spAutoFit/>
          </a:bodyPr>
          <a:lstStyle/>
          <a:p>
            <a:pPr algn="ctr" defTabSz="342873">
              <a:spcBef>
                <a:spcPts val="450"/>
              </a:spcBef>
              <a:spcAft>
                <a:spcPts val="225"/>
              </a:spcAft>
              <a:defRPr/>
            </a:pPr>
            <a:r>
              <a:rPr lang="en-US" sz="1125" dirty="0">
                <a:solidFill>
                  <a:srgbClr val="FFFFFF"/>
                </a:solidFill>
                <a:ea typeface="Amazon Ember" panose="020B0603020204020204" pitchFamily="34" charset="0"/>
                <a:cs typeface="Amazon Ember" panose="020B0603020204020204" pitchFamily="34" charset="0"/>
              </a:rPr>
              <a:t>Massively scalable </a:t>
            </a:r>
            <a:br>
              <a:rPr lang="en-US" sz="1125" dirty="0">
                <a:solidFill>
                  <a:srgbClr val="FFFFFF"/>
                </a:solidFill>
                <a:ea typeface="Amazon Ember" panose="020B0603020204020204" pitchFamily="34" charset="0"/>
                <a:cs typeface="Amazon Ember" panose="020B0603020204020204" pitchFamily="34" charset="0"/>
              </a:rPr>
            </a:br>
            <a:r>
              <a:rPr lang="en-US" sz="1125" dirty="0">
                <a:solidFill>
                  <a:srgbClr val="FFFFFF"/>
                </a:solidFill>
                <a:ea typeface="Amazon Ember" panose="020B0603020204020204" pitchFamily="34" charset="0"/>
                <a:cs typeface="Amazon Ember" panose="020B0603020204020204" pitchFamily="34" charset="0"/>
              </a:rPr>
              <a:t>performance</a:t>
            </a:r>
            <a:endParaRPr lang="en-US" sz="1125" b="1" dirty="0">
              <a:solidFill>
                <a:srgbClr val="FFFFFF"/>
              </a:solidFill>
              <a:ea typeface="Amazon Ember Light" panose="020B0403020204020204" pitchFamily="34" charset="0"/>
            </a:endParaRPr>
          </a:p>
        </p:txBody>
      </p:sp>
      <p:pic>
        <p:nvPicPr>
          <p:cNvPr id="66" name="Picture 65">
            <a:extLst>
              <a:ext uri="{FF2B5EF4-FFF2-40B4-BE49-F238E27FC236}">
                <a16:creationId xmlns:a16="http://schemas.microsoft.com/office/drawing/2014/main" id="{9E2CD0B6-A22D-D14C-B079-0F7DCC7439C2}"/>
              </a:ext>
            </a:extLst>
          </p:cNvPr>
          <p:cNvPicPr>
            <a:picLocks noChangeAspect="1"/>
          </p:cNvPicPr>
          <p:nvPr/>
        </p:nvPicPr>
        <p:blipFill>
          <a:blip r:embed="rId3"/>
          <a:stretch>
            <a:fillRect/>
          </a:stretch>
        </p:blipFill>
        <p:spPr>
          <a:xfrm>
            <a:off x="1711710" y="1669904"/>
            <a:ext cx="591258" cy="594215"/>
          </a:xfrm>
          <a:prstGeom prst="rect">
            <a:avLst/>
          </a:prstGeom>
        </p:spPr>
      </p:pic>
      <p:pic>
        <p:nvPicPr>
          <p:cNvPr id="68" name="Picture 67">
            <a:extLst>
              <a:ext uri="{FF2B5EF4-FFF2-40B4-BE49-F238E27FC236}">
                <a16:creationId xmlns:a16="http://schemas.microsoft.com/office/drawing/2014/main" id="{F4FA75A4-A60D-3346-A027-F2138A7D5D7C}"/>
              </a:ext>
            </a:extLst>
          </p:cNvPr>
          <p:cNvPicPr>
            <a:picLocks noChangeAspect="1"/>
          </p:cNvPicPr>
          <p:nvPr/>
        </p:nvPicPr>
        <p:blipFill>
          <a:blip r:embed="rId4"/>
          <a:stretch>
            <a:fillRect/>
          </a:stretch>
        </p:blipFill>
        <p:spPr>
          <a:xfrm>
            <a:off x="6813342" y="1642076"/>
            <a:ext cx="646639" cy="649873"/>
          </a:xfrm>
          <a:prstGeom prst="rect">
            <a:avLst/>
          </a:prstGeom>
        </p:spPr>
      </p:pic>
      <p:grpSp>
        <p:nvGrpSpPr>
          <p:cNvPr id="6" name="Group 5">
            <a:extLst>
              <a:ext uri="{FF2B5EF4-FFF2-40B4-BE49-F238E27FC236}">
                <a16:creationId xmlns:a16="http://schemas.microsoft.com/office/drawing/2014/main" id="{E7E120FC-A01E-4CB8-920D-C64389A185A5}"/>
              </a:ext>
            </a:extLst>
          </p:cNvPr>
          <p:cNvGrpSpPr/>
          <p:nvPr/>
        </p:nvGrpSpPr>
        <p:grpSpPr>
          <a:xfrm>
            <a:off x="4223459" y="1624697"/>
            <a:ext cx="697084" cy="684629"/>
            <a:chOff x="5044288" y="2591030"/>
            <a:chExt cx="1544687" cy="1517089"/>
          </a:xfrm>
        </p:grpSpPr>
        <p:pic>
          <p:nvPicPr>
            <p:cNvPr id="69" name="Picture 68">
              <a:extLst>
                <a:ext uri="{FF2B5EF4-FFF2-40B4-BE49-F238E27FC236}">
                  <a16:creationId xmlns:a16="http://schemas.microsoft.com/office/drawing/2014/main" id="{6D90EB76-5292-9D4B-B922-82575C21082F}"/>
                </a:ext>
              </a:extLst>
            </p:cNvPr>
            <p:cNvPicPr>
              <a:picLocks noChangeAspect="1"/>
            </p:cNvPicPr>
            <p:nvPr/>
          </p:nvPicPr>
          <p:blipFill>
            <a:blip r:embed="rId5"/>
            <a:stretch>
              <a:fillRect/>
            </a:stretch>
          </p:blipFill>
          <p:spPr>
            <a:xfrm>
              <a:off x="5044288" y="2591030"/>
              <a:ext cx="994018" cy="994017"/>
            </a:xfrm>
            <a:prstGeom prst="rect">
              <a:avLst/>
            </a:prstGeom>
          </p:spPr>
        </p:pic>
        <p:pic>
          <p:nvPicPr>
            <p:cNvPr id="22" name="Picture 21">
              <a:extLst>
                <a:ext uri="{FF2B5EF4-FFF2-40B4-BE49-F238E27FC236}">
                  <a16:creationId xmlns:a16="http://schemas.microsoft.com/office/drawing/2014/main" id="{D26448F4-A953-C94C-B897-429CDF8FAFBE}"/>
                </a:ext>
              </a:extLst>
            </p:cNvPr>
            <p:cNvPicPr>
              <a:picLocks noChangeAspect="1"/>
            </p:cNvPicPr>
            <p:nvPr/>
          </p:nvPicPr>
          <p:blipFill>
            <a:blip r:embed="rId6"/>
            <a:stretch>
              <a:fillRect/>
            </a:stretch>
          </p:blipFill>
          <p:spPr>
            <a:xfrm>
              <a:off x="5588542" y="3107685"/>
              <a:ext cx="1000433" cy="1000434"/>
            </a:xfrm>
            <a:prstGeom prst="rect">
              <a:avLst/>
            </a:prstGeom>
          </p:spPr>
        </p:pic>
      </p:grpSp>
      <p:pic>
        <p:nvPicPr>
          <p:cNvPr id="28" name="Picture 27">
            <a:extLst>
              <a:ext uri="{FF2B5EF4-FFF2-40B4-BE49-F238E27FC236}">
                <a16:creationId xmlns:a16="http://schemas.microsoft.com/office/drawing/2014/main" id="{424E45AF-0349-4840-9E9B-7F5B206543CC}"/>
              </a:ext>
            </a:extLst>
          </p:cNvPr>
          <p:cNvPicPr>
            <a:picLocks noChangeAspect="1"/>
          </p:cNvPicPr>
          <p:nvPr/>
        </p:nvPicPr>
        <p:blipFill>
          <a:blip r:embed="rId7"/>
          <a:stretch>
            <a:fillRect/>
          </a:stretch>
        </p:blipFill>
        <p:spPr>
          <a:xfrm>
            <a:off x="6754804" y="3172754"/>
            <a:ext cx="763715" cy="763715"/>
          </a:xfrm>
          <a:prstGeom prst="rect">
            <a:avLst/>
          </a:prstGeom>
        </p:spPr>
      </p:pic>
      <p:pic>
        <p:nvPicPr>
          <p:cNvPr id="32" name="Picture 31">
            <a:extLst>
              <a:ext uri="{FF2B5EF4-FFF2-40B4-BE49-F238E27FC236}">
                <a16:creationId xmlns:a16="http://schemas.microsoft.com/office/drawing/2014/main" id="{5C2D9930-65B0-8142-B5E8-9279072A34BA}"/>
              </a:ext>
            </a:extLst>
          </p:cNvPr>
          <p:cNvPicPr>
            <a:picLocks noChangeAspect="1"/>
          </p:cNvPicPr>
          <p:nvPr/>
        </p:nvPicPr>
        <p:blipFill>
          <a:blip r:embed="rId8"/>
          <a:stretch>
            <a:fillRect/>
          </a:stretch>
        </p:blipFill>
        <p:spPr>
          <a:xfrm>
            <a:off x="4234986" y="3217599"/>
            <a:ext cx="674026" cy="674025"/>
          </a:xfrm>
          <a:prstGeom prst="rect">
            <a:avLst/>
          </a:prstGeom>
        </p:spPr>
      </p:pic>
      <p:sp>
        <p:nvSpPr>
          <p:cNvPr id="36" name="Rectangle 35">
            <a:extLst>
              <a:ext uri="{FF2B5EF4-FFF2-40B4-BE49-F238E27FC236}">
                <a16:creationId xmlns:a16="http://schemas.microsoft.com/office/drawing/2014/main" id="{6ABAEAC9-AA00-F84F-AA6B-D551E789E701}"/>
              </a:ext>
            </a:extLst>
          </p:cNvPr>
          <p:cNvSpPr/>
          <p:nvPr/>
        </p:nvSpPr>
        <p:spPr>
          <a:xfrm>
            <a:off x="3292927" y="4068109"/>
            <a:ext cx="2558144" cy="438582"/>
          </a:xfrm>
          <a:prstGeom prst="rect">
            <a:avLst/>
          </a:prstGeom>
        </p:spPr>
        <p:txBody>
          <a:bodyPr wrap="square">
            <a:spAutoFit/>
          </a:bodyPr>
          <a:lstStyle/>
          <a:p>
            <a:pPr algn="ctr" defTabSz="285739">
              <a:spcBef>
                <a:spcPts val="375"/>
              </a:spcBef>
              <a:spcAft>
                <a:spcPts val="188"/>
              </a:spcAft>
              <a:defRPr/>
            </a:pPr>
            <a:r>
              <a:rPr lang="en-US" sz="1125" dirty="0">
                <a:solidFill>
                  <a:srgbClr val="FFFFFF"/>
                </a:solidFill>
                <a:ea typeface="Amazon Ember Light" panose="020B0403020204020204" pitchFamily="34" charset="0"/>
              </a:rPr>
              <a:t>Cost-optimized for </a:t>
            </a:r>
            <a:br>
              <a:rPr lang="en-US" sz="1125" dirty="0">
                <a:solidFill>
                  <a:srgbClr val="FFFFFF"/>
                </a:solidFill>
                <a:ea typeface="Amazon Ember Light" panose="020B0403020204020204" pitchFamily="34" charset="0"/>
              </a:rPr>
            </a:br>
            <a:r>
              <a:rPr lang="en-US" sz="1125" dirty="0">
                <a:solidFill>
                  <a:srgbClr val="FFFFFF"/>
                </a:solidFill>
                <a:ea typeface="Amazon Ember Light" panose="020B0403020204020204" pitchFamily="34" charset="0"/>
              </a:rPr>
              <a:t>compute-intensive workloads</a:t>
            </a:r>
          </a:p>
        </p:txBody>
      </p:sp>
      <p:sp>
        <p:nvSpPr>
          <p:cNvPr id="39" name="Rectangle 38">
            <a:extLst>
              <a:ext uri="{FF2B5EF4-FFF2-40B4-BE49-F238E27FC236}">
                <a16:creationId xmlns:a16="http://schemas.microsoft.com/office/drawing/2014/main" id="{5CA43A37-C479-FF45-982D-6EB16F8C70D9}"/>
              </a:ext>
            </a:extLst>
          </p:cNvPr>
          <p:cNvSpPr/>
          <p:nvPr/>
        </p:nvSpPr>
        <p:spPr>
          <a:xfrm>
            <a:off x="6125338" y="4068108"/>
            <a:ext cx="2022646" cy="438582"/>
          </a:xfrm>
          <a:prstGeom prst="rect">
            <a:avLst/>
          </a:prstGeom>
        </p:spPr>
        <p:txBody>
          <a:bodyPr wrap="square">
            <a:spAutoFit/>
          </a:bodyPr>
          <a:lstStyle/>
          <a:p>
            <a:pPr algn="ctr" defTabSz="342873">
              <a:spcBef>
                <a:spcPts val="450"/>
              </a:spcBef>
              <a:spcAft>
                <a:spcPts val="225"/>
              </a:spcAft>
              <a:defRPr/>
            </a:pPr>
            <a:r>
              <a:rPr lang="en-US" sz="1125" dirty="0">
                <a:solidFill>
                  <a:srgbClr val="FFFFFF"/>
                </a:solidFill>
                <a:ea typeface="Amazon Ember" panose="020B0603020204020204" pitchFamily="34" charset="0"/>
                <a:cs typeface="Amazon Ember" panose="020B0603020204020204" pitchFamily="34" charset="0"/>
              </a:rPr>
              <a:t>Secure </a:t>
            </a:r>
            <a:br>
              <a:rPr lang="en-US" sz="1125" dirty="0">
                <a:solidFill>
                  <a:srgbClr val="FFFFFF"/>
                </a:solidFill>
                <a:ea typeface="Amazon Ember" panose="020B0603020204020204" pitchFamily="34" charset="0"/>
                <a:cs typeface="Amazon Ember" panose="020B0603020204020204" pitchFamily="34" charset="0"/>
              </a:rPr>
            </a:br>
            <a:r>
              <a:rPr lang="en-US" sz="1125" dirty="0">
                <a:solidFill>
                  <a:srgbClr val="FFFFFF"/>
                </a:solidFill>
                <a:ea typeface="Amazon Ember" panose="020B0603020204020204" pitchFamily="34" charset="0"/>
                <a:cs typeface="Amazon Ember" panose="020B0603020204020204" pitchFamily="34" charset="0"/>
              </a:rPr>
              <a:t>and compliant</a:t>
            </a:r>
            <a:endParaRPr lang="en-US" sz="1125" b="1" dirty="0">
              <a:solidFill>
                <a:srgbClr val="FFFFFF"/>
              </a:solidFill>
              <a:ea typeface="Amazon Ember Light" panose="020B0403020204020204" pitchFamily="34" charset="0"/>
            </a:endParaRPr>
          </a:p>
        </p:txBody>
      </p:sp>
      <p:grpSp>
        <p:nvGrpSpPr>
          <p:cNvPr id="7" name="Group 6">
            <a:extLst>
              <a:ext uri="{FF2B5EF4-FFF2-40B4-BE49-F238E27FC236}">
                <a16:creationId xmlns:a16="http://schemas.microsoft.com/office/drawing/2014/main" id="{47CD7431-3DB3-4A3C-B8C9-A8F0259DD2D3}"/>
              </a:ext>
            </a:extLst>
          </p:cNvPr>
          <p:cNvGrpSpPr/>
          <p:nvPr/>
        </p:nvGrpSpPr>
        <p:grpSpPr>
          <a:xfrm>
            <a:off x="1637444" y="3208936"/>
            <a:ext cx="739787" cy="691349"/>
            <a:chOff x="10403971" y="5065232"/>
            <a:chExt cx="1639312" cy="1531975"/>
          </a:xfrm>
          <a:solidFill>
            <a:srgbClr val="0E2836"/>
          </a:solidFill>
        </p:grpSpPr>
        <p:pic>
          <p:nvPicPr>
            <p:cNvPr id="41" name="Picture 40">
              <a:extLst>
                <a:ext uri="{FF2B5EF4-FFF2-40B4-BE49-F238E27FC236}">
                  <a16:creationId xmlns:a16="http://schemas.microsoft.com/office/drawing/2014/main" id="{EEAAB6B8-0A18-5B48-87CF-42DC45A0FDC9}"/>
                </a:ext>
              </a:extLst>
            </p:cNvPr>
            <p:cNvPicPr>
              <a:picLocks noChangeAspect="1"/>
            </p:cNvPicPr>
            <p:nvPr/>
          </p:nvPicPr>
          <p:blipFill>
            <a:blip r:embed="rId9"/>
            <a:stretch>
              <a:fillRect/>
            </a:stretch>
          </p:blipFill>
          <p:spPr>
            <a:xfrm>
              <a:off x="11121479" y="5675403"/>
              <a:ext cx="921804" cy="921804"/>
            </a:xfrm>
            <a:prstGeom prst="rect">
              <a:avLst/>
            </a:prstGeom>
            <a:grpFill/>
          </p:spPr>
        </p:pic>
        <p:pic>
          <p:nvPicPr>
            <p:cNvPr id="42" name="Picture 41">
              <a:extLst>
                <a:ext uri="{FF2B5EF4-FFF2-40B4-BE49-F238E27FC236}">
                  <a16:creationId xmlns:a16="http://schemas.microsoft.com/office/drawing/2014/main" id="{DF6FC047-8042-E64E-B1FC-4C55C351C84D}"/>
                </a:ext>
              </a:extLst>
            </p:cNvPr>
            <p:cNvPicPr>
              <a:picLocks noChangeAspect="1"/>
            </p:cNvPicPr>
            <p:nvPr/>
          </p:nvPicPr>
          <p:blipFill>
            <a:blip r:embed="rId10"/>
            <a:stretch>
              <a:fillRect/>
            </a:stretch>
          </p:blipFill>
          <p:spPr>
            <a:xfrm>
              <a:off x="10403971" y="5065232"/>
              <a:ext cx="1296878" cy="1296878"/>
            </a:xfrm>
            <a:prstGeom prst="rect">
              <a:avLst/>
            </a:prstGeom>
            <a:grpFill/>
          </p:spPr>
        </p:pic>
      </p:grpSp>
      <p:sp>
        <p:nvSpPr>
          <p:cNvPr id="3" name="Left Brace 2">
            <a:extLst>
              <a:ext uri="{FF2B5EF4-FFF2-40B4-BE49-F238E27FC236}">
                <a16:creationId xmlns:a16="http://schemas.microsoft.com/office/drawing/2014/main" id="{9B775F15-7690-43F8-BAAF-147F3A020100}"/>
              </a:ext>
            </a:extLst>
          </p:cNvPr>
          <p:cNvSpPr/>
          <p:nvPr/>
        </p:nvSpPr>
        <p:spPr>
          <a:xfrm rot="16200000">
            <a:off x="4479986" y="-2304265"/>
            <a:ext cx="184031" cy="7117159"/>
          </a:xfrm>
          <a:prstGeom prst="leftBrace">
            <a:avLst>
              <a:gd name="adj1" fmla="val 45097"/>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sz="1000" dirty="0">
              <a:solidFill>
                <a:srgbClr val="1D516C"/>
              </a:solidFill>
            </a:endParaRPr>
          </a:p>
        </p:txBody>
      </p:sp>
      <p:pic>
        <p:nvPicPr>
          <p:cNvPr id="33" name="Graphic 10">
            <a:extLst>
              <a:ext uri="{FF2B5EF4-FFF2-40B4-BE49-F238E27FC236}">
                <a16:creationId xmlns:a16="http://schemas.microsoft.com/office/drawing/2014/main" id="{EDD7A24B-4031-0348-9C53-0F51C72401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6236" y="99523"/>
            <a:ext cx="747060" cy="747060"/>
          </a:xfrm>
          <a:prstGeom prst="rect">
            <a:avLst/>
          </a:prstGeom>
        </p:spPr>
      </p:pic>
    </p:spTree>
    <p:extLst>
      <p:ext uri="{BB962C8B-B14F-4D97-AF65-F5344CB8AC3E}">
        <p14:creationId xmlns:p14="http://schemas.microsoft.com/office/powerpoint/2010/main" val="270956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8DB56EFB-61D8-1F47-AE71-30D0738820DF}"/>
              </a:ext>
            </a:extLst>
          </p:cNvPr>
          <p:cNvSpPr/>
          <p:nvPr/>
        </p:nvSpPr>
        <p:spPr>
          <a:xfrm>
            <a:off x="5965490" y="3089950"/>
            <a:ext cx="3000478" cy="1447473"/>
          </a:xfrm>
          <a:prstGeom prst="rect">
            <a:avLst/>
          </a:prstGeom>
          <a:solidFill>
            <a:srgbClr val="0E2836"/>
          </a:solidFill>
        </p:spPr>
        <p:txBody>
          <a:bodyPr wrap="square" anchor="ctr">
            <a:noAutofit/>
          </a:bodyPr>
          <a:lstStyle/>
          <a:p>
            <a:pPr marL="1465461"/>
            <a:r>
              <a:rPr lang="en-US" sz="1000" dirty="0">
                <a:solidFill>
                  <a:schemeClr val="bg1"/>
                </a:solidFill>
              </a:rPr>
              <a:t>For every </a:t>
            </a:r>
            <a:r>
              <a:rPr lang="en-US" sz="1000" dirty="0">
                <a:solidFill>
                  <a:schemeClr val="accent1"/>
                </a:solidFill>
              </a:rPr>
              <a:t>$1 spent </a:t>
            </a:r>
            <a:r>
              <a:rPr lang="en-US" sz="1000" dirty="0">
                <a:solidFill>
                  <a:schemeClr val="bg1"/>
                </a:solidFill>
              </a:rPr>
              <a:t>on high performance computing, businesses see</a:t>
            </a:r>
            <a:r>
              <a:rPr lang="en-US" sz="1000" dirty="0"/>
              <a:t> </a:t>
            </a:r>
            <a:r>
              <a:rPr lang="en-US" sz="1000" dirty="0">
                <a:solidFill>
                  <a:schemeClr val="accent1"/>
                </a:solidFill>
              </a:rPr>
              <a:t>$463 in incremental revenues </a:t>
            </a:r>
            <a:r>
              <a:rPr lang="en-US" sz="1000" dirty="0">
                <a:solidFill>
                  <a:schemeClr val="bg1"/>
                </a:solidFill>
              </a:rPr>
              <a:t>and</a:t>
            </a:r>
            <a:r>
              <a:rPr lang="en-US" sz="1000" dirty="0"/>
              <a:t> </a:t>
            </a:r>
            <a:r>
              <a:rPr lang="en-US" sz="1000" dirty="0">
                <a:solidFill>
                  <a:schemeClr val="accent1"/>
                </a:solidFill>
              </a:rPr>
              <a:t>$44 in incremental profit</a:t>
            </a:r>
            <a:r>
              <a:rPr lang="en-US" sz="1000" baseline="30000" dirty="0"/>
              <a:t>1</a:t>
            </a:r>
          </a:p>
        </p:txBody>
      </p:sp>
      <p:sp>
        <p:nvSpPr>
          <p:cNvPr id="3" name="Title 3">
            <a:extLst>
              <a:ext uri="{FF2B5EF4-FFF2-40B4-BE49-F238E27FC236}">
                <a16:creationId xmlns:a16="http://schemas.microsoft.com/office/drawing/2014/main" id="{33AAA1C0-7876-4C4F-A8C6-EE8FB13CCF3D}"/>
              </a:ext>
            </a:extLst>
          </p:cNvPr>
          <p:cNvSpPr txBox="1">
            <a:spLocks/>
          </p:cNvSpPr>
          <p:nvPr/>
        </p:nvSpPr>
        <p:spPr>
          <a:xfrm>
            <a:off x="202407" y="217133"/>
            <a:ext cx="8739267" cy="674749"/>
          </a:xfrm>
          <a:prstGeom prst="rect">
            <a:avLst/>
          </a:prstGeom>
        </p:spPr>
        <p:txBody>
          <a:bodyPr lIns="114300" tIns="91440" rIns="114300" bIns="91440"/>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2250" dirty="0">
                <a:solidFill>
                  <a:schemeClr val="bg1"/>
                </a:solidFill>
              </a:rPr>
              <a:t>Customers continue to increase the size of their workloads on AWS across industry verticals and application areas</a:t>
            </a:r>
          </a:p>
        </p:txBody>
      </p:sp>
      <p:grpSp>
        <p:nvGrpSpPr>
          <p:cNvPr id="4" name="Group 3">
            <a:extLst>
              <a:ext uri="{FF2B5EF4-FFF2-40B4-BE49-F238E27FC236}">
                <a16:creationId xmlns:a16="http://schemas.microsoft.com/office/drawing/2014/main" id="{17A70132-DF61-3B4B-A59B-981B650DC4D1}"/>
              </a:ext>
            </a:extLst>
          </p:cNvPr>
          <p:cNvGrpSpPr/>
          <p:nvPr/>
        </p:nvGrpSpPr>
        <p:grpSpPr>
          <a:xfrm>
            <a:off x="7326453" y="1730845"/>
            <a:ext cx="1408417" cy="1301541"/>
            <a:chOff x="12205056" y="2481762"/>
            <a:chExt cx="2432184" cy="2247621"/>
          </a:xfrm>
        </p:grpSpPr>
        <p:sp>
          <p:nvSpPr>
            <p:cNvPr id="5" name="TextBox 4">
              <a:extLst>
                <a:ext uri="{FF2B5EF4-FFF2-40B4-BE49-F238E27FC236}">
                  <a16:creationId xmlns:a16="http://schemas.microsoft.com/office/drawing/2014/main" id="{CCAA1E67-D1D4-4D1C-819D-EDD6FB444843}"/>
                </a:ext>
              </a:extLst>
            </p:cNvPr>
            <p:cNvSpPr txBox="1"/>
            <p:nvPr/>
          </p:nvSpPr>
          <p:spPr>
            <a:xfrm>
              <a:off x="12205056" y="4175385"/>
              <a:ext cx="2432184" cy="553998"/>
            </a:xfrm>
            <a:prstGeom prst="rect">
              <a:avLst/>
            </a:prstGeom>
          </p:spPr>
          <p:txBody>
            <a:bodyPr wrap="square" lIns="68580" tIns="0" rIns="0" bIns="0" rtlCol="0" anchor="ctr" anchorCtr="0">
              <a:noAutofit/>
            </a:bodyPr>
            <a:lstStyle>
              <a:defPPr>
                <a:defRPr lang="en-US"/>
              </a:defPPr>
              <a:lvl1pPr algn="ctr">
                <a:spcAft>
                  <a:spcPts val="600"/>
                </a:spcAft>
                <a:defRPr sz="1400" spc="100">
                  <a:latin typeface="Amazon Ember" charset="0"/>
                  <a:ea typeface="Amazon Ember" charset="0"/>
                  <a:cs typeface="Amazon Ember" charset="0"/>
                </a:defRPr>
              </a:lvl1pPr>
            </a:lstStyle>
            <a:p>
              <a:pPr defTabSz="548640">
                <a:spcAft>
                  <a:spcPts val="0"/>
                </a:spcAft>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Machine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learning</a:t>
              </a:r>
            </a:p>
          </p:txBody>
        </p:sp>
        <p:grpSp>
          <p:nvGrpSpPr>
            <p:cNvPr id="6" name="Group 5">
              <a:extLst>
                <a:ext uri="{FF2B5EF4-FFF2-40B4-BE49-F238E27FC236}">
                  <a16:creationId xmlns:a16="http://schemas.microsoft.com/office/drawing/2014/main" id="{24B0B53F-4BC6-4462-B57E-881F24680BE9}"/>
                </a:ext>
              </a:extLst>
            </p:cNvPr>
            <p:cNvGrpSpPr/>
            <p:nvPr/>
          </p:nvGrpSpPr>
          <p:grpSpPr>
            <a:xfrm>
              <a:off x="12660899" y="2481762"/>
              <a:ext cx="1520499" cy="1496405"/>
              <a:chOff x="4758366" y="2692552"/>
              <a:chExt cx="1691912" cy="1691912"/>
            </a:xfrm>
          </p:grpSpPr>
          <p:sp>
            <p:nvSpPr>
              <p:cNvPr id="7" name="Rounded Rectangle 50">
                <a:extLst>
                  <a:ext uri="{FF2B5EF4-FFF2-40B4-BE49-F238E27FC236}">
                    <a16:creationId xmlns:a16="http://schemas.microsoft.com/office/drawing/2014/main" id="{B50F7620-913A-4E4C-89D4-8F35039D25B9}"/>
                  </a:ext>
                </a:extLst>
              </p:cNvPr>
              <p:cNvSpPr>
                <a:spLocks/>
              </p:cNvSpPr>
              <p:nvPr/>
            </p:nvSpPr>
            <p:spPr bwMode="auto">
              <a:xfrm>
                <a:off x="4758366" y="2692552"/>
                <a:ext cx="1691912" cy="1691912"/>
              </a:xfrm>
              <a:prstGeom prst="ellipse">
                <a:avLst/>
              </a:prstGeom>
              <a:no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nvGrpSpPr>
              <p:cNvPr id="8" name="Group 4">
                <a:extLst>
                  <a:ext uri="{FF2B5EF4-FFF2-40B4-BE49-F238E27FC236}">
                    <a16:creationId xmlns:a16="http://schemas.microsoft.com/office/drawing/2014/main" id="{2756EC3E-534F-48EA-A82A-1269538AABA0}"/>
                  </a:ext>
                </a:extLst>
              </p:cNvPr>
              <p:cNvGrpSpPr>
                <a:grpSpLocks noChangeAspect="1"/>
              </p:cNvGrpSpPr>
              <p:nvPr/>
            </p:nvGrpSpPr>
            <p:grpSpPr bwMode="auto">
              <a:xfrm>
                <a:off x="5112644" y="3082360"/>
                <a:ext cx="983356" cy="912298"/>
                <a:chOff x="1803" y="564"/>
                <a:chExt cx="1204" cy="1117"/>
              </a:xfrm>
            </p:grpSpPr>
            <p:sp>
              <p:nvSpPr>
                <p:cNvPr id="9" name="Line 14">
                  <a:extLst>
                    <a:ext uri="{FF2B5EF4-FFF2-40B4-BE49-F238E27FC236}">
                      <a16:creationId xmlns:a16="http://schemas.microsoft.com/office/drawing/2014/main" id="{C2F9A8AB-06A3-4352-8562-6C1DB6D66681}"/>
                    </a:ext>
                  </a:extLst>
                </p:cNvPr>
                <p:cNvSpPr>
                  <a:spLocks noChangeShapeType="1"/>
                </p:cNvSpPr>
                <p:nvPr/>
              </p:nvSpPr>
              <p:spPr bwMode="auto">
                <a:xfrm flipH="1">
                  <a:off x="2598" y="828"/>
                  <a:ext cx="244" cy="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0" name="Line 15">
                  <a:extLst>
                    <a:ext uri="{FF2B5EF4-FFF2-40B4-BE49-F238E27FC236}">
                      <a16:creationId xmlns:a16="http://schemas.microsoft.com/office/drawing/2014/main" id="{E453EBDE-0B7B-4A21-B454-884A0B493387}"/>
                    </a:ext>
                  </a:extLst>
                </p:cNvPr>
                <p:cNvSpPr>
                  <a:spLocks noChangeShapeType="1"/>
                </p:cNvSpPr>
                <p:nvPr/>
              </p:nvSpPr>
              <p:spPr bwMode="auto">
                <a:xfrm flipH="1" flipV="1">
                  <a:off x="2790" y="1191"/>
                  <a:ext cx="167" cy="113"/>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1" name="Line 21">
                  <a:extLst>
                    <a:ext uri="{FF2B5EF4-FFF2-40B4-BE49-F238E27FC236}">
                      <a16:creationId xmlns:a16="http://schemas.microsoft.com/office/drawing/2014/main" id="{1D0A3595-CBE1-466C-8F44-282BEBDF0652}"/>
                    </a:ext>
                  </a:extLst>
                </p:cNvPr>
                <p:cNvSpPr>
                  <a:spLocks noChangeShapeType="1"/>
                </p:cNvSpPr>
                <p:nvPr/>
              </p:nvSpPr>
              <p:spPr bwMode="auto">
                <a:xfrm>
                  <a:off x="2412" y="1451"/>
                  <a:ext cx="186" cy="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2" name="Freeform 5">
                  <a:extLst>
                    <a:ext uri="{FF2B5EF4-FFF2-40B4-BE49-F238E27FC236}">
                      <a16:creationId xmlns:a16="http://schemas.microsoft.com/office/drawing/2014/main" id="{7AA135F5-4818-4F14-B670-DA082E54291D}"/>
                    </a:ext>
                  </a:extLst>
                </p:cNvPr>
                <p:cNvSpPr>
                  <a:spLocks/>
                </p:cNvSpPr>
                <p:nvPr/>
              </p:nvSpPr>
              <p:spPr bwMode="auto">
                <a:xfrm>
                  <a:off x="1945" y="564"/>
                  <a:ext cx="1062" cy="1117"/>
                </a:xfrm>
                <a:custGeom>
                  <a:avLst/>
                  <a:gdLst>
                    <a:gd name="T0" fmla="*/ 609 w 1062"/>
                    <a:gd name="T1" fmla="*/ 517 h 1117"/>
                    <a:gd name="T2" fmla="*/ 459 w 1062"/>
                    <a:gd name="T3" fmla="*/ 427 h 1117"/>
                    <a:gd name="T4" fmla="*/ 459 w 1062"/>
                    <a:gd name="T5" fmla="*/ 117 h 1117"/>
                    <a:gd name="T6" fmla="*/ 647 w 1062"/>
                    <a:gd name="T7" fmla="*/ 0 h 1117"/>
                    <a:gd name="T8" fmla="*/ 903 w 1062"/>
                    <a:gd name="T9" fmla="*/ 172 h 1117"/>
                    <a:gd name="T10" fmla="*/ 903 w 1062"/>
                    <a:gd name="T11" fmla="*/ 343 h 1117"/>
                    <a:gd name="T12" fmla="*/ 1062 w 1062"/>
                    <a:gd name="T13" fmla="*/ 473 h 1117"/>
                    <a:gd name="T14" fmla="*/ 1062 w 1062"/>
                    <a:gd name="T15" fmla="*/ 698 h 1117"/>
                    <a:gd name="T16" fmla="*/ 918 w 1062"/>
                    <a:gd name="T17" fmla="*/ 824 h 1117"/>
                    <a:gd name="T18" fmla="*/ 918 w 1062"/>
                    <a:gd name="T19" fmla="*/ 987 h 1117"/>
                    <a:gd name="T20" fmla="*/ 705 w 1062"/>
                    <a:gd name="T21" fmla="*/ 1117 h 1117"/>
                    <a:gd name="T22" fmla="*/ 547 w 1062"/>
                    <a:gd name="T23" fmla="*/ 1117 h 1117"/>
                    <a:gd name="T24" fmla="*/ 467 w 1062"/>
                    <a:gd name="T25" fmla="*/ 1056 h 1117"/>
                    <a:gd name="T26" fmla="*/ 378 w 1062"/>
                    <a:gd name="T27" fmla="*/ 1117 h 1117"/>
                    <a:gd name="T28" fmla="*/ 211 w 1062"/>
                    <a:gd name="T29" fmla="*/ 1117 h 1117"/>
                    <a:gd name="T30" fmla="*/ 0 w 1062"/>
                    <a:gd name="T31" fmla="*/ 970 h 1117"/>
                    <a:gd name="T32" fmla="*/ 0 w 1062"/>
                    <a:gd name="T33" fmla="*/ 845 h 1117"/>
                    <a:gd name="T34" fmla="*/ 158 w 1062"/>
                    <a:gd name="T35" fmla="*/ 753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2" h="1117">
                      <a:moveTo>
                        <a:pt x="609" y="517"/>
                      </a:moveTo>
                      <a:lnTo>
                        <a:pt x="459" y="427"/>
                      </a:lnTo>
                      <a:lnTo>
                        <a:pt x="459" y="117"/>
                      </a:lnTo>
                      <a:lnTo>
                        <a:pt x="647" y="0"/>
                      </a:lnTo>
                      <a:lnTo>
                        <a:pt x="903" y="172"/>
                      </a:lnTo>
                      <a:lnTo>
                        <a:pt x="903" y="343"/>
                      </a:lnTo>
                      <a:lnTo>
                        <a:pt x="1062" y="473"/>
                      </a:lnTo>
                      <a:lnTo>
                        <a:pt x="1062" y="698"/>
                      </a:lnTo>
                      <a:lnTo>
                        <a:pt x="918" y="824"/>
                      </a:lnTo>
                      <a:lnTo>
                        <a:pt x="918" y="987"/>
                      </a:lnTo>
                      <a:lnTo>
                        <a:pt x="705" y="1117"/>
                      </a:lnTo>
                      <a:lnTo>
                        <a:pt x="547" y="1117"/>
                      </a:lnTo>
                      <a:lnTo>
                        <a:pt x="467" y="1056"/>
                      </a:lnTo>
                      <a:lnTo>
                        <a:pt x="378" y="1117"/>
                      </a:lnTo>
                      <a:lnTo>
                        <a:pt x="211" y="1117"/>
                      </a:lnTo>
                      <a:lnTo>
                        <a:pt x="0" y="970"/>
                      </a:lnTo>
                      <a:lnTo>
                        <a:pt x="0" y="845"/>
                      </a:lnTo>
                      <a:lnTo>
                        <a:pt x="158" y="753"/>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3" name="Freeform 6">
                  <a:extLst>
                    <a:ext uri="{FF2B5EF4-FFF2-40B4-BE49-F238E27FC236}">
                      <a16:creationId xmlns:a16="http://schemas.microsoft.com/office/drawing/2014/main" id="{9FA75EB5-6554-44D4-A561-A2638AD64EB5}"/>
                    </a:ext>
                  </a:extLst>
                </p:cNvPr>
                <p:cNvSpPr>
                  <a:spLocks/>
                </p:cNvSpPr>
                <p:nvPr/>
              </p:nvSpPr>
              <p:spPr bwMode="auto">
                <a:xfrm>
                  <a:off x="1803" y="564"/>
                  <a:ext cx="601" cy="836"/>
                </a:xfrm>
                <a:custGeom>
                  <a:avLst/>
                  <a:gdLst>
                    <a:gd name="T0" fmla="*/ 601 w 601"/>
                    <a:gd name="T1" fmla="*/ 117 h 836"/>
                    <a:gd name="T2" fmla="*/ 419 w 601"/>
                    <a:gd name="T3" fmla="*/ 0 h 836"/>
                    <a:gd name="T4" fmla="*/ 142 w 601"/>
                    <a:gd name="T5" fmla="*/ 176 h 836"/>
                    <a:gd name="T6" fmla="*/ 142 w 601"/>
                    <a:gd name="T7" fmla="*/ 343 h 836"/>
                    <a:gd name="T8" fmla="*/ 0 w 601"/>
                    <a:gd name="T9" fmla="*/ 460 h 836"/>
                    <a:gd name="T10" fmla="*/ 0 w 601"/>
                    <a:gd name="T11" fmla="*/ 709 h 836"/>
                    <a:gd name="T12" fmla="*/ 157 w 601"/>
                    <a:gd name="T13" fmla="*/ 836 h 836"/>
                  </a:gdLst>
                  <a:ahLst/>
                  <a:cxnLst>
                    <a:cxn ang="0">
                      <a:pos x="T0" y="T1"/>
                    </a:cxn>
                    <a:cxn ang="0">
                      <a:pos x="T2" y="T3"/>
                    </a:cxn>
                    <a:cxn ang="0">
                      <a:pos x="T4" y="T5"/>
                    </a:cxn>
                    <a:cxn ang="0">
                      <a:pos x="T6" y="T7"/>
                    </a:cxn>
                    <a:cxn ang="0">
                      <a:pos x="T8" y="T9"/>
                    </a:cxn>
                    <a:cxn ang="0">
                      <a:pos x="T10" y="T11"/>
                    </a:cxn>
                    <a:cxn ang="0">
                      <a:pos x="T12" y="T13"/>
                    </a:cxn>
                  </a:cxnLst>
                  <a:rect l="0" t="0" r="r" b="b"/>
                  <a:pathLst>
                    <a:path w="601" h="836">
                      <a:moveTo>
                        <a:pt x="601" y="117"/>
                      </a:moveTo>
                      <a:lnTo>
                        <a:pt x="419" y="0"/>
                      </a:lnTo>
                      <a:lnTo>
                        <a:pt x="142" y="176"/>
                      </a:lnTo>
                      <a:lnTo>
                        <a:pt x="142" y="343"/>
                      </a:lnTo>
                      <a:lnTo>
                        <a:pt x="0" y="460"/>
                      </a:lnTo>
                      <a:lnTo>
                        <a:pt x="0" y="709"/>
                      </a:lnTo>
                      <a:lnTo>
                        <a:pt x="157" y="836"/>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4" name="Freeform 7">
                  <a:extLst>
                    <a:ext uri="{FF2B5EF4-FFF2-40B4-BE49-F238E27FC236}">
                      <a16:creationId xmlns:a16="http://schemas.microsoft.com/office/drawing/2014/main" id="{651D3F40-81EE-4038-883E-13736E510EEC}"/>
                    </a:ext>
                  </a:extLst>
                </p:cNvPr>
                <p:cNvSpPr>
                  <a:spLocks/>
                </p:cNvSpPr>
                <p:nvPr/>
              </p:nvSpPr>
              <p:spPr bwMode="auto">
                <a:xfrm>
                  <a:off x="2295" y="1101"/>
                  <a:ext cx="117" cy="519"/>
                </a:xfrm>
                <a:custGeom>
                  <a:avLst/>
                  <a:gdLst>
                    <a:gd name="T0" fmla="*/ 0 w 117"/>
                    <a:gd name="T1" fmla="*/ 0 h 519"/>
                    <a:gd name="T2" fmla="*/ 117 w 117"/>
                    <a:gd name="T3" fmla="*/ 88 h 519"/>
                    <a:gd name="T4" fmla="*/ 117 w 117"/>
                    <a:gd name="T5" fmla="*/ 519 h 519"/>
                  </a:gdLst>
                  <a:ahLst/>
                  <a:cxnLst>
                    <a:cxn ang="0">
                      <a:pos x="T0" y="T1"/>
                    </a:cxn>
                    <a:cxn ang="0">
                      <a:pos x="T2" y="T3"/>
                    </a:cxn>
                    <a:cxn ang="0">
                      <a:pos x="T4" y="T5"/>
                    </a:cxn>
                  </a:cxnLst>
                  <a:rect l="0" t="0" r="r" b="b"/>
                  <a:pathLst>
                    <a:path w="117" h="519">
                      <a:moveTo>
                        <a:pt x="0" y="0"/>
                      </a:moveTo>
                      <a:lnTo>
                        <a:pt x="117" y="88"/>
                      </a:lnTo>
                      <a:lnTo>
                        <a:pt x="117" y="519"/>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5" name="Freeform 8">
                  <a:extLst>
                    <a:ext uri="{FF2B5EF4-FFF2-40B4-BE49-F238E27FC236}">
                      <a16:creationId xmlns:a16="http://schemas.microsoft.com/office/drawing/2014/main" id="{9EE907B3-FCEA-401D-BE3A-75C0D051A7B1}"/>
                    </a:ext>
                  </a:extLst>
                </p:cNvPr>
                <p:cNvSpPr>
                  <a:spLocks/>
                </p:cNvSpPr>
                <p:nvPr/>
              </p:nvSpPr>
              <p:spPr bwMode="auto">
                <a:xfrm>
                  <a:off x="2089" y="1319"/>
                  <a:ext cx="315" cy="176"/>
                </a:xfrm>
                <a:custGeom>
                  <a:avLst/>
                  <a:gdLst>
                    <a:gd name="T0" fmla="*/ 151 w 151"/>
                    <a:gd name="T1" fmla="*/ 0 h 84"/>
                    <a:gd name="T2" fmla="*/ 0 w 151"/>
                    <a:gd name="T3" fmla="*/ 84 h 84"/>
                  </a:gdLst>
                  <a:ahLst/>
                  <a:cxnLst>
                    <a:cxn ang="0">
                      <a:pos x="T0" y="T1"/>
                    </a:cxn>
                    <a:cxn ang="0">
                      <a:pos x="T2" y="T3"/>
                    </a:cxn>
                  </a:cxnLst>
                  <a:rect l="0" t="0" r="r" b="b"/>
                  <a:pathLst>
                    <a:path w="151" h="84">
                      <a:moveTo>
                        <a:pt x="151" y="0"/>
                      </a:moveTo>
                      <a:cubicBezTo>
                        <a:pt x="151" y="1"/>
                        <a:pt x="0" y="84"/>
                        <a:pt x="0" y="84"/>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6" name="Line 9">
                  <a:extLst>
                    <a:ext uri="{FF2B5EF4-FFF2-40B4-BE49-F238E27FC236}">
                      <a16:creationId xmlns:a16="http://schemas.microsoft.com/office/drawing/2014/main" id="{AC1FE71F-12D9-4222-9376-99DF4DFDD964}"/>
                    </a:ext>
                  </a:extLst>
                </p:cNvPr>
                <p:cNvSpPr>
                  <a:spLocks noChangeShapeType="1"/>
                </p:cNvSpPr>
                <p:nvPr/>
              </p:nvSpPr>
              <p:spPr bwMode="auto">
                <a:xfrm flipV="1">
                  <a:off x="2110" y="1541"/>
                  <a:ext cx="179" cy="10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7" name="Freeform 10">
                  <a:extLst>
                    <a:ext uri="{FF2B5EF4-FFF2-40B4-BE49-F238E27FC236}">
                      <a16:creationId xmlns:a16="http://schemas.microsoft.com/office/drawing/2014/main" id="{0135D127-0B4D-4E77-B697-7D6D01E0AC6D}"/>
                    </a:ext>
                  </a:extLst>
                </p:cNvPr>
                <p:cNvSpPr>
                  <a:spLocks/>
                </p:cNvSpPr>
                <p:nvPr/>
              </p:nvSpPr>
              <p:spPr bwMode="auto">
                <a:xfrm>
                  <a:off x="1951" y="1152"/>
                  <a:ext cx="303" cy="251"/>
                </a:xfrm>
                <a:custGeom>
                  <a:avLst/>
                  <a:gdLst>
                    <a:gd name="T0" fmla="*/ 303 w 303"/>
                    <a:gd name="T1" fmla="*/ 251 h 251"/>
                    <a:gd name="T2" fmla="*/ 303 w 303"/>
                    <a:gd name="T3" fmla="*/ 87 h 251"/>
                    <a:gd name="T4" fmla="*/ 157 w 303"/>
                    <a:gd name="T5" fmla="*/ 0 h 251"/>
                    <a:gd name="T6" fmla="*/ 0 w 303"/>
                    <a:gd name="T7" fmla="*/ 100 h 251"/>
                  </a:gdLst>
                  <a:ahLst/>
                  <a:cxnLst>
                    <a:cxn ang="0">
                      <a:pos x="T0" y="T1"/>
                    </a:cxn>
                    <a:cxn ang="0">
                      <a:pos x="T2" y="T3"/>
                    </a:cxn>
                    <a:cxn ang="0">
                      <a:pos x="T4" y="T5"/>
                    </a:cxn>
                    <a:cxn ang="0">
                      <a:pos x="T6" y="T7"/>
                    </a:cxn>
                  </a:cxnLst>
                  <a:rect l="0" t="0" r="r" b="b"/>
                  <a:pathLst>
                    <a:path w="303" h="251">
                      <a:moveTo>
                        <a:pt x="303" y="251"/>
                      </a:moveTo>
                      <a:lnTo>
                        <a:pt x="303" y="87"/>
                      </a:lnTo>
                      <a:lnTo>
                        <a:pt x="157" y="0"/>
                      </a:lnTo>
                      <a:lnTo>
                        <a:pt x="0" y="100"/>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8" name="Freeform 11">
                  <a:extLst>
                    <a:ext uri="{FF2B5EF4-FFF2-40B4-BE49-F238E27FC236}">
                      <a16:creationId xmlns:a16="http://schemas.microsoft.com/office/drawing/2014/main" id="{4C73FC15-EA13-4902-BBC0-FF6F9713E2C3}"/>
                    </a:ext>
                  </a:extLst>
                </p:cNvPr>
                <p:cNvSpPr>
                  <a:spLocks/>
                </p:cNvSpPr>
                <p:nvPr/>
              </p:nvSpPr>
              <p:spPr bwMode="auto">
                <a:xfrm>
                  <a:off x="1951" y="911"/>
                  <a:ext cx="157" cy="236"/>
                </a:xfrm>
                <a:custGeom>
                  <a:avLst/>
                  <a:gdLst>
                    <a:gd name="T0" fmla="*/ 0 w 157"/>
                    <a:gd name="T1" fmla="*/ 0 h 236"/>
                    <a:gd name="T2" fmla="*/ 157 w 157"/>
                    <a:gd name="T3" fmla="*/ 101 h 236"/>
                    <a:gd name="T4" fmla="*/ 157 w 157"/>
                    <a:gd name="T5" fmla="*/ 236 h 236"/>
                  </a:gdLst>
                  <a:ahLst/>
                  <a:cxnLst>
                    <a:cxn ang="0">
                      <a:pos x="T0" y="T1"/>
                    </a:cxn>
                    <a:cxn ang="0">
                      <a:pos x="T2" y="T3"/>
                    </a:cxn>
                    <a:cxn ang="0">
                      <a:pos x="T4" y="T5"/>
                    </a:cxn>
                  </a:cxnLst>
                  <a:rect l="0" t="0" r="r" b="b"/>
                  <a:pathLst>
                    <a:path w="157" h="236">
                      <a:moveTo>
                        <a:pt x="0" y="0"/>
                      </a:moveTo>
                      <a:lnTo>
                        <a:pt x="157" y="101"/>
                      </a:lnTo>
                      <a:lnTo>
                        <a:pt x="157" y="236"/>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19" name="Freeform 12">
                  <a:extLst>
                    <a:ext uri="{FF2B5EF4-FFF2-40B4-BE49-F238E27FC236}">
                      <a16:creationId xmlns:a16="http://schemas.microsoft.com/office/drawing/2014/main" id="{2EC5AFCF-7967-4FCD-8357-BF01CC0DEF97}"/>
                    </a:ext>
                  </a:extLst>
                </p:cNvPr>
                <p:cNvSpPr>
                  <a:spLocks/>
                </p:cNvSpPr>
                <p:nvPr/>
              </p:nvSpPr>
              <p:spPr bwMode="auto">
                <a:xfrm>
                  <a:off x="2108" y="738"/>
                  <a:ext cx="146" cy="274"/>
                </a:xfrm>
                <a:custGeom>
                  <a:avLst/>
                  <a:gdLst>
                    <a:gd name="T0" fmla="*/ 0 w 146"/>
                    <a:gd name="T1" fmla="*/ 274 h 274"/>
                    <a:gd name="T2" fmla="*/ 146 w 146"/>
                    <a:gd name="T3" fmla="*/ 186 h 274"/>
                    <a:gd name="T4" fmla="*/ 146 w 146"/>
                    <a:gd name="T5" fmla="*/ 0 h 274"/>
                  </a:gdLst>
                  <a:ahLst/>
                  <a:cxnLst>
                    <a:cxn ang="0">
                      <a:pos x="T0" y="T1"/>
                    </a:cxn>
                    <a:cxn ang="0">
                      <a:pos x="T2" y="T3"/>
                    </a:cxn>
                    <a:cxn ang="0">
                      <a:pos x="T4" y="T5"/>
                    </a:cxn>
                  </a:cxnLst>
                  <a:rect l="0" t="0" r="r" b="b"/>
                  <a:pathLst>
                    <a:path w="146" h="274">
                      <a:moveTo>
                        <a:pt x="0" y="274"/>
                      </a:moveTo>
                      <a:lnTo>
                        <a:pt x="146" y="186"/>
                      </a:lnTo>
                      <a:lnTo>
                        <a:pt x="146" y="0"/>
                      </a:ln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0" name="Line 13">
                  <a:extLst>
                    <a:ext uri="{FF2B5EF4-FFF2-40B4-BE49-F238E27FC236}">
                      <a16:creationId xmlns:a16="http://schemas.microsoft.com/office/drawing/2014/main" id="{163FAAD8-A65B-4CFF-9EF9-E1031A3F3B26}"/>
                    </a:ext>
                  </a:extLst>
                </p:cNvPr>
                <p:cNvSpPr>
                  <a:spLocks noChangeShapeType="1"/>
                </p:cNvSpPr>
                <p:nvPr/>
              </p:nvSpPr>
              <p:spPr bwMode="auto">
                <a:xfrm>
                  <a:off x="2103" y="650"/>
                  <a:ext cx="0" cy="238"/>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1" name="Line 16">
                  <a:extLst>
                    <a:ext uri="{FF2B5EF4-FFF2-40B4-BE49-F238E27FC236}">
                      <a16:creationId xmlns:a16="http://schemas.microsoft.com/office/drawing/2014/main" id="{662C4A36-E103-499F-A69D-D2ED37E54DC5}"/>
                    </a:ext>
                  </a:extLst>
                </p:cNvPr>
                <p:cNvSpPr>
                  <a:spLocks noChangeShapeType="1"/>
                </p:cNvSpPr>
                <p:nvPr/>
              </p:nvSpPr>
              <p:spPr bwMode="auto">
                <a:xfrm>
                  <a:off x="2427" y="1451"/>
                  <a:ext cx="171"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2" name="Line 17">
                  <a:extLst>
                    <a:ext uri="{FF2B5EF4-FFF2-40B4-BE49-F238E27FC236}">
                      <a16:creationId xmlns:a16="http://schemas.microsoft.com/office/drawing/2014/main" id="{34281299-48EB-43B2-BC5F-4F044E265213}"/>
                    </a:ext>
                  </a:extLst>
                </p:cNvPr>
                <p:cNvSpPr>
                  <a:spLocks noChangeShapeType="1"/>
                </p:cNvSpPr>
                <p:nvPr/>
              </p:nvSpPr>
              <p:spPr bwMode="auto">
                <a:xfrm flipH="1">
                  <a:off x="1809" y="1070"/>
                  <a:ext cx="167" cy="8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3" name="Line 18">
                  <a:extLst>
                    <a:ext uri="{FF2B5EF4-FFF2-40B4-BE49-F238E27FC236}">
                      <a16:creationId xmlns:a16="http://schemas.microsoft.com/office/drawing/2014/main" id="{91F9B78A-770E-487A-B4A2-2BB4B4798141}"/>
                    </a:ext>
                  </a:extLst>
                </p:cNvPr>
                <p:cNvSpPr>
                  <a:spLocks noChangeShapeType="1"/>
                </p:cNvSpPr>
                <p:nvPr/>
              </p:nvSpPr>
              <p:spPr bwMode="auto">
                <a:xfrm flipH="1">
                  <a:off x="1803" y="1070"/>
                  <a:ext cx="173" cy="8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4" name="Line 19">
                  <a:extLst>
                    <a:ext uri="{FF2B5EF4-FFF2-40B4-BE49-F238E27FC236}">
                      <a16:creationId xmlns:a16="http://schemas.microsoft.com/office/drawing/2014/main" id="{32E389C2-169B-4DF6-ABD4-993471039A49}"/>
                    </a:ext>
                  </a:extLst>
                </p:cNvPr>
                <p:cNvSpPr>
                  <a:spLocks noChangeShapeType="1"/>
                </p:cNvSpPr>
                <p:nvPr/>
              </p:nvSpPr>
              <p:spPr bwMode="auto">
                <a:xfrm>
                  <a:off x="2108" y="1012"/>
                  <a:ext cx="0" cy="14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5" name="Line 20">
                  <a:extLst>
                    <a:ext uri="{FF2B5EF4-FFF2-40B4-BE49-F238E27FC236}">
                      <a16:creationId xmlns:a16="http://schemas.microsoft.com/office/drawing/2014/main" id="{80BC9540-12E0-428F-9965-3145EE1E260F}"/>
                    </a:ext>
                  </a:extLst>
                </p:cNvPr>
                <p:cNvSpPr>
                  <a:spLocks noChangeShapeType="1"/>
                </p:cNvSpPr>
                <p:nvPr/>
              </p:nvSpPr>
              <p:spPr bwMode="auto">
                <a:xfrm>
                  <a:off x="2103" y="639"/>
                  <a:ext cx="0" cy="24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6" name="Oval 25">
                  <a:extLst>
                    <a:ext uri="{FF2B5EF4-FFF2-40B4-BE49-F238E27FC236}">
                      <a16:creationId xmlns:a16="http://schemas.microsoft.com/office/drawing/2014/main" id="{160A1E13-DF67-4917-A14D-DF96D0402AC8}"/>
                    </a:ext>
                  </a:extLst>
                </p:cNvPr>
                <p:cNvSpPr>
                  <a:spLocks noChangeArrowheads="1"/>
                </p:cNvSpPr>
                <p:nvPr/>
              </p:nvSpPr>
              <p:spPr bwMode="auto">
                <a:xfrm>
                  <a:off x="2745" y="1140"/>
                  <a:ext cx="101" cy="103"/>
                </a:xfrm>
                <a:prstGeom prst="ellipse">
                  <a:avLst/>
                </a:prstGeom>
                <a:solidFill>
                  <a:srgbClr val="1C232F"/>
                </a:solidFill>
                <a:ln w="19050" cap="rnd">
                  <a:solidFill>
                    <a:srgbClr val="527FFF"/>
                  </a:solidFill>
                  <a:prstDash val="solid"/>
                  <a:round/>
                  <a:headEnd/>
                  <a:tailEnd/>
                </a:ln>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7" name="Oval 26">
                  <a:extLst>
                    <a:ext uri="{FF2B5EF4-FFF2-40B4-BE49-F238E27FC236}">
                      <a16:creationId xmlns:a16="http://schemas.microsoft.com/office/drawing/2014/main" id="{BCC20F2D-B393-48BB-86BA-94E53B48927A}"/>
                    </a:ext>
                  </a:extLst>
                </p:cNvPr>
                <p:cNvSpPr>
                  <a:spLocks noChangeArrowheads="1"/>
                </p:cNvSpPr>
                <p:nvPr/>
              </p:nvSpPr>
              <p:spPr bwMode="auto">
                <a:xfrm>
                  <a:off x="2503" y="1029"/>
                  <a:ext cx="101" cy="103"/>
                </a:xfrm>
                <a:prstGeom prst="ellipse">
                  <a:avLst/>
                </a:prstGeom>
                <a:solidFill>
                  <a:srgbClr val="1C232F"/>
                </a:solidFill>
                <a:ln w="19050" cap="rnd">
                  <a:solidFill>
                    <a:srgbClr val="527FFF"/>
                  </a:solidFill>
                  <a:prstDash val="solid"/>
                  <a:round/>
                  <a:headEnd/>
                  <a:tailEnd/>
                </a:ln>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8" name="Oval 27">
                  <a:extLst>
                    <a:ext uri="{FF2B5EF4-FFF2-40B4-BE49-F238E27FC236}">
                      <a16:creationId xmlns:a16="http://schemas.microsoft.com/office/drawing/2014/main" id="{6BF62655-4F29-4230-A061-E57151A46AC3}"/>
                    </a:ext>
                  </a:extLst>
                </p:cNvPr>
                <p:cNvSpPr>
                  <a:spLocks noChangeArrowheads="1"/>
                </p:cNvSpPr>
                <p:nvPr/>
              </p:nvSpPr>
              <p:spPr bwMode="auto">
                <a:xfrm>
                  <a:off x="2547" y="776"/>
                  <a:ext cx="101" cy="103"/>
                </a:xfrm>
                <a:prstGeom prst="ellipse">
                  <a:avLst/>
                </a:prstGeom>
                <a:solidFill>
                  <a:srgbClr val="1C232F"/>
                </a:solidFill>
                <a:ln w="19050" cap="rnd">
                  <a:solidFill>
                    <a:srgbClr val="527FFF"/>
                  </a:solidFill>
                  <a:prstDash val="solid"/>
                  <a:round/>
                  <a:headEnd/>
                  <a:tailEnd/>
                </a:ln>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sp>
              <p:nvSpPr>
                <p:cNvPr id="29" name="Oval 28">
                  <a:extLst>
                    <a:ext uri="{FF2B5EF4-FFF2-40B4-BE49-F238E27FC236}">
                      <a16:creationId xmlns:a16="http://schemas.microsoft.com/office/drawing/2014/main" id="{A2FAF15F-1271-4CB2-B8AD-4F10DAA024F9}"/>
                    </a:ext>
                  </a:extLst>
                </p:cNvPr>
                <p:cNvSpPr>
                  <a:spLocks noChangeArrowheads="1"/>
                </p:cNvSpPr>
                <p:nvPr/>
              </p:nvSpPr>
              <p:spPr bwMode="auto">
                <a:xfrm>
                  <a:off x="2547" y="1399"/>
                  <a:ext cx="101" cy="103"/>
                </a:xfrm>
                <a:prstGeom prst="ellipse">
                  <a:avLst/>
                </a:prstGeom>
                <a:solidFill>
                  <a:srgbClr val="1C232F"/>
                </a:solidFill>
                <a:ln w="19050" cap="rnd">
                  <a:solidFill>
                    <a:srgbClr val="527FFF"/>
                  </a:solidFill>
                  <a:prstDash val="solid"/>
                  <a:round/>
                  <a:headEnd/>
                  <a:tailEnd/>
                </a:ln>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9900"/>
                    </a:solidFill>
                    <a:latin typeface="Amazon Ember"/>
                  </a:endParaRPr>
                </a:p>
              </p:txBody>
            </p:sp>
          </p:grpSp>
        </p:grpSp>
      </p:grpSp>
      <p:sp>
        <p:nvSpPr>
          <p:cNvPr id="30" name="Rectangle 29">
            <a:extLst>
              <a:ext uri="{FF2B5EF4-FFF2-40B4-BE49-F238E27FC236}">
                <a16:creationId xmlns:a16="http://schemas.microsoft.com/office/drawing/2014/main" id="{55147652-450D-4FED-BD86-538F4D735C7F}"/>
              </a:ext>
            </a:extLst>
          </p:cNvPr>
          <p:cNvSpPr/>
          <p:nvPr/>
        </p:nvSpPr>
        <p:spPr>
          <a:xfrm>
            <a:off x="5930221" y="4144001"/>
            <a:ext cx="1408486" cy="320806"/>
          </a:xfrm>
          <a:prstGeom prst="rect">
            <a:avLst/>
          </a:prstGeom>
        </p:spPr>
        <p:txBody>
          <a:bodyPr wrap="square" lIns="68580" tIns="0" rIns="0" bIns="0" anchor="ctr" anchorCtr="0">
            <a:noAutofit/>
          </a:bodyPr>
          <a:lstStyle/>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High-performance </a:t>
            </a:r>
          </a:p>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computing</a:t>
            </a:r>
          </a:p>
        </p:txBody>
      </p:sp>
      <p:sp>
        <p:nvSpPr>
          <p:cNvPr id="31" name="TextBox 30">
            <a:extLst>
              <a:ext uri="{FF2B5EF4-FFF2-40B4-BE49-F238E27FC236}">
                <a16:creationId xmlns:a16="http://schemas.microsoft.com/office/drawing/2014/main" id="{37A37505-38AA-443D-8CD9-2B913F82D91E}"/>
              </a:ext>
            </a:extLst>
          </p:cNvPr>
          <p:cNvSpPr txBox="1"/>
          <p:nvPr/>
        </p:nvSpPr>
        <p:spPr>
          <a:xfrm>
            <a:off x="5930255" y="2711580"/>
            <a:ext cx="1408417" cy="320806"/>
          </a:xfrm>
          <a:prstGeom prst="rect">
            <a:avLst/>
          </a:prstGeom>
          <a:noFill/>
        </p:spPr>
        <p:txBody>
          <a:bodyPr wrap="square" lIns="68580" tIns="0" rIns="0" bIns="0" rtlCol="0" anchor="ctr" anchorCtr="0">
            <a:noAutofit/>
          </a:bodyPr>
          <a:lstStyle/>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Big data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analytics</a:t>
            </a:r>
          </a:p>
        </p:txBody>
      </p:sp>
      <p:grpSp>
        <p:nvGrpSpPr>
          <p:cNvPr id="32" name="Group 31">
            <a:extLst>
              <a:ext uri="{FF2B5EF4-FFF2-40B4-BE49-F238E27FC236}">
                <a16:creationId xmlns:a16="http://schemas.microsoft.com/office/drawing/2014/main" id="{D990618B-A6D6-469E-89CD-1159D6923285}"/>
              </a:ext>
            </a:extLst>
          </p:cNvPr>
          <p:cNvGrpSpPr/>
          <p:nvPr/>
        </p:nvGrpSpPr>
        <p:grpSpPr>
          <a:xfrm>
            <a:off x="6194223" y="1730847"/>
            <a:ext cx="880482" cy="866529"/>
            <a:chOff x="11601890" y="2692552"/>
            <a:chExt cx="1691910" cy="1691910"/>
          </a:xfrm>
        </p:grpSpPr>
        <p:grpSp>
          <p:nvGrpSpPr>
            <p:cNvPr id="33" name="Group 4">
              <a:extLst>
                <a:ext uri="{FF2B5EF4-FFF2-40B4-BE49-F238E27FC236}">
                  <a16:creationId xmlns:a16="http://schemas.microsoft.com/office/drawing/2014/main" id="{B88143E1-6E68-4608-883C-511BF1E3338F}"/>
                </a:ext>
              </a:extLst>
            </p:cNvPr>
            <p:cNvGrpSpPr>
              <a:grpSpLocks noChangeAspect="1"/>
            </p:cNvGrpSpPr>
            <p:nvPr/>
          </p:nvGrpSpPr>
          <p:grpSpPr bwMode="auto">
            <a:xfrm>
              <a:off x="11916290" y="3267407"/>
              <a:ext cx="1063110" cy="542200"/>
              <a:chOff x="3333" y="1489"/>
              <a:chExt cx="749" cy="382"/>
            </a:xfrm>
          </p:grpSpPr>
          <p:sp>
            <p:nvSpPr>
              <p:cNvPr id="35" name="Freeform 6">
                <a:extLst>
                  <a:ext uri="{FF2B5EF4-FFF2-40B4-BE49-F238E27FC236}">
                    <a16:creationId xmlns:a16="http://schemas.microsoft.com/office/drawing/2014/main" id="{54536DD3-8A64-41A8-AA6F-E9835706A38E}"/>
                  </a:ext>
                </a:extLst>
              </p:cNvPr>
              <p:cNvSpPr>
                <a:spLocks/>
              </p:cNvSpPr>
              <p:nvPr/>
            </p:nvSpPr>
            <p:spPr bwMode="auto">
              <a:xfrm>
                <a:off x="3415" y="1489"/>
                <a:ext cx="29" cy="159"/>
              </a:xfrm>
              <a:custGeom>
                <a:avLst/>
                <a:gdLst>
                  <a:gd name="T0" fmla="*/ 0 w 29"/>
                  <a:gd name="T1" fmla="*/ 0 h 159"/>
                  <a:gd name="T2" fmla="*/ 0 w 29"/>
                  <a:gd name="T3" fmla="*/ 83 h 159"/>
                  <a:gd name="T4" fmla="*/ 29 w 29"/>
                  <a:gd name="T5" fmla="*/ 159 h 159"/>
                </a:gdLst>
                <a:ahLst/>
                <a:cxnLst>
                  <a:cxn ang="0">
                    <a:pos x="T0" y="T1"/>
                  </a:cxn>
                  <a:cxn ang="0">
                    <a:pos x="T2" y="T3"/>
                  </a:cxn>
                  <a:cxn ang="0">
                    <a:pos x="T4" y="T5"/>
                  </a:cxn>
                </a:cxnLst>
                <a:rect l="0" t="0" r="r" b="b"/>
                <a:pathLst>
                  <a:path w="29" h="159">
                    <a:moveTo>
                      <a:pt x="0" y="0"/>
                    </a:moveTo>
                    <a:lnTo>
                      <a:pt x="0" y="83"/>
                    </a:lnTo>
                    <a:lnTo>
                      <a:pt x="29" y="159"/>
                    </a:lnTo>
                  </a:path>
                </a:pathLst>
              </a:cu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36" name="Freeform 8">
                <a:extLst>
                  <a:ext uri="{FF2B5EF4-FFF2-40B4-BE49-F238E27FC236}">
                    <a16:creationId xmlns:a16="http://schemas.microsoft.com/office/drawing/2014/main" id="{86DCDAED-5A02-45DF-A642-0284D3844F86}"/>
                  </a:ext>
                </a:extLst>
              </p:cNvPr>
              <p:cNvSpPr>
                <a:spLocks/>
              </p:cNvSpPr>
              <p:nvPr/>
            </p:nvSpPr>
            <p:spPr bwMode="auto">
              <a:xfrm>
                <a:off x="3348" y="1707"/>
                <a:ext cx="67" cy="128"/>
              </a:xfrm>
              <a:custGeom>
                <a:avLst/>
                <a:gdLst>
                  <a:gd name="T0" fmla="*/ 67 w 67"/>
                  <a:gd name="T1" fmla="*/ 0 h 128"/>
                  <a:gd name="T2" fmla="*/ 67 w 67"/>
                  <a:gd name="T3" fmla="*/ 82 h 128"/>
                  <a:gd name="T4" fmla="*/ 0 w 67"/>
                  <a:gd name="T5" fmla="*/ 128 h 128"/>
                </a:gdLst>
                <a:ahLst/>
                <a:cxnLst>
                  <a:cxn ang="0">
                    <a:pos x="T0" y="T1"/>
                  </a:cxn>
                  <a:cxn ang="0">
                    <a:pos x="T2" y="T3"/>
                  </a:cxn>
                  <a:cxn ang="0">
                    <a:pos x="T4" y="T5"/>
                  </a:cxn>
                </a:cxnLst>
                <a:rect l="0" t="0" r="r" b="b"/>
                <a:pathLst>
                  <a:path w="67" h="128">
                    <a:moveTo>
                      <a:pt x="67" y="0"/>
                    </a:moveTo>
                    <a:lnTo>
                      <a:pt x="67" y="82"/>
                    </a:lnTo>
                    <a:lnTo>
                      <a:pt x="0" y="128"/>
                    </a:lnTo>
                  </a:path>
                </a:pathLst>
              </a:cu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37" name="Rectangle 10">
                <a:extLst>
                  <a:ext uri="{FF2B5EF4-FFF2-40B4-BE49-F238E27FC236}">
                    <a16:creationId xmlns:a16="http://schemas.microsoft.com/office/drawing/2014/main" id="{C8D8DB3D-8514-477B-8829-3D5481527715}"/>
                  </a:ext>
                </a:extLst>
              </p:cNvPr>
              <p:cNvSpPr>
                <a:spLocks noChangeArrowheads="1"/>
              </p:cNvSpPr>
              <p:nvPr/>
            </p:nvSpPr>
            <p:spPr bwMode="auto">
              <a:xfrm>
                <a:off x="3639" y="1593"/>
                <a:ext cx="60" cy="266"/>
              </a:xfrm>
              <a:prstGeom prst="rect">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38" name="Rectangle 11">
                <a:extLst>
                  <a:ext uri="{FF2B5EF4-FFF2-40B4-BE49-F238E27FC236}">
                    <a16:creationId xmlns:a16="http://schemas.microsoft.com/office/drawing/2014/main" id="{927E27EF-7993-40E2-8708-1AB8324041EE}"/>
                  </a:ext>
                </a:extLst>
              </p:cNvPr>
              <p:cNvSpPr>
                <a:spLocks noChangeArrowheads="1"/>
              </p:cNvSpPr>
              <p:nvPr/>
            </p:nvSpPr>
            <p:spPr bwMode="auto">
              <a:xfrm>
                <a:off x="3748" y="1550"/>
                <a:ext cx="60" cy="309"/>
              </a:xfrm>
              <a:prstGeom prst="rect">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39" name="Rectangle 12">
                <a:extLst>
                  <a:ext uri="{FF2B5EF4-FFF2-40B4-BE49-F238E27FC236}">
                    <a16:creationId xmlns:a16="http://schemas.microsoft.com/office/drawing/2014/main" id="{A268543F-3E03-4DAE-8FC9-45A20E35C57D}"/>
                  </a:ext>
                </a:extLst>
              </p:cNvPr>
              <p:cNvSpPr>
                <a:spLocks noChangeArrowheads="1"/>
              </p:cNvSpPr>
              <p:nvPr/>
            </p:nvSpPr>
            <p:spPr bwMode="auto">
              <a:xfrm>
                <a:off x="3856" y="1637"/>
                <a:ext cx="61" cy="222"/>
              </a:xfrm>
              <a:prstGeom prst="rect">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40" name="Rectangle 13">
                <a:extLst>
                  <a:ext uri="{FF2B5EF4-FFF2-40B4-BE49-F238E27FC236}">
                    <a16:creationId xmlns:a16="http://schemas.microsoft.com/office/drawing/2014/main" id="{27D6C443-C920-462B-8B34-CF5F37C967C3}"/>
                  </a:ext>
                </a:extLst>
              </p:cNvPr>
              <p:cNvSpPr>
                <a:spLocks noChangeArrowheads="1"/>
              </p:cNvSpPr>
              <p:nvPr/>
            </p:nvSpPr>
            <p:spPr bwMode="auto">
              <a:xfrm>
                <a:off x="3965" y="1717"/>
                <a:ext cx="61" cy="142"/>
              </a:xfrm>
              <a:prstGeom prst="rect">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41" name="Freeform 9">
                <a:extLst>
                  <a:ext uri="{FF2B5EF4-FFF2-40B4-BE49-F238E27FC236}">
                    <a16:creationId xmlns:a16="http://schemas.microsoft.com/office/drawing/2014/main" id="{FF9EC49A-1F64-45EC-8065-606C56BB00C9}"/>
                  </a:ext>
                </a:extLst>
              </p:cNvPr>
              <p:cNvSpPr>
                <a:spLocks/>
              </p:cNvSpPr>
              <p:nvPr/>
            </p:nvSpPr>
            <p:spPr bwMode="auto">
              <a:xfrm>
                <a:off x="3591" y="1489"/>
                <a:ext cx="491" cy="370"/>
              </a:xfrm>
              <a:custGeom>
                <a:avLst/>
                <a:gdLst>
                  <a:gd name="T0" fmla="*/ 0 w 491"/>
                  <a:gd name="T1" fmla="*/ 0 h 370"/>
                  <a:gd name="T2" fmla="*/ 0 w 491"/>
                  <a:gd name="T3" fmla="*/ 370 h 370"/>
                  <a:gd name="T4" fmla="*/ 491 w 491"/>
                  <a:gd name="T5" fmla="*/ 370 h 370"/>
                </a:gdLst>
                <a:ahLst/>
                <a:cxnLst>
                  <a:cxn ang="0">
                    <a:pos x="T0" y="T1"/>
                  </a:cxn>
                  <a:cxn ang="0">
                    <a:pos x="T2" y="T3"/>
                  </a:cxn>
                  <a:cxn ang="0">
                    <a:pos x="T4" y="T5"/>
                  </a:cxn>
                </a:cxnLst>
                <a:rect l="0" t="0" r="r" b="b"/>
                <a:pathLst>
                  <a:path w="491" h="370">
                    <a:moveTo>
                      <a:pt x="0" y="0"/>
                    </a:moveTo>
                    <a:lnTo>
                      <a:pt x="0" y="370"/>
                    </a:lnTo>
                    <a:lnTo>
                      <a:pt x="491" y="370"/>
                    </a:lnTo>
                  </a:path>
                </a:pathLst>
              </a:cu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42" name="Oval 5">
                <a:extLst>
                  <a:ext uri="{FF2B5EF4-FFF2-40B4-BE49-F238E27FC236}">
                    <a16:creationId xmlns:a16="http://schemas.microsoft.com/office/drawing/2014/main" id="{876DEA50-127F-4932-92CA-64A5D6CC99DD}"/>
                  </a:ext>
                </a:extLst>
              </p:cNvPr>
              <p:cNvSpPr>
                <a:spLocks noChangeArrowheads="1"/>
              </p:cNvSpPr>
              <p:nvPr/>
            </p:nvSpPr>
            <p:spPr bwMode="auto">
              <a:xfrm>
                <a:off x="3333" y="1489"/>
                <a:ext cx="164" cy="165"/>
              </a:xfrm>
              <a:prstGeom prst="ellipse">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sp>
            <p:nvSpPr>
              <p:cNvPr id="43" name="Oval 7">
                <a:extLst>
                  <a:ext uri="{FF2B5EF4-FFF2-40B4-BE49-F238E27FC236}">
                    <a16:creationId xmlns:a16="http://schemas.microsoft.com/office/drawing/2014/main" id="{C69F2098-3290-4281-B037-55BE8638509A}"/>
                  </a:ext>
                </a:extLst>
              </p:cNvPr>
              <p:cNvSpPr>
                <a:spLocks noChangeArrowheads="1"/>
              </p:cNvSpPr>
              <p:nvPr/>
            </p:nvSpPr>
            <p:spPr bwMode="auto">
              <a:xfrm>
                <a:off x="3333" y="1707"/>
                <a:ext cx="164" cy="164"/>
              </a:xfrm>
              <a:prstGeom prst="ellipse">
                <a:avLst/>
              </a:prstGeom>
              <a:noFill/>
              <a:ln w="15875"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548640">
                  <a:defRPr/>
                </a:pPr>
                <a:endParaRPr lang="en-US" sz="1000" kern="0" dirty="0">
                  <a:solidFill>
                    <a:srgbClr val="FFFFFF"/>
                  </a:solidFill>
                  <a:latin typeface="Amazon Ember"/>
                </a:endParaRPr>
              </a:p>
            </p:txBody>
          </p:sp>
        </p:grpSp>
        <p:sp>
          <p:nvSpPr>
            <p:cNvPr id="34" name="Rounded Rectangle 50">
              <a:extLst>
                <a:ext uri="{FF2B5EF4-FFF2-40B4-BE49-F238E27FC236}">
                  <a16:creationId xmlns:a16="http://schemas.microsoft.com/office/drawing/2014/main" id="{2E40BF25-1C31-41EC-9223-DA3FF26F3F63}"/>
                </a:ext>
              </a:extLst>
            </p:cNvPr>
            <p:cNvSpPr>
              <a:spLocks/>
            </p:cNvSpPr>
            <p:nvPr/>
          </p:nvSpPr>
          <p:spPr bwMode="auto">
            <a:xfrm>
              <a:off x="11601890" y="2692552"/>
              <a:ext cx="1691910" cy="1691910"/>
            </a:xfrm>
            <a:prstGeom prst="ellipse">
              <a:avLst/>
            </a:prstGeom>
            <a:no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grpSp>
        <p:nvGrpSpPr>
          <p:cNvPr id="44" name="Group 43">
            <a:extLst>
              <a:ext uri="{FF2B5EF4-FFF2-40B4-BE49-F238E27FC236}">
                <a16:creationId xmlns:a16="http://schemas.microsoft.com/office/drawing/2014/main" id="{9E5994D7-4F53-4D04-B19B-6D20803907F6}"/>
              </a:ext>
            </a:extLst>
          </p:cNvPr>
          <p:cNvGrpSpPr/>
          <p:nvPr/>
        </p:nvGrpSpPr>
        <p:grpSpPr>
          <a:xfrm>
            <a:off x="6194223" y="3178321"/>
            <a:ext cx="880482" cy="866529"/>
            <a:chOff x="1336603" y="2692552"/>
            <a:chExt cx="1691910" cy="1691910"/>
          </a:xfrm>
        </p:grpSpPr>
        <p:sp>
          <p:nvSpPr>
            <p:cNvPr id="45" name="Rounded Rectangle 50">
              <a:extLst>
                <a:ext uri="{FF2B5EF4-FFF2-40B4-BE49-F238E27FC236}">
                  <a16:creationId xmlns:a16="http://schemas.microsoft.com/office/drawing/2014/main" id="{A9F0AE21-5BA8-4D1E-BF58-84FE051AF3CF}"/>
                </a:ext>
              </a:extLst>
            </p:cNvPr>
            <p:cNvSpPr>
              <a:spLocks/>
            </p:cNvSpPr>
            <p:nvPr/>
          </p:nvSpPr>
          <p:spPr bwMode="auto">
            <a:xfrm>
              <a:off x="1336603" y="2692552"/>
              <a:ext cx="1691910" cy="1691910"/>
            </a:xfrm>
            <a:prstGeom prst="ellipse">
              <a:avLst/>
            </a:prstGeom>
            <a:solidFill>
              <a:srgbClr val="1B232F"/>
            </a:solid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nvGrpSpPr>
            <p:cNvPr id="46" name="Graphic 210">
              <a:extLst>
                <a:ext uri="{FF2B5EF4-FFF2-40B4-BE49-F238E27FC236}">
                  <a16:creationId xmlns:a16="http://schemas.microsoft.com/office/drawing/2014/main" id="{D603A11F-BA4C-48FF-A137-253C06ABE55F}"/>
                </a:ext>
              </a:extLst>
            </p:cNvPr>
            <p:cNvGrpSpPr/>
            <p:nvPr/>
          </p:nvGrpSpPr>
          <p:grpSpPr>
            <a:xfrm>
              <a:off x="1552067" y="2908018"/>
              <a:ext cx="1260984" cy="1260980"/>
              <a:chOff x="10540574" y="6177234"/>
              <a:chExt cx="643689" cy="643689"/>
            </a:xfrm>
          </p:grpSpPr>
          <p:sp>
            <p:nvSpPr>
              <p:cNvPr id="47" name="Freeform: Shape 65">
                <a:extLst>
                  <a:ext uri="{FF2B5EF4-FFF2-40B4-BE49-F238E27FC236}">
                    <a16:creationId xmlns:a16="http://schemas.microsoft.com/office/drawing/2014/main" id="{BB751829-1B7B-4620-8AC8-FCAFF1B18B8C}"/>
                  </a:ext>
                </a:extLst>
              </p:cNvPr>
              <p:cNvSpPr/>
              <p:nvPr/>
            </p:nvSpPr>
            <p:spPr>
              <a:xfrm>
                <a:off x="10630690" y="6458848"/>
                <a:ext cx="70806" cy="218854"/>
              </a:xfrm>
              <a:custGeom>
                <a:avLst/>
                <a:gdLst>
                  <a:gd name="connsiteX0" fmla="*/ 66300 w 70805"/>
                  <a:gd name="connsiteY0" fmla="*/ 4828 h 218854"/>
                  <a:gd name="connsiteX1" fmla="*/ 11265 w 70805"/>
                  <a:gd name="connsiteY1" fmla="*/ 4828 h 218854"/>
                  <a:gd name="connsiteX2" fmla="*/ 4828 w 70805"/>
                  <a:gd name="connsiteY2" fmla="*/ 11265 h 218854"/>
                  <a:gd name="connsiteX3" fmla="*/ 4828 w 70805"/>
                  <a:gd name="connsiteY3" fmla="*/ 209521 h 218854"/>
                  <a:gd name="connsiteX4" fmla="*/ 11265 w 70805"/>
                  <a:gd name="connsiteY4" fmla="*/ 215958 h 218854"/>
                  <a:gd name="connsiteX5" fmla="*/ 66300 w 70805"/>
                  <a:gd name="connsiteY5" fmla="*/ 215958 h 218854"/>
                  <a:gd name="connsiteX6" fmla="*/ 66300 w 70805"/>
                  <a:gd name="connsiteY6" fmla="*/ 4828 h 21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218854">
                    <a:moveTo>
                      <a:pt x="66300" y="4828"/>
                    </a:moveTo>
                    <a:lnTo>
                      <a:pt x="11265" y="4828"/>
                    </a:lnTo>
                    <a:cubicBezTo>
                      <a:pt x="7724" y="4828"/>
                      <a:pt x="4828" y="7724"/>
                      <a:pt x="4828" y="11265"/>
                    </a:cubicBezTo>
                    <a:lnTo>
                      <a:pt x="4828" y="209521"/>
                    </a:lnTo>
                    <a:cubicBezTo>
                      <a:pt x="4828" y="213061"/>
                      <a:pt x="7724" y="215958"/>
                      <a:pt x="11265" y="215958"/>
                    </a:cubicBezTo>
                    <a:lnTo>
                      <a:pt x="66300" y="215958"/>
                    </a:lnTo>
                    <a:lnTo>
                      <a:pt x="66300" y="4828"/>
                    </a:ln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48" name="Freeform: Shape 66">
                <a:extLst>
                  <a:ext uri="{FF2B5EF4-FFF2-40B4-BE49-F238E27FC236}">
                    <a16:creationId xmlns:a16="http://schemas.microsoft.com/office/drawing/2014/main" id="{29D5A0C0-6167-4F32-9378-1D9904AEC370}"/>
                  </a:ext>
                </a:extLst>
              </p:cNvPr>
              <p:cNvSpPr/>
              <p:nvPr/>
            </p:nvSpPr>
            <p:spPr>
              <a:xfrm>
                <a:off x="10692163" y="6367444"/>
                <a:ext cx="70806" cy="312189"/>
              </a:xfrm>
              <a:custGeom>
                <a:avLst/>
                <a:gdLst>
                  <a:gd name="connsiteX0" fmla="*/ 59863 w 70805"/>
                  <a:gd name="connsiteY0" fmla="*/ 4828 h 312189"/>
                  <a:gd name="connsiteX1" fmla="*/ 11265 w 70805"/>
                  <a:gd name="connsiteY1" fmla="*/ 4828 h 312189"/>
                  <a:gd name="connsiteX2" fmla="*/ 4828 w 70805"/>
                  <a:gd name="connsiteY2" fmla="*/ 11265 h 312189"/>
                  <a:gd name="connsiteX3" fmla="*/ 4828 w 70805"/>
                  <a:gd name="connsiteY3" fmla="*/ 307362 h 312189"/>
                  <a:gd name="connsiteX4" fmla="*/ 66300 w 70805"/>
                  <a:gd name="connsiteY4" fmla="*/ 307362 h 312189"/>
                  <a:gd name="connsiteX5" fmla="*/ 66300 w 70805"/>
                  <a:gd name="connsiteY5" fmla="*/ 11265 h 312189"/>
                  <a:gd name="connsiteX6" fmla="*/ 59863 w 70805"/>
                  <a:gd name="connsiteY6" fmla="*/ 4828 h 31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312189">
                    <a:moveTo>
                      <a:pt x="59863" y="4828"/>
                    </a:moveTo>
                    <a:lnTo>
                      <a:pt x="11265" y="4828"/>
                    </a:lnTo>
                    <a:cubicBezTo>
                      <a:pt x="7724" y="4828"/>
                      <a:pt x="4828" y="7724"/>
                      <a:pt x="4828" y="11265"/>
                    </a:cubicBezTo>
                    <a:lnTo>
                      <a:pt x="4828" y="307362"/>
                    </a:lnTo>
                    <a:lnTo>
                      <a:pt x="66300" y="307362"/>
                    </a:lnTo>
                    <a:lnTo>
                      <a:pt x="66300" y="11265"/>
                    </a:lnTo>
                    <a:cubicBezTo>
                      <a:pt x="66300" y="7724"/>
                      <a:pt x="63403" y="4828"/>
                      <a:pt x="59863" y="4828"/>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49" name="Freeform: Shape 67">
                <a:extLst>
                  <a:ext uri="{FF2B5EF4-FFF2-40B4-BE49-F238E27FC236}">
                    <a16:creationId xmlns:a16="http://schemas.microsoft.com/office/drawing/2014/main" id="{A44082DD-0D94-476F-9E0B-CC964A223CAD}"/>
                  </a:ext>
                </a:extLst>
              </p:cNvPr>
              <p:cNvSpPr/>
              <p:nvPr/>
            </p:nvSpPr>
            <p:spPr>
              <a:xfrm>
                <a:off x="10889132" y="6441468"/>
                <a:ext cx="9655" cy="9655"/>
              </a:xfrm>
              <a:custGeom>
                <a:avLst/>
                <a:gdLst>
                  <a:gd name="connsiteX0" fmla="*/ 4828 w 9655"/>
                  <a:gd name="connsiteY0" fmla="*/ 4828 h 9655"/>
                  <a:gd name="connsiteX1" fmla="*/ 4828 w 9655"/>
                  <a:gd name="connsiteY1" fmla="*/ 4828 h 9655"/>
                  <a:gd name="connsiteX2" fmla="*/ 4828 w 9655"/>
                  <a:gd name="connsiteY2" fmla="*/ 4828 h 9655"/>
                </a:gdLst>
                <a:ahLst/>
                <a:cxnLst>
                  <a:cxn ang="0">
                    <a:pos x="connsiteX0" y="connsiteY0"/>
                  </a:cxn>
                  <a:cxn ang="0">
                    <a:pos x="connsiteX1" y="connsiteY1"/>
                  </a:cxn>
                  <a:cxn ang="0">
                    <a:pos x="connsiteX2" y="connsiteY2"/>
                  </a:cxn>
                </a:cxnLst>
                <a:rect l="l" t="t" r="r" b="b"/>
                <a:pathLst>
                  <a:path w="9655" h="9655">
                    <a:moveTo>
                      <a:pt x="4828" y="4828"/>
                    </a:moveTo>
                    <a:lnTo>
                      <a:pt x="4828" y="4828"/>
                    </a:lnTo>
                    <a:lnTo>
                      <a:pt x="4828" y="4828"/>
                    </a:ln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0" name="Freeform: Shape 68">
                <a:extLst>
                  <a:ext uri="{FF2B5EF4-FFF2-40B4-BE49-F238E27FC236}">
                    <a16:creationId xmlns:a16="http://schemas.microsoft.com/office/drawing/2014/main" id="{9A958552-6190-4EAB-970C-F9CAD8E06573}"/>
                  </a:ext>
                </a:extLst>
              </p:cNvPr>
              <p:cNvSpPr/>
              <p:nvPr/>
            </p:nvSpPr>
            <p:spPr>
              <a:xfrm>
                <a:off x="10766509" y="6711174"/>
                <a:ext cx="325063" cy="9655"/>
              </a:xfrm>
              <a:custGeom>
                <a:avLst/>
                <a:gdLst>
                  <a:gd name="connsiteX0" fmla="*/ 4828 w 325062"/>
                  <a:gd name="connsiteY0" fmla="*/ 4828 h 9655"/>
                  <a:gd name="connsiteX1" fmla="*/ 322810 w 325062"/>
                  <a:gd name="connsiteY1" fmla="*/ 4828 h 9655"/>
                </a:gdLst>
                <a:ahLst/>
                <a:cxnLst>
                  <a:cxn ang="0">
                    <a:pos x="connsiteX0" y="connsiteY0"/>
                  </a:cxn>
                  <a:cxn ang="0">
                    <a:pos x="connsiteX1" y="connsiteY1"/>
                  </a:cxn>
                </a:cxnLst>
                <a:rect l="l" t="t" r="r" b="b"/>
                <a:pathLst>
                  <a:path w="325062" h="9655">
                    <a:moveTo>
                      <a:pt x="4828" y="4828"/>
                    </a:moveTo>
                    <a:lnTo>
                      <a:pt x="322810"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1" name="Freeform: Shape 69">
                <a:extLst>
                  <a:ext uri="{FF2B5EF4-FFF2-40B4-BE49-F238E27FC236}">
                    <a16:creationId xmlns:a16="http://schemas.microsoft.com/office/drawing/2014/main" id="{ED9AB0D2-7412-42A3-9CEA-56DE225D8B55}"/>
                  </a:ext>
                </a:extLst>
              </p:cNvPr>
              <p:cNvSpPr/>
              <p:nvPr/>
            </p:nvSpPr>
            <p:spPr>
              <a:xfrm>
                <a:off x="10817682" y="6506159"/>
                <a:ext cx="225291" cy="212417"/>
              </a:xfrm>
              <a:custGeom>
                <a:avLst/>
                <a:gdLst>
                  <a:gd name="connsiteX0" fmla="*/ 4828 w 225291"/>
                  <a:gd name="connsiteY0" fmla="*/ 209843 h 212417"/>
                  <a:gd name="connsiteX1" fmla="*/ 54070 w 225291"/>
                  <a:gd name="connsiteY1" fmla="*/ 94944 h 212417"/>
                  <a:gd name="connsiteX2" fmla="*/ 95910 w 225291"/>
                  <a:gd name="connsiteY2" fmla="*/ 94944 h 212417"/>
                  <a:gd name="connsiteX3" fmla="*/ 127129 w 225291"/>
                  <a:gd name="connsiteY3" fmla="*/ 137428 h 212417"/>
                  <a:gd name="connsiteX4" fmla="*/ 163497 w 225291"/>
                  <a:gd name="connsiteY4" fmla="*/ 4828 h 212417"/>
                  <a:gd name="connsiteX5" fmla="*/ 220464 w 225291"/>
                  <a:gd name="connsiteY5" fmla="*/ 20984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291" h="212417">
                    <a:moveTo>
                      <a:pt x="4828" y="209843"/>
                    </a:moveTo>
                    <a:lnTo>
                      <a:pt x="54070" y="94944"/>
                    </a:lnTo>
                    <a:lnTo>
                      <a:pt x="95910" y="94944"/>
                    </a:lnTo>
                    <a:lnTo>
                      <a:pt x="127129" y="137428"/>
                    </a:lnTo>
                    <a:lnTo>
                      <a:pt x="163497" y="4828"/>
                    </a:lnTo>
                    <a:lnTo>
                      <a:pt x="220464" y="209843"/>
                    </a:ln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2" name="Freeform: Shape 70">
                <a:extLst>
                  <a:ext uri="{FF2B5EF4-FFF2-40B4-BE49-F238E27FC236}">
                    <a16:creationId xmlns:a16="http://schemas.microsoft.com/office/drawing/2014/main" id="{549C20AD-4882-4120-BBD6-D95F018B1603}"/>
                  </a:ext>
                </a:extLst>
              </p:cNvPr>
              <p:cNvSpPr/>
              <p:nvPr/>
            </p:nvSpPr>
            <p:spPr>
              <a:xfrm>
                <a:off x="10753635" y="6521929"/>
                <a:ext cx="70806" cy="80461"/>
              </a:xfrm>
              <a:custGeom>
                <a:avLst/>
                <a:gdLst>
                  <a:gd name="connsiteX0" fmla="*/ 4828 w 70805"/>
                  <a:gd name="connsiteY0" fmla="*/ 4828 h 80461"/>
                  <a:gd name="connsiteX1" fmla="*/ 53748 w 70805"/>
                  <a:gd name="connsiteY1" fmla="*/ 4828 h 80461"/>
                  <a:gd name="connsiteX2" fmla="*/ 66300 w 70805"/>
                  <a:gd name="connsiteY2" fmla="*/ 17380 h 80461"/>
                  <a:gd name="connsiteX3" fmla="*/ 66300 w 70805"/>
                  <a:gd name="connsiteY3" fmla="*/ 77886 h 80461"/>
                </a:gdLst>
                <a:ahLst/>
                <a:cxnLst>
                  <a:cxn ang="0">
                    <a:pos x="connsiteX0" y="connsiteY0"/>
                  </a:cxn>
                  <a:cxn ang="0">
                    <a:pos x="connsiteX1" y="connsiteY1"/>
                  </a:cxn>
                  <a:cxn ang="0">
                    <a:pos x="connsiteX2" y="connsiteY2"/>
                  </a:cxn>
                  <a:cxn ang="0">
                    <a:pos x="connsiteX3" y="connsiteY3"/>
                  </a:cxn>
                </a:cxnLst>
                <a:rect l="l" t="t" r="r" b="b"/>
                <a:pathLst>
                  <a:path w="70805" h="80461">
                    <a:moveTo>
                      <a:pt x="4828" y="4828"/>
                    </a:moveTo>
                    <a:lnTo>
                      <a:pt x="53748" y="4828"/>
                    </a:lnTo>
                    <a:cubicBezTo>
                      <a:pt x="60507" y="4828"/>
                      <a:pt x="66300" y="10299"/>
                      <a:pt x="66300" y="17380"/>
                    </a:cubicBezTo>
                    <a:lnTo>
                      <a:pt x="66300" y="77886"/>
                    </a:ln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3" name="Freeform: Shape 71">
                <a:extLst>
                  <a:ext uri="{FF2B5EF4-FFF2-40B4-BE49-F238E27FC236}">
                    <a16:creationId xmlns:a16="http://schemas.microsoft.com/office/drawing/2014/main" id="{AE736BE1-06B1-44F9-A35D-CD0895EE3830}"/>
                  </a:ext>
                </a:extLst>
              </p:cNvPr>
              <p:cNvSpPr/>
              <p:nvPr/>
            </p:nvSpPr>
            <p:spPr>
              <a:xfrm>
                <a:off x="10815308" y="6277328"/>
                <a:ext cx="263912" cy="267131"/>
              </a:xfrm>
              <a:custGeom>
                <a:avLst/>
                <a:gdLst>
                  <a:gd name="connsiteX0" fmla="*/ 120491 w 263912"/>
                  <a:gd name="connsiteY0" fmla="*/ 262303 h 267130"/>
                  <a:gd name="connsiteX1" fmla="*/ 5270 w 263912"/>
                  <a:gd name="connsiteY1" fmla="*/ 142255 h 267130"/>
                  <a:gd name="connsiteX2" fmla="*/ 134008 w 263912"/>
                  <a:gd name="connsiteY2" fmla="*/ 4828 h 267130"/>
                  <a:gd name="connsiteX3" fmla="*/ 219297 w 263912"/>
                  <a:gd name="connsiteY3" fmla="*/ 230119 h 267130"/>
                </a:gdLst>
                <a:ahLst/>
                <a:cxnLst>
                  <a:cxn ang="0">
                    <a:pos x="connsiteX0" y="connsiteY0"/>
                  </a:cxn>
                  <a:cxn ang="0">
                    <a:pos x="connsiteX1" y="connsiteY1"/>
                  </a:cxn>
                  <a:cxn ang="0">
                    <a:pos x="connsiteX2" y="connsiteY2"/>
                  </a:cxn>
                  <a:cxn ang="0">
                    <a:pos x="connsiteX3" y="connsiteY3"/>
                  </a:cxn>
                </a:cxnLst>
                <a:rect l="l" t="t" r="r" b="b"/>
                <a:pathLst>
                  <a:path w="263912" h="267130">
                    <a:moveTo>
                      <a:pt x="120491" y="262303"/>
                    </a:moveTo>
                    <a:cubicBezTo>
                      <a:pt x="120491" y="262303"/>
                      <a:pt x="16213" y="253292"/>
                      <a:pt x="5270" y="142255"/>
                    </a:cubicBezTo>
                    <a:cubicBezTo>
                      <a:pt x="-201" y="87220"/>
                      <a:pt x="45179" y="4828"/>
                      <a:pt x="134008" y="4828"/>
                    </a:cubicBezTo>
                    <a:cubicBezTo>
                      <a:pt x="247941" y="5150"/>
                      <a:pt x="307161" y="149980"/>
                      <a:pt x="219297" y="230119"/>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4" name="Freeform: Shape 72">
                <a:extLst>
                  <a:ext uri="{FF2B5EF4-FFF2-40B4-BE49-F238E27FC236}">
                    <a16:creationId xmlns:a16="http://schemas.microsoft.com/office/drawing/2014/main" id="{9007AD9F-83DA-4407-8A85-B30234CC84DB}"/>
                  </a:ext>
                </a:extLst>
              </p:cNvPr>
              <p:cNvSpPr/>
              <p:nvPr/>
            </p:nvSpPr>
            <p:spPr>
              <a:xfrm>
                <a:off x="10944489" y="6278615"/>
                <a:ext cx="9655" cy="144830"/>
              </a:xfrm>
              <a:custGeom>
                <a:avLst/>
                <a:gdLst>
                  <a:gd name="connsiteX0" fmla="*/ 4828 w 9655"/>
                  <a:gd name="connsiteY0" fmla="*/ 4828 h 144830"/>
                  <a:gd name="connsiteX1" fmla="*/ 4828 w 9655"/>
                  <a:gd name="connsiteY1" fmla="*/ 140968 h 144830"/>
                </a:gdLst>
                <a:ahLst/>
                <a:cxnLst>
                  <a:cxn ang="0">
                    <a:pos x="connsiteX0" y="connsiteY0"/>
                  </a:cxn>
                  <a:cxn ang="0">
                    <a:pos x="connsiteX1" y="connsiteY1"/>
                  </a:cxn>
                </a:cxnLst>
                <a:rect l="l" t="t" r="r" b="b"/>
                <a:pathLst>
                  <a:path w="9655" h="144830">
                    <a:moveTo>
                      <a:pt x="4828" y="4828"/>
                    </a:moveTo>
                    <a:lnTo>
                      <a:pt x="4828" y="14096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5" name="Freeform: Shape 73">
                <a:extLst>
                  <a:ext uri="{FF2B5EF4-FFF2-40B4-BE49-F238E27FC236}">
                    <a16:creationId xmlns:a16="http://schemas.microsoft.com/office/drawing/2014/main" id="{4AB2187A-E013-49C6-9A26-18000998C67E}"/>
                  </a:ext>
                </a:extLst>
              </p:cNvPr>
              <p:cNvSpPr/>
              <p:nvPr/>
            </p:nvSpPr>
            <p:spPr>
              <a:xfrm>
                <a:off x="10944489" y="6414755"/>
                <a:ext cx="99772" cy="93335"/>
              </a:xfrm>
              <a:custGeom>
                <a:avLst/>
                <a:gdLst>
                  <a:gd name="connsiteX0" fmla="*/ 4828 w 99771"/>
                  <a:gd name="connsiteY0" fmla="*/ 4828 h 93334"/>
                  <a:gd name="connsiteX1" fmla="*/ 96231 w 99771"/>
                  <a:gd name="connsiteY1" fmla="*/ 90438 h 93334"/>
                </a:gdLst>
                <a:ahLst/>
                <a:cxnLst>
                  <a:cxn ang="0">
                    <a:pos x="connsiteX0" y="connsiteY0"/>
                  </a:cxn>
                  <a:cxn ang="0">
                    <a:pos x="connsiteX1" y="connsiteY1"/>
                  </a:cxn>
                </a:cxnLst>
                <a:rect l="l" t="t" r="r" b="b"/>
                <a:pathLst>
                  <a:path w="99771" h="93334">
                    <a:moveTo>
                      <a:pt x="4828" y="4828"/>
                    </a:moveTo>
                    <a:lnTo>
                      <a:pt x="96231" y="9043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6" name="Freeform: Shape 74">
                <a:extLst>
                  <a:ext uri="{FF2B5EF4-FFF2-40B4-BE49-F238E27FC236}">
                    <a16:creationId xmlns:a16="http://schemas.microsoft.com/office/drawing/2014/main" id="{3740E929-A93F-4DF7-9255-E315FDA5E5C3}"/>
                  </a:ext>
                </a:extLst>
              </p:cNvPr>
              <p:cNvSpPr/>
              <p:nvPr/>
            </p:nvSpPr>
            <p:spPr>
              <a:xfrm>
                <a:off x="10815751" y="6319489"/>
                <a:ext cx="231728" cy="102990"/>
              </a:xfrm>
              <a:custGeom>
                <a:avLst/>
                <a:gdLst>
                  <a:gd name="connsiteX0" fmla="*/ 227544 w 231728"/>
                  <a:gd name="connsiteY0" fmla="*/ 4828 h 102990"/>
                  <a:gd name="connsiteX1" fmla="*/ 133565 w 231728"/>
                  <a:gd name="connsiteY1" fmla="*/ 100094 h 102990"/>
                  <a:gd name="connsiteX2" fmla="*/ 4828 w 231728"/>
                  <a:gd name="connsiteY2" fmla="*/ 100094 h 102990"/>
                </a:gdLst>
                <a:ahLst/>
                <a:cxnLst>
                  <a:cxn ang="0">
                    <a:pos x="connsiteX0" y="connsiteY0"/>
                  </a:cxn>
                  <a:cxn ang="0">
                    <a:pos x="connsiteX1" y="connsiteY1"/>
                  </a:cxn>
                  <a:cxn ang="0">
                    <a:pos x="connsiteX2" y="connsiteY2"/>
                  </a:cxn>
                </a:cxnLst>
                <a:rect l="l" t="t" r="r" b="b"/>
                <a:pathLst>
                  <a:path w="231728" h="102990">
                    <a:moveTo>
                      <a:pt x="227544" y="4828"/>
                    </a:moveTo>
                    <a:lnTo>
                      <a:pt x="133565" y="100094"/>
                    </a:lnTo>
                    <a:lnTo>
                      <a:pt x="4828" y="100094"/>
                    </a:ln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57" name="Freeform: Shape 75">
                <a:extLst>
                  <a:ext uri="{FF2B5EF4-FFF2-40B4-BE49-F238E27FC236}">
                    <a16:creationId xmlns:a16="http://schemas.microsoft.com/office/drawing/2014/main" id="{F9E2661A-E187-493B-ACC4-D13A7A9F42FC}"/>
                  </a:ext>
                </a:extLst>
              </p:cNvPr>
              <p:cNvSpPr/>
              <p:nvPr/>
            </p:nvSpPr>
            <p:spPr>
              <a:xfrm>
                <a:off x="10731750" y="6669978"/>
                <a:ext cx="67587" cy="9655"/>
              </a:xfrm>
              <a:custGeom>
                <a:avLst/>
                <a:gdLst>
                  <a:gd name="connsiteX0" fmla="*/ 63403 w 67587"/>
                  <a:gd name="connsiteY0" fmla="*/ 4828 h 9655"/>
                  <a:gd name="connsiteX1" fmla="*/ 4828 w 67587"/>
                  <a:gd name="connsiteY1" fmla="*/ 4828 h 9655"/>
                </a:gdLst>
                <a:ahLst/>
                <a:cxnLst>
                  <a:cxn ang="0">
                    <a:pos x="connsiteX0" y="connsiteY0"/>
                  </a:cxn>
                  <a:cxn ang="0">
                    <a:pos x="connsiteX1" y="connsiteY1"/>
                  </a:cxn>
                </a:cxnLst>
                <a:rect l="l" t="t" r="r" b="b"/>
                <a:pathLst>
                  <a:path w="67587" h="9655">
                    <a:moveTo>
                      <a:pt x="63403" y="4828"/>
                    </a:moveTo>
                    <a:lnTo>
                      <a:pt x="4828"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grpSp>
      </p:grpSp>
      <p:sp>
        <p:nvSpPr>
          <p:cNvPr id="58" name="TextBox 57">
            <a:extLst>
              <a:ext uri="{FF2B5EF4-FFF2-40B4-BE49-F238E27FC236}">
                <a16:creationId xmlns:a16="http://schemas.microsoft.com/office/drawing/2014/main" id="{7F4309C5-DD28-4BF9-88C1-A24FCDF7C5B1}"/>
              </a:ext>
            </a:extLst>
          </p:cNvPr>
          <p:cNvSpPr txBox="1"/>
          <p:nvPr/>
        </p:nvSpPr>
        <p:spPr>
          <a:xfrm>
            <a:off x="1858300" y="4144001"/>
            <a:ext cx="1866256" cy="320806"/>
          </a:xfrm>
          <a:prstGeom prst="rect">
            <a:avLst/>
          </a:prstGeom>
        </p:spPr>
        <p:txBody>
          <a:bodyPr wrap="square" lIns="68580" tIns="0" rIns="0" bIns="0" anchor="t" anchorCtr="0">
            <a:noAutofit/>
          </a:bodyPr>
          <a:lstStyle>
            <a:defPPr>
              <a:defRPr lang="en-US"/>
            </a:defPPr>
            <a:lvl1pPr algn="ctr">
              <a:defRPr sz="2400"/>
            </a:lvl1pPr>
          </a:lstStyle>
          <a:p>
            <a:pP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Semiconductor:</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Electronic design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automation</a:t>
            </a:r>
          </a:p>
        </p:txBody>
      </p:sp>
      <p:sp>
        <p:nvSpPr>
          <p:cNvPr id="59" name="TextBox 58">
            <a:extLst>
              <a:ext uri="{FF2B5EF4-FFF2-40B4-BE49-F238E27FC236}">
                <a16:creationId xmlns:a16="http://schemas.microsoft.com/office/drawing/2014/main" id="{9AA09AC9-D3E8-4E3B-979A-0941263A0623}"/>
              </a:ext>
            </a:extLst>
          </p:cNvPr>
          <p:cNvSpPr txBox="1"/>
          <p:nvPr/>
        </p:nvSpPr>
        <p:spPr>
          <a:xfrm>
            <a:off x="1858300" y="2711580"/>
            <a:ext cx="1866256" cy="320806"/>
          </a:xfrm>
          <a:prstGeom prst="rect">
            <a:avLst/>
          </a:prstGeom>
        </p:spPr>
        <p:txBody>
          <a:bodyPr wrap="square" lIns="68580" tIns="0" rIns="0" bIns="0" anchor="t" anchorCtr="0">
            <a:noAutofit/>
          </a:bodyPr>
          <a:lstStyle>
            <a:defPPr>
              <a:defRPr lang="en-US"/>
            </a:defPPr>
            <a:lvl1pPr algn="ctr">
              <a:defRPr sz="2400"/>
            </a:lvl1pPr>
          </a:lstStyle>
          <a:p>
            <a:pP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Life Sciences: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Genome analysis</a:t>
            </a:r>
          </a:p>
        </p:txBody>
      </p:sp>
      <p:sp>
        <p:nvSpPr>
          <p:cNvPr id="60" name="TextBox 59">
            <a:extLst>
              <a:ext uri="{FF2B5EF4-FFF2-40B4-BE49-F238E27FC236}">
                <a16:creationId xmlns:a16="http://schemas.microsoft.com/office/drawing/2014/main" id="{0E27B369-1CA9-44D4-B592-90FCE3D926BC}"/>
              </a:ext>
            </a:extLst>
          </p:cNvPr>
          <p:cNvSpPr txBox="1"/>
          <p:nvPr/>
        </p:nvSpPr>
        <p:spPr>
          <a:xfrm>
            <a:off x="0" y="2711580"/>
            <a:ext cx="1866256" cy="320806"/>
          </a:xfrm>
          <a:prstGeom prst="rect">
            <a:avLst/>
          </a:prstGeom>
        </p:spPr>
        <p:txBody>
          <a:bodyPr wrap="square" lIns="68580" tIns="0" rIns="0" bIns="0" anchor="t" anchorCtr="0">
            <a:noAutofit/>
          </a:bodyPr>
          <a:lstStyle>
            <a:defPPr>
              <a:defRPr lang="en-US"/>
            </a:defPPr>
            <a:lvl1pPr algn="ctr">
              <a:defRPr sz="2400"/>
            </a:lvl1pPr>
          </a:lstStyle>
          <a:p>
            <a:pP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Financial services:</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Modeling and analytics</a:t>
            </a:r>
          </a:p>
        </p:txBody>
      </p:sp>
      <p:sp>
        <p:nvSpPr>
          <p:cNvPr id="61" name="Rectangle 60">
            <a:extLst>
              <a:ext uri="{FF2B5EF4-FFF2-40B4-BE49-F238E27FC236}">
                <a16:creationId xmlns:a16="http://schemas.microsoft.com/office/drawing/2014/main" id="{2F11166B-9A6C-4BDB-A235-5D916E8891C0}"/>
              </a:ext>
            </a:extLst>
          </p:cNvPr>
          <p:cNvSpPr/>
          <p:nvPr/>
        </p:nvSpPr>
        <p:spPr>
          <a:xfrm>
            <a:off x="0" y="4144001"/>
            <a:ext cx="1866256" cy="320806"/>
          </a:xfrm>
          <a:prstGeom prst="rect">
            <a:avLst/>
          </a:prstGeom>
        </p:spPr>
        <p:txBody>
          <a:bodyPr wrap="square" lIns="68580" tIns="0" rIns="0" bIns="0" anchor="t" anchorCtr="0">
            <a:noAutofit/>
          </a:bodyPr>
          <a:lstStyle/>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Automotive: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ECU simulations and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object detection</a:t>
            </a:r>
          </a:p>
        </p:txBody>
      </p:sp>
      <p:sp>
        <p:nvSpPr>
          <p:cNvPr id="62" name="TextBox 61">
            <a:extLst>
              <a:ext uri="{FF2B5EF4-FFF2-40B4-BE49-F238E27FC236}">
                <a16:creationId xmlns:a16="http://schemas.microsoft.com/office/drawing/2014/main" id="{90A7CD1A-6A81-D746-A977-0862C5CB9F4A}"/>
              </a:ext>
            </a:extLst>
          </p:cNvPr>
          <p:cNvSpPr txBox="1"/>
          <p:nvPr/>
        </p:nvSpPr>
        <p:spPr>
          <a:xfrm>
            <a:off x="148389" y="1237873"/>
            <a:ext cx="3335888" cy="184666"/>
          </a:xfrm>
          <a:prstGeom prst="rect">
            <a:avLst/>
          </a:prstGeom>
        </p:spPr>
        <p:txBody>
          <a:bodyPr wrap="square" lIns="68580" tIns="0" rIns="0" bIns="0" anchor="t" anchorCtr="0">
            <a:spAutoFit/>
          </a:bodyPr>
          <a:lstStyle>
            <a:defPPr>
              <a:defRPr lang="en-US"/>
            </a:defPPr>
            <a:lvl1pPr algn="ctr">
              <a:defRPr sz="2400"/>
            </a:lvl1pPr>
          </a:lstStyle>
          <a:p>
            <a:pPr algn="l" defTabSz="548640"/>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Industries and example use cases</a:t>
            </a:r>
          </a:p>
        </p:txBody>
      </p:sp>
      <p:sp>
        <p:nvSpPr>
          <p:cNvPr id="63" name="TextBox 62">
            <a:extLst>
              <a:ext uri="{FF2B5EF4-FFF2-40B4-BE49-F238E27FC236}">
                <a16:creationId xmlns:a16="http://schemas.microsoft.com/office/drawing/2014/main" id="{C9EC107A-05AE-DF49-BB2C-B46613DB6543}"/>
              </a:ext>
            </a:extLst>
          </p:cNvPr>
          <p:cNvSpPr txBox="1"/>
          <p:nvPr/>
        </p:nvSpPr>
        <p:spPr>
          <a:xfrm>
            <a:off x="5973428" y="1237873"/>
            <a:ext cx="3335888" cy="184666"/>
          </a:xfrm>
          <a:prstGeom prst="rect">
            <a:avLst/>
          </a:prstGeom>
        </p:spPr>
        <p:txBody>
          <a:bodyPr wrap="square" lIns="68580" tIns="0" rIns="0" bIns="0" anchor="t" anchorCtr="0">
            <a:spAutoFit/>
          </a:bodyPr>
          <a:lstStyle>
            <a:defPPr>
              <a:defRPr lang="en-US"/>
            </a:defPPr>
            <a:lvl1pPr algn="ctr">
              <a:defRPr sz="2400"/>
            </a:lvl1pPr>
          </a:lstStyle>
          <a:p>
            <a:pPr algn="l" defTabSz="548640"/>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Application areas</a:t>
            </a:r>
          </a:p>
        </p:txBody>
      </p:sp>
      <p:cxnSp>
        <p:nvCxnSpPr>
          <p:cNvPr id="64" name="Straight Connector 63">
            <a:extLst>
              <a:ext uri="{FF2B5EF4-FFF2-40B4-BE49-F238E27FC236}">
                <a16:creationId xmlns:a16="http://schemas.microsoft.com/office/drawing/2014/main" id="{D8A8F15A-559B-2D4A-A74B-D37DDADFFE0C}"/>
              </a:ext>
            </a:extLst>
          </p:cNvPr>
          <p:cNvCxnSpPr>
            <a:cxnSpLocks/>
          </p:cNvCxnSpPr>
          <p:nvPr/>
        </p:nvCxnSpPr>
        <p:spPr>
          <a:xfrm>
            <a:off x="5774218" y="1626937"/>
            <a:ext cx="0" cy="3048972"/>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0078965-3BC9-4D34-BD86-F63BA790EE0D}"/>
              </a:ext>
            </a:extLst>
          </p:cNvPr>
          <p:cNvSpPr/>
          <p:nvPr/>
        </p:nvSpPr>
        <p:spPr>
          <a:xfrm>
            <a:off x="3716645" y="2711580"/>
            <a:ext cx="1866256" cy="320806"/>
          </a:xfrm>
          <a:prstGeom prst="rect">
            <a:avLst/>
          </a:prstGeom>
        </p:spPr>
        <p:txBody>
          <a:bodyPr wrap="square" lIns="68580" tIns="0" rIns="0" bIns="0" anchor="t" anchorCtr="0">
            <a:noAutofit/>
          </a:bodyPr>
          <a:lstStyle/>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Media and Entertainment: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Rendering and transcoding</a:t>
            </a:r>
          </a:p>
        </p:txBody>
      </p:sp>
      <p:grpSp>
        <p:nvGrpSpPr>
          <p:cNvPr id="66" name="Group 65">
            <a:extLst>
              <a:ext uri="{FF2B5EF4-FFF2-40B4-BE49-F238E27FC236}">
                <a16:creationId xmlns:a16="http://schemas.microsoft.com/office/drawing/2014/main" id="{897090C5-2ABC-48E4-B91F-5DB87F043061}"/>
              </a:ext>
            </a:extLst>
          </p:cNvPr>
          <p:cNvGrpSpPr/>
          <p:nvPr/>
        </p:nvGrpSpPr>
        <p:grpSpPr>
          <a:xfrm>
            <a:off x="4209533" y="1730847"/>
            <a:ext cx="880482" cy="866529"/>
            <a:chOff x="8180127" y="2692552"/>
            <a:chExt cx="1691910" cy="1691910"/>
          </a:xfrm>
        </p:grpSpPr>
        <p:sp>
          <p:nvSpPr>
            <p:cNvPr id="67" name="Rounded Rectangle 50">
              <a:extLst>
                <a:ext uri="{FF2B5EF4-FFF2-40B4-BE49-F238E27FC236}">
                  <a16:creationId xmlns:a16="http://schemas.microsoft.com/office/drawing/2014/main" id="{339A7F2C-BAC8-4E56-BB68-F06601A2F3A6}"/>
                </a:ext>
              </a:extLst>
            </p:cNvPr>
            <p:cNvSpPr>
              <a:spLocks/>
            </p:cNvSpPr>
            <p:nvPr/>
          </p:nvSpPr>
          <p:spPr bwMode="auto">
            <a:xfrm>
              <a:off x="8180127" y="2692552"/>
              <a:ext cx="1691910" cy="1691910"/>
            </a:xfrm>
            <a:prstGeom prst="ellipse">
              <a:avLst/>
            </a:prstGeom>
            <a:no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nvGrpSpPr>
            <p:cNvPr id="68" name="Graphic 424">
              <a:extLst>
                <a:ext uri="{FF2B5EF4-FFF2-40B4-BE49-F238E27FC236}">
                  <a16:creationId xmlns:a16="http://schemas.microsoft.com/office/drawing/2014/main" id="{ECE6182C-91B2-4414-AF23-A2DD584FB161}"/>
                </a:ext>
              </a:extLst>
            </p:cNvPr>
            <p:cNvGrpSpPr/>
            <p:nvPr/>
          </p:nvGrpSpPr>
          <p:grpSpPr>
            <a:xfrm>
              <a:off x="8391434" y="2903860"/>
              <a:ext cx="1269298" cy="1269296"/>
              <a:chOff x="8044480" y="5593287"/>
              <a:chExt cx="643689" cy="643689"/>
            </a:xfrm>
          </p:grpSpPr>
          <p:sp>
            <p:nvSpPr>
              <p:cNvPr id="69" name="Freeform: Shape 47">
                <a:extLst>
                  <a:ext uri="{FF2B5EF4-FFF2-40B4-BE49-F238E27FC236}">
                    <a16:creationId xmlns:a16="http://schemas.microsoft.com/office/drawing/2014/main" id="{EFDB4394-78A7-4D78-AB91-6B85100D20A3}"/>
                  </a:ext>
                </a:extLst>
              </p:cNvPr>
              <p:cNvSpPr/>
              <p:nvPr/>
            </p:nvSpPr>
            <p:spPr>
              <a:xfrm>
                <a:off x="8152298" y="5819544"/>
                <a:ext cx="341155" cy="231728"/>
              </a:xfrm>
              <a:custGeom>
                <a:avLst/>
                <a:gdLst>
                  <a:gd name="connsiteX0" fmla="*/ 321523 w 341155"/>
                  <a:gd name="connsiteY0" fmla="*/ 4828 h 231728"/>
                  <a:gd name="connsiteX1" fmla="*/ 41518 w 341155"/>
                  <a:gd name="connsiteY1" fmla="*/ 4828 h 231728"/>
                  <a:gd name="connsiteX2" fmla="*/ 26069 w 341155"/>
                  <a:gd name="connsiteY2" fmla="*/ 20276 h 231728"/>
                  <a:gd name="connsiteX3" fmla="*/ 26069 w 341155"/>
                  <a:gd name="connsiteY3" fmla="*/ 155451 h 231728"/>
                  <a:gd name="connsiteX4" fmla="*/ 6759 w 341155"/>
                  <a:gd name="connsiteY4" fmla="*/ 190210 h 231728"/>
                  <a:gd name="connsiteX5" fmla="*/ 4828 w 341155"/>
                  <a:gd name="connsiteY5" fmla="*/ 197613 h 231728"/>
                  <a:gd name="connsiteX6" fmla="*/ 4828 w 341155"/>
                  <a:gd name="connsiteY6" fmla="*/ 214348 h 231728"/>
                  <a:gd name="connsiteX7" fmla="*/ 20276 w 341155"/>
                  <a:gd name="connsiteY7" fmla="*/ 229797 h 231728"/>
                  <a:gd name="connsiteX8" fmla="*/ 67587 w 341155"/>
                  <a:gd name="connsiteY8" fmla="*/ 229797 h 231728"/>
                  <a:gd name="connsiteX9" fmla="*/ 81427 w 341155"/>
                  <a:gd name="connsiteY9" fmla="*/ 221107 h 231728"/>
                  <a:gd name="connsiteX10" fmla="*/ 102025 w 341155"/>
                  <a:gd name="connsiteY10" fmla="*/ 190210 h 231728"/>
                  <a:gd name="connsiteX11" fmla="*/ 238487 w 341155"/>
                  <a:gd name="connsiteY11" fmla="*/ 190210 h 231728"/>
                  <a:gd name="connsiteX12" fmla="*/ 259085 w 341155"/>
                  <a:gd name="connsiteY12" fmla="*/ 221107 h 231728"/>
                  <a:gd name="connsiteX13" fmla="*/ 272924 w 341155"/>
                  <a:gd name="connsiteY13" fmla="*/ 229797 h 231728"/>
                  <a:gd name="connsiteX14" fmla="*/ 321845 w 341155"/>
                  <a:gd name="connsiteY14" fmla="*/ 229797 h 231728"/>
                  <a:gd name="connsiteX15" fmla="*/ 337293 w 341155"/>
                  <a:gd name="connsiteY15" fmla="*/ 214348 h 231728"/>
                  <a:gd name="connsiteX16" fmla="*/ 337293 w 341155"/>
                  <a:gd name="connsiteY16" fmla="*/ 175083 h 231728"/>
                  <a:gd name="connsiteX17" fmla="*/ 337293 w 341155"/>
                  <a:gd name="connsiteY17" fmla="*/ 162853 h 231728"/>
                  <a:gd name="connsiteX18" fmla="*/ 337293 w 341155"/>
                  <a:gd name="connsiteY18" fmla="*/ 20276 h 231728"/>
                  <a:gd name="connsiteX19" fmla="*/ 321523 w 341155"/>
                  <a:gd name="connsiteY19" fmla="*/ 4828 h 2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231728">
                    <a:moveTo>
                      <a:pt x="321523" y="4828"/>
                    </a:moveTo>
                    <a:lnTo>
                      <a:pt x="41518" y="4828"/>
                    </a:lnTo>
                    <a:cubicBezTo>
                      <a:pt x="32828" y="4828"/>
                      <a:pt x="26069" y="11908"/>
                      <a:pt x="26069" y="20276"/>
                    </a:cubicBezTo>
                    <a:lnTo>
                      <a:pt x="26069" y="155451"/>
                    </a:lnTo>
                    <a:lnTo>
                      <a:pt x="6759" y="190210"/>
                    </a:lnTo>
                    <a:cubicBezTo>
                      <a:pt x="5471" y="192463"/>
                      <a:pt x="4828" y="195038"/>
                      <a:pt x="4828" y="197613"/>
                    </a:cubicBezTo>
                    <a:lnTo>
                      <a:pt x="4828" y="214348"/>
                    </a:lnTo>
                    <a:cubicBezTo>
                      <a:pt x="4828" y="223038"/>
                      <a:pt x="11908" y="229797"/>
                      <a:pt x="20276" y="229797"/>
                    </a:cubicBezTo>
                    <a:lnTo>
                      <a:pt x="67587" y="229797"/>
                    </a:lnTo>
                    <a:cubicBezTo>
                      <a:pt x="73381" y="229797"/>
                      <a:pt x="78852" y="226579"/>
                      <a:pt x="81427" y="221107"/>
                    </a:cubicBezTo>
                    <a:lnTo>
                      <a:pt x="102025" y="190210"/>
                    </a:lnTo>
                    <a:lnTo>
                      <a:pt x="238487" y="190210"/>
                    </a:lnTo>
                    <a:lnTo>
                      <a:pt x="259085" y="221107"/>
                    </a:lnTo>
                    <a:cubicBezTo>
                      <a:pt x="261660" y="226257"/>
                      <a:pt x="267131" y="229797"/>
                      <a:pt x="272924" y="229797"/>
                    </a:cubicBezTo>
                    <a:lnTo>
                      <a:pt x="321845" y="229797"/>
                    </a:lnTo>
                    <a:cubicBezTo>
                      <a:pt x="330534" y="229797"/>
                      <a:pt x="337293" y="222716"/>
                      <a:pt x="337293" y="214348"/>
                    </a:cubicBezTo>
                    <a:lnTo>
                      <a:pt x="337293" y="175083"/>
                    </a:lnTo>
                    <a:lnTo>
                      <a:pt x="337293" y="162853"/>
                    </a:lnTo>
                    <a:lnTo>
                      <a:pt x="337293" y="20276"/>
                    </a:lnTo>
                    <a:cubicBezTo>
                      <a:pt x="337293" y="11908"/>
                      <a:pt x="330212" y="4828"/>
                      <a:pt x="321523" y="4828"/>
                    </a:cubicBezTo>
                    <a:close/>
                  </a:path>
                </a:pathLst>
              </a:custGeom>
              <a:noFill/>
              <a:ln w="19050" cap="rnd">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70" name="Freeform: Shape 48">
                <a:extLst>
                  <a:ext uri="{FF2B5EF4-FFF2-40B4-BE49-F238E27FC236}">
                    <a16:creationId xmlns:a16="http://schemas.microsoft.com/office/drawing/2014/main" id="{2EE04DB7-C9AF-4CED-842C-6BF66D9A2A0F}"/>
                  </a:ext>
                </a:extLst>
              </p:cNvPr>
              <p:cNvSpPr/>
              <p:nvPr/>
            </p:nvSpPr>
            <p:spPr>
              <a:xfrm>
                <a:off x="8484340" y="5866170"/>
                <a:ext cx="32184" cy="99772"/>
              </a:xfrm>
              <a:custGeom>
                <a:avLst/>
                <a:gdLst>
                  <a:gd name="connsiteX0" fmla="*/ 29610 w 32184"/>
                  <a:gd name="connsiteY0" fmla="*/ 97841 h 99771"/>
                  <a:gd name="connsiteX1" fmla="*/ 4828 w 32184"/>
                  <a:gd name="connsiteY1" fmla="*/ 97841 h 99771"/>
                  <a:gd name="connsiteX2" fmla="*/ 4828 w 32184"/>
                  <a:gd name="connsiteY2" fmla="*/ 4828 h 99771"/>
                  <a:gd name="connsiteX3" fmla="*/ 29610 w 32184"/>
                  <a:gd name="connsiteY3" fmla="*/ 4828 h 99771"/>
                </a:gdLst>
                <a:ahLst/>
                <a:cxnLst>
                  <a:cxn ang="0">
                    <a:pos x="connsiteX0" y="connsiteY0"/>
                  </a:cxn>
                  <a:cxn ang="0">
                    <a:pos x="connsiteX1" y="connsiteY1"/>
                  </a:cxn>
                  <a:cxn ang="0">
                    <a:pos x="connsiteX2" y="connsiteY2"/>
                  </a:cxn>
                  <a:cxn ang="0">
                    <a:pos x="connsiteX3" y="connsiteY3"/>
                  </a:cxn>
                </a:cxnLst>
                <a:rect l="l" t="t" r="r" b="b"/>
                <a:pathLst>
                  <a:path w="32184" h="99771">
                    <a:moveTo>
                      <a:pt x="29610" y="97841"/>
                    </a:moveTo>
                    <a:lnTo>
                      <a:pt x="4828" y="97841"/>
                    </a:lnTo>
                    <a:lnTo>
                      <a:pt x="4828" y="4828"/>
                    </a:lnTo>
                    <a:lnTo>
                      <a:pt x="29610" y="4828"/>
                    </a:lnTo>
                    <a:close/>
                  </a:path>
                </a:pathLst>
              </a:custGeom>
              <a:noFill/>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1" name="Freeform: Shape 49">
                <a:extLst>
                  <a:ext uri="{FF2B5EF4-FFF2-40B4-BE49-F238E27FC236}">
                    <a16:creationId xmlns:a16="http://schemas.microsoft.com/office/drawing/2014/main" id="{CCF24397-55D6-4378-A099-E11346BE0377}"/>
                  </a:ext>
                </a:extLst>
              </p:cNvPr>
              <p:cNvSpPr/>
              <p:nvPr/>
            </p:nvSpPr>
            <p:spPr>
              <a:xfrm>
                <a:off x="8531109" y="5803451"/>
                <a:ext cx="115864" cy="225291"/>
              </a:xfrm>
              <a:custGeom>
                <a:avLst/>
                <a:gdLst>
                  <a:gd name="connsiteX0" fmla="*/ 113933 w 115864"/>
                  <a:gd name="connsiteY0" fmla="*/ 223360 h 225291"/>
                  <a:gd name="connsiteX1" fmla="*/ 16092 w 115864"/>
                  <a:gd name="connsiteY1" fmla="*/ 196003 h 225291"/>
                  <a:gd name="connsiteX2" fmla="*/ 4828 w 115864"/>
                  <a:gd name="connsiteY2" fmla="*/ 181198 h 225291"/>
                  <a:gd name="connsiteX3" fmla="*/ 4828 w 115864"/>
                  <a:gd name="connsiteY3" fmla="*/ 46989 h 225291"/>
                  <a:gd name="connsiteX4" fmla="*/ 16092 w 115864"/>
                  <a:gd name="connsiteY4" fmla="*/ 32184 h 225291"/>
                  <a:gd name="connsiteX5" fmla="*/ 113933 w 115864"/>
                  <a:gd name="connsiteY5" fmla="*/ 4828 h 225291"/>
                  <a:gd name="connsiteX6" fmla="*/ 113933 w 115864"/>
                  <a:gd name="connsiteY6" fmla="*/ 223360 h 2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64" h="225291">
                    <a:moveTo>
                      <a:pt x="113933" y="223360"/>
                    </a:moveTo>
                    <a:lnTo>
                      <a:pt x="16092" y="196003"/>
                    </a:lnTo>
                    <a:cubicBezTo>
                      <a:pt x="9334" y="194072"/>
                      <a:pt x="4828" y="187957"/>
                      <a:pt x="4828" y="181198"/>
                    </a:cubicBezTo>
                    <a:lnTo>
                      <a:pt x="4828" y="46989"/>
                    </a:lnTo>
                    <a:cubicBezTo>
                      <a:pt x="4828" y="39909"/>
                      <a:pt x="9334" y="33794"/>
                      <a:pt x="16092" y="32184"/>
                    </a:cubicBezTo>
                    <a:lnTo>
                      <a:pt x="113933" y="4828"/>
                    </a:lnTo>
                    <a:lnTo>
                      <a:pt x="113933" y="223360"/>
                    </a:lnTo>
                    <a:close/>
                  </a:path>
                </a:pathLst>
              </a:custGeom>
              <a:noFill/>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2" name="Freeform: Shape 50">
                <a:extLst>
                  <a:ext uri="{FF2B5EF4-FFF2-40B4-BE49-F238E27FC236}">
                    <a16:creationId xmlns:a16="http://schemas.microsoft.com/office/drawing/2014/main" id="{D6E92B52-6A53-4306-906B-38EC9B14E545}"/>
                  </a:ext>
                </a:extLst>
              </p:cNvPr>
              <p:cNvSpPr/>
              <p:nvPr/>
            </p:nvSpPr>
            <p:spPr>
              <a:xfrm>
                <a:off x="8152298" y="5863636"/>
                <a:ext cx="28966" cy="61150"/>
              </a:xfrm>
              <a:custGeom>
                <a:avLst/>
                <a:gdLst>
                  <a:gd name="connsiteX0" fmla="*/ 4828 w 28966"/>
                  <a:gd name="connsiteY0" fmla="*/ 4828 h 61150"/>
                  <a:gd name="connsiteX1" fmla="*/ 26069 w 28966"/>
                  <a:gd name="connsiteY1" fmla="*/ 4828 h 61150"/>
                  <a:gd name="connsiteX2" fmla="*/ 26069 w 28966"/>
                  <a:gd name="connsiteY2" fmla="*/ 56645 h 61150"/>
                  <a:gd name="connsiteX3" fmla="*/ 4828 w 28966"/>
                  <a:gd name="connsiteY3" fmla="*/ 56645 h 61150"/>
                </a:gdLst>
                <a:ahLst/>
                <a:cxnLst>
                  <a:cxn ang="0">
                    <a:pos x="connsiteX0" y="connsiteY0"/>
                  </a:cxn>
                  <a:cxn ang="0">
                    <a:pos x="connsiteX1" y="connsiteY1"/>
                  </a:cxn>
                  <a:cxn ang="0">
                    <a:pos x="connsiteX2" y="connsiteY2"/>
                  </a:cxn>
                  <a:cxn ang="0">
                    <a:pos x="connsiteX3" y="connsiteY3"/>
                  </a:cxn>
                </a:cxnLst>
                <a:rect l="l" t="t" r="r" b="b"/>
                <a:pathLst>
                  <a:path w="28966" h="61150">
                    <a:moveTo>
                      <a:pt x="4828" y="4828"/>
                    </a:moveTo>
                    <a:lnTo>
                      <a:pt x="26069" y="4828"/>
                    </a:lnTo>
                    <a:lnTo>
                      <a:pt x="26069" y="56645"/>
                    </a:lnTo>
                    <a:lnTo>
                      <a:pt x="4828" y="56645"/>
                    </a:lnTo>
                    <a:close/>
                  </a:path>
                </a:pathLst>
              </a:custGeom>
              <a:noFill/>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3" name="Freeform: Shape 51">
                <a:extLst>
                  <a:ext uri="{FF2B5EF4-FFF2-40B4-BE49-F238E27FC236}">
                    <a16:creationId xmlns:a16="http://schemas.microsoft.com/office/drawing/2014/main" id="{575F3C37-C402-46AA-B65A-E578EE4FA617}"/>
                  </a:ext>
                </a:extLst>
              </p:cNvPr>
              <p:cNvSpPr/>
              <p:nvPr/>
            </p:nvSpPr>
            <p:spPr>
              <a:xfrm>
                <a:off x="8078596" y="5841736"/>
                <a:ext cx="61150" cy="102990"/>
              </a:xfrm>
              <a:custGeom>
                <a:avLst/>
                <a:gdLst>
                  <a:gd name="connsiteX0" fmla="*/ 56645 w 61150"/>
                  <a:gd name="connsiteY0" fmla="*/ 83694 h 102990"/>
                  <a:gd name="connsiteX1" fmla="*/ 11908 w 61150"/>
                  <a:gd name="connsiteY1" fmla="*/ 100430 h 102990"/>
                  <a:gd name="connsiteX2" fmla="*/ 4828 w 61150"/>
                  <a:gd name="connsiteY2" fmla="*/ 95603 h 102990"/>
                  <a:gd name="connsiteX3" fmla="*/ 4828 w 61150"/>
                  <a:gd name="connsiteY3" fmla="*/ 9992 h 102990"/>
                  <a:gd name="connsiteX4" fmla="*/ 11908 w 61150"/>
                  <a:gd name="connsiteY4" fmla="*/ 5164 h 102990"/>
                  <a:gd name="connsiteX5" fmla="*/ 56645 w 61150"/>
                  <a:gd name="connsiteY5" fmla="*/ 21900 h 102990"/>
                  <a:gd name="connsiteX6" fmla="*/ 56645 w 61150"/>
                  <a:gd name="connsiteY6" fmla="*/ 83694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102990">
                    <a:moveTo>
                      <a:pt x="56645" y="83694"/>
                    </a:moveTo>
                    <a:lnTo>
                      <a:pt x="11908" y="100430"/>
                    </a:lnTo>
                    <a:cubicBezTo>
                      <a:pt x="8690" y="101718"/>
                      <a:pt x="4828" y="99143"/>
                      <a:pt x="4828" y="95603"/>
                    </a:cubicBezTo>
                    <a:lnTo>
                      <a:pt x="4828" y="9992"/>
                    </a:lnTo>
                    <a:cubicBezTo>
                      <a:pt x="4828" y="6452"/>
                      <a:pt x="8368" y="3877"/>
                      <a:pt x="11908" y="5164"/>
                    </a:cubicBezTo>
                    <a:lnTo>
                      <a:pt x="56645" y="21900"/>
                    </a:lnTo>
                    <a:lnTo>
                      <a:pt x="56645" y="83694"/>
                    </a:lnTo>
                    <a:close/>
                  </a:path>
                </a:pathLst>
              </a:custGeom>
              <a:noFill/>
              <a:ln w="19050" cap="rnd">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74" name="Freeform: Shape 52">
                <a:extLst>
                  <a:ext uri="{FF2B5EF4-FFF2-40B4-BE49-F238E27FC236}">
                    <a16:creationId xmlns:a16="http://schemas.microsoft.com/office/drawing/2014/main" id="{70DA8835-8966-446F-9F13-4B5DA4316548}"/>
                  </a:ext>
                </a:extLst>
              </p:cNvPr>
              <p:cNvSpPr/>
              <p:nvPr/>
            </p:nvSpPr>
            <p:spPr>
              <a:xfrm>
                <a:off x="8216667" y="5862027"/>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5" name="Freeform: Shape 53">
                <a:extLst>
                  <a:ext uri="{FF2B5EF4-FFF2-40B4-BE49-F238E27FC236}">
                    <a16:creationId xmlns:a16="http://schemas.microsoft.com/office/drawing/2014/main" id="{E9CAEC1E-B268-4981-AF4D-F39C1838E772}"/>
                  </a:ext>
                </a:extLst>
              </p:cNvPr>
              <p:cNvSpPr/>
              <p:nvPr/>
            </p:nvSpPr>
            <p:spPr>
              <a:xfrm>
                <a:off x="8195425" y="5984006"/>
                <a:ext cx="280005" cy="9655"/>
              </a:xfrm>
              <a:custGeom>
                <a:avLst/>
                <a:gdLst>
                  <a:gd name="connsiteX0" fmla="*/ 275499 w 280004"/>
                  <a:gd name="connsiteY0" fmla="*/ 4828 h 9655"/>
                  <a:gd name="connsiteX1" fmla="*/ 4828 w 280004"/>
                  <a:gd name="connsiteY1" fmla="*/ 4828 h 9655"/>
                </a:gdLst>
                <a:ahLst/>
                <a:cxnLst>
                  <a:cxn ang="0">
                    <a:pos x="connsiteX0" y="connsiteY0"/>
                  </a:cxn>
                  <a:cxn ang="0">
                    <a:pos x="connsiteX1" y="connsiteY1"/>
                  </a:cxn>
                </a:cxnLst>
                <a:rect l="l" t="t" r="r" b="b"/>
                <a:pathLst>
                  <a:path w="280004" h="9655">
                    <a:moveTo>
                      <a:pt x="275499" y="4828"/>
                    </a:moveTo>
                    <a:lnTo>
                      <a:pt x="4828" y="4828"/>
                    </a:lnTo>
                  </a:path>
                </a:pathLst>
              </a:custGeom>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6" name="Freeform: Shape 54">
                <a:extLst>
                  <a:ext uri="{FF2B5EF4-FFF2-40B4-BE49-F238E27FC236}">
                    <a16:creationId xmlns:a16="http://schemas.microsoft.com/office/drawing/2014/main" id="{F5146130-DCF7-434A-87D9-55A0276CFD65}"/>
                  </a:ext>
                </a:extLst>
              </p:cNvPr>
              <p:cNvSpPr/>
              <p:nvPr/>
            </p:nvSpPr>
            <p:spPr>
              <a:xfrm>
                <a:off x="8227931" y="5789612"/>
                <a:ext cx="115864" cy="9655"/>
              </a:xfrm>
              <a:custGeom>
                <a:avLst/>
                <a:gdLst>
                  <a:gd name="connsiteX0" fmla="*/ 112967 w 115864"/>
                  <a:gd name="connsiteY0" fmla="*/ 4828 h 9655"/>
                  <a:gd name="connsiteX1" fmla="*/ 4828 w 115864"/>
                  <a:gd name="connsiteY1" fmla="*/ 4828 h 9655"/>
                </a:gdLst>
                <a:ahLst/>
                <a:cxnLst>
                  <a:cxn ang="0">
                    <a:pos x="connsiteX0" y="connsiteY0"/>
                  </a:cxn>
                  <a:cxn ang="0">
                    <a:pos x="connsiteX1" y="connsiteY1"/>
                  </a:cxn>
                </a:cxnLst>
                <a:rect l="l" t="t" r="r" b="b"/>
                <a:pathLst>
                  <a:path w="115864" h="9655">
                    <a:moveTo>
                      <a:pt x="112967" y="4828"/>
                    </a:moveTo>
                    <a:lnTo>
                      <a:pt x="4828" y="4828"/>
                    </a:lnTo>
                  </a:path>
                </a:pathLst>
              </a:custGeom>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7" name="Freeform: Shape 55">
                <a:extLst>
                  <a:ext uri="{FF2B5EF4-FFF2-40B4-BE49-F238E27FC236}">
                    <a16:creationId xmlns:a16="http://schemas.microsoft.com/office/drawing/2014/main" id="{09CCA33E-62AF-4D21-85F2-9C7FE0D15AB1}"/>
                  </a:ext>
                </a:extLst>
              </p:cNvPr>
              <p:cNvSpPr/>
              <p:nvPr/>
            </p:nvSpPr>
            <p:spPr>
              <a:xfrm>
                <a:off x="8262047" y="6005570"/>
                <a:ext cx="212417" cy="9655"/>
              </a:xfrm>
              <a:custGeom>
                <a:avLst/>
                <a:gdLst>
                  <a:gd name="connsiteX0" fmla="*/ 208877 w 212417"/>
                  <a:gd name="connsiteY0" fmla="*/ 4828 h 9655"/>
                  <a:gd name="connsiteX1" fmla="*/ 4828 w 212417"/>
                  <a:gd name="connsiteY1" fmla="*/ 4828 h 9655"/>
                </a:gdLst>
                <a:ahLst/>
                <a:cxnLst>
                  <a:cxn ang="0">
                    <a:pos x="connsiteX0" y="connsiteY0"/>
                  </a:cxn>
                  <a:cxn ang="0">
                    <a:pos x="connsiteX1" y="connsiteY1"/>
                  </a:cxn>
                </a:cxnLst>
                <a:rect l="l" t="t" r="r" b="b"/>
                <a:pathLst>
                  <a:path w="212417" h="9655">
                    <a:moveTo>
                      <a:pt x="208877" y="4828"/>
                    </a:moveTo>
                    <a:lnTo>
                      <a:pt x="4828" y="4828"/>
                    </a:lnTo>
                  </a:path>
                </a:pathLst>
              </a:custGeom>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78" name="Freeform: Shape 56">
                <a:extLst>
                  <a:ext uri="{FF2B5EF4-FFF2-40B4-BE49-F238E27FC236}">
                    <a16:creationId xmlns:a16="http://schemas.microsoft.com/office/drawing/2014/main" id="{0B514E6F-9298-4568-9111-600255CE1BE5}"/>
                  </a:ext>
                </a:extLst>
              </p:cNvPr>
              <p:cNvSpPr/>
              <p:nvPr/>
            </p:nvSpPr>
            <p:spPr>
              <a:xfrm>
                <a:off x="8428440" y="5789612"/>
                <a:ext cx="48277" cy="38621"/>
              </a:xfrm>
              <a:custGeom>
                <a:avLst/>
                <a:gdLst>
                  <a:gd name="connsiteX0" fmla="*/ 4828 w 48276"/>
                  <a:gd name="connsiteY0" fmla="*/ 34759 h 38621"/>
                  <a:gd name="connsiteX1" fmla="*/ 29932 w 48276"/>
                  <a:gd name="connsiteY1" fmla="*/ 4828 h 38621"/>
                  <a:gd name="connsiteX2" fmla="*/ 43449 w 48276"/>
                  <a:gd name="connsiteY2" fmla="*/ 4828 h 38621"/>
                </a:gdLst>
                <a:ahLst/>
                <a:cxnLst>
                  <a:cxn ang="0">
                    <a:pos x="connsiteX0" y="connsiteY0"/>
                  </a:cxn>
                  <a:cxn ang="0">
                    <a:pos x="connsiteX1" y="connsiteY1"/>
                  </a:cxn>
                  <a:cxn ang="0">
                    <a:pos x="connsiteX2" y="connsiteY2"/>
                  </a:cxn>
                </a:cxnLst>
                <a:rect l="l" t="t" r="r" b="b"/>
                <a:pathLst>
                  <a:path w="48276" h="38621">
                    <a:moveTo>
                      <a:pt x="4828" y="34759"/>
                    </a:moveTo>
                    <a:lnTo>
                      <a:pt x="29932" y="4828"/>
                    </a:lnTo>
                    <a:lnTo>
                      <a:pt x="43449" y="4828"/>
                    </a:lnTo>
                  </a:path>
                </a:pathLst>
              </a:custGeom>
              <a:noFill/>
              <a:ln w="19050" cap="rnd">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79" name="Freeform: Shape 57">
                <a:extLst>
                  <a:ext uri="{FF2B5EF4-FFF2-40B4-BE49-F238E27FC236}">
                    <a16:creationId xmlns:a16="http://schemas.microsoft.com/office/drawing/2014/main" id="{07DC39EA-9980-4F2D-A808-CAE5108C9CDD}"/>
                  </a:ext>
                </a:extLst>
              </p:cNvPr>
              <p:cNvSpPr/>
              <p:nvPr/>
            </p:nvSpPr>
            <p:spPr>
              <a:xfrm>
                <a:off x="8197678" y="5843360"/>
                <a:ext cx="205980" cy="102990"/>
              </a:xfrm>
              <a:custGeom>
                <a:avLst/>
                <a:gdLst>
                  <a:gd name="connsiteX0" fmla="*/ 200187 w 205980"/>
                  <a:gd name="connsiteY0" fmla="*/ 100416 h 102990"/>
                  <a:gd name="connsiteX1" fmla="*/ 8046 w 205980"/>
                  <a:gd name="connsiteY1" fmla="*/ 100416 h 102990"/>
                  <a:gd name="connsiteX2" fmla="*/ 4828 w 205980"/>
                  <a:gd name="connsiteY2" fmla="*/ 97197 h 102990"/>
                  <a:gd name="connsiteX3" fmla="*/ 4828 w 205980"/>
                  <a:gd name="connsiteY3" fmla="*/ 8046 h 102990"/>
                  <a:gd name="connsiteX4" fmla="*/ 8046 w 205980"/>
                  <a:gd name="connsiteY4" fmla="*/ 4828 h 102990"/>
                  <a:gd name="connsiteX5" fmla="*/ 200187 w 205980"/>
                  <a:gd name="connsiteY5" fmla="*/ 4828 h 102990"/>
                  <a:gd name="connsiteX6" fmla="*/ 203406 w 205980"/>
                  <a:gd name="connsiteY6" fmla="*/ 8046 h 102990"/>
                  <a:gd name="connsiteX7" fmla="*/ 203406 w 205980"/>
                  <a:gd name="connsiteY7" fmla="*/ 97197 h 102990"/>
                  <a:gd name="connsiteX8" fmla="*/ 200187 w 205980"/>
                  <a:gd name="connsiteY8" fmla="*/ 100416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80" h="102990">
                    <a:moveTo>
                      <a:pt x="200187" y="100416"/>
                    </a:moveTo>
                    <a:lnTo>
                      <a:pt x="8046" y="100416"/>
                    </a:lnTo>
                    <a:cubicBezTo>
                      <a:pt x="6437" y="100416"/>
                      <a:pt x="4828" y="99128"/>
                      <a:pt x="4828" y="97197"/>
                    </a:cubicBezTo>
                    <a:lnTo>
                      <a:pt x="4828" y="8046"/>
                    </a:lnTo>
                    <a:cubicBezTo>
                      <a:pt x="4828" y="6437"/>
                      <a:pt x="6115" y="4828"/>
                      <a:pt x="8046" y="4828"/>
                    </a:cubicBezTo>
                    <a:lnTo>
                      <a:pt x="200187" y="4828"/>
                    </a:lnTo>
                    <a:cubicBezTo>
                      <a:pt x="201797" y="4828"/>
                      <a:pt x="203406" y="6115"/>
                      <a:pt x="203406" y="8046"/>
                    </a:cubicBezTo>
                    <a:lnTo>
                      <a:pt x="203406" y="97197"/>
                    </a:lnTo>
                    <a:cubicBezTo>
                      <a:pt x="203406" y="99128"/>
                      <a:pt x="201797" y="100416"/>
                      <a:pt x="200187" y="100416"/>
                    </a:cubicBezTo>
                    <a:close/>
                  </a:path>
                </a:pathLst>
              </a:custGeom>
              <a:noFill/>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80" name="Freeform: Shape 58">
                <a:extLst>
                  <a:ext uri="{FF2B5EF4-FFF2-40B4-BE49-F238E27FC236}">
                    <a16:creationId xmlns:a16="http://schemas.microsoft.com/office/drawing/2014/main" id="{767A063A-E08B-4381-93DD-AE0E34AB7BD6}"/>
                  </a:ext>
                </a:extLst>
              </p:cNvPr>
              <p:cNvSpPr/>
              <p:nvPr/>
            </p:nvSpPr>
            <p:spPr>
              <a:xfrm>
                <a:off x="8213770" y="5771267"/>
                <a:ext cx="148048" cy="57932"/>
              </a:xfrm>
              <a:custGeom>
                <a:avLst/>
                <a:gdLst>
                  <a:gd name="connsiteX0" fmla="*/ 4828 w 148048"/>
                  <a:gd name="connsiteY0" fmla="*/ 53104 h 57932"/>
                  <a:gd name="connsiteX1" fmla="*/ 29932 w 148048"/>
                  <a:gd name="connsiteY1" fmla="*/ 4828 h 57932"/>
                  <a:gd name="connsiteX2" fmla="*/ 118117 w 148048"/>
                  <a:gd name="connsiteY2" fmla="*/ 4828 h 57932"/>
                  <a:gd name="connsiteX3" fmla="*/ 143221 w 148048"/>
                  <a:gd name="connsiteY3" fmla="*/ 53104 h 57932"/>
                </a:gdLst>
                <a:ahLst/>
                <a:cxnLst>
                  <a:cxn ang="0">
                    <a:pos x="connsiteX0" y="connsiteY0"/>
                  </a:cxn>
                  <a:cxn ang="0">
                    <a:pos x="connsiteX1" y="connsiteY1"/>
                  </a:cxn>
                  <a:cxn ang="0">
                    <a:pos x="connsiteX2" y="connsiteY2"/>
                  </a:cxn>
                  <a:cxn ang="0">
                    <a:pos x="connsiteX3" y="connsiteY3"/>
                  </a:cxn>
                </a:cxnLst>
                <a:rect l="l" t="t" r="r" b="b"/>
                <a:pathLst>
                  <a:path w="148048" h="57932">
                    <a:moveTo>
                      <a:pt x="4828" y="53104"/>
                    </a:moveTo>
                    <a:lnTo>
                      <a:pt x="29932" y="4828"/>
                    </a:lnTo>
                    <a:lnTo>
                      <a:pt x="118117" y="4828"/>
                    </a:lnTo>
                    <a:lnTo>
                      <a:pt x="143221" y="53104"/>
                    </a:lnTo>
                  </a:path>
                </a:pathLst>
              </a:custGeom>
              <a:noFill/>
              <a:ln w="19050" cap="rnd">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81" name="Freeform: Shape 59">
                <a:extLst>
                  <a:ext uri="{FF2B5EF4-FFF2-40B4-BE49-F238E27FC236}">
                    <a16:creationId xmlns:a16="http://schemas.microsoft.com/office/drawing/2014/main" id="{80F64666-0962-4B92-82D5-444DF70E955E}"/>
                  </a:ext>
                </a:extLst>
              </p:cNvPr>
              <p:cNvSpPr/>
              <p:nvPr/>
            </p:nvSpPr>
            <p:spPr>
              <a:xfrm>
                <a:off x="8617363" y="5810210"/>
                <a:ext cx="9655" cy="212417"/>
              </a:xfrm>
              <a:custGeom>
                <a:avLst/>
                <a:gdLst>
                  <a:gd name="connsiteX0" fmla="*/ 4828 w 9655"/>
                  <a:gd name="connsiteY0" fmla="*/ 4828 h 212417"/>
                  <a:gd name="connsiteX1" fmla="*/ 4828 w 9655"/>
                  <a:gd name="connsiteY1" fmla="*/ 210164 h 212417"/>
                </a:gdLst>
                <a:ahLst/>
                <a:cxnLst>
                  <a:cxn ang="0">
                    <a:pos x="connsiteX0" y="connsiteY0"/>
                  </a:cxn>
                  <a:cxn ang="0">
                    <a:pos x="connsiteX1" y="connsiteY1"/>
                  </a:cxn>
                </a:cxnLst>
                <a:rect l="l" t="t" r="r" b="b"/>
                <a:pathLst>
                  <a:path w="9655" h="212417">
                    <a:moveTo>
                      <a:pt x="4828" y="4828"/>
                    </a:moveTo>
                    <a:lnTo>
                      <a:pt x="4828" y="210164"/>
                    </a:lnTo>
                  </a:path>
                </a:pathLst>
              </a:custGeom>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82" name="Freeform: Shape 60">
                <a:extLst>
                  <a:ext uri="{FF2B5EF4-FFF2-40B4-BE49-F238E27FC236}">
                    <a16:creationId xmlns:a16="http://schemas.microsoft.com/office/drawing/2014/main" id="{E5EF6008-4531-414F-B41E-38941093096C}"/>
                  </a:ext>
                </a:extLst>
              </p:cNvPr>
              <p:cNvSpPr/>
              <p:nvPr/>
            </p:nvSpPr>
            <p:spPr>
              <a:xfrm>
                <a:off x="8098550" y="5846900"/>
                <a:ext cx="9655" cy="96553"/>
              </a:xfrm>
              <a:custGeom>
                <a:avLst/>
                <a:gdLst>
                  <a:gd name="connsiteX0" fmla="*/ 4828 w 9655"/>
                  <a:gd name="connsiteY0" fmla="*/ 4828 h 96553"/>
                  <a:gd name="connsiteX1" fmla="*/ 4828 w 9655"/>
                  <a:gd name="connsiteY1" fmla="*/ 92369 h 96553"/>
                </a:gdLst>
                <a:ahLst/>
                <a:cxnLst>
                  <a:cxn ang="0">
                    <a:pos x="connsiteX0" y="connsiteY0"/>
                  </a:cxn>
                  <a:cxn ang="0">
                    <a:pos x="connsiteX1" y="connsiteY1"/>
                  </a:cxn>
                </a:cxnLst>
                <a:rect l="l" t="t" r="r" b="b"/>
                <a:pathLst>
                  <a:path w="9655" h="96553">
                    <a:moveTo>
                      <a:pt x="4828" y="4828"/>
                    </a:moveTo>
                    <a:lnTo>
                      <a:pt x="4828" y="92369"/>
                    </a:lnTo>
                  </a:path>
                </a:pathLst>
              </a:custGeom>
              <a:ln w="19050" cap="flat">
                <a:solidFill>
                  <a:schemeClr val="bg1"/>
                </a:solidFill>
                <a:prstDash val="solid"/>
                <a:miter/>
              </a:ln>
            </p:spPr>
            <p:txBody>
              <a:bodyPr rtlCol="0" anchor="ctr"/>
              <a:lstStyle/>
              <a:p>
                <a:pPr defTabSz="548640">
                  <a:defRPr/>
                </a:pPr>
                <a:endParaRPr lang="en-US" sz="1000" kern="0" dirty="0">
                  <a:solidFill>
                    <a:srgbClr val="FFFFFF"/>
                  </a:solidFill>
                  <a:latin typeface="Amazon Ember"/>
                </a:endParaRPr>
              </a:p>
            </p:txBody>
          </p:sp>
          <p:sp>
            <p:nvSpPr>
              <p:cNvPr id="83" name="Freeform: Shape 61">
                <a:extLst>
                  <a:ext uri="{FF2B5EF4-FFF2-40B4-BE49-F238E27FC236}">
                    <a16:creationId xmlns:a16="http://schemas.microsoft.com/office/drawing/2014/main" id="{F87A082A-EB1B-4059-9917-C7469BC282B8}"/>
                  </a:ext>
                </a:extLst>
              </p:cNvPr>
              <p:cNvSpPr/>
              <p:nvPr/>
            </p:nvSpPr>
            <p:spPr>
              <a:xfrm>
                <a:off x="8467062" y="5780279"/>
                <a:ext cx="125519" cy="25748"/>
              </a:xfrm>
              <a:custGeom>
                <a:avLst/>
                <a:gdLst>
                  <a:gd name="connsiteX0" fmla="*/ 115220 w 125519"/>
                  <a:gd name="connsiteY0" fmla="*/ 4828 h 25747"/>
                  <a:gd name="connsiteX1" fmla="*/ 10299 w 125519"/>
                  <a:gd name="connsiteY1" fmla="*/ 4828 h 25747"/>
                  <a:gd name="connsiteX2" fmla="*/ 4828 w 125519"/>
                  <a:gd name="connsiteY2" fmla="*/ 10299 h 25747"/>
                  <a:gd name="connsiteX3" fmla="*/ 4828 w 125519"/>
                  <a:gd name="connsiteY3" fmla="*/ 17380 h 25747"/>
                  <a:gd name="connsiteX4" fmla="*/ 10299 w 125519"/>
                  <a:gd name="connsiteY4" fmla="*/ 22851 h 25747"/>
                  <a:gd name="connsiteX5" fmla="*/ 115220 w 125519"/>
                  <a:gd name="connsiteY5" fmla="*/ 22851 h 25747"/>
                  <a:gd name="connsiteX6" fmla="*/ 120692 w 125519"/>
                  <a:gd name="connsiteY6" fmla="*/ 17380 h 25747"/>
                  <a:gd name="connsiteX7" fmla="*/ 120692 w 125519"/>
                  <a:gd name="connsiteY7" fmla="*/ 10299 h 25747"/>
                  <a:gd name="connsiteX8" fmla="*/ 115220 w 125519"/>
                  <a:gd name="connsiteY8" fmla="*/ 4828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9" h="25747">
                    <a:moveTo>
                      <a:pt x="115220" y="4828"/>
                    </a:moveTo>
                    <a:lnTo>
                      <a:pt x="10299" y="4828"/>
                    </a:lnTo>
                    <a:cubicBezTo>
                      <a:pt x="7081" y="4828"/>
                      <a:pt x="4828" y="7402"/>
                      <a:pt x="4828" y="10299"/>
                    </a:cubicBezTo>
                    <a:lnTo>
                      <a:pt x="4828" y="17380"/>
                    </a:lnTo>
                    <a:cubicBezTo>
                      <a:pt x="4828" y="20598"/>
                      <a:pt x="7402" y="22851"/>
                      <a:pt x="10299" y="22851"/>
                    </a:cubicBezTo>
                    <a:lnTo>
                      <a:pt x="115220" y="22851"/>
                    </a:lnTo>
                    <a:cubicBezTo>
                      <a:pt x="118439" y="22851"/>
                      <a:pt x="120692" y="20276"/>
                      <a:pt x="120692" y="17380"/>
                    </a:cubicBezTo>
                    <a:lnTo>
                      <a:pt x="120692" y="10299"/>
                    </a:lnTo>
                    <a:cubicBezTo>
                      <a:pt x="121014" y="7402"/>
                      <a:pt x="118439" y="4828"/>
                      <a:pt x="115220" y="4828"/>
                    </a:cubicBezTo>
                    <a:close/>
                  </a:path>
                </a:pathLst>
              </a:custGeom>
              <a:noFill/>
              <a:ln w="19050" cap="rnd">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grpSp>
      </p:grpSp>
      <p:grpSp>
        <p:nvGrpSpPr>
          <p:cNvPr id="84" name="Group 83">
            <a:extLst>
              <a:ext uri="{FF2B5EF4-FFF2-40B4-BE49-F238E27FC236}">
                <a16:creationId xmlns:a16="http://schemas.microsoft.com/office/drawing/2014/main" id="{1757AB35-C3D1-CF4D-90E0-68C16FBDAFAF}"/>
              </a:ext>
            </a:extLst>
          </p:cNvPr>
          <p:cNvGrpSpPr/>
          <p:nvPr/>
        </p:nvGrpSpPr>
        <p:grpSpPr>
          <a:xfrm>
            <a:off x="4210283" y="3176460"/>
            <a:ext cx="878981" cy="868390"/>
            <a:chOff x="8168242" y="5807746"/>
            <a:chExt cx="1691910" cy="1691910"/>
          </a:xfrm>
        </p:grpSpPr>
        <p:sp>
          <p:nvSpPr>
            <p:cNvPr id="85" name="Rounded Rectangle 50">
              <a:extLst>
                <a:ext uri="{FF2B5EF4-FFF2-40B4-BE49-F238E27FC236}">
                  <a16:creationId xmlns:a16="http://schemas.microsoft.com/office/drawing/2014/main" id="{B8623088-42D8-9B4A-B757-606097536182}"/>
                </a:ext>
              </a:extLst>
            </p:cNvPr>
            <p:cNvSpPr>
              <a:spLocks/>
            </p:cNvSpPr>
            <p:nvPr/>
          </p:nvSpPr>
          <p:spPr bwMode="auto">
            <a:xfrm>
              <a:off x="8168242" y="5807746"/>
              <a:ext cx="1691910" cy="1691910"/>
            </a:xfrm>
            <a:prstGeom prst="ellipse">
              <a:avLst/>
            </a:prstGeom>
            <a:noFill/>
            <a:ln w="15875" cap="sq" cmpd="sng">
              <a:solidFill>
                <a:schemeClr val="bg1"/>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flatTx/>
            </a:bodyPr>
            <a:lstStyle/>
            <a:p>
              <a:pPr algn="ctr" defTabSz="699337" fontAlgn="base">
                <a:lnSpc>
                  <a:spcPct val="90000"/>
                </a:lnSpc>
                <a:spcBef>
                  <a:spcPct val="0"/>
                </a:spcBef>
                <a:spcAft>
                  <a:spcPct val="0"/>
                </a:spcAft>
              </a:pPr>
              <a:endParaRPr lang="en-US" sz="1000" dirty="0">
                <a:gradFill>
                  <a:gsLst>
                    <a:gs pos="0">
                      <a:srgbClr val="FFFFFF"/>
                    </a:gs>
                    <a:gs pos="100000">
                      <a:srgbClr val="FFFFFF"/>
                    </a:gs>
                  </a:gsLst>
                  <a:lin ang="5400000" scaled="0"/>
                </a:gradFill>
                <a:cs typeface="Segoe UI" pitchFamily="34" charset="0"/>
              </a:endParaRPr>
            </a:p>
          </p:txBody>
        </p:sp>
        <p:grpSp>
          <p:nvGrpSpPr>
            <p:cNvPr id="86" name="Graphic 406">
              <a:extLst>
                <a:ext uri="{FF2B5EF4-FFF2-40B4-BE49-F238E27FC236}">
                  <a16:creationId xmlns:a16="http://schemas.microsoft.com/office/drawing/2014/main" id="{157919C1-5CFB-8B45-AF61-77D8F06DC1ED}"/>
                </a:ext>
              </a:extLst>
            </p:cNvPr>
            <p:cNvGrpSpPr/>
            <p:nvPr/>
          </p:nvGrpSpPr>
          <p:grpSpPr>
            <a:xfrm>
              <a:off x="8331945" y="5971451"/>
              <a:ext cx="1364506" cy="1364502"/>
              <a:chOff x="2343772" y="5593287"/>
              <a:chExt cx="643689" cy="643689"/>
            </a:xfrm>
          </p:grpSpPr>
          <p:sp>
            <p:nvSpPr>
              <p:cNvPr id="87" name="Freeform: Shape 185">
                <a:extLst>
                  <a:ext uri="{FF2B5EF4-FFF2-40B4-BE49-F238E27FC236}">
                    <a16:creationId xmlns:a16="http://schemas.microsoft.com/office/drawing/2014/main" id="{DA787152-8808-864D-8BF0-430E2192C621}"/>
                  </a:ext>
                </a:extLst>
              </p:cNvPr>
              <p:cNvSpPr/>
              <p:nvPr/>
            </p:nvSpPr>
            <p:spPr>
              <a:xfrm>
                <a:off x="2643087" y="5683403"/>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chemeClr val="bg1"/>
                </a:solidFill>
                <a:prstDash val="solid"/>
                <a:round/>
              </a:ln>
            </p:spPr>
            <p:txBody>
              <a:bodyPr rtlCol="0" anchor="ctr"/>
              <a:lstStyle/>
              <a:p>
                <a:endParaRPr lang="en-US" sz="1000" dirty="0"/>
              </a:p>
            </p:txBody>
          </p:sp>
          <p:sp>
            <p:nvSpPr>
              <p:cNvPr id="88" name="Freeform: Shape 186">
                <a:extLst>
                  <a:ext uri="{FF2B5EF4-FFF2-40B4-BE49-F238E27FC236}">
                    <a16:creationId xmlns:a16="http://schemas.microsoft.com/office/drawing/2014/main" id="{EE780A0E-EA20-FC41-95AB-2586BCE29E6C}"/>
                  </a:ext>
                </a:extLst>
              </p:cNvPr>
              <p:cNvSpPr/>
              <p:nvPr/>
            </p:nvSpPr>
            <p:spPr>
              <a:xfrm>
                <a:off x="2556189" y="5775129"/>
                <a:ext cx="225291" cy="370121"/>
              </a:xfrm>
              <a:custGeom>
                <a:avLst/>
                <a:gdLst>
                  <a:gd name="connsiteX0" fmla="*/ 4828 w 225291"/>
                  <a:gd name="connsiteY0" fmla="*/ 366903 h 370121"/>
                  <a:gd name="connsiteX1" fmla="*/ 77243 w 225291"/>
                  <a:gd name="connsiteY1" fmla="*/ 4828 h 370121"/>
                  <a:gd name="connsiteX2" fmla="*/ 149658 w 225291"/>
                  <a:gd name="connsiteY2" fmla="*/ 4828 h 370121"/>
                  <a:gd name="connsiteX3" fmla="*/ 222073 w 225291"/>
                  <a:gd name="connsiteY3" fmla="*/ 366903 h 370121"/>
                </a:gdLst>
                <a:ahLst/>
                <a:cxnLst>
                  <a:cxn ang="0">
                    <a:pos x="connsiteX0" y="connsiteY0"/>
                  </a:cxn>
                  <a:cxn ang="0">
                    <a:pos x="connsiteX1" y="connsiteY1"/>
                  </a:cxn>
                  <a:cxn ang="0">
                    <a:pos x="connsiteX2" y="connsiteY2"/>
                  </a:cxn>
                  <a:cxn ang="0">
                    <a:pos x="connsiteX3" y="connsiteY3"/>
                  </a:cxn>
                </a:cxnLst>
                <a:rect l="l" t="t" r="r" b="b"/>
                <a:pathLst>
                  <a:path w="225291" h="370121">
                    <a:moveTo>
                      <a:pt x="4828" y="366903"/>
                    </a:moveTo>
                    <a:lnTo>
                      <a:pt x="77243" y="4828"/>
                    </a:lnTo>
                    <a:lnTo>
                      <a:pt x="149658" y="4828"/>
                    </a:lnTo>
                    <a:lnTo>
                      <a:pt x="222073" y="366903"/>
                    </a:lnTo>
                  </a:path>
                </a:pathLst>
              </a:custGeom>
              <a:noFill/>
              <a:ln w="19050" cap="flat">
                <a:solidFill>
                  <a:schemeClr val="bg1"/>
                </a:solidFill>
                <a:prstDash val="solid"/>
                <a:round/>
              </a:ln>
            </p:spPr>
            <p:txBody>
              <a:bodyPr rtlCol="0" anchor="ctr"/>
              <a:lstStyle/>
              <a:p>
                <a:endParaRPr lang="en-US" sz="1000" dirty="0"/>
              </a:p>
            </p:txBody>
          </p:sp>
          <p:sp>
            <p:nvSpPr>
              <p:cNvPr id="89" name="Freeform: Shape 187">
                <a:extLst>
                  <a:ext uri="{FF2B5EF4-FFF2-40B4-BE49-F238E27FC236}">
                    <a16:creationId xmlns:a16="http://schemas.microsoft.com/office/drawing/2014/main" id="{C1EDDEA5-7FA8-5D4C-844E-F761CA8BBB18}"/>
                  </a:ext>
                </a:extLst>
              </p:cNvPr>
              <p:cNvSpPr/>
              <p:nvPr/>
            </p:nvSpPr>
            <p:spPr>
              <a:xfrm>
                <a:off x="2633432" y="5862027"/>
                <a:ext cx="70806" cy="9655"/>
              </a:xfrm>
              <a:custGeom>
                <a:avLst/>
                <a:gdLst>
                  <a:gd name="connsiteX0" fmla="*/ 4828 w 70805"/>
                  <a:gd name="connsiteY0" fmla="*/ 4828 h 9655"/>
                  <a:gd name="connsiteX1" fmla="*/ 67587 w 70805"/>
                  <a:gd name="connsiteY1" fmla="*/ 4828 h 9655"/>
                </a:gdLst>
                <a:ahLst/>
                <a:cxnLst>
                  <a:cxn ang="0">
                    <a:pos x="connsiteX0" y="connsiteY0"/>
                  </a:cxn>
                  <a:cxn ang="0">
                    <a:pos x="connsiteX1" y="connsiteY1"/>
                  </a:cxn>
                </a:cxnLst>
                <a:rect l="l" t="t" r="r" b="b"/>
                <a:pathLst>
                  <a:path w="70805" h="9655">
                    <a:moveTo>
                      <a:pt x="4828" y="4828"/>
                    </a:moveTo>
                    <a:lnTo>
                      <a:pt x="67587" y="4828"/>
                    </a:lnTo>
                  </a:path>
                </a:pathLst>
              </a:custGeom>
              <a:ln w="19050" cap="flat">
                <a:solidFill>
                  <a:schemeClr val="bg1"/>
                </a:solidFill>
                <a:prstDash val="solid"/>
                <a:round/>
              </a:ln>
            </p:spPr>
            <p:txBody>
              <a:bodyPr rtlCol="0" anchor="ctr"/>
              <a:lstStyle/>
              <a:p>
                <a:endParaRPr lang="en-US" sz="1000" dirty="0"/>
              </a:p>
            </p:txBody>
          </p:sp>
          <p:sp>
            <p:nvSpPr>
              <p:cNvPr id="90" name="Freeform: Shape 188">
                <a:extLst>
                  <a:ext uri="{FF2B5EF4-FFF2-40B4-BE49-F238E27FC236}">
                    <a16:creationId xmlns:a16="http://schemas.microsoft.com/office/drawing/2014/main" id="{5F382AA7-8942-F842-B980-ABAE14D0F72E}"/>
                  </a:ext>
                </a:extLst>
              </p:cNvPr>
              <p:cNvSpPr/>
              <p:nvPr/>
            </p:nvSpPr>
            <p:spPr>
              <a:xfrm>
                <a:off x="2614121" y="5973064"/>
                <a:ext cx="109427" cy="9655"/>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9050" cap="flat">
                <a:solidFill>
                  <a:schemeClr val="bg1"/>
                </a:solidFill>
                <a:prstDash val="solid"/>
                <a:round/>
              </a:ln>
            </p:spPr>
            <p:txBody>
              <a:bodyPr rtlCol="0" anchor="ctr"/>
              <a:lstStyle/>
              <a:p>
                <a:endParaRPr lang="en-US" sz="1000" dirty="0"/>
              </a:p>
            </p:txBody>
          </p:sp>
          <p:sp>
            <p:nvSpPr>
              <p:cNvPr id="91" name="Freeform: Shape 189">
                <a:extLst>
                  <a:ext uri="{FF2B5EF4-FFF2-40B4-BE49-F238E27FC236}">
                    <a16:creationId xmlns:a16="http://schemas.microsoft.com/office/drawing/2014/main" id="{50986411-0081-AB44-8982-850B36114216}"/>
                  </a:ext>
                </a:extLst>
              </p:cNvPr>
              <p:cNvSpPr/>
              <p:nvPr/>
            </p:nvSpPr>
            <p:spPr>
              <a:xfrm>
                <a:off x="2667226" y="5741335"/>
                <a:ext cx="9655" cy="32184"/>
              </a:xfrm>
              <a:custGeom>
                <a:avLst/>
                <a:gdLst>
                  <a:gd name="connsiteX0" fmla="*/ 4828 w 9655"/>
                  <a:gd name="connsiteY0" fmla="*/ 4828 h 32184"/>
                  <a:gd name="connsiteX1" fmla="*/ 4828 w 9655"/>
                  <a:gd name="connsiteY1" fmla="*/ 28966 h 32184"/>
                </a:gdLst>
                <a:ahLst/>
                <a:cxnLst>
                  <a:cxn ang="0">
                    <a:pos x="connsiteX0" y="connsiteY0"/>
                  </a:cxn>
                  <a:cxn ang="0">
                    <a:pos x="connsiteX1" y="connsiteY1"/>
                  </a:cxn>
                </a:cxnLst>
                <a:rect l="l" t="t" r="r" b="b"/>
                <a:pathLst>
                  <a:path w="9655" h="32184">
                    <a:moveTo>
                      <a:pt x="4828" y="4828"/>
                    </a:moveTo>
                    <a:lnTo>
                      <a:pt x="4828" y="28966"/>
                    </a:lnTo>
                  </a:path>
                </a:pathLst>
              </a:custGeom>
              <a:ln w="19050" cap="flat">
                <a:solidFill>
                  <a:schemeClr val="bg1"/>
                </a:solidFill>
                <a:prstDash val="solid"/>
                <a:round/>
              </a:ln>
            </p:spPr>
            <p:txBody>
              <a:bodyPr rtlCol="0" anchor="ctr"/>
              <a:lstStyle/>
              <a:p>
                <a:endParaRPr lang="en-US" sz="1000" dirty="0"/>
              </a:p>
            </p:txBody>
          </p:sp>
          <p:sp>
            <p:nvSpPr>
              <p:cNvPr id="92" name="Freeform: Shape 190">
                <a:extLst>
                  <a:ext uri="{FF2B5EF4-FFF2-40B4-BE49-F238E27FC236}">
                    <a16:creationId xmlns:a16="http://schemas.microsoft.com/office/drawing/2014/main" id="{71842717-06B6-6F4E-BF4F-7FA96431A7C0}"/>
                  </a:ext>
                </a:extLst>
              </p:cNvPr>
              <p:cNvSpPr/>
              <p:nvPr/>
            </p:nvSpPr>
            <p:spPr>
              <a:xfrm>
                <a:off x="2729985" y="6113066"/>
                <a:ext cx="70806" cy="9655"/>
              </a:xfrm>
              <a:custGeom>
                <a:avLst/>
                <a:gdLst>
                  <a:gd name="connsiteX0" fmla="*/ 4828 w 70805"/>
                  <a:gd name="connsiteY0" fmla="*/ 4828 h 9655"/>
                  <a:gd name="connsiteX1" fmla="*/ 67587 w 70805"/>
                  <a:gd name="connsiteY1" fmla="*/ 4828 h 9655"/>
                </a:gdLst>
                <a:ahLst/>
                <a:cxnLst>
                  <a:cxn ang="0">
                    <a:pos x="connsiteX0" y="connsiteY0"/>
                  </a:cxn>
                  <a:cxn ang="0">
                    <a:pos x="connsiteX1" y="connsiteY1"/>
                  </a:cxn>
                </a:cxnLst>
                <a:rect l="l" t="t" r="r" b="b"/>
                <a:pathLst>
                  <a:path w="70805" h="9655">
                    <a:moveTo>
                      <a:pt x="4828" y="4828"/>
                    </a:moveTo>
                    <a:lnTo>
                      <a:pt x="67587" y="4828"/>
                    </a:lnTo>
                  </a:path>
                </a:pathLst>
              </a:custGeom>
              <a:ln w="19050" cap="flat">
                <a:solidFill>
                  <a:schemeClr val="bg1"/>
                </a:solidFill>
                <a:prstDash val="solid"/>
                <a:round/>
              </a:ln>
            </p:spPr>
            <p:txBody>
              <a:bodyPr rtlCol="0" anchor="ctr"/>
              <a:lstStyle/>
              <a:p>
                <a:endParaRPr lang="en-US" sz="1000" dirty="0"/>
              </a:p>
            </p:txBody>
          </p:sp>
          <p:sp>
            <p:nvSpPr>
              <p:cNvPr id="93" name="Freeform: Shape 191">
                <a:extLst>
                  <a:ext uri="{FF2B5EF4-FFF2-40B4-BE49-F238E27FC236}">
                    <a16:creationId xmlns:a16="http://schemas.microsoft.com/office/drawing/2014/main" id="{B59BC2F2-2B3B-AA43-B662-CD6FC0821C72}"/>
                  </a:ext>
                </a:extLst>
              </p:cNvPr>
              <p:cNvSpPr/>
              <p:nvPr/>
            </p:nvSpPr>
            <p:spPr>
              <a:xfrm>
                <a:off x="2536879" y="6113066"/>
                <a:ext cx="177014" cy="9655"/>
              </a:xfrm>
              <a:custGeom>
                <a:avLst/>
                <a:gdLst>
                  <a:gd name="connsiteX0" fmla="*/ 4828 w 177014"/>
                  <a:gd name="connsiteY0" fmla="*/ 4828 h 9655"/>
                  <a:gd name="connsiteX1" fmla="*/ 173796 w 177014"/>
                  <a:gd name="connsiteY1" fmla="*/ 4828 h 9655"/>
                </a:gdLst>
                <a:ahLst/>
                <a:cxnLst>
                  <a:cxn ang="0">
                    <a:pos x="connsiteX0" y="connsiteY0"/>
                  </a:cxn>
                  <a:cxn ang="0">
                    <a:pos x="connsiteX1" y="connsiteY1"/>
                  </a:cxn>
                </a:cxnLst>
                <a:rect l="l" t="t" r="r" b="b"/>
                <a:pathLst>
                  <a:path w="177014" h="9655">
                    <a:moveTo>
                      <a:pt x="4828" y="4828"/>
                    </a:moveTo>
                    <a:lnTo>
                      <a:pt x="173796" y="4828"/>
                    </a:lnTo>
                  </a:path>
                </a:pathLst>
              </a:custGeom>
              <a:ln w="19050" cap="flat">
                <a:solidFill>
                  <a:schemeClr val="bg1"/>
                </a:solidFill>
                <a:prstDash val="solid"/>
                <a:round/>
              </a:ln>
            </p:spPr>
            <p:txBody>
              <a:bodyPr rtlCol="0" anchor="ctr"/>
              <a:lstStyle/>
              <a:p>
                <a:endParaRPr lang="en-US" sz="1000" dirty="0"/>
              </a:p>
            </p:txBody>
          </p:sp>
          <p:sp>
            <p:nvSpPr>
              <p:cNvPr id="94" name="Freeform: Shape 192">
                <a:extLst>
                  <a:ext uri="{FF2B5EF4-FFF2-40B4-BE49-F238E27FC236}">
                    <a16:creationId xmlns:a16="http://schemas.microsoft.com/office/drawing/2014/main" id="{7E01EC98-3AA1-1942-A3CD-194938682E88}"/>
                  </a:ext>
                </a:extLst>
              </p:cNvPr>
              <p:cNvSpPr/>
              <p:nvPr/>
            </p:nvSpPr>
            <p:spPr>
              <a:xfrm>
                <a:off x="2604788" y="5986581"/>
                <a:ext cx="148048" cy="119082"/>
              </a:xfrm>
              <a:custGeom>
                <a:avLst/>
                <a:gdLst>
                  <a:gd name="connsiteX0" fmla="*/ 4828 w 148048"/>
                  <a:gd name="connsiteY0" fmla="*/ 4828 h 119082"/>
                  <a:gd name="connsiteX1" fmla="*/ 145474 w 148048"/>
                  <a:gd name="connsiteY1" fmla="*/ 114898 h 119082"/>
                </a:gdLst>
                <a:ahLst/>
                <a:cxnLst>
                  <a:cxn ang="0">
                    <a:pos x="connsiteX0" y="connsiteY0"/>
                  </a:cxn>
                  <a:cxn ang="0">
                    <a:pos x="connsiteX1" y="connsiteY1"/>
                  </a:cxn>
                </a:cxnLst>
                <a:rect l="l" t="t" r="r" b="b"/>
                <a:pathLst>
                  <a:path w="148048" h="119082">
                    <a:moveTo>
                      <a:pt x="4828" y="4828"/>
                    </a:moveTo>
                    <a:lnTo>
                      <a:pt x="145474" y="114898"/>
                    </a:lnTo>
                  </a:path>
                </a:pathLst>
              </a:custGeom>
              <a:ln w="19050" cap="flat">
                <a:solidFill>
                  <a:schemeClr val="bg1"/>
                </a:solidFill>
                <a:prstDash val="solid"/>
                <a:round/>
              </a:ln>
            </p:spPr>
            <p:txBody>
              <a:bodyPr rtlCol="0" anchor="ctr"/>
              <a:lstStyle/>
              <a:p>
                <a:endParaRPr lang="en-US" sz="1000" dirty="0"/>
              </a:p>
            </p:txBody>
          </p:sp>
          <p:sp>
            <p:nvSpPr>
              <p:cNvPr id="95" name="Freeform: Shape 193">
                <a:extLst>
                  <a:ext uri="{FF2B5EF4-FFF2-40B4-BE49-F238E27FC236}">
                    <a16:creationId xmlns:a16="http://schemas.microsoft.com/office/drawing/2014/main" id="{1750D869-60F6-9441-ABF1-BAF112F3900B}"/>
                  </a:ext>
                </a:extLst>
              </p:cNvPr>
              <p:cNvSpPr/>
              <p:nvPr/>
            </p:nvSpPr>
            <p:spPr>
              <a:xfrm>
                <a:off x="2583868" y="5986581"/>
                <a:ext cx="144830" cy="119082"/>
              </a:xfrm>
              <a:custGeom>
                <a:avLst/>
                <a:gdLst>
                  <a:gd name="connsiteX0" fmla="*/ 142899 w 144830"/>
                  <a:gd name="connsiteY0" fmla="*/ 4828 h 119082"/>
                  <a:gd name="connsiteX1" fmla="*/ 4828 w 144830"/>
                  <a:gd name="connsiteY1" fmla="*/ 114898 h 119082"/>
                </a:gdLst>
                <a:ahLst/>
                <a:cxnLst>
                  <a:cxn ang="0">
                    <a:pos x="connsiteX0" y="connsiteY0"/>
                  </a:cxn>
                  <a:cxn ang="0">
                    <a:pos x="connsiteX1" y="connsiteY1"/>
                  </a:cxn>
                </a:cxnLst>
                <a:rect l="l" t="t" r="r" b="b"/>
                <a:pathLst>
                  <a:path w="144830" h="119082">
                    <a:moveTo>
                      <a:pt x="142899" y="4828"/>
                    </a:moveTo>
                    <a:lnTo>
                      <a:pt x="4828" y="114898"/>
                    </a:lnTo>
                  </a:path>
                </a:pathLst>
              </a:custGeom>
              <a:ln w="19050" cap="flat">
                <a:solidFill>
                  <a:schemeClr val="bg1"/>
                </a:solidFill>
                <a:prstDash val="solid"/>
                <a:round/>
              </a:ln>
            </p:spPr>
            <p:txBody>
              <a:bodyPr rtlCol="0" anchor="ctr"/>
              <a:lstStyle/>
              <a:p>
                <a:endParaRPr lang="en-US" sz="1000" dirty="0"/>
              </a:p>
            </p:txBody>
          </p:sp>
          <p:sp>
            <p:nvSpPr>
              <p:cNvPr id="96" name="Freeform: Shape 194">
                <a:extLst>
                  <a:ext uri="{FF2B5EF4-FFF2-40B4-BE49-F238E27FC236}">
                    <a16:creationId xmlns:a16="http://schemas.microsoft.com/office/drawing/2014/main" id="{839AD62A-5B04-5D4D-9A54-7A56FE1FA7C8}"/>
                  </a:ext>
                </a:extLst>
              </p:cNvPr>
              <p:cNvSpPr/>
              <p:nvPr/>
            </p:nvSpPr>
            <p:spPr>
              <a:xfrm>
                <a:off x="2625708" y="5873935"/>
                <a:ext cx="102990" cy="86898"/>
              </a:xfrm>
              <a:custGeom>
                <a:avLst/>
                <a:gdLst>
                  <a:gd name="connsiteX0" fmla="*/ 4828 w 102990"/>
                  <a:gd name="connsiteY0" fmla="*/ 4828 h 86898"/>
                  <a:gd name="connsiteX1" fmla="*/ 101059 w 102990"/>
                  <a:gd name="connsiteY1" fmla="*/ 84967 h 86898"/>
                </a:gdLst>
                <a:ahLst/>
                <a:cxnLst>
                  <a:cxn ang="0">
                    <a:pos x="connsiteX0" y="connsiteY0"/>
                  </a:cxn>
                  <a:cxn ang="0">
                    <a:pos x="connsiteX1" y="connsiteY1"/>
                  </a:cxn>
                </a:cxnLst>
                <a:rect l="l" t="t" r="r" b="b"/>
                <a:pathLst>
                  <a:path w="102990" h="86898">
                    <a:moveTo>
                      <a:pt x="4828" y="4828"/>
                    </a:moveTo>
                    <a:lnTo>
                      <a:pt x="101059" y="84967"/>
                    </a:lnTo>
                  </a:path>
                </a:pathLst>
              </a:custGeom>
              <a:ln w="19050" cap="flat">
                <a:solidFill>
                  <a:schemeClr val="bg1"/>
                </a:solidFill>
                <a:prstDash val="solid"/>
                <a:round/>
              </a:ln>
            </p:spPr>
            <p:txBody>
              <a:bodyPr rtlCol="0" anchor="ctr"/>
              <a:lstStyle/>
              <a:p>
                <a:endParaRPr lang="en-US" sz="1000" dirty="0"/>
              </a:p>
            </p:txBody>
          </p:sp>
          <p:sp>
            <p:nvSpPr>
              <p:cNvPr id="97" name="Freeform: Shape 195">
                <a:extLst>
                  <a:ext uri="{FF2B5EF4-FFF2-40B4-BE49-F238E27FC236}">
                    <a16:creationId xmlns:a16="http://schemas.microsoft.com/office/drawing/2014/main" id="{D205491D-8CC7-5340-90BB-A50B59276150}"/>
                  </a:ext>
                </a:extLst>
              </p:cNvPr>
              <p:cNvSpPr/>
              <p:nvPr/>
            </p:nvSpPr>
            <p:spPr>
              <a:xfrm>
                <a:off x="2607684" y="5873935"/>
                <a:ext cx="106209" cy="86898"/>
              </a:xfrm>
              <a:custGeom>
                <a:avLst/>
                <a:gdLst>
                  <a:gd name="connsiteX0" fmla="*/ 102025 w 106208"/>
                  <a:gd name="connsiteY0" fmla="*/ 4828 h 86898"/>
                  <a:gd name="connsiteX1" fmla="*/ 4828 w 106208"/>
                  <a:gd name="connsiteY1" fmla="*/ 84967 h 86898"/>
                </a:gdLst>
                <a:ahLst/>
                <a:cxnLst>
                  <a:cxn ang="0">
                    <a:pos x="connsiteX0" y="connsiteY0"/>
                  </a:cxn>
                  <a:cxn ang="0">
                    <a:pos x="connsiteX1" y="connsiteY1"/>
                  </a:cxn>
                </a:cxnLst>
                <a:rect l="l" t="t" r="r" b="b"/>
                <a:pathLst>
                  <a:path w="106208" h="86898">
                    <a:moveTo>
                      <a:pt x="102025" y="4828"/>
                    </a:moveTo>
                    <a:lnTo>
                      <a:pt x="4828" y="84967"/>
                    </a:lnTo>
                  </a:path>
                </a:pathLst>
              </a:custGeom>
              <a:ln w="19050" cap="flat">
                <a:solidFill>
                  <a:schemeClr val="bg1"/>
                </a:solidFill>
                <a:prstDash val="solid"/>
                <a:round/>
              </a:ln>
            </p:spPr>
            <p:txBody>
              <a:bodyPr rtlCol="0" anchor="ctr"/>
              <a:lstStyle/>
              <a:p>
                <a:endParaRPr lang="en-US" sz="1000" dirty="0"/>
              </a:p>
            </p:txBody>
          </p:sp>
          <p:sp>
            <p:nvSpPr>
              <p:cNvPr id="98" name="Freeform: Shape 196">
                <a:extLst>
                  <a:ext uri="{FF2B5EF4-FFF2-40B4-BE49-F238E27FC236}">
                    <a16:creationId xmlns:a16="http://schemas.microsoft.com/office/drawing/2014/main" id="{2ACC0B35-028B-D245-9B67-F07D24EC45F7}"/>
                  </a:ext>
                </a:extLst>
              </p:cNvPr>
              <p:cNvSpPr/>
              <p:nvPr/>
            </p:nvSpPr>
            <p:spPr>
              <a:xfrm>
                <a:off x="2642444" y="5792509"/>
                <a:ext cx="61150" cy="57932"/>
              </a:xfrm>
              <a:custGeom>
                <a:avLst/>
                <a:gdLst>
                  <a:gd name="connsiteX0" fmla="*/ 4828 w 61150"/>
                  <a:gd name="connsiteY0" fmla="*/ 4828 h 57932"/>
                  <a:gd name="connsiteX1" fmla="*/ 58254 w 61150"/>
                  <a:gd name="connsiteY1" fmla="*/ 55035 h 57932"/>
                </a:gdLst>
                <a:ahLst/>
                <a:cxnLst>
                  <a:cxn ang="0">
                    <a:pos x="connsiteX0" y="connsiteY0"/>
                  </a:cxn>
                  <a:cxn ang="0">
                    <a:pos x="connsiteX1" y="connsiteY1"/>
                  </a:cxn>
                </a:cxnLst>
                <a:rect l="l" t="t" r="r" b="b"/>
                <a:pathLst>
                  <a:path w="61150" h="57932">
                    <a:moveTo>
                      <a:pt x="4828" y="4828"/>
                    </a:moveTo>
                    <a:lnTo>
                      <a:pt x="58254" y="55035"/>
                    </a:lnTo>
                  </a:path>
                </a:pathLst>
              </a:custGeom>
              <a:ln w="19050" cap="flat">
                <a:solidFill>
                  <a:schemeClr val="bg1"/>
                </a:solidFill>
                <a:prstDash val="solid"/>
                <a:round/>
              </a:ln>
            </p:spPr>
            <p:txBody>
              <a:bodyPr rtlCol="0" anchor="ctr"/>
              <a:lstStyle/>
              <a:p>
                <a:endParaRPr lang="en-US" sz="1000" dirty="0"/>
              </a:p>
            </p:txBody>
          </p:sp>
          <p:sp>
            <p:nvSpPr>
              <p:cNvPr id="99" name="Freeform: Shape 197">
                <a:extLst>
                  <a:ext uri="{FF2B5EF4-FFF2-40B4-BE49-F238E27FC236}">
                    <a16:creationId xmlns:a16="http://schemas.microsoft.com/office/drawing/2014/main" id="{B2F48A7A-7C71-FB41-8BEA-31ECBFC8ABA2}"/>
                  </a:ext>
                </a:extLst>
              </p:cNvPr>
              <p:cNvSpPr/>
              <p:nvPr/>
            </p:nvSpPr>
            <p:spPr>
              <a:xfrm>
                <a:off x="2632145" y="5792509"/>
                <a:ext cx="64369" cy="61150"/>
              </a:xfrm>
              <a:custGeom>
                <a:avLst/>
                <a:gdLst>
                  <a:gd name="connsiteX0" fmla="*/ 60507 w 64368"/>
                  <a:gd name="connsiteY0" fmla="*/ 4828 h 61150"/>
                  <a:gd name="connsiteX1" fmla="*/ 4828 w 64368"/>
                  <a:gd name="connsiteY1" fmla="*/ 56323 h 61150"/>
                </a:gdLst>
                <a:ahLst/>
                <a:cxnLst>
                  <a:cxn ang="0">
                    <a:pos x="connsiteX0" y="connsiteY0"/>
                  </a:cxn>
                  <a:cxn ang="0">
                    <a:pos x="connsiteX1" y="connsiteY1"/>
                  </a:cxn>
                </a:cxnLst>
                <a:rect l="l" t="t" r="r" b="b"/>
                <a:pathLst>
                  <a:path w="64368" h="61150">
                    <a:moveTo>
                      <a:pt x="60507" y="4828"/>
                    </a:moveTo>
                    <a:lnTo>
                      <a:pt x="4828" y="56323"/>
                    </a:lnTo>
                  </a:path>
                </a:pathLst>
              </a:custGeom>
              <a:ln w="19050" cap="flat">
                <a:solidFill>
                  <a:schemeClr val="bg1"/>
                </a:solidFill>
                <a:prstDash val="solid"/>
                <a:round/>
              </a:ln>
            </p:spPr>
            <p:txBody>
              <a:bodyPr rtlCol="0" anchor="ctr"/>
              <a:lstStyle/>
              <a:p>
                <a:endParaRPr lang="en-US" sz="1000" dirty="0"/>
              </a:p>
            </p:txBody>
          </p:sp>
          <p:sp>
            <p:nvSpPr>
              <p:cNvPr id="100" name="Freeform: Shape 198">
                <a:extLst>
                  <a:ext uri="{FF2B5EF4-FFF2-40B4-BE49-F238E27FC236}">
                    <a16:creationId xmlns:a16="http://schemas.microsoft.com/office/drawing/2014/main" id="{993396AB-2528-C446-938E-FDC2112E7096}"/>
                  </a:ext>
                </a:extLst>
              </p:cNvPr>
              <p:cNvSpPr/>
              <p:nvPr/>
            </p:nvSpPr>
            <p:spPr>
              <a:xfrm>
                <a:off x="2392049" y="6079272"/>
                <a:ext cx="157704" cy="9655"/>
              </a:xfrm>
              <a:custGeom>
                <a:avLst/>
                <a:gdLst>
                  <a:gd name="connsiteX0" fmla="*/ 154485 w 157703"/>
                  <a:gd name="connsiteY0" fmla="*/ 4828 h 9655"/>
                  <a:gd name="connsiteX1" fmla="*/ 4828 w 157703"/>
                  <a:gd name="connsiteY1" fmla="*/ 4828 h 9655"/>
                </a:gdLst>
                <a:ahLst/>
                <a:cxnLst>
                  <a:cxn ang="0">
                    <a:pos x="connsiteX0" y="connsiteY0"/>
                  </a:cxn>
                  <a:cxn ang="0">
                    <a:pos x="connsiteX1" y="connsiteY1"/>
                  </a:cxn>
                </a:cxnLst>
                <a:rect l="l" t="t" r="r" b="b"/>
                <a:pathLst>
                  <a:path w="157703" h="9655">
                    <a:moveTo>
                      <a:pt x="154485" y="4828"/>
                    </a:moveTo>
                    <a:lnTo>
                      <a:pt x="4828" y="4828"/>
                    </a:lnTo>
                  </a:path>
                </a:pathLst>
              </a:custGeom>
              <a:ln w="19050" cap="flat">
                <a:solidFill>
                  <a:schemeClr val="bg1"/>
                </a:solidFill>
                <a:prstDash val="solid"/>
                <a:round/>
              </a:ln>
            </p:spPr>
            <p:txBody>
              <a:bodyPr rtlCol="0" anchor="ctr"/>
              <a:lstStyle/>
              <a:p>
                <a:endParaRPr lang="en-US" sz="1000" dirty="0"/>
              </a:p>
            </p:txBody>
          </p:sp>
          <p:sp>
            <p:nvSpPr>
              <p:cNvPr id="101" name="Freeform: Shape 199">
                <a:extLst>
                  <a:ext uri="{FF2B5EF4-FFF2-40B4-BE49-F238E27FC236}">
                    <a16:creationId xmlns:a16="http://schemas.microsoft.com/office/drawing/2014/main" id="{806E8F38-86D1-F044-A511-F106FAA9706D}"/>
                  </a:ext>
                </a:extLst>
              </p:cNvPr>
              <p:cNvSpPr/>
              <p:nvPr/>
            </p:nvSpPr>
            <p:spPr>
              <a:xfrm>
                <a:off x="2783090" y="6079272"/>
                <a:ext cx="148048" cy="9655"/>
              </a:xfrm>
              <a:custGeom>
                <a:avLst/>
                <a:gdLst>
                  <a:gd name="connsiteX0" fmla="*/ 144830 w 148048"/>
                  <a:gd name="connsiteY0" fmla="*/ 4828 h 9655"/>
                  <a:gd name="connsiteX1" fmla="*/ 4828 w 148048"/>
                  <a:gd name="connsiteY1" fmla="*/ 4828 h 9655"/>
                </a:gdLst>
                <a:ahLst/>
                <a:cxnLst>
                  <a:cxn ang="0">
                    <a:pos x="connsiteX0" y="connsiteY0"/>
                  </a:cxn>
                  <a:cxn ang="0">
                    <a:pos x="connsiteX1" y="connsiteY1"/>
                  </a:cxn>
                </a:cxnLst>
                <a:rect l="l" t="t" r="r" b="b"/>
                <a:pathLst>
                  <a:path w="148048" h="9655">
                    <a:moveTo>
                      <a:pt x="144830" y="4828"/>
                    </a:moveTo>
                    <a:lnTo>
                      <a:pt x="4828" y="4828"/>
                    </a:lnTo>
                  </a:path>
                </a:pathLst>
              </a:custGeom>
              <a:ln w="19050" cap="flat">
                <a:solidFill>
                  <a:schemeClr val="bg1"/>
                </a:solidFill>
                <a:prstDash val="solid"/>
                <a:round/>
              </a:ln>
            </p:spPr>
            <p:txBody>
              <a:bodyPr rtlCol="0" anchor="ctr"/>
              <a:lstStyle/>
              <a:p>
                <a:endParaRPr lang="en-US" sz="1000" dirty="0"/>
              </a:p>
            </p:txBody>
          </p:sp>
          <p:sp>
            <p:nvSpPr>
              <p:cNvPr id="102" name="Freeform: Shape 200">
                <a:extLst>
                  <a:ext uri="{FF2B5EF4-FFF2-40B4-BE49-F238E27FC236}">
                    <a16:creationId xmlns:a16="http://schemas.microsoft.com/office/drawing/2014/main" id="{A7D718A1-2AE4-4545-9852-ED2270034369}"/>
                  </a:ext>
                </a:extLst>
              </p:cNvPr>
              <p:cNvSpPr/>
              <p:nvPr/>
            </p:nvSpPr>
            <p:spPr>
              <a:xfrm>
                <a:off x="2464464" y="5862993"/>
                <a:ext cx="80461" cy="64369"/>
              </a:xfrm>
              <a:custGeom>
                <a:avLst/>
                <a:gdLst>
                  <a:gd name="connsiteX0" fmla="*/ 10621 w 80461"/>
                  <a:gd name="connsiteY0" fmla="*/ 59541 h 64368"/>
                  <a:gd name="connsiteX1" fmla="*/ 4828 w 80461"/>
                  <a:gd name="connsiteY1" fmla="*/ 40231 h 64368"/>
                  <a:gd name="connsiteX2" fmla="*/ 40231 w 80461"/>
                  <a:gd name="connsiteY2" fmla="*/ 4828 h 64368"/>
                  <a:gd name="connsiteX3" fmla="*/ 75633 w 80461"/>
                  <a:gd name="connsiteY3" fmla="*/ 40231 h 64368"/>
                  <a:gd name="connsiteX4" fmla="*/ 69840 w 80461"/>
                  <a:gd name="connsiteY4" fmla="*/ 59541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 h="64368">
                    <a:moveTo>
                      <a:pt x="10621" y="59541"/>
                    </a:moveTo>
                    <a:cubicBezTo>
                      <a:pt x="7081" y="54070"/>
                      <a:pt x="4828" y="47311"/>
                      <a:pt x="4828" y="40231"/>
                    </a:cubicBezTo>
                    <a:cubicBezTo>
                      <a:pt x="4828" y="20598"/>
                      <a:pt x="20598" y="4828"/>
                      <a:pt x="40231" y="4828"/>
                    </a:cubicBezTo>
                    <a:cubicBezTo>
                      <a:pt x="59863" y="4828"/>
                      <a:pt x="75633" y="20598"/>
                      <a:pt x="75633" y="40231"/>
                    </a:cubicBezTo>
                    <a:cubicBezTo>
                      <a:pt x="75633" y="47311"/>
                      <a:pt x="73702" y="53748"/>
                      <a:pt x="69840" y="59541"/>
                    </a:cubicBezTo>
                  </a:path>
                </a:pathLst>
              </a:custGeom>
              <a:noFill/>
              <a:ln w="19050" cap="rnd">
                <a:solidFill>
                  <a:schemeClr val="bg1"/>
                </a:solidFill>
                <a:prstDash val="solid"/>
                <a:round/>
              </a:ln>
            </p:spPr>
            <p:txBody>
              <a:bodyPr rtlCol="0" anchor="ctr"/>
              <a:lstStyle/>
              <a:p>
                <a:endParaRPr lang="en-US" sz="1000" dirty="0"/>
              </a:p>
            </p:txBody>
          </p:sp>
          <p:sp>
            <p:nvSpPr>
              <p:cNvPr id="103" name="Freeform: Shape 201">
                <a:extLst>
                  <a:ext uri="{FF2B5EF4-FFF2-40B4-BE49-F238E27FC236}">
                    <a16:creationId xmlns:a16="http://schemas.microsoft.com/office/drawing/2014/main" id="{C393B4C0-F674-694D-909F-B2E363C4B6D8}"/>
                  </a:ext>
                </a:extLst>
              </p:cNvPr>
              <p:cNvSpPr/>
              <p:nvPr/>
            </p:nvSpPr>
            <p:spPr>
              <a:xfrm>
                <a:off x="2449981" y="5917706"/>
                <a:ext cx="109427" cy="96553"/>
              </a:xfrm>
              <a:custGeom>
                <a:avLst/>
                <a:gdLst>
                  <a:gd name="connsiteX0" fmla="*/ 84323 w 109427"/>
                  <a:gd name="connsiteY0" fmla="*/ 4828 h 96553"/>
                  <a:gd name="connsiteX1" fmla="*/ 104599 w 109427"/>
                  <a:gd name="connsiteY1" fmla="*/ 44736 h 96553"/>
                  <a:gd name="connsiteX2" fmla="*/ 54714 w 109427"/>
                  <a:gd name="connsiteY2" fmla="*/ 94622 h 96553"/>
                  <a:gd name="connsiteX3" fmla="*/ 4828 w 109427"/>
                  <a:gd name="connsiteY3" fmla="*/ 44736 h 96553"/>
                  <a:gd name="connsiteX4" fmla="*/ 25104 w 109427"/>
                  <a:gd name="connsiteY4" fmla="*/ 4828 h 9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96553">
                    <a:moveTo>
                      <a:pt x="84323" y="4828"/>
                    </a:moveTo>
                    <a:cubicBezTo>
                      <a:pt x="96553" y="13839"/>
                      <a:pt x="104599" y="28322"/>
                      <a:pt x="104599" y="44736"/>
                    </a:cubicBezTo>
                    <a:cubicBezTo>
                      <a:pt x="104599" y="72093"/>
                      <a:pt x="82392" y="94622"/>
                      <a:pt x="54714" y="94622"/>
                    </a:cubicBezTo>
                    <a:cubicBezTo>
                      <a:pt x="27035" y="94622"/>
                      <a:pt x="4828" y="72415"/>
                      <a:pt x="4828" y="44736"/>
                    </a:cubicBezTo>
                    <a:cubicBezTo>
                      <a:pt x="4828" y="28322"/>
                      <a:pt x="12874" y="13839"/>
                      <a:pt x="25104" y="4828"/>
                    </a:cubicBezTo>
                  </a:path>
                </a:pathLst>
              </a:custGeom>
              <a:noFill/>
              <a:ln w="19050" cap="rnd">
                <a:solidFill>
                  <a:schemeClr val="bg1"/>
                </a:solidFill>
                <a:prstDash val="solid"/>
                <a:round/>
              </a:ln>
            </p:spPr>
            <p:txBody>
              <a:bodyPr rtlCol="0" anchor="ctr"/>
              <a:lstStyle/>
              <a:p>
                <a:endParaRPr lang="en-US" sz="1000" dirty="0"/>
              </a:p>
            </p:txBody>
          </p:sp>
          <p:sp>
            <p:nvSpPr>
              <p:cNvPr id="104" name="Freeform: Shape 202">
                <a:extLst>
                  <a:ext uri="{FF2B5EF4-FFF2-40B4-BE49-F238E27FC236}">
                    <a16:creationId xmlns:a16="http://schemas.microsoft.com/office/drawing/2014/main" id="{F3019DA3-E7BE-944E-8965-CC0569FD2B14}"/>
                  </a:ext>
                </a:extLst>
              </p:cNvPr>
              <p:cNvSpPr/>
              <p:nvPr/>
            </p:nvSpPr>
            <p:spPr>
              <a:xfrm>
                <a:off x="2498257" y="6006857"/>
                <a:ext cx="9655" cy="70806"/>
              </a:xfrm>
              <a:custGeom>
                <a:avLst/>
                <a:gdLst>
                  <a:gd name="connsiteX0" fmla="*/ 4828 w 9655"/>
                  <a:gd name="connsiteY0" fmla="*/ 4828 h 70805"/>
                  <a:gd name="connsiteX1" fmla="*/ 4828 w 9655"/>
                  <a:gd name="connsiteY1" fmla="*/ 67587 h 70805"/>
                </a:gdLst>
                <a:ahLst/>
                <a:cxnLst>
                  <a:cxn ang="0">
                    <a:pos x="connsiteX0" y="connsiteY0"/>
                  </a:cxn>
                  <a:cxn ang="0">
                    <a:pos x="connsiteX1" y="connsiteY1"/>
                  </a:cxn>
                </a:cxnLst>
                <a:rect l="l" t="t" r="r" b="b"/>
                <a:pathLst>
                  <a:path w="9655" h="70805">
                    <a:moveTo>
                      <a:pt x="4828" y="4828"/>
                    </a:moveTo>
                    <a:lnTo>
                      <a:pt x="4828" y="67587"/>
                    </a:lnTo>
                  </a:path>
                </a:pathLst>
              </a:custGeom>
              <a:ln w="19050" cap="flat">
                <a:solidFill>
                  <a:schemeClr val="bg1"/>
                </a:solidFill>
                <a:prstDash val="solid"/>
                <a:round/>
              </a:ln>
            </p:spPr>
            <p:txBody>
              <a:bodyPr rtlCol="0" anchor="ctr"/>
              <a:lstStyle/>
              <a:p>
                <a:endParaRPr lang="en-US" sz="1000" dirty="0"/>
              </a:p>
            </p:txBody>
          </p:sp>
          <p:sp>
            <p:nvSpPr>
              <p:cNvPr id="105" name="Freeform: Shape 203">
                <a:extLst>
                  <a:ext uri="{FF2B5EF4-FFF2-40B4-BE49-F238E27FC236}">
                    <a16:creationId xmlns:a16="http://schemas.microsoft.com/office/drawing/2014/main" id="{7BFC7BEF-39F3-D149-A57C-D14FA8BADAE1}"/>
                  </a:ext>
                </a:extLst>
              </p:cNvPr>
              <p:cNvSpPr/>
              <p:nvPr/>
            </p:nvSpPr>
            <p:spPr>
              <a:xfrm>
                <a:off x="2499867" y="5903223"/>
                <a:ext cx="9655" cy="86898"/>
              </a:xfrm>
              <a:custGeom>
                <a:avLst/>
                <a:gdLst>
                  <a:gd name="connsiteX0" fmla="*/ 4828 w 9655"/>
                  <a:gd name="connsiteY0" fmla="*/ 4828 h 86898"/>
                  <a:gd name="connsiteX1" fmla="*/ 4828 w 9655"/>
                  <a:gd name="connsiteY1" fmla="*/ 84001 h 86898"/>
                </a:gdLst>
                <a:ahLst/>
                <a:cxnLst>
                  <a:cxn ang="0">
                    <a:pos x="connsiteX0" y="connsiteY0"/>
                  </a:cxn>
                  <a:cxn ang="0">
                    <a:pos x="connsiteX1" y="connsiteY1"/>
                  </a:cxn>
                </a:cxnLst>
                <a:rect l="l" t="t" r="r" b="b"/>
                <a:pathLst>
                  <a:path w="9655" h="86898">
                    <a:moveTo>
                      <a:pt x="4828" y="4828"/>
                    </a:moveTo>
                    <a:lnTo>
                      <a:pt x="4828" y="84001"/>
                    </a:lnTo>
                  </a:path>
                </a:pathLst>
              </a:custGeom>
              <a:ln w="19050" cap="flat">
                <a:solidFill>
                  <a:schemeClr val="bg1"/>
                </a:solidFill>
                <a:prstDash val="solid"/>
                <a:round/>
              </a:ln>
            </p:spPr>
            <p:txBody>
              <a:bodyPr rtlCol="0" anchor="ctr"/>
              <a:lstStyle/>
              <a:p>
                <a:endParaRPr lang="en-US" sz="1000" dirty="0"/>
              </a:p>
            </p:txBody>
          </p:sp>
          <p:sp>
            <p:nvSpPr>
              <p:cNvPr id="106" name="Freeform: Shape 204">
                <a:extLst>
                  <a:ext uri="{FF2B5EF4-FFF2-40B4-BE49-F238E27FC236}">
                    <a16:creationId xmlns:a16="http://schemas.microsoft.com/office/drawing/2014/main" id="{32D44F92-6C62-6849-A4EA-EE38547C40AF}"/>
                  </a:ext>
                </a:extLst>
              </p:cNvPr>
              <p:cNvSpPr/>
              <p:nvPr/>
            </p:nvSpPr>
            <p:spPr>
              <a:xfrm>
                <a:off x="2412969" y="5958902"/>
                <a:ext cx="22529" cy="38621"/>
              </a:xfrm>
              <a:custGeom>
                <a:avLst/>
                <a:gdLst>
                  <a:gd name="connsiteX0" fmla="*/ 8046 w 22529"/>
                  <a:gd name="connsiteY0" fmla="*/ 34437 h 38621"/>
                  <a:gd name="connsiteX1" fmla="*/ 4828 w 22529"/>
                  <a:gd name="connsiteY1" fmla="*/ 23816 h 38621"/>
                  <a:gd name="connsiteX2" fmla="*/ 20276 w 22529"/>
                  <a:gd name="connsiteY2" fmla="*/ 4828 h 38621"/>
                </a:gdLst>
                <a:ahLst/>
                <a:cxnLst>
                  <a:cxn ang="0">
                    <a:pos x="connsiteX0" y="connsiteY0"/>
                  </a:cxn>
                  <a:cxn ang="0">
                    <a:pos x="connsiteX1" y="connsiteY1"/>
                  </a:cxn>
                  <a:cxn ang="0">
                    <a:pos x="connsiteX2" y="connsiteY2"/>
                  </a:cxn>
                </a:cxnLst>
                <a:rect l="l" t="t" r="r" b="b"/>
                <a:pathLst>
                  <a:path w="22529" h="38621">
                    <a:moveTo>
                      <a:pt x="8046" y="34437"/>
                    </a:moveTo>
                    <a:cubicBezTo>
                      <a:pt x="6115" y="31219"/>
                      <a:pt x="4828" y="27679"/>
                      <a:pt x="4828" y="23816"/>
                    </a:cubicBezTo>
                    <a:cubicBezTo>
                      <a:pt x="4828" y="14483"/>
                      <a:pt x="11586" y="6437"/>
                      <a:pt x="20276" y="4828"/>
                    </a:cubicBezTo>
                  </a:path>
                </a:pathLst>
              </a:custGeom>
              <a:noFill/>
              <a:ln w="19050" cap="rnd">
                <a:solidFill>
                  <a:schemeClr val="bg1"/>
                </a:solidFill>
                <a:prstDash val="solid"/>
                <a:round/>
              </a:ln>
            </p:spPr>
            <p:txBody>
              <a:bodyPr rtlCol="0" anchor="ctr"/>
              <a:lstStyle/>
              <a:p>
                <a:endParaRPr lang="en-US" sz="1000" dirty="0"/>
              </a:p>
            </p:txBody>
          </p:sp>
          <p:sp>
            <p:nvSpPr>
              <p:cNvPr id="107" name="Freeform: Shape 205">
                <a:extLst>
                  <a:ext uri="{FF2B5EF4-FFF2-40B4-BE49-F238E27FC236}">
                    <a16:creationId xmlns:a16="http://schemas.microsoft.com/office/drawing/2014/main" id="{AB6006FF-8913-FC48-9805-255984C37896}"/>
                  </a:ext>
                </a:extLst>
              </p:cNvPr>
              <p:cNvSpPr/>
              <p:nvPr/>
            </p:nvSpPr>
            <p:spPr>
              <a:xfrm>
                <a:off x="2404601" y="5988512"/>
                <a:ext cx="64369" cy="57932"/>
              </a:xfrm>
              <a:custGeom>
                <a:avLst/>
                <a:gdLst>
                  <a:gd name="connsiteX0" fmla="*/ 60185 w 64368"/>
                  <a:gd name="connsiteY0" fmla="*/ 27035 h 57932"/>
                  <a:gd name="connsiteX1" fmla="*/ 32506 w 64368"/>
                  <a:gd name="connsiteY1" fmla="*/ 54714 h 57932"/>
                  <a:gd name="connsiteX2" fmla="*/ 4828 w 64368"/>
                  <a:gd name="connsiteY2" fmla="*/ 27035 h 57932"/>
                  <a:gd name="connsiteX3" fmla="*/ 16092 w 64368"/>
                  <a:gd name="connsiteY3" fmla="*/ 4828 h 57932"/>
                </a:gdLst>
                <a:ahLst/>
                <a:cxnLst>
                  <a:cxn ang="0">
                    <a:pos x="connsiteX0" y="connsiteY0"/>
                  </a:cxn>
                  <a:cxn ang="0">
                    <a:pos x="connsiteX1" y="connsiteY1"/>
                  </a:cxn>
                  <a:cxn ang="0">
                    <a:pos x="connsiteX2" y="connsiteY2"/>
                  </a:cxn>
                  <a:cxn ang="0">
                    <a:pos x="connsiteX3" y="connsiteY3"/>
                  </a:cxn>
                </a:cxnLst>
                <a:rect l="l" t="t" r="r" b="b"/>
                <a:pathLst>
                  <a:path w="64368" h="57932">
                    <a:moveTo>
                      <a:pt x="60185" y="27035"/>
                    </a:moveTo>
                    <a:cubicBezTo>
                      <a:pt x="60185" y="42162"/>
                      <a:pt x="47955" y="54714"/>
                      <a:pt x="32506" y="54714"/>
                    </a:cubicBezTo>
                    <a:cubicBezTo>
                      <a:pt x="17058" y="54714"/>
                      <a:pt x="4828" y="42483"/>
                      <a:pt x="4828" y="27035"/>
                    </a:cubicBezTo>
                    <a:cubicBezTo>
                      <a:pt x="4828" y="18023"/>
                      <a:pt x="9333" y="9977"/>
                      <a:pt x="16092" y="4828"/>
                    </a:cubicBezTo>
                  </a:path>
                </a:pathLst>
              </a:custGeom>
              <a:noFill/>
              <a:ln w="19050" cap="rnd">
                <a:solidFill>
                  <a:schemeClr val="bg1"/>
                </a:solidFill>
                <a:prstDash val="solid"/>
                <a:round/>
              </a:ln>
            </p:spPr>
            <p:txBody>
              <a:bodyPr rtlCol="0" anchor="ctr"/>
              <a:lstStyle/>
              <a:p>
                <a:endParaRPr lang="en-US" sz="1000" dirty="0"/>
              </a:p>
            </p:txBody>
          </p:sp>
          <p:sp>
            <p:nvSpPr>
              <p:cNvPr id="108" name="Freeform: Shape 206">
                <a:extLst>
                  <a:ext uri="{FF2B5EF4-FFF2-40B4-BE49-F238E27FC236}">
                    <a16:creationId xmlns:a16="http://schemas.microsoft.com/office/drawing/2014/main" id="{57D31BD0-8896-8C41-B70A-6AA0DBD4ADE5}"/>
                  </a:ext>
                </a:extLst>
              </p:cNvPr>
              <p:cNvSpPr/>
              <p:nvPr/>
            </p:nvSpPr>
            <p:spPr>
              <a:xfrm>
                <a:off x="2435498" y="6040651"/>
                <a:ext cx="9655" cy="38621"/>
              </a:xfrm>
              <a:custGeom>
                <a:avLst/>
                <a:gdLst>
                  <a:gd name="connsiteX0" fmla="*/ 4828 w 9655"/>
                  <a:gd name="connsiteY0" fmla="*/ 4828 h 38621"/>
                  <a:gd name="connsiteX1" fmla="*/ 4828 w 9655"/>
                  <a:gd name="connsiteY1" fmla="*/ 33794 h 38621"/>
                </a:gdLst>
                <a:ahLst/>
                <a:cxnLst>
                  <a:cxn ang="0">
                    <a:pos x="connsiteX0" y="connsiteY0"/>
                  </a:cxn>
                  <a:cxn ang="0">
                    <a:pos x="connsiteX1" y="connsiteY1"/>
                  </a:cxn>
                </a:cxnLst>
                <a:rect l="l" t="t" r="r" b="b"/>
                <a:pathLst>
                  <a:path w="9655" h="38621">
                    <a:moveTo>
                      <a:pt x="4828" y="4828"/>
                    </a:moveTo>
                    <a:lnTo>
                      <a:pt x="4828" y="33794"/>
                    </a:lnTo>
                  </a:path>
                </a:pathLst>
              </a:custGeom>
              <a:ln w="19050" cap="flat">
                <a:solidFill>
                  <a:schemeClr val="bg1"/>
                </a:solidFill>
                <a:prstDash val="solid"/>
                <a:round/>
              </a:ln>
            </p:spPr>
            <p:txBody>
              <a:bodyPr rtlCol="0" anchor="ctr"/>
              <a:lstStyle/>
              <a:p>
                <a:endParaRPr lang="en-US" sz="1000" dirty="0"/>
              </a:p>
            </p:txBody>
          </p:sp>
          <p:sp>
            <p:nvSpPr>
              <p:cNvPr id="109" name="Freeform: Shape 207">
                <a:extLst>
                  <a:ext uri="{FF2B5EF4-FFF2-40B4-BE49-F238E27FC236}">
                    <a16:creationId xmlns:a16="http://schemas.microsoft.com/office/drawing/2014/main" id="{E460831F-49BF-7647-B5A1-1FB0D7046B49}"/>
                  </a:ext>
                </a:extLst>
              </p:cNvPr>
              <p:cNvSpPr/>
              <p:nvPr/>
            </p:nvSpPr>
            <p:spPr>
              <a:xfrm>
                <a:off x="2835229" y="5927040"/>
                <a:ext cx="57932" cy="45058"/>
              </a:xfrm>
              <a:custGeom>
                <a:avLst/>
                <a:gdLst>
                  <a:gd name="connsiteX0" fmla="*/ 8690 w 57932"/>
                  <a:gd name="connsiteY0" fmla="*/ 42805 h 45058"/>
                  <a:gd name="connsiteX1" fmla="*/ 4828 w 57932"/>
                  <a:gd name="connsiteY1" fmla="*/ 29288 h 45058"/>
                  <a:gd name="connsiteX2" fmla="*/ 29288 w 57932"/>
                  <a:gd name="connsiteY2" fmla="*/ 4828 h 45058"/>
                  <a:gd name="connsiteX3" fmla="*/ 53748 w 57932"/>
                  <a:gd name="connsiteY3" fmla="*/ 29288 h 45058"/>
                  <a:gd name="connsiteX4" fmla="*/ 49886 w 57932"/>
                  <a:gd name="connsiteY4" fmla="*/ 4280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45058">
                    <a:moveTo>
                      <a:pt x="8690" y="42805"/>
                    </a:moveTo>
                    <a:cubicBezTo>
                      <a:pt x="6115" y="38943"/>
                      <a:pt x="4828" y="34437"/>
                      <a:pt x="4828" y="29288"/>
                    </a:cubicBezTo>
                    <a:cubicBezTo>
                      <a:pt x="4828" y="15770"/>
                      <a:pt x="15770" y="4828"/>
                      <a:pt x="29288" y="4828"/>
                    </a:cubicBezTo>
                    <a:cubicBezTo>
                      <a:pt x="42805" y="4828"/>
                      <a:pt x="53748" y="15770"/>
                      <a:pt x="53748" y="29288"/>
                    </a:cubicBezTo>
                    <a:cubicBezTo>
                      <a:pt x="53748" y="34116"/>
                      <a:pt x="52139" y="38943"/>
                      <a:pt x="49886" y="42805"/>
                    </a:cubicBezTo>
                  </a:path>
                </a:pathLst>
              </a:custGeom>
              <a:noFill/>
              <a:ln w="19050" cap="rnd">
                <a:solidFill>
                  <a:schemeClr val="bg1"/>
                </a:solidFill>
                <a:prstDash val="solid"/>
                <a:round/>
              </a:ln>
            </p:spPr>
            <p:txBody>
              <a:bodyPr rtlCol="0" anchor="ctr"/>
              <a:lstStyle/>
              <a:p>
                <a:endParaRPr lang="en-US" sz="1000" dirty="0"/>
              </a:p>
            </p:txBody>
          </p:sp>
          <p:sp>
            <p:nvSpPr>
              <p:cNvPr id="110" name="Freeform: Shape 208">
                <a:extLst>
                  <a:ext uri="{FF2B5EF4-FFF2-40B4-BE49-F238E27FC236}">
                    <a16:creationId xmlns:a16="http://schemas.microsoft.com/office/drawing/2014/main" id="{392A2D15-A74A-3140-87BB-56A1B2D9BDB5}"/>
                  </a:ext>
                </a:extLst>
              </p:cNvPr>
              <p:cNvSpPr/>
              <p:nvPr/>
            </p:nvSpPr>
            <p:spPr>
              <a:xfrm>
                <a:off x="2824930" y="5965017"/>
                <a:ext cx="77243" cy="70806"/>
              </a:xfrm>
              <a:custGeom>
                <a:avLst/>
                <a:gdLst>
                  <a:gd name="connsiteX0" fmla="*/ 60185 w 77242"/>
                  <a:gd name="connsiteY0" fmla="*/ 4828 h 70805"/>
                  <a:gd name="connsiteX1" fmla="*/ 74346 w 77242"/>
                  <a:gd name="connsiteY1" fmla="*/ 32828 h 70805"/>
                  <a:gd name="connsiteX2" fmla="*/ 39587 w 77242"/>
                  <a:gd name="connsiteY2" fmla="*/ 67587 h 70805"/>
                  <a:gd name="connsiteX3" fmla="*/ 4828 w 77242"/>
                  <a:gd name="connsiteY3" fmla="*/ 32828 h 70805"/>
                  <a:gd name="connsiteX4" fmla="*/ 18989 w 77242"/>
                  <a:gd name="connsiteY4" fmla="*/ 4828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0805">
                    <a:moveTo>
                      <a:pt x="60185" y="4828"/>
                    </a:moveTo>
                    <a:cubicBezTo>
                      <a:pt x="68553" y="11265"/>
                      <a:pt x="74346" y="21242"/>
                      <a:pt x="74346" y="32828"/>
                    </a:cubicBezTo>
                    <a:cubicBezTo>
                      <a:pt x="74346" y="52139"/>
                      <a:pt x="58898" y="67587"/>
                      <a:pt x="39587" y="67587"/>
                    </a:cubicBezTo>
                    <a:cubicBezTo>
                      <a:pt x="20276" y="67587"/>
                      <a:pt x="4828" y="52139"/>
                      <a:pt x="4828" y="32828"/>
                    </a:cubicBezTo>
                    <a:cubicBezTo>
                      <a:pt x="4828" y="21564"/>
                      <a:pt x="10299" y="11265"/>
                      <a:pt x="18989" y="4828"/>
                    </a:cubicBezTo>
                  </a:path>
                </a:pathLst>
              </a:custGeom>
              <a:noFill/>
              <a:ln w="19050" cap="rnd">
                <a:solidFill>
                  <a:schemeClr val="bg1"/>
                </a:solidFill>
                <a:prstDash val="solid"/>
                <a:round/>
              </a:ln>
            </p:spPr>
            <p:txBody>
              <a:bodyPr rtlCol="0" anchor="ctr"/>
              <a:lstStyle/>
              <a:p>
                <a:endParaRPr lang="en-US" sz="1000" dirty="0"/>
              </a:p>
            </p:txBody>
          </p:sp>
          <p:sp>
            <p:nvSpPr>
              <p:cNvPr id="111" name="Freeform: Shape 209">
                <a:extLst>
                  <a:ext uri="{FF2B5EF4-FFF2-40B4-BE49-F238E27FC236}">
                    <a16:creationId xmlns:a16="http://schemas.microsoft.com/office/drawing/2014/main" id="{6892CF44-2D68-7C43-8E37-47F21E8337E8}"/>
                  </a:ext>
                </a:extLst>
              </p:cNvPr>
              <p:cNvSpPr/>
              <p:nvPr/>
            </p:nvSpPr>
            <p:spPr>
              <a:xfrm>
                <a:off x="2860332" y="6030996"/>
                <a:ext cx="9655" cy="48277"/>
              </a:xfrm>
              <a:custGeom>
                <a:avLst/>
                <a:gdLst>
                  <a:gd name="connsiteX0" fmla="*/ 4828 w 9655"/>
                  <a:gd name="connsiteY0" fmla="*/ 4828 h 48276"/>
                  <a:gd name="connsiteX1" fmla="*/ 4828 w 9655"/>
                  <a:gd name="connsiteY1" fmla="*/ 43449 h 48276"/>
                </a:gdLst>
                <a:ahLst/>
                <a:cxnLst>
                  <a:cxn ang="0">
                    <a:pos x="connsiteX0" y="connsiteY0"/>
                  </a:cxn>
                  <a:cxn ang="0">
                    <a:pos x="connsiteX1" y="connsiteY1"/>
                  </a:cxn>
                </a:cxnLst>
                <a:rect l="l" t="t" r="r" b="b"/>
                <a:pathLst>
                  <a:path w="9655" h="48276">
                    <a:moveTo>
                      <a:pt x="4828" y="4828"/>
                    </a:moveTo>
                    <a:lnTo>
                      <a:pt x="4828" y="43449"/>
                    </a:lnTo>
                  </a:path>
                </a:pathLst>
              </a:custGeom>
              <a:ln w="19050" cap="flat">
                <a:solidFill>
                  <a:schemeClr val="bg1"/>
                </a:solidFill>
                <a:prstDash val="solid"/>
                <a:round/>
              </a:ln>
            </p:spPr>
            <p:txBody>
              <a:bodyPr rtlCol="0" anchor="ctr"/>
              <a:lstStyle/>
              <a:p>
                <a:endParaRPr lang="en-US" sz="1000" dirty="0"/>
              </a:p>
            </p:txBody>
          </p:sp>
          <p:sp>
            <p:nvSpPr>
              <p:cNvPr id="112" name="Freeform: Shape 210">
                <a:extLst>
                  <a:ext uri="{FF2B5EF4-FFF2-40B4-BE49-F238E27FC236}">
                    <a16:creationId xmlns:a16="http://schemas.microsoft.com/office/drawing/2014/main" id="{41A1F4D2-E3B7-F040-B69D-CD10DC9F582B}"/>
                  </a:ext>
                </a:extLst>
              </p:cNvPr>
              <p:cNvSpPr/>
              <p:nvPr/>
            </p:nvSpPr>
            <p:spPr>
              <a:xfrm>
                <a:off x="2860332" y="5953753"/>
                <a:ext cx="9655" cy="67587"/>
              </a:xfrm>
              <a:custGeom>
                <a:avLst/>
                <a:gdLst>
                  <a:gd name="connsiteX0" fmla="*/ 4828 w 9655"/>
                  <a:gd name="connsiteY0" fmla="*/ 4828 h 67587"/>
                  <a:gd name="connsiteX1" fmla="*/ 4828 w 9655"/>
                  <a:gd name="connsiteY1" fmla="*/ 62760 h 67587"/>
                </a:gdLst>
                <a:ahLst/>
                <a:cxnLst>
                  <a:cxn ang="0">
                    <a:pos x="connsiteX0" y="connsiteY0"/>
                  </a:cxn>
                  <a:cxn ang="0">
                    <a:pos x="connsiteX1" y="connsiteY1"/>
                  </a:cxn>
                </a:cxnLst>
                <a:rect l="l" t="t" r="r" b="b"/>
                <a:pathLst>
                  <a:path w="9655" h="67587">
                    <a:moveTo>
                      <a:pt x="4828" y="4828"/>
                    </a:moveTo>
                    <a:lnTo>
                      <a:pt x="4828" y="62760"/>
                    </a:lnTo>
                  </a:path>
                </a:pathLst>
              </a:custGeom>
              <a:ln w="19050" cap="flat">
                <a:solidFill>
                  <a:schemeClr val="bg1"/>
                </a:solidFill>
                <a:prstDash val="solid"/>
                <a:round/>
              </a:ln>
            </p:spPr>
            <p:txBody>
              <a:bodyPr rtlCol="0" anchor="ctr"/>
              <a:lstStyle/>
              <a:p>
                <a:endParaRPr lang="en-US" sz="1000" dirty="0"/>
              </a:p>
            </p:txBody>
          </p:sp>
        </p:grpSp>
      </p:grpSp>
      <p:sp>
        <p:nvSpPr>
          <p:cNvPr id="113" name="Rectangle 112">
            <a:extLst>
              <a:ext uri="{FF2B5EF4-FFF2-40B4-BE49-F238E27FC236}">
                <a16:creationId xmlns:a16="http://schemas.microsoft.com/office/drawing/2014/main" id="{B31841A1-C886-C14D-8213-1382205977DA}"/>
              </a:ext>
            </a:extLst>
          </p:cNvPr>
          <p:cNvSpPr/>
          <p:nvPr/>
        </p:nvSpPr>
        <p:spPr>
          <a:xfrm>
            <a:off x="3716597" y="4144001"/>
            <a:ext cx="1866349" cy="307777"/>
          </a:xfrm>
          <a:prstGeom prst="rect">
            <a:avLst/>
          </a:prstGeom>
        </p:spPr>
        <p:txBody>
          <a:bodyPr wrap="square" lIns="57150" tIns="0" rIns="0" bIns="0" anchor="t" anchorCtr="0">
            <a:spAutoFit/>
          </a:bodyPr>
          <a:lstStyle/>
          <a:p>
            <a:pPr algn="ctr" defTabSz="548640"/>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Oil and gas: </a:t>
            </a:r>
            <a:b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Seismic data processing</a:t>
            </a:r>
          </a:p>
        </p:txBody>
      </p:sp>
      <p:sp>
        <p:nvSpPr>
          <p:cNvPr id="114" name="Rounded Rectangle 50">
            <a:extLst>
              <a:ext uri="{FF2B5EF4-FFF2-40B4-BE49-F238E27FC236}">
                <a16:creationId xmlns:a16="http://schemas.microsoft.com/office/drawing/2014/main" id="{A7D2521C-CD2F-BB40-9806-53C9054FF169}"/>
              </a:ext>
            </a:extLst>
          </p:cNvPr>
          <p:cNvSpPr>
            <a:spLocks/>
          </p:cNvSpPr>
          <p:nvPr/>
        </p:nvSpPr>
        <p:spPr bwMode="auto">
          <a:xfrm>
            <a:off x="2351188" y="3178320"/>
            <a:ext cx="880482" cy="866529"/>
          </a:xfrm>
          <a:prstGeom prst="ellipse">
            <a:avLst/>
          </a:prstGeom>
          <a:noFill/>
          <a:ln w="15875"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sp>
        <p:nvSpPr>
          <p:cNvPr id="116" name="Rounded Rectangle 50">
            <a:extLst>
              <a:ext uri="{FF2B5EF4-FFF2-40B4-BE49-F238E27FC236}">
                <a16:creationId xmlns:a16="http://schemas.microsoft.com/office/drawing/2014/main" id="{006FD274-8C88-F245-9A33-E33243FB09B8}"/>
              </a:ext>
            </a:extLst>
          </p:cNvPr>
          <p:cNvSpPr>
            <a:spLocks/>
          </p:cNvSpPr>
          <p:nvPr/>
        </p:nvSpPr>
        <p:spPr bwMode="auto">
          <a:xfrm>
            <a:off x="492886" y="1730846"/>
            <a:ext cx="880483" cy="866531"/>
          </a:xfrm>
          <a:prstGeom prst="ellipse">
            <a:avLst/>
          </a:prstGeom>
          <a:no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nvGrpSpPr>
          <p:cNvPr id="139" name="Group 138">
            <a:extLst>
              <a:ext uri="{FF2B5EF4-FFF2-40B4-BE49-F238E27FC236}">
                <a16:creationId xmlns:a16="http://schemas.microsoft.com/office/drawing/2014/main" id="{00CD703F-3BDE-4841-AECE-BA7DBF0E0713}"/>
              </a:ext>
            </a:extLst>
          </p:cNvPr>
          <p:cNvGrpSpPr/>
          <p:nvPr/>
        </p:nvGrpSpPr>
        <p:grpSpPr>
          <a:xfrm>
            <a:off x="492887" y="3178321"/>
            <a:ext cx="880482" cy="866529"/>
            <a:chOff x="11590003" y="5807746"/>
            <a:chExt cx="1691910" cy="1691910"/>
          </a:xfrm>
        </p:grpSpPr>
        <p:sp>
          <p:nvSpPr>
            <p:cNvPr id="140" name="Rounded Rectangle 50">
              <a:extLst>
                <a:ext uri="{FF2B5EF4-FFF2-40B4-BE49-F238E27FC236}">
                  <a16:creationId xmlns:a16="http://schemas.microsoft.com/office/drawing/2014/main" id="{D7783450-2786-0044-9017-5A37D4871BE9}"/>
                </a:ext>
              </a:extLst>
            </p:cNvPr>
            <p:cNvSpPr>
              <a:spLocks/>
            </p:cNvSpPr>
            <p:nvPr/>
          </p:nvSpPr>
          <p:spPr bwMode="auto">
            <a:xfrm>
              <a:off x="11590003" y="5807746"/>
              <a:ext cx="1691910" cy="1691910"/>
            </a:xfrm>
            <a:prstGeom prst="ellipse">
              <a:avLst/>
            </a:prstGeom>
            <a:noFill/>
            <a:ln w="15875"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nvGrpSpPr>
            <p:cNvPr id="141" name="Graphic 62">
              <a:extLst>
                <a:ext uri="{FF2B5EF4-FFF2-40B4-BE49-F238E27FC236}">
                  <a16:creationId xmlns:a16="http://schemas.microsoft.com/office/drawing/2014/main" id="{7EE7C95B-D882-7A46-8128-E381EA422467}"/>
                </a:ext>
              </a:extLst>
            </p:cNvPr>
            <p:cNvGrpSpPr/>
            <p:nvPr/>
          </p:nvGrpSpPr>
          <p:grpSpPr>
            <a:xfrm>
              <a:off x="11781970" y="5999714"/>
              <a:ext cx="1307978" cy="1307976"/>
              <a:chOff x="3718390" y="2890588"/>
              <a:chExt cx="643689" cy="643689"/>
            </a:xfrm>
          </p:grpSpPr>
          <p:sp>
            <p:nvSpPr>
              <p:cNvPr id="142" name="Freeform: Shape 183">
                <a:extLst>
                  <a:ext uri="{FF2B5EF4-FFF2-40B4-BE49-F238E27FC236}">
                    <a16:creationId xmlns:a16="http://schemas.microsoft.com/office/drawing/2014/main" id="{479B9199-49E1-1C48-9733-B92E01484132}"/>
                  </a:ext>
                </a:extLst>
              </p:cNvPr>
              <p:cNvSpPr/>
              <p:nvPr/>
            </p:nvSpPr>
            <p:spPr>
              <a:xfrm>
                <a:off x="4031223" y="3079511"/>
                <a:ext cx="106209" cy="122301"/>
              </a:xfrm>
              <a:custGeom>
                <a:avLst/>
                <a:gdLst>
                  <a:gd name="connsiteX0" fmla="*/ 4828 w 106208"/>
                  <a:gd name="connsiteY0" fmla="*/ 4828 h 122300"/>
                  <a:gd name="connsiteX1" fmla="*/ 48277 w 106208"/>
                  <a:gd name="connsiteY1" fmla="*/ 4828 h 122300"/>
                  <a:gd name="connsiteX2" fmla="*/ 103956 w 106208"/>
                  <a:gd name="connsiteY2" fmla="*/ 58576 h 122300"/>
                  <a:gd name="connsiteX3" fmla="*/ 103956 w 106208"/>
                  <a:gd name="connsiteY3" fmla="*/ 64691 h 122300"/>
                  <a:gd name="connsiteX4" fmla="*/ 51495 w 106208"/>
                  <a:gd name="connsiteY4" fmla="*/ 118761 h 1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8" h="122300">
                    <a:moveTo>
                      <a:pt x="4828" y="4828"/>
                    </a:moveTo>
                    <a:lnTo>
                      <a:pt x="48277" y="4828"/>
                    </a:lnTo>
                    <a:cubicBezTo>
                      <a:pt x="68875" y="4828"/>
                      <a:pt x="103956" y="27357"/>
                      <a:pt x="103956" y="58576"/>
                    </a:cubicBezTo>
                    <a:lnTo>
                      <a:pt x="103956" y="64691"/>
                    </a:lnTo>
                    <a:cubicBezTo>
                      <a:pt x="103956" y="96232"/>
                      <a:pt x="72093" y="118761"/>
                      <a:pt x="51495" y="118761"/>
                    </a:cubicBezTo>
                  </a:path>
                </a:pathLst>
              </a:custGeom>
              <a:noFill/>
              <a:ln w="19050" cap="flat">
                <a:solidFill>
                  <a:schemeClr val="bg1"/>
                </a:solidFill>
                <a:custDash>
                  <a:ds d="300000" sp="450000"/>
                </a:custDash>
                <a:round/>
              </a:ln>
            </p:spPr>
            <p:txBody>
              <a:bodyPr rtlCol="0" anchor="ctr"/>
              <a:lstStyle/>
              <a:p>
                <a:pPr defTabSz="548640">
                  <a:defRPr/>
                </a:pPr>
                <a:endParaRPr lang="en-US" sz="1000" kern="0" dirty="0">
                  <a:solidFill>
                    <a:srgbClr val="FFFFFF"/>
                  </a:solidFill>
                  <a:latin typeface="Amazon Ember"/>
                </a:endParaRPr>
              </a:p>
            </p:txBody>
          </p:sp>
          <p:sp>
            <p:nvSpPr>
              <p:cNvPr id="143" name="Freeform: Shape 151">
                <a:extLst>
                  <a:ext uri="{FF2B5EF4-FFF2-40B4-BE49-F238E27FC236}">
                    <a16:creationId xmlns:a16="http://schemas.microsoft.com/office/drawing/2014/main" id="{7CC7BFC3-1468-A343-A86F-58E1B33FE29C}"/>
                  </a:ext>
                </a:extLst>
              </p:cNvPr>
              <p:cNvSpPr/>
              <p:nvPr/>
            </p:nvSpPr>
            <p:spPr>
              <a:xfrm>
                <a:off x="3872875" y="3078545"/>
                <a:ext cx="41840" cy="41840"/>
              </a:xfrm>
              <a:custGeom>
                <a:avLst/>
                <a:gdLst>
                  <a:gd name="connsiteX0" fmla="*/ 38300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300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300" y="21564"/>
                    </a:moveTo>
                    <a:cubicBezTo>
                      <a:pt x="38300" y="30807"/>
                      <a:pt x="30807" y="38299"/>
                      <a:pt x="21564" y="38299"/>
                    </a:cubicBezTo>
                    <a:cubicBezTo>
                      <a:pt x="12321" y="38299"/>
                      <a:pt x="4828" y="30807"/>
                      <a:pt x="4828" y="21564"/>
                    </a:cubicBezTo>
                    <a:cubicBezTo>
                      <a:pt x="4828" y="12321"/>
                      <a:pt x="12321" y="4828"/>
                      <a:pt x="21564" y="4828"/>
                    </a:cubicBezTo>
                    <a:cubicBezTo>
                      <a:pt x="30807" y="4828"/>
                      <a:pt x="38300" y="12321"/>
                      <a:pt x="38300" y="2156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4" name="Freeform: Shape 152">
                <a:extLst>
                  <a:ext uri="{FF2B5EF4-FFF2-40B4-BE49-F238E27FC236}">
                    <a16:creationId xmlns:a16="http://schemas.microsoft.com/office/drawing/2014/main" id="{75A836D1-BD86-6545-902E-B03152A72D67}"/>
                  </a:ext>
                </a:extLst>
              </p:cNvPr>
              <p:cNvSpPr/>
              <p:nvPr/>
            </p:nvSpPr>
            <p:spPr>
              <a:xfrm>
                <a:off x="3928554" y="2992935"/>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5" name="Freeform: Shape 153">
                <a:extLst>
                  <a:ext uri="{FF2B5EF4-FFF2-40B4-BE49-F238E27FC236}">
                    <a16:creationId xmlns:a16="http://schemas.microsoft.com/office/drawing/2014/main" id="{3DC6C140-7596-CB41-8CDB-11E5A7BE161E}"/>
                  </a:ext>
                </a:extLst>
              </p:cNvPr>
              <p:cNvSpPr/>
              <p:nvPr/>
            </p:nvSpPr>
            <p:spPr>
              <a:xfrm>
                <a:off x="3804322" y="3011923"/>
                <a:ext cx="41840" cy="41840"/>
              </a:xfrm>
              <a:custGeom>
                <a:avLst/>
                <a:gdLst>
                  <a:gd name="connsiteX0" fmla="*/ 38299 w 41839"/>
                  <a:gd name="connsiteY0" fmla="*/ 21564 h 41839"/>
                  <a:gd name="connsiteX1" fmla="*/ 21564 w 41839"/>
                  <a:gd name="connsiteY1" fmla="*/ 38300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300"/>
                      <a:pt x="21564" y="38300"/>
                    </a:cubicBezTo>
                    <a:cubicBezTo>
                      <a:pt x="12321" y="38300"/>
                      <a:pt x="4828" y="30807"/>
                      <a:pt x="4828" y="21564"/>
                    </a:cubicBezTo>
                    <a:cubicBezTo>
                      <a:pt x="4828" y="12321"/>
                      <a:pt x="12321" y="4828"/>
                      <a:pt x="21564" y="4828"/>
                    </a:cubicBezTo>
                    <a:cubicBezTo>
                      <a:pt x="30807" y="4828"/>
                      <a:pt x="38299" y="12321"/>
                      <a:pt x="38299" y="2156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6" name="Freeform: Shape 154">
                <a:extLst>
                  <a:ext uri="{FF2B5EF4-FFF2-40B4-BE49-F238E27FC236}">
                    <a16:creationId xmlns:a16="http://schemas.microsoft.com/office/drawing/2014/main" id="{4223AF03-25CD-A443-8DD8-B205EE9E01AB}"/>
                  </a:ext>
                </a:extLst>
              </p:cNvPr>
              <p:cNvSpPr/>
              <p:nvPr/>
            </p:nvSpPr>
            <p:spPr>
              <a:xfrm>
                <a:off x="3996785" y="3061166"/>
                <a:ext cx="41840" cy="41840"/>
              </a:xfrm>
              <a:custGeom>
                <a:avLst/>
                <a:gdLst>
                  <a:gd name="connsiteX0" fmla="*/ 38300 w 41839"/>
                  <a:gd name="connsiteY0" fmla="*/ 21564 h 41839"/>
                  <a:gd name="connsiteX1" fmla="*/ 21564 w 41839"/>
                  <a:gd name="connsiteY1" fmla="*/ 38300 h 41839"/>
                  <a:gd name="connsiteX2" fmla="*/ 4828 w 41839"/>
                  <a:gd name="connsiteY2" fmla="*/ 21564 h 41839"/>
                  <a:gd name="connsiteX3" fmla="*/ 21564 w 41839"/>
                  <a:gd name="connsiteY3" fmla="*/ 4828 h 41839"/>
                  <a:gd name="connsiteX4" fmla="*/ 38300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300" y="21564"/>
                    </a:moveTo>
                    <a:cubicBezTo>
                      <a:pt x="38300" y="30807"/>
                      <a:pt x="30807" y="38300"/>
                      <a:pt x="21564" y="38300"/>
                    </a:cubicBezTo>
                    <a:cubicBezTo>
                      <a:pt x="12321" y="38300"/>
                      <a:pt x="4828" y="30807"/>
                      <a:pt x="4828" y="21564"/>
                    </a:cubicBezTo>
                    <a:cubicBezTo>
                      <a:pt x="4828" y="12321"/>
                      <a:pt x="12321" y="4828"/>
                      <a:pt x="21564" y="4828"/>
                    </a:cubicBezTo>
                    <a:cubicBezTo>
                      <a:pt x="30807" y="4828"/>
                      <a:pt x="38300" y="12321"/>
                      <a:pt x="38300" y="2156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7" name="Freeform: Shape 155">
                <a:extLst>
                  <a:ext uri="{FF2B5EF4-FFF2-40B4-BE49-F238E27FC236}">
                    <a16:creationId xmlns:a16="http://schemas.microsoft.com/office/drawing/2014/main" id="{983619A7-96CB-7E4F-B3CB-488213D4C1AC}"/>
                  </a:ext>
                </a:extLst>
              </p:cNvPr>
              <p:cNvSpPr/>
              <p:nvPr/>
            </p:nvSpPr>
            <p:spPr>
              <a:xfrm>
                <a:off x="3831679" y="3039602"/>
                <a:ext cx="51495" cy="51495"/>
              </a:xfrm>
              <a:custGeom>
                <a:avLst/>
                <a:gdLst>
                  <a:gd name="connsiteX0" fmla="*/ 4828 w 51495"/>
                  <a:gd name="connsiteY0" fmla="*/ 4828 h 51495"/>
                  <a:gd name="connsiteX1" fmla="*/ 49564 w 51495"/>
                  <a:gd name="connsiteY1" fmla="*/ 47311 h 51495"/>
                </a:gdLst>
                <a:ahLst/>
                <a:cxnLst>
                  <a:cxn ang="0">
                    <a:pos x="connsiteX0" y="connsiteY0"/>
                  </a:cxn>
                  <a:cxn ang="0">
                    <a:pos x="connsiteX1" y="connsiteY1"/>
                  </a:cxn>
                </a:cxnLst>
                <a:rect l="l" t="t" r="r" b="b"/>
                <a:pathLst>
                  <a:path w="51495" h="51495">
                    <a:moveTo>
                      <a:pt x="4828" y="4828"/>
                    </a:moveTo>
                    <a:lnTo>
                      <a:pt x="49564" y="47311"/>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8" name="Freeform: Shape 156">
                <a:extLst>
                  <a:ext uri="{FF2B5EF4-FFF2-40B4-BE49-F238E27FC236}">
                    <a16:creationId xmlns:a16="http://schemas.microsoft.com/office/drawing/2014/main" id="{ED99ADCA-86ED-4F48-BC9C-067DD37EE449}"/>
                  </a:ext>
                </a:extLst>
              </p:cNvPr>
              <p:cNvSpPr/>
              <p:nvPr/>
            </p:nvSpPr>
            <p:spPr>
              <a:xfrm>
                <a:off x="3900554" y="3024797"/>
                <a:ext cx="41840" cy="61150"/>
              </a:xfrm>
              <a:custGeom>
                <a:avLst/>
                <a:gdLst>
                  <a:gd name="connsiteX0" fmla="*/ 4828 w 41839"/>
                  <a:gd name="connsiteY0" fmla="*/ 58576 h 61150"/>
                  <a:gd name="connsiteX1" fmla="*/ 39587 w 41839"/>
                  <a:gd name="connsiteY1" fmla="*/ 4828 h 61150"/>
                </a:gdLst>
                <a:ahLst/>
                <a:cxnLst>
                  <a:cxn ang="0">
                    <a:pos x="connsiteX0" y="connsiteY0"/>
                  </a:cxn>
                  <a:cxn ang="0">
                    <a:pos x="connsiteX1" y="connsiteY1"/>
                  </a:cxn>
                </a:cxnLst>
                <a:rect l="l" t="t" r="r" b="b"/>
                <a:pathLst>
                  <a:path w="41839" h="61150">
                    <a:moveTo>
                      <a:pt x="4828" y="58576"/>
                    </a:moveTo>
                    <a:lnTo>
                      <a:pt x="39587"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49" name="Freeform: Shape 157">
                <a:extLst>
                  <a:ext uri="{FF2B5EF4-FFF2-40B4-BE49-F238E27FC236}">
                    <a16:creationId xmlns:a16="http://schemas.microsoft.com/office/drawing/2014/main" id="{3BB91346-1E2B-7943-8913-B5019EE283C8}"/>
                  </a:ext>
                </a:extLst>
              </p:cNvPr>
              <p:cNvSpPr/>
              <p:nvPr/>
            </p:nvSpPr>
            <p:spPr>
              <a:xfrm>
                <a:off x="3956877" y="3021579"/>
                <a:ext cx="51495" cy="51495"/>
              </a:xfrm>
              <a:custGeom>
                <a:avLst/>
                <a:gdLst>
                  <a:gd name="connsiteX0" fmla="*/ 4828 w 51495"/>
                  <a:gd name="connsiteY0" fmla="*/ 4828 h 51495"/>
                  <a:gd name="connsiteX1" fmla="*/ 49564 w 51495"/>
                  <a:gd name="connsiteY1" fmla="*/ 49564 h 51495"/>
                </a:gdLst>
                <a:ahLst/>
                <a:cxnLst>
                  <a:cxn ang="0">
                    <a:pos x="connsiteX0" y="connsiteY0"/>
                  </a:cxn>
                  <a:cxn ang="0">
                    <a:pos x="connsiteX1" y="connsiteY1"/>
                  </a:cxn>
                </a:cxnLst>
                <a:rect l="l" t="t" r="r" b="b"/>
                <a:pathLst>
                  <a:path w="51495" h="51495">
                    <a:moveTo>
                      <a:pt x="4828" y="4828"/>
                    </a:moveTo>
                    <a:lnTo>
                      <a:pt x="49564" y="49564"/>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0" name="Freeform: Shape 158">
                <a:extLst>
                  <a:ext uri="{FF2B5EF4-FFF2-40B4-BE49-F238E27FC236}">
                    <a16:creationId xmlns:a16="http://schemas.microsoft.com/office/drawing/2014/main" id="{B7CD8E52-10FC-9F48-B365-FD3B02AFD18F}"/>
                  </a:ext>
                </a:extLst>
              </p:cNvPr>
              <p:cNvSpPr/>
              <p:nvPr/>
            </p:nvSpPr>
            <p:spPr>
              <a:xfrm>
                <a:off x="3972003" y="3345489"/>
                <a:ext cx="99772" cy="57932"/>
              </a:xfrm>
              <a:custGeom>
                <a:avLst/>
                <a:gdLst>
                  <a:gd name="connsiteX0" fmla="*/ 97519 w 99771"/>
                  <a:gd name="connsiteY0" fmla="*/ 53935 h 57932"/>
                  <a:gd name="connsiteX1" fmla="*/ 55035 w 99771"/>
                  <a:gd name="connsiteY1" fmla="*/ 5015 h 57932"/>
                  <a:gd name="connsiteX2" fmla="*/ 4828 w 99771"/>
                  <a:gd name="connsiteY2" fmla="*/ 45889 h 57932"/>
                </a:gdLst>
                <a:ahLst/>
                <a:cxnLst>
                  <a:cxn ang="0">
                    <a:pos x="connsiteX0" y="connsiteY0"/>
                  </a:cxn>
                  <a:cxn ang="0">
                    <a:pos x="connsiteX1" y="connsiteY1"/>
                  </a:cxn>
                  <a:cxn ang="0">
                    <a:pos x="connsiteX2" y="connsiteY2"/>
                  </a:cxn>
                </a:cxnLst>
                <a:rect l="l" t="t" r="r" b="b"/>
                <a:pathLst>
                  <a:path w="99771" h="57932">
                    <a:moveTo>
                      <a:pt x="97519" y="53935"/>
                    </a:moveTo>
                    <a:cubicBezTo>
                      <a:pt x="98806" y="28831"/>
                      <a:pt x="80139" y="7268"/>
                      <a:pt x="55035" y="5015"/>
                    </a:cubicBezTo>
                    <a:cubicBezTo>
                      <a:pt x="29932" y="2762"/>
                      <a:pt x="7724" y="21107"/>
                      <a:pt x="4828" y="45889"/>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1" name="Freeform: Shape 159">
                <a:extLst>
                  <a:ext uri="{FF2B5EF4-FFF2-40B4-BE49-F238E27FC236}">
                    <a16:creationId xmlns:a16="http://schemas.microsoft.com/office/drawing/2014/main" id="{5E6975C0-2606-3948-A328-0DD0D5C5BEFF}"/>
                  </a:ext>
                </a:extLst>
              </p:cNvPr>
              <p:cNvSpPr/>
              <p:nvPr/>
            </p:nvSpPr>
            <p:spPr>
              <a:xfrm>
                <a:off x="4171547" y="3343423"/>
                <a:ext cx="102990" cy="51495"/>
              </a:xfrm>
              <a:custGeom>
                <a:avLst/>
                <a:gdLst>
                  <a:gd name="connsiteX0" fmla="*/ 100415 w 102990"/>
                  <a:gd name="connsiteY0" fmla="*/ 49564 h 51495"/>
                  <a:gd name="connsiteX1" fmla="*/ 49886 w 102990"/>
                  <a:gd name="connsiteY1" fmla="*/ 4828 h 51495"/>
                  <a:gd name="connsiteX2" fmla="*/ 4828 w 102990"/>
                  <a:gd name="connsiteY2" fmla="*/ 48599 h 51495"/>
                </a:gdLst>
                <a:ahLst/>
                <a:cxnLst>
                  <a:cxn ang="0">
                    <a:pos x="connsiteX0" y="connsiteY0"/>
                  </a:cxn>
                  <a:cxn ang="0">
                    <a:pos x="connsiteX1" y="connsiteY1"/>
                  </a:cxn>
                  <a:cxn ang="0">
                    <a:pos x="connsiteX2" y="connsiteY2"/>
                  </a:cxn>
                </a:cxnLst>
                <a:rect l="l" t="t" r="r" b="b"/>
                <a:pathLst>
                  <a:path w="102990" h="51495">
                    <a:moveTo>
                      <a:pt x="100415" y="49564"/>
                    </a:moveTo>
                    <a:cubicBezTo>
                      <a:pt x="99450" y="24460"/>
                      <a:pt x="75312" y="4828"/>
                      <a:pt x="49886" y="4828"/>
                    </a:cubicBezTo>
                    <a:cubicBezTo>
                      <a:pt x="24460" y="4828"/>
                      <a:pt x="5471" y="23495"/>
                      <a:pt x="4828" y="48599"/>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2" name="Freeform: Shape 160">
                <a:extLst>
                  <a:ext uri="{FF2B5EF4-FFF2-40B4-BE49-F238E27FC236}">
                    <a16:creationId xmlns:a16="http://schemas.microsoft.com/office/drawing/2014/main" id="{078DD2C0-6523-904D-BA5B-888B24617C55}"/>
                  </a:ext>
                </a:extLst>
              </p:cNvPr>
              <p:cNvSpPr/>
              <p:nvPr/>
            </p:nvSpPr>
            <p:spPr>
              <a:xfrm>
                <a:off x="3992602" y="3267146"/>
                <a:ext cx="70806" cy="54714"/>
              </a:xfrm>
              <a:custGeom>
                <a:avLst/>
                <a:gdLst>
                  <a:gd name="connsiteX0" fmla="*/ 68231 w 70805"/>
                  <a:gd name="connsiteY0" fmla="*/ 51817 h 54713"/>
                  <a:gd name="connsiteX1" fmla="*/ 30253 w 70805"/>
                  <a:gd name="connsiteY1" fmla="*/ 51817 h 54713"/>
                  <a:gd name="connsiteX2" fmla="*/ 11265 w 70805"/>
                  <a:gd name="connsiteY2" fmla="*/ 36690 h 54713"/>
                  <a:gd name="connsiteX3" fmla="*/ 4828 w 70805"/>
                  <a:gd name="connsiteY3" fmla="*/ 17380 h 54713"/>
                  <a:gd name="connsiteX4" fmla="*/ 14161 w 70805"/>
                  <a:gd name="connsiteY4" fmla="*/ 7081 h 54713"/>
                  <a:gd name="connsiteX5" fmla="*/ 63082 w 70805"/>
                  <a:gd name="connsiteY5" fmla="*/ 4828 h 54713"/>
                  <a:gd name="connsiteX6" fmla="*/ 68231 w 70805"/>
                  <a:gd name="connsiteY6" fmla="*/ 51817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5" h="54713">
                    <a:moveTo>
                      <a:pt x="68231" y="51817"/>
                    </a:moveTo>
                    <a:lnTo>
                      <a:pt x="30253" y="51817"/>
                    </a:lnTo>
                    <a:cubicBezTo>
                      <a:pt x="21242" y="51817"/>
                      <a:pt x="13517" y="45702"/>
                      <a:pt x="11265" y="36690"/>
                    </a:cubicBezTo>
                    <a:lnTo>
                      <a:pt x="4828" y="17380"/>
                    </a:lnTo>
                    <a:cubicBezTo>
                      <a:pt x="4828" y="11908"/>
                      <a:pt x="9012" y="7402"/>
                      <a:pt x="14161" y="7081"/>
                    </a:cubicBezTo>
                    <a:lnTo>
                      <a:pt x="63082" y="4828"/>
                    </a:lnTo>
                    <a:lnTo>
                      <a:pt x="68231" y="51817"/>
                    </a:ln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3" name="Freeform: Shape 161">
                <a:extLst>
                  <a:ext uri="{FF2B5EF4-FFF2-40B4-BE49-F238E27FC236}">
                    <a16:creationId xmlns:a16="http://schemas.microsoft.com/office/drawing/2014/main" id="{1E149D5F-9156-4F4C-9C0D-C52E7575D1F4}"/>
                  </a:ext>
                </a:extLst>
              </p:cNvPr>
              <p:cNvSpPr/>
              <p:nvPr/>
            </p:nvSpPr>
            <p:spPr>
              <a:xfrm>
                <a:off x="4166719" y="3270686"/>
                <a:ext cx="96553" cy="48277"/>
              </a:xfrm>
              <a:custGeom>
                <a:avLst/>
                <a:gdLst>
                  <a:gd name="connsiteX0" fmla="*/ 94622 w 96553"/>
                  <a:gd name="connsiteY0" fmla="*/ 44415 h 48276"/>
                  <a:gd name="connsiteX1" fmla="*/ 4828 w 96553"/>
                  <a:gd name="connsiteY1" fmla="*/ 4828 h 48276"/>
                </a:gdLst>
                <a:ahLst/>
                <a:cxnLst>
                  <a:cxn ang="0">
                    <a:pos x="connsiteX0" y="connsiteY0"/>
                  </a:cxn>
                  <a:cxn ang="0">
                    <a:pos x="connsiteX1" y="connsiteY1"/>
                  </a:cxn>
                </a:cxnLst>
                <a:rect l="l" t="t" r="r" b="b"/>
                <a:pathLst>
                  <a:path w="96553" h="48276">
                    <a:moveTo>
                      <a:pt x="94622" y="44415"/>
                    </a:moveTo>
                    <a:cubicBezTo>
                      <a:pt x="71771" y="28322"/>
                      <a:pt x="40874" y="14805"/>
                      <a:pt x="4828" y="4828"/>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4" name="Freeform: Shape 162">
                <a:extLst>
                  <a:ext uri="{FF2B5EF4-FFF2-40B4-BE49-F238E27FC236}">
                    <a16:creationId xmlns:a16="http://schemas.microsoft.com/office/drawing/2014/main" id="{33543F7D-D55F-E04E-B6DE-A7AA6852F795}"/>
                  </a:ext>
                </a:extLst>
              </p:cNvPr>
              <p:cNvSpPr/>
              <p:nvPr/>
            </p:nvSpPr>
            <p:spPr>
              <a:xfrm>
                <a:off x="4174766" y="3274548"/>
                <a:ext cx="90116" cy="48277"/>
              </a:xfrm>
              <a:custGeom>
                <a:avLst/>
                <a:gdLst>
                  <a:gd name="connsiteX0" fmla="*/ 86576 w 90116"/>
                  <a:gd name="connsiteY0" fmla="*/ 40552 h 48276"/>
                  <a:gd name="connsiteX1" fmla="*/ 65013 w 90116"/>
                  <a:gd name="connsiteY1" fmla="*/ 43449 h 48276"/>
                  <a:gd name="connsiteX2" fmla="*/ 13517 w 90116"/>
                  <a:gd name="connsiteY2" fmla="*/ 18023 h 48276"/>
                  <a:gd name="connsiteX3" fmla="*/ 4828 w 90116"/>
                  <a:gd name="connsiteY3" fmla="*/ 4828 h 48276"/>
                </a:gdLst>
                <a:ahLst/>
                <a:cxnLst>
                  <a:cxn ang="0">
                    <a:pos x="connsiteX0" y="connsiteY0"/>
                  </a:cxn>
                  <a:cxn ang="0">
                    <a:pos x="connsiteX1" y="connsiteY1"/>
                  </a:cxn>
                  <a:cxn ang="0">
                    <a:pos x="connsiteX2" y="connsiteY2"/>
                  </a:cxn>
                  <a:cxn ang="0">
                    <a:pos x="connsiteX3" y="connsiteY3"/>
                  </a:cxn>
                </a:cxnLst>
                <a:rect l="l" t="t" r="r" b="b"/>
                <a:pathLst>
                  <a:path w="90116" h="48276">
                    <a:moveTo>
                      <a:pt x="86576" y="40552"/>
                    </a:moveTo>
                    <a:cubicBezTo>
                      <a:pt x="83358" y="47955"/>
                      <a:pt x="68875" y="45058"/>
                      <a:pt x="65013" y="43449"/>
                    </a:cubicBezTo>
                    <a:lnTo>
                      <a:pt x="13517" y="18023"/>
                    </a:lnTo>
                    <a:cubicBezTo>
                      <a:pt x="8690" y="15770"/>
                      <a:pt x="5471" y="10621"/>
                      <a:pt x="4828" y="4828"/>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5" name="Freeform: Shape 163">
                <a:extLst>
                  <a:ext uri="{FF2B5EF4-FFF2-40B4-BE49-F238E27FC236}">
                    <a16:creationId xmlns:a16="http://schemas.microsoft.com/office/drawing/2014/main" id="{A682A788-28FF-434D-8036-F5D396766C11}"/>
                  </a:ext>
                </a:extLst>
              </p:cNvPr>
              <p:cNvSpPr/>
              <p:nvPr/>
            </p:nvSpPr>
            <p:spPr>
              <a:xfrm>
                <a:off x="3964169" y="3310772"/>
                <a:ext cx="38621" cy="38621"/>
              </a:xfrm>
              <a:custGeom>
                <a:avLst/>
                <a:gdLst>
                  <a:gd name="connsiteX0" fmla="*/ 27230 w 38621"/>
                  <a:gd name="connsiteY0" fmla="*/ 13577 h 38621"/>
                  <a:gd name="connsiteX1" fmla="*/ 27384 w 38621"/>
                  <a:gd name="connsiteY1" fmla="*/ 27230 h 38621"/>
                  <a:gd name="connsiteX2" fmla="*/ 13730 w 38621"/>
                  <a:gd name="connsiteY2" fmla="*/ 27384 h 38621"/>
                  <a:gd name="connsiteX3" fmla="*/ 13577 w 38621"/>
                  <a:gd name="connsiteY3" fmla="*/ 13730 h 38621"/>
                  <a:gd name="connsiteX4" fmla="*/ 27230 w 38621"/>
                  <a:gd name="connsiteY4" fmla="*/ 13577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27230" y="13577"/>
                    </a:moveTo>
                    <a:cubicBezTo>
                      <a:pt x="31043" y="17305"/>
                      <a:pt x="31112" y="23418"/>
                      <a:pt x="27384" y="27230"/>
                    </a:cubicBezTo>
                    <a:cubicBezTo>
                      <a:pt x="23656" y="31043"/>
                      <a:pt x="17543" y="31112"/>
                      <a:pt x="13730" y="27384"/>
                    </a:cubicBezTo>
                    <a:cubicBezTo>
                      <a:pt x="9918" y="23656"/>
                      <a:pt x="9849" y="17543"/>
                      <a:pt x="13577" y="13730"/>
                    </a:cubicBezTo>
                    <a:cubicBezTo>
                      <a:pt x="17305" y="9918"/>
                      <a:pt x="23418" y="9849"/>
                      <a:pt x="27230" y="13577"/>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6" name="Freeform: Shape 164">
                <a:extLst>
                  <a:ext uri="{FF2B5EF4-FFF2-40B4-BE49-F238E27FC236}">
                    <a16:creationId xmlns:a16="http://schemas.microsoft.com/office/drawing/2014/main" id="{800CDF64-8838-1548-8FBD-568EC6FC7319}"/>
                  </a:ext>
                </a:extLst>
              </p:cNvPr>
              <p:cNvSpPr/>
              <p:nvPr/>
            </p:nvSpPr>
            <p:spPr>
              <a:xfrm>
                <a:off x="4186674" y="3362412"/>
                <a:ext cx="67587" cy="67587"/>
              </a:xfrm>
              <a:custGeom>
                <a:avLst/>
                <a:gdLst>
                  <a:gd name="connsiteX0" fmla="*/ 64691 w 67587"/>
                  <a:gd name="connsiteY0" fmla="*/ 34759 h 67587"/>
                  <a:gd name="connsiteX1" fmla="*/ 34759 w 67587"/>
                  <a:gd name="connsiteY1" fmla="*/ 64691 h 67587"/>
                  <a:gd name="connsiteX2" fmla="*/ 4828 w 67587"/>
                  <a:gd name="connsiteY2" fmla="*/ 34759 h 67587"/>
                  <a:gd name="connsiteX3" fmla="*/ 34759 w 67587"/>
                  <a:gd name="connsiteY3" fmla="*/ 4828 h 67587"/>
                  <a:gd name="connsiteX4" fmla="*/ 64691 w 67587"/>
                  <a:gd name="connsiteY4" fmla="*/ 34759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4691" y="34759"/>
                    </a:moveTo>
                    <a:cubicBezTo>
                      <a:pt x="64691" y="51290"/>
                      <a:pt x="51290" y="64691"/>
                      <a:pt x="34759" y="64691"/>
                    </a:cubicBezTo>
                    <a:cubicBezTo>
                      <a:pt x="18228" y="64691"/>
                      <a:pt x="4828" y="51290"/>
                      <a:pt x="4828" y="34759"/>
                    </a:cubicBezTo>
                    <a:cubicBezTo>
                      <a:pt x="4828" y="18228"/>
                      <a:pt x="18228" y="4828"/>
                      <a:pt x="34759" y="4828"/>
                    </a:cubicBezTo>
                    <a:cubicBezTo>
                      <a:pt x="51290" y="4828"/>
                      <a:pt x="64691" y="18228"/>
                      <a:pt x="64691" y="34759"/>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7" name="Freeform: Shape 165">
                <a:extLst>
                  <a:ext uri="{FF2B5EF4-FFF2-40B4-BE49-F238E27FC236}">
                    <a16:creationId xmlns:a16="http://schemas.microsoft.com/office/drawing/2014/main" id="{FB19D9C2-4981-4B4D-8A33-5A399FB6514A}"/>
                  </a:ext>
                </a:extLst>
              </p:cNvPr>
              <p:cNvSpPr/>
              <p:nvPr/>
            </p:nvSpPr>
            <p:spPr>
              <a:xfrm>
                <a:off x="4201800" y="3377861"/>
                <a:ext cx="38621" cy="38621"/>
              </a:xfrm>
              <a:custGeom>
                <a:avLst/>
                <a:gdLst>
                  <a:gd name="connsiteX0" fmla="*/ 35081 w 38621"/>
                  <a:gd name="connsiteY0" fmla="*/ 19954 h 38621"/>
                  <a:gd name="connsiteX1" fmla="*/ 19954 w 38621"/>
                  <a:gd name="connsiteY1" fmla="*/ 35081 h 38621"/>
                  <a:gd name="connsiteX2" fmla="*/ 4828 w 38621"/>
                  <a:gd name="connsiteY2" fmla="*/ 19954 h 38621"/>
                  <a:gd name="connsiteX3" fmla="*/ 19954 w 38621"/>
                  <a:gd name="connsiteY3" fmla="*/ 4828 h 38621"/>
                  <a:gd name="connsiteX4" fmla="*/ 35081 w 38621"/>
                  <a:gd name="connsiteY4" fmla="*/ 1995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5081" y="19954"/>
                    </a:moveTo>
                    <a:cubicBezTo>
                      <a:pt x="35081" y="28309"/>
                      <a:pt x="28309" y="35081"/>
                      <a:pt x="19954" y="35081"/>
                    </a:cubicBezTo>
                    <a:cubicBezTo>
                      <a:pt x="11600" y="35081"/>
                      <a:pt x="4828" y="28309"/>
                      <a:pt x="4828" y="19954"/>
                    </a:cubicBezTo>
                    <a:cubicBezTo>
                      <a:pt x="4828" y="11600"/>
                      <a:pt x="11600" y="4828"/>
                      <a:pt x="19954" y="4828"/>
                    </a:cubicBezTo>
                    <a:cubicBezTo>
                      <a:pt x="28309" y="4828"/>
                      <a:pt x="35081" y="11600"/>
                      <a:pt x="35081" y="1995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8" name="Freeform: Shape 166">
                <a:extLst>
                  <a:ext uri="{FF2B5EF4-FFF2-40B4-BE49-F238E27FC236}">
                    <a16:creationId xmlns:a16="http://schemas.microsoft.com/office/drawing/2014/main" id="{C9F2A495-D07E-4343-B1CD-1E69061F2E5B}"/>
                  </a:ext>
                </a:extLst>
              </p:cNvPr>
              <p:cNvSpPr/>
              <p:nvPr/>
            </p:nvSpPr>
            <p:spPr>
              <a:xfrm>
                <a:off x="3987130" y="3362412"/>
                <a:ext cx="67587" cy="67587"/>
              </a:xfrm>
              <a:custGeom>
                <a:avLst/>
                <a:gdLst>
                  <a:gd name="connsiteX0" fmla="*/ 64691 w 67587"/>
                  <a:gd name="connsiteY0" fmla="*/ 34759 h 67587"/>
                  <a:gd name="connsiteX1" fmla="*/ 34759 w 67587"/>
                  <a:gd name="connsiteY1" fmla="*/ 64691 h 67587"/>
                  <a:gd name="connsiteX2" fmla="*/ 4828 w 67587"/>
                  <a:gd name="connsiteY2" fmla="*/ 34759 h 67587"/>
                  <a:gd name="connsiteX3" fmla="*/ 34759 w 67587"/>
                  <a:gd name="connsiteY3" fmla="*/ 4828 h 67587"/>
                  <a:gd name="connsiteX4" fmla="*/ 64691 w 67587"/>
                  <a:gd name="connsiteY4" fmla="*/ 34759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4691" y="34759"/>
                    </a:moveTo>
                    <a:cubicBezTo>
                      <a:pt x="64691" y="51290"/>
                      <a:pt x="51290" y="64691"/>
                      <a:pt x="34759" y="64691"/>
                    </a:cubicBezTo>
                    <a:cubicBezTo>
                      <a:pt x="18228" y="64691"/>
                      <a:pt x="4828" y="51290"/>
                      <a:pt x="4828" y="34759"/>
                    </a:cubicBezTo>
                    <a:cubicBezTo>
                      <a:pt x="4828" y="18228"/>
                      <a:pt x="18228" y="4828"/>
                      <a:pt x="34759" y="4828"/>
                    </a:cubicBezTo>
                    <a:cubicBezTo>
                      <a:pt x="51290" y="4828"/>
                      <a:pt x="64691" y="18228"/>
                      <a:pt x="64691" y="34759"/>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59" name="Freeform: Shape 167">
                <a:extLst>
                  <a:ext uri="{FF2B5EF4-FFF2-40B4-BE49-F238E27FC236}">
                    <a16:creationId xmlns:a16="http://schemas.microsoft.com/office/drawing/2014/main" id="{895D5A7C-F4C3-484B-922B-5D01AC6293D1}"/>
                  </a:ext>
                </a:extLst>
              </p:cNvPr>
              <p:cNvSpPr/>
              <p:nvPr/>
            </p:nvSpPr>
            <p:spPr>
              <a:xfrm>
                <a:off x="4069844" y="3314135"/>
                <a:ext cx="109427" cy="77243"/>
              </a:xfrm>
              <a:custGeom>
                <a:avLst/>
                <a:gdLst>
                  <a:gd name="connsiteX0" fmla="*/ 4828 w 109427"/>
                  <a:gd name="connsiteY0" fmla="*/ 4828 h 77242"/>
                  <a:gd name="connsiteX1" fmla="*/ 9977 w 109427"/>
                  <a:gd name="connsiteY1" fmla="*/ 66300 h 77242"/>
                  <a:gd name="connsiteX2" fmla="*/ 18023 w 109427"/>
                  <a:gd name="connsiteY2" fmla="*/ 74024 h 77242"/>
                  <a:gd name="connsiteX3" fmla="*/ 106531 w 109427"/>
                  <a:gd name="connsiteY3" fmla="*/ 74668 h 77242"/>
                </a:gdLst>
                <a:ahLst/>
                <a:cxnLst>
                  <a:cxn ang="0">
                    <a:pos x="connsiteX0" y="connsiteY0"/>
                  </a:cxn>
                  <a:cxn ang="0">
                    <a:pos x="connsiteX1" y="connsiteY1"/>
                  </a:cxn>
                  <a:cxn ang="0">
                    <a:pos x="connsiteX2" y="connsiteY2"/>
                  </a:cxn>
                  <a:cxn ang="0">
                    <a:pos x="connsiteX3" y="connsiteY3"/>
                  </a:cxn>
                </a:cxnLst>
                <a:rect l="l" t="t" r="r" b="b"/>
                <a:pathLst>
                  <a:path w="109427" h="77242">
                    <a:moveTo>
                      <a:pt x="4828" y="4828"/>
                    </a:moveTo>
                    <a:lnTo>
                      <a:pt x="9977" y="66300"/>
                    </a:lnTo>
                    <a:cubicBezTo>
                      <a:pt x="10299" y="70806"/>
                      <a:pt x="13839" y="74024"/>
                      <a:pt x="18023" y="74024"/>
                    </a:cubicBezTo>
                    <a:lnTo>
                      <a:pt x="106531" y="74668"/>
                    </a:ln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0" name="Freeform: Shape 168">
                <a:extLst>
                  <a:ext uri="{FF2B5EF4-FFF2-40B4-BE49-F238E27FC236}">
                    <a16:creationId xmlns:a16="http://schemas.microsoft.com/office/drawing/2014/main" id="{009F9377-3DB8-CD43-925C-868A35BAFBEE}"/>
                  </a:ext>
                </a:extLst>
              </p:cNvPr>
              <p:cNvSpPr/>
              <p:nvPr/>
            </p:nvSpPr>
            <p:spPr>
              <a:xfrm>
                <a:off x="4186352" y="3314135"/>
                <a:ext cx="9655" cy="51495"/>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1" name="Freeform: Shape 169">
                <a:extLst>
                  <a:ext uri="{FF2B5EF4-FFF2-40B4-BE49-F238E27FC236}">
                    <a16:creationId xmlns:a16="http://schemas.microsoft.com/office/drawing/2014/main" id="{21C00660-1FAF-CB42-B374-917628F5B636}"/>
                  </a:ext>
                </a:extLst>
              </p:cNvPr>
              <p:cNvSpPr/>
              <p:nvPr/>
            </p:nvSpPr>
            <p:spPr>
              <a:xfrm>
                <a:off x="4081109" y="3327975"/>
                <a:ext cx="32184" cy="9655"/>
              </a:xfrm>
              <a:custGeom>
                <a:avLst/>
                <a:gdLst>
                  <a:gd name="connsiteX0" fmla="*/ 4828 w 32184"/>
                  <a:gd name="connsiteY0" fmla="*/ 4828 h 9655"/>
                  <a:gd name="connsiteX1" fmla="*/ 29610 w 32184"/>
                  <a:gd name="connsiteY1" fmla="*/ 4828 h 9655"/>
                </a:gdLst>
                <a:ahLst/>
                <a:cxnLst>
                  <a:cxn ang="0">
                    <a:pos x="connsiteX0" y="connsiteY0"/>
                  </a:cxn>
                  <a:cxn ang="0">
                    <a:pos x="connsiteX1" y="connsiteY1"/>
                  </a:cxn>
                </a:cxnLst>
                <a:rect l="l" t="t" r="r" b="b"/>
                <a:pathLst>
                  <a:path w="32184" h="9655">
                    <a:moveTo>
                      <a:pt x="4828" y="4828"/>
                    </a:moveTo>
                    <a:lnTo>
                      <a:pt x="29610"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2" name="Freeform: Shape 170">
                <a:extLst>
                  <a:ext uri="{FF2B5EF4-FFF2-40B4-BE49-F238E27FC236}">
                    <a16:creationId xmlns:a16="http://schemas.microsoft.com/office/drawing/2014/main" id="{415D515B-26E3-0E4B-8668-BBD5E77344CB}"/>
                  </a:ext>
                </a:extLst>
              </p:cNvPr>
              <p:cNvSpPr/>
              <p:nvPr/>
            </p:nvSpPr>
            <p:spPr>
              <a:xfrm>
                <a:off x="3950440" y="3364343"/>
                <a:ext cx="35403" cy="12874"/>
              </a:xfrm>
              <a:custGeom>
                <a:avLst/>
                <a:gdLst>
                  <a:gd name="connsiteX0" fmla="*/ 4828 w 35402"/>
                  <a:gd name="connsiteY0" fmla="*/ 4828 h 12873"/>
                  <a:gd name="connsiteX1" fmla="*/ 32506 w 35402"/>
                  <a:gd name="connsiteY1" fmla="*/ 9012 h 12873"/>
                </a:gdLst>
                <a:ahLst/>
                <a:cxnLst>
                  <a:cxn ang="0">
                    <a:pos x="connsiteX0" y="connsiteY0"/>
                  </a:cxn>
                  <a:cxn ang="0">
                    <a:pos x="connsiteX1" y="connsiteY1"/>
                  </a:cxn>
                </a:cxnLst>
                <a:rect l="l" t="t" r="r" b="b"/>
                <a:pathLst>
                  <a:path w="35402" h="12873">
                    <a:moveTo>
                      <a:pt x="4828" y="4828"/>
                    </a:moveTo>
                    <a:lnTo>
                      <a:pt x="32506" y="9012"/>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3" name="Freeform: Shape 171">
                <a:extLst>
                  <a:ext uri="{FF2B5EF4-FFF2-40B4-BE49-F238E27FC236}">
                    <a16:creationId xmlns:a16="http://schemas.microsoft.com/office/drawing/2014/main" id="{6A7C0B85-A475-AA42-BC78-38A8B0ECAAC3}"/>
                  </a:ext>
                </a:extLst>
              </p:cNvPr>
              <p:cNvSpPr/>
              <p:nvPr/>
            </p:nvSpPr>
            <p:spPr>
              <a:xfrm>
                <a:off x="4259732" y="3366274"/>
                <a:ext cx="48277" cy="9655"/>
              </a:xfrm>
              <a:custGeom>
                <a:avLst/>
                <a:gdLst>
                  <a:gd name="connsiteX0" fmla="*/ 43771 w 48276"/>
                  <a:gd name="connsiteY0" fmla="*/ 4828 h 9655"/>
                  <a:gd name="connsiteX1" fmla="*/ 4828 w 48276"/>
                  <a:gd name="connsiteY1" fmla="*/ 4828 h 9655"/>
                </a:gdLst>
                <a:ahLst/>
                <a:cxnLst>
                  <a:cxn ang="0">
                    <a:pos x="connsiteX0" y="connsiteY0"/>
                  </a:cxn>
                  <a:cxn ang="0">
                    <a:pos x="connsiteX1" y="connsiteY1"/>
                  </a:cxn>
                </a:cxnLst>
                <a:rect l="l" t="t" r="r" b="b"/>
                <a:pathLst>
                  <a:path w="48276" h="9655">
                    <a:moveTo>
                      <a:pt x="43771" y="4828"/>
                    </a:moveTo>
                    <a:lnTo>
                      <a:pt x="4828"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4" name="Freeform: Shape 172">
                <a:extLst>
                  <a:ext uri="{FF2B5EF4-FFF2-40B4-BE49-F238E27FC236}">
                    <a16:creationId xmlns:a16="http://schemas.microsoft.com/office/drawing/2014/main" id="{8B9AB64B-3515-5D4A-9875-93A31DEC27DF}"/>
                  </a:ext>
                </a:extLst>
              </p:cNvPr>
              <p:cNvSpPr/>
              <p:nvPr/>
            </p:nvSpPr>
            <p:spPr>
              <a:xfrm>
                <a:off x="4059545" y="3371102"/>
                <a:ext cx="22529" cy="9655"/>
              </a:xfrm>
              <a:custGeom>
                <a:avLst/>
                <a:gdLst>
                  <a:gd name="connsiteX0" fmla="*/ 4828 w 22529"/>
                  <a:gd name="connsiteY0" fmla="*/ 4828 h 9655"/>
                  <a:gd name="connsiteX1" fmla="*/ 20276 w 22529"/>
                  <a:gd name="connsiteY1" fmla="*/ 4828 h 9655"/>
                </a:gdLst>
                <a:ahLst/>
                <a:cxnLst>
                  <a:cxn ang="0">
                    <a:pos x="connsiteX0" y="connsiteY0"/>
                  </a:cxn>
                  <a:cxn ang="0">
                    <a:pos x="connsiteX1" y="connsiteY1"/>
                  </a:cxn>
                </a:cxnLst>
                <a:rect l="l" t="t" r="r" b="b"/>
                <a:pathLst>
                  <a:path w="22529" h="9655">
                    <a:moveTo>
                      <a:pt x="4828" y="4828"/>
                    </a:moveTo>
                    <a:lnTo>
                      <a:pt x="20276"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5" name="Freeform: Shape 173">
                <a:extLst>
                  <a:ext uri="{FF2B5EF4-FFF2-40B4-BE49-F238E27FC236}">
                    <a16:creationId xmlns:a16="http://schemas.microsoft.com/office/drawing/2014/main" id="{A937B24C-EB76-4241-BFB1-12F1A52853BF}"/>
                  </a:ext>
                </a:extLst>
              </p:cNvPr>
              <p:cNvSpPr/>
              <p:nvPr/>
            </p:nvSpPr>
            <p:spPr>
              <a:xfrm>
                <a:off x="4265848" y="3317676"/>
                <a:ext cx="25748" cy="32184"/>
              </a:xfrm>
              <a:custGeom>
                <a:avLst/>
                <a:gdLst>
                  <a:gd name="connsiteX0" fmla="*/ 23816 w 25747"/>
                  <a:gd name="connsiteY0" fmla="*/ 28644 h 32184"/>
                  <a:gd name="connsiteX1" fmla="*/ 4828 w 25747"/>
                  <a:gd name="connsiteY1" fmla="*/ 4828 h 32184"/>
                </a:gdLst>
                <a:ahLst/>
                <a:cxnLst>
                  <a:cxn ang="0">
                    <a:pos x="connsiteX0" y="connsiteY0"/>
                  </a:cxn>
                  <a:cxn ang="0">
                    <a:pos x="connsiteX1" y="connsiteY1"/>
                  </a:cxn>
                </a:cxnLst>
                <a:rect l="l" t="t" r="r" b="b"/>
                <a:pathLst>
                  <a:path w="25747" h="32184">
                    <a:moveTo>
                      <a:pt x="23816" y="28644"/>
                    </a:moveTo>
                    <a:cubicBezTo>
                      <a:pt x="18667" y="19954"/>
                      <a:pt x="12230" y="11908"/>
                      <a:pt x="4828" y="4828"/>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6" name="Freeform: Shape 174">
                <a:extLst>
                  <a:ext uri="{FF2B5EF4-FFF2-40B4-BE49-F238E27FC236}">
                    <a16:creationId xmlns:a16="http://schemas.microsoft.com/office/drawing/2014/main" id="{08E9A1EE-A1F7-8E43-8345-CD84D2CD70DB}"/>
                  </a:ext>
                </a:extLst>
              </p:cNvPr>
              <p:cNvSpPr/>
              <p:nvPr/>
            </p:nvSpPr>
            <p:spPr>
              <a:xfrm>
                <a:off x="4256514" y="3310273"/>
                <a:ext cx="16092" cy="16092"/>
              </a:xfrm>
              <a:custGeom>
                <a:avLst/>
                <a:gdLst>
                  <a:gd name="connsiteX0" fmla="*/ 4828 w 16092"/>
                  <a:gd name="connsiteY0" fmla="*/ 4828 h 16092"/>
                  <a:gd name="connsiteX1" fmla="*/ 14161 w 16092"/>
                  <a:gd name="connsiteY1" fmla="*/ 12230 h 16092"/>
                </a:gdLst>
                <a:ahLst/>
                <a:cxnLst>
                  <a:cxn ang="0">
                    <a:pos x="connsiteX0" y="connsiteY0"/>
                  </a:cxn>
                  <a:cxn ang="0">
                    <a:pos x="connsiteX1" y="connsiteY1"/>
                  </a:cxn>
                </a:cxnLst>
                <a:rect l="l" t="t" r="r" b="b"/>
                <a:pathLst>
                  <a:path w="16092" h="16092">
                    <a:moveTo>
                      <a:pt x="4828" y="4828"/>
                    </a:moveTo>
                    <a:cubicBezTo>
                      <a:pt x="8046" y="7081"/>
                      <a:pt x="11265" y="9655"/>
                      <a:pt x="14161" y="12230"/>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7" name="Freeform: Shape 175">
                <a:extLst>
                  <a:ext uri="{FF2B5EF4-FFF2-40B4-BE49-F238E27FC236}">
                    <a16:creationId xmlns:a16="http://schemas.microsoft.com/office/drawing/2014/main" id="{4CF63599-A96A-BD4D-A24C-E9B80E825BDB}"/>
                  </a:ext>
                </a:extLst>
              </p:cNvPr>
              <p:cNvSpPr/>
              <p:nvPr/>
            </p:nvSpPr>
            <p:spPr>
              <a:xfrm>
                <a:off x="4247181" y="3341492"/>
                <a:ext cx="61150" cy="54714"/>
              </a:xfrm>
              <a:custGeom>
                <a:avLst/>
                <a:gdLst>
                  <a:gd name="connsiteX0" fmla="*/ 4828 w 61150"/>
                  <a:gd name="connsiteY0" fmla="*/ 52139 h 54713"/>
                  <a:gd name="connsiteX1" fmla="*/ 46667 w 61150"/>
                  <a:gd name="connsiteY1" fmla="*/ 52139 h 54713"/>
                  <a:gd name="connsiteX2" fmla="*/ 56323 w 61150"/>
                  <a:gd name="connsiteY2" fmla="*/ 40552 h 54713"/>
                  <a:gd name="connsiteX3" fmla="*/ 42483 w 61150"/>
                  <a:gd name="connsiteY3" fmla="*/ 4828 h 54713"/>
                </a:gdLst>
                <a:ahLst/>
                <a:cxnLst>
                  <a:cxn ang="0">
                    <a:pos x="connsiteX0" y="connsiteY0"/>
                  </a:cxn>
                  <a:cxn ang="0">
                    <a:pos x="connsiteX1" y="connsiteY1"/>
                  </a:cxn>
                  <a:cxn ang="0">
                    <a:pos x="connsiteX2" y="connsiteY2"/>
                  </a:cxn>
                  <a:cxn ang="0">
                    <a:pos x="connsiteX3" y="connsiteY3"/>
                  </a:cxn>
                </a:cxnLst>
                <a:rect l="l" t="t" r="r" b="b"/>
                <a:pathLst>
                  <a:path w="61150" h="54713">
                    <a:moveTo>
                      <a:pt x="4828" y="52139"/>
                    </a:moveTo>
                    <a:lnTo>
                      <a:pt x="46667" y="52139"/>
                    </a:lnTo>
                    <a:cubicBezTo>
                      <a:pt x="52782" y="52139"/>
                      <a:pt x="57288" y="46667"/>
                      <a:pt x="56323" y="40552"/>
                    </a:cubicBezTo>
                    <a:cubicBezTo>
                      <a:pt x="54392" y="29288"/>
                      <a:pt x="49564" y="16736"/>
                      <a:pt x="42483" y="4828"/>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8" name="Freeform: Shape 176">
                <a:extLst>
                  <a:ext uri="{FF2B5EF4-FFF2-40B4-BE49-F238E27FC236}">
                    <a16:creationId xmlns:a16="http://schemas.microsoft.com/office/drawing/2014/main" id="{B08AEA96-D48A-D642-96C5-3F81EEE04C05}"/>
                  </a:ext>
                </a:extLst>
              </p:cNvPr>
              <p:cNvSpPr/>
              <p:nvPr/>
            </p:nvSpPr>
            <p:spPr>
              <a:xfrm>
                <a:off x="4048281" y="3397171"/>
                <a:ext cx="148048" cy="9655"/>
              </a:xfrm>
              <a:custGeom>
                <a:avLst/>
                <a:gdLst>
                  <a:gd name="connsiteX0" fmla="*/ 4828 w 148048"/>
                  <a:gd name="connsiteY0" fmla="*/ 4828 h 9655"/>
                  <a:gd name="connsiteX1" fmla="*/ 143864 w 148048"/>
                  <a:gd name="connsiteY1" fmla="*/ 4828 h 9655"/>
                </a:gdLst>
                <a:ahLst/>
                <a:cxnLst>
                  <a:cxn ang="0">
                    <a:pos x="connsiteX0" y="connsiteY0"/>
                  </a:cxn>
                  <a:cxn ang="0">
                    <a:pos x="connsiteX1" y="connsiteY1"/>
                  </a:cxn>
                </a:cxnLst>
                <a:rect l="l" t="t" r="r" b="b"/>
                <a:pathLst>
                  <a:path w="148048" h="9655">
                    <a:moveTo>
                      <a:pt x="4828" y="4828"/>
                    </a:moveTo>
                    <a:lnTo>
                      <a:pt x="143864" y="4828"/>
                    </a:lnTo>
                  </a:path>
                </a:pathLst>
              </a:custGeom>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69" name="Freeform: Shape 177">
                <a:extLst>
                  <a:ext uri="{FF2B5EF4-FFF2-40B4-BE49-F238E27FC236}">
                    <a16:creationId xmlns:a16="http://schemas.microsoft.com/office/drawing/2014/main" id="{2C81E080-93AA-4249-9C3C-BE0313CC5822}"/>
                  </a:ext>
                </a:extLst>
              </p:cNvPr>
              <p:cNvSpPr/>
              <p:nvPr/>
            </p:nvSpPr>
            <p:spPr>
              <a:xfrm>
                <a:off x="3942977" y="3254846"/>
                <a:ext cx="231728" cy="144830"/>
              </a:xfrm>
              <a:custGeom>
                <a:avLst/>
                <a:gdLst>
                  <a:gd name="connsiteX0" fmla="*/ 228248 w 231728"/>
                  <a:gd name="connsiteY0" fmla="*/ 20668 h 144830"/>
                  <a:gd name="connsiteX1" fmla="*/ 200891 w 231728"/>
                  <a:gd name="connsiteY1" fmla="*/ 14231 h 144830"/>
                  <a:gd name="connsiteX2" fmla="*/ 48015 w 231728"/>
                  <a:gd name="connsiteY2" fmla="*/ 11335 h 144830"/>
                  <a:gd name="connsiteX3" fmla="*/ 37394 w 231728"/>
                  <a:gd name="connsiteY3" fmla="*/ 21956 h 144830"/>
                  <a:gd name="connsiteX4" fmla="*/ 7785 w 231728"/>
                  <a:gd name="connsiteY4" fmla="*/ 51887 h 144830"/>
                  <a:gd name="connsiteX5" fmla="*/ 4888 w 231728"/>
                  <a:gd name="connsiteY5" fmla="*/ 60577 h 144830"/>
                  <a:gd name="connsiteX6" fmla="*/ 12612 w 231728"/>
                  <a:gd name="connsiteY6" fmla="*/ 118187 h 144830"/>
                  <a:gd name="connsiteX7" fmla="*/ 30314 w 231728"/>
                  <a:gd name="connsiteY7" fmla="*/ 135889 h 144830"/>
                  <a:gd name="connsiteX8" fmla="*/ 48981 w 231728"/>
                  <a:gd name="connsiteY8" fmla="*/ 140394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144830">
                    <a:moveTo>
                      <a:pt x="228248" y="20668"/>
                    </a:moveTo>
                    <a:cubicBezTo>
                      <a:pt x="219558" y="18415"/>
                      <a:pt x="210225" y="16162"/>
                      <a:pt x="200891" y="14231"/>
                    </a:cubicBezTo>
                    <a:cubicBezTo>
                      <a:pt x="106591" y="-5079"/>
                      <a:pt x="48015" y="11335"/>
                      <a:pt x="48015" y="11335"/>
                    </a:cubicBezTo>
                    <a:cubicBezTo>
                      <a:pt x="42222" y="11335"/>
                      <a:pt x="37394" y="16162"/>
                      <a:pt x="37394" y="21956"/>
                    </a:cubicBezTo>
                    <a:lnTo>
                      <a:pt x="7785" y="51887"/>
                    </a:lnTo>
                    <a:cubicBezTo>
                      <a:pt x="5532" y="54140"/>
                      <a:pt x="4566" y="57359"/>
                      <a:pt x="4888" y="60577"/>
                    </a:cubicBezTo>
                    <a:lnTo>
                      <a:pt x="12612" y="118187"/>
                    </a:lnTo>
                    <a:cubicBezTo>
                      <a:pt x="12612" y="127842"/>
                      <a:pt x="20337" y="135889"/>
                      <a:pt x="30314" y="135889"/>
                    </a:cubicBezTo>
                    <a:lnTo>
                      <a:pt x="48981" y="140394"/>
                    </a:ln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70" name="Freeform: Shape 178">
                <a:extLst>
                  <a:ext uri="{FF2B5EF4-FFF2-40B4-BE49-F238E27FC236}">
                    <a16:creationId xmlns:a16="http://schemas.microsoft.com/office/drawing/2014/main" id="{5A1FE8FE-FB00-9E4A-B112-44E871521DE9}"/>
                  </a:ext>
                </a:extLst>
              </p:cNvPr>
              <p:cNvSpPr/>
              <p:nvPr/>
            </p:nvSpPr>
            <p:spPr>
              <a:xfrm>
                <a:off x="4259913" y="3317998"/>
                <a:ext cx="32184" cy="35403"/>
              </a:xfrm>
              <a:custGeom>
                <a:avLst/>
                <a:gdLst>
                  <a:gd name="connsiteX0" fmla="*/ 29751 w 32184"/>
                  <a:gd name="connsiteY0" fmla="*/ 27357 h 35402"/>
                  <a:gd name="connsiteX1" fmla="*/ 25889 w 32184"/>
                  <a:gd name="connsiteY1" fmla="*/ 31219 h 35402"/>
                  <a:gd name="connsiteX2" fmla="*/ 5935 w 32184"/>
                  <a:gd name="connsiteY2" fmla="*/ 20920 h 35402"/>
                  <a:gd name="connsiteX3" fmla="*/ 10441 w 32184"/>
                  <a:gd name="connsiteY3" fmla="*/ 4828 h 35402"/>
                </a:gdLst>
                <a:ahLst/>
                <a:cxnLst>
                  <a:cxn ang="0">
                    <a:pos x="connsiteX0" y="connsiteY0"/>
                  </a:cxn>
                  <a:cxn ang="0">
                    <a:pos x="connsiteX1" y="connsiteY1"/>
                  </a:cxn>
                  <a:cxn ang="0">
                    <a:pos x="connsiteX2" y="connsiteY2"/>
                  </a:cxn>
                  <a:cxn ang="0">
                    <a:pos x="connsiteX3" y="connsiteY3"/>
                  </a:cxn>
                </a:cxnLst>
                <a:rect l="l" t="t" r="r" b="b"/>
                <a:pathLst>
                  <a:path w="32184" h="35402">
                    <a:moveTo>
                      <a:pt x="29751" y="27357"/>
                    </a:moveTo>
                    <a:cubicBezTo>
                      <a:pt x="28464" y="27679"/>
                      <a:pt x="27177" y="30897"/>
                      <a:pt x="25889" y="31219"/>
                    </a:cubicBezTo>
                    <a:cubicBezTo>
                      <a:pt x="15268" y="33472"/>
                      <a:pt x="8510" y="27357"/>
                      <a:pt x="5935" y="20920"/>
                    </a:cubicBezTo>
                    <a:cubicBezTo>
                      <a:pt x="2716" y="12874"/>
                      <a:pt x="7222" y="4828"/>
                      <a:pt x="10441" y="4828"/>
                    </a:cubicBezTo>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71" name="Freeform: Shape 179">
                <a:extLst>
                  <a:ext uri="{FF2B5EF4-FFF2-40B4-BE49-F238E27FC236}">
                    <a16:creationId xmlns:a16="http://schemas.microsoft.com/office/drawing/2014/main" id="{CDD73EB4-5481-EE43-9E83-681EA56BBF90}"/>
                  </a:ext>
                </a:extLst>
              </p:cNvPr>
              <p:cNvSpPr/>
              <p:nvPr/>
            </p:nvSpPr>
            <p:spPr>
              <a:xfrm>
                <a:off x="4064373" y="3270686"/>
                <a:ext cx="128738" cy="51495"/>
              </a:xfrm>
              <a:custGeom>
                <a:avLst/>
                <a:gdLst>
                  <a:gd name="connsiteX0" fmla="*/ 10299 w 128737"/>
                  <a:gd name="connsiteY0" fmla="*/ 48277 h 51495"/>
                  <a:gd name="connsiteX1" fmla="*/ 4828 w 128737"/>
                  <a:gd name="connsiteY1" fmla="*/ 4828 h 51495"/>
                  <a:gd name="connsiteX2" fmla="*/ 71449 w 128737"/>
                  <a:gd name="connsiteY2" fmla="*/ 9977 h 51495"/>
                  <a:gd name="connsiteX3" fmla="*/ 126807 w 128737"/>
                  <a:gd name="connsiteY3" fmla="*/ 48277 h 51495"/>
                  <a:gd name="connsiteX4" fmla="*/ 10299 w 128737"/>
                  <a:gd name="connsiteY4" fmla="*/ 48277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51495">
                    <a:moveTo>
                      <a:pt x="10299" y="48277"/>
                    </a:moveTo>
                    <a:lnTo>
                      <a:pt x="4828" y="4828"/>
                    </a:lnTo>
                    <a:cubicBezTo>
                      <a:pt x="4828" y="4828"/>
                      <a:pt x="43771" y="4828"/>
                      <a:pt x="71449" y="9977"/>
                    </a:cubicBezTo>
                    <a:cubicBezTo>
                      <a:pt x="99128" y="15127"/>
                      <a:pt x="126807" y="30253"/>
                      <a:pt x="126807" y="48277"/>
                    </a:cubicBezTo>
                    <a:lnTo>
                      <a:pt x="10299" y="48277"/>
                    </a:ln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72" name="Freeform: Shape 180">
                <a:extLst>
                  <a:ext uri="{FF2B5EF4-FFF2-40B4-BE49-F238E27FC236}">
                    <a16:creationId xmlns:a16="http://schemas.microsoft.com/office/drawing/2014/main" id="{71FCFD59-63C6-FB4D-8BD6-2E25969D2C35}"/>
                  </a:ext>
                </a:extLst>
              </p:cNvPr>
              <p:cNvSpPr/>
              <p:nvPr/>
            </p:nvSpPr>
            <p:spPr>
              <a:xfrm>
                <a:off x="4001935" y="3377861"/>
                <a:ext cx="38621" cy="38621"/>
              </a:xfrm>
              <a:custGeom>
                <a:avLst/>
                <a:gdLst>
                  <a:gd name="connsiteX0" fmla="*/ 35081 w 38621"/>
                  <a:gd name="connsiteY0" fmla="*/ 19954 h 38621"/>
                  <a:gd name="connsiteX1" fmla="*/ 19954 w 38621"/>
                  <a:gd name="connsiteY1" fmla="*/ 35081 h 38621"/>
                  <a:gd name="connsiteX2" fmla="*/ 4828 w 38621"/>
                  <a:gd name="connsiteY2" fmla="*/ 19954 h 38621"/>
                  <a:gd name="connsiteX3" fmla="*/ 19954 w 38621"/>
                  <a:gd name="connsiteY3" fmla="*/ 4828 h 38621"/>
                  <a:gd name="connsiteX4" fmla="*/ 35081 w 38621"/>
                  <a:gd name="connsiteY4" fmla="*/ 1995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5081" y="19954"/>
                    </a:moveTo>
                    <a:cubicBezTo>
                      <a:pt x="35081" y="28309"/>
                      <a:pt x="28309" y="35081"/>
                      <a:pt x="19954" y="35081"/>
                    </a:cubicBezTo>
                    <a:cubicBezTo>
                      <a:pt x="11600" y="35081"/>
                      <a:pt x="4828" y="28309"/>
                      <a:pt x="4828" y="19954"/>
                    </a:cubicBezTo>
                    <a:cubicBezTo>
                      <a:pt x="4828" y="11600"/>
                      <a:pt x="11600" y="4828"/>
                      <a:pt x="19954" y="4828"/>
                    </a:cubicBezTo>
                    <a:cubicBezTo>
                      <a:pt x="28309" y="4828"/>
                      <a:pt x="35081" y="11600"/>
                      <a:pt x="35081" y="19954"/>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sp>
            <p:nvSpPr>
              <p:cNvPr id="173" name="Freeform: Shape 181">
                <a:extLst>
                  <a:ext uri="{FF2B5EF4-FFF2-40B4-BE49-F238E27FC236}">
                    <a16:creationId xmlns:a16="http://schemas.microsoft.com/office/drawing/2014/main" id="{30F3A1C9-ED31-7E4E-9D7C-C38B07EFE9FE}"/>
                  </a:ext>
                </a:extLst>
              </p:cNvPr>
              <p:cNvSpPr/>
              <p:nvPr/>
            </p:nvSpPr>
            <p:spPr>
              <a:xfrm>
                <a:off x="3771816" y="3192800"/>
                <a:ext cx="318626" cy="122301"/>
              </a:xfrm>
              <a:custGeom>
                <a:avLst/>
                <a:gdLst>
                  <a:gd name="connsiteX0" fmla="*/ 103956 w 318626"/>
                  <a:gd name="connsiteY0" fmla="*/ 118761 h 122300"/>
                  <a:gd name="connsiteX1" fmla="*/ 60507 w 318626"/>
                  <a:gd name="connsiteY1" fmla="*/ 118761 h 122300"/>
                  <a:gd name="connsiteX2" fmla="*/ 4828 w 318626"/>
                  <a:gd name="connsiteY2" fmla="*/ 65013 h 122300"/>
                  <a:gd name="connsiteX3" fmla="*/ 4828 w 318626"/>
                  <a:gd name="connsiteY3" fmla="*/ 58898 h 122300"/>
                  <a:gd name="connsiteX4" fmla="*/ 57288 w 318626"/>
                  <a:gd name="connsiteY4" fmla="*/ 4828 h 122300"/>
                  <a:gd name="connsiteX5" fmla="*/ 316373 w 318626"/>
                  <a:gd name="connsiteY5" fmla="*/ 4828 h 1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26" h="122300">
                    <a:moveTo>
                      <a:pt x="103956" y="118761"/>
                    </a:moveTo>
                    <a:lnTo>
                      <a:pt x="60507" y="118761"/>
                    </a:lnTo>
                    <a:cubicBezTo>
                      <a:pt x="39909" y="118761"/>
                      <a:pt x="4828" y="96232"/>
                      <a:pt x="4828" y="65013"/>
                    </a:cubicBezTo>
                    <a:lnTo>
                      <a:pt x="4828" y="58898"/>
                    </a:lnTo>
                    <a:cubicBezTo>
                      <a:pt x="4828" y="27357"/>
                      <a:pt x="36690" y="4828"/>
                      <a:pt x="57288" y="4828"/>
                    </a:cubicBezTo>
                    <a:lnTo>
                      <a:pt x="316373" y="4828"/>
                    </a:lnTo>
                  </a:path>
                </a:pathLst>
              </a:custGeom>
              <a:noFill/>
              <a:ln w="19050" cap="flat">
                <a:solidFill>
                  <a:schemeClr val="bg1"/>
                </a:solidFill>
                <a:custDash>
                  <a:ds d="300000" sp="450000"/>
                </a:custDash>
                <a:round/>
              </a:ln>
            </p:spPr>
            <p:txBody>
              <a:bodyPr rtlCol="0" anchor="ctr"/>
              <a:lstStyle/>
              <a:p>
                <a:pPr defTabSz="548640">
                  <a:defRPr/>
                </a:pPr>
                <a:endParaRPr lang="en-US" sz="1000" kern="0" dirty="0">
                  <a:solidFill>
                    <a:srgbClr val="FFFFFF"/>
                  </a:solidFill>
                  <a:latin typeface="Amazon Ember"/>
                </a:endParaRPr>
              </a:p>
            </p:txBody>
          </p:sp>
          <p:sp>
            <p:nvSpPr>
              <p:cNvPr id="174" name="Freeform: Shape 182">
                <a:extLst>
                  <a:ext uri="{FF2B5EF4-FFF2-40B4-BE49-F238E27FC236}">
                    <a16:creationId xmlns:a16="http://schemas.microsoft.com/office/drawing/2014/main" id="{A925004C-D11F-644B-9996-36F0BFB6124C}"/>
                  </a:ext>
                </a:extLst>
              </p:cNvPr>
              <p:cNvSpPr/>
              <p:nvPr/>
            </p:nvSpPr>
            <p:spPr>
              <a:xfrm>
                <a:off x="3870622" y="3289675"/>
                <a:ext cx="41840" cy="41840"/>
              </a:xfrm>
              <a:custGeom>
                <a:avLst/>
                <a:gdLst>
                  <a:gd name="connsiteX0" fmla="*/ 38943 w 41839"/>
                  <a:gd name="connsiteY0" fmla="*/ 21885 h 41839"/>
                  <a:gd name="connsiteX1" fmla="*/ 21885 w 41839"/>
                  <a:gd name="connsiteY1" fmla="*/ 38943 h 41839"/>
                  <a:gd name="connsiteX2" fmla="*/ 4828 w 41839"/>
                  <a:gd name="connsiteY2" fmla="*/ 21885 h 41839"/>
                  <a:gd name="connsiteX3" fmla="*/ 21885 w 41839"/>
                  <a:gd name="connsiteY3" fmla="*/ 4828 h 41839"/>
                  <a:gd name="connsiteX4" fmla="*/ 38943 w 41839"/>
                  <a:gd name="connsiteY4" fmla="*/ 21885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943" y="21885"/>
                    </a:moveTo>
                    <a:cubicBezTo>
                      <a:pt x="38943" y="31306"/>
                      <a:pt x="31306" y="38943"/>
                      <a:pt x="21885" y="38943"/>
                    </a:cubicBezTo>
                    <a:cubicBezTo>
                      <a:pt x="12465" y="38943"/>
                      <a:pt x="4828" y="31306"/>
                      <a:pt x="4828" y="21885"/>
                    </a:cubicBezTo>
                    <a:cubicBezTo>
                      <a:pt x="4828" y="12465"/>
                      <a:pt x="12465" y="4828"/>
                      <a:pt x="21885" y="4828"/>
                    </a:cubicBezTo>
                    <a:cubicBezTo>
                      <a:pt x="31306" y="4828"/>
                      <a:pt x="38943" y="12465"/>
                      <a:pt x="38943" y="21885"/>
                    </a:cubicBezTo>
                    <a:close/>
                  </a:path>
                </a:pathLst>
              </a:custGeom>
              <a:noFill/>
              <a:ln w="19050" cap="flat">
                <a:solidFill>
                  <a:schemeClr val="bg1"/>
                </a:solidFill>
                <a:prstDash val="solid"/>
                <a:round/>
              </a:ln>
            </p:spPr>
            <p:txBody>
              <a:bodyPr rtlCol="0" anchor="ctr"/>
              <a:lstStyle/>
              <a:p>
                <a:pPr defTabSz="548640">
                  <a:defRPr/>
                </a:pPr>
                <a:endParaRPr lang="en-US" sz="1000" kern="0" dirty="0">
                  <a:solidFill>
                    <a:srgbClr val="FFFFFF"/>
                  </a:solidFill>
                  <a:latin typeface="Amazon Ember"/>
                </a:endParaRPr>
              </a:p>
            </p:txBody>
          </p:sp>
        </p:grpSp>
      </p:grpSp>
      <p:grpSp>
        <p:nvGrpSpPr>
          <p:cNvPr id="175" name="Group 174">
            <a:extLst>
              <a:ext uri="{FF2B5EF4-FFF2-40B4-BE49-F238E27FC236}">
                <a16:creationId xmlns:a16="http://schemas.microsoft.com/office/drawing/2014/main" id="{8B25CB6F-DEB2-7843-9C32-A7215062A6F5}"/>
              </a:ext>
            </a:extLst>
          </p:cNvPr>
          <p:cNvGrpSpPr/>
          <p:nvPr/>
        </p:nvGrpSpPr>
        <p:grpSpPr>
          <a:xfrm>
            <a:off x="2351185" y="1730846"/>
            <a:ext cx="880483" cy="866531"/>
            <a:chOff x="7038870" y="4559298"/>
            <a:chExt cx="1520499" cy="1496405"/>
          </a:xfrm>
        </p:grpSpPr>
        <p:grpSp>
          <p:nvGrpSpPr>
            <p:cNvPr id="176" name="Group 175">
              <a:extLst>
                <a:ext uri="{FF2B5EF4-FFF2-40B4-BE49-F238E27FC236}">
                  <a16:creationId xmlns:a16="http://schemas.microsoft.com/office/drawing/2014/main" id="{BE95DEFB-705B-7649-9088-E052C93ACAA4}"/>
                </a:ext>
              </a:extLst>
            </p:cNvPr>
            <p:cNvGrpSpPr/>
            <p:nvPr/>
          </p:nvGrpSpPr>
          <p:grpSpPr>
            <a:xfrm>
              <a:off x="7038870" y="4559298"/>
              <a:ext cx="1520499" cy="1496405"/>
              <a:chOff x="7038870" y="4559298"/>
              <a:chExt cx="1520499" cy="1496405"/>
            </a:xfrm>
          </p:grpSpPr>
          <p:pic>
            <p:nvPicPr>
              <p:cNvPr id="178" name="Graphic 38">
                <a:extLst>
                  <a:ext uri="{FF2B5EF4-FFF2-40B4-BE49-F238E27FC236}">
                    <a16:creationId xmlns:a16="http://schemas.microsoft.com/office/drawing/2014/main" id="{C1F576D1-8801-B547-A423-0DB7132C7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633152" y="4905911"/>
                <a:ext cx="376164" cy="772124"/>
              </a:xfrm>
              <a:prstGeom prst="rect">
                <a:avLst/>
              </a:prstGeom>
              <a:ln>
                <a:solidFill>
                  <a:schemeClr val="bg1"/>
                </a:solidFill>
              </a:ln>
            </p:spPr>
          </p:pic>
          <p:sp>
            <p:nvSpPr>
              <p:cNvPr id="179" name="Rounded Rectangle 50">
                <a:extLst>
                  <a:ext uri="{FF2B5EF4-FFF2-40B4-BE49-F238E27FC236}">
                    <a16:creationId xmlns:a16="http://schemas.microsoft.com/office/drawing/2014/main" id="{9B91804B-FB11-5B41-9BBC-5D290512BD90}"/>
                  </a:ext>
                </a:extLst>
              </p:cNvPr>
              <p:cNvSpPr>
                <a:spLocks/>
              </p:cNvSpPr>
              <p:nvPr/>
            </p:nvSpPr>
            <p:spPr bwMode="auto">
              <a:xfrm>
                <a:off x="7038870" y="4559298"/>
                <a:ext cx="1520499" cy="1496405"/>
              </a:xfrm>
              <a:prstGeom prst="ellipse">
                <a:avLst/>
              </a:prstGeom>
              <a:noFill/>
              <a:ln w="19050" cap="sq" cmpd="sng" algn="ctr">
                <a:solidFill>
                  <a:schemeClr val="bg1"/>
                </a:solidFill>
                <a:prstDash val="solid"/>
                <a:roun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flatTx/>
              </a:bodyPr>
              <a:lstStyle/>
              <a:p>
                <a:pPr algn="ctr" defTabSz="839204"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Amazon Ember"/>
                  <a:cs typeface="Segoe UI" pitchFamily="34" charset="0"/>
                </a:endParaRPr>
              </a:p>
            </p:txBody>
          </p:sp>
        </p:grpSp>
        <p:pic>
          <p:nvPicPr>
            <p:cNvPr id="177" name="Graphic 32">
              <a:extLst>
                <a:ext uri="{FF2B5EF4-FFF2-40B4-BE49-F238E27FC236}">
                  <a16:creationId xmlns:a16="http://schemas.microsoft.com/office/drawing/2014/main" id="{ADE2C1F9-45A4-1C49-97B2-FDD69B5D7A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4390" y="5266717"/>
              <a:ext cx="319850" cy="394336"/>
            </a:xfrm>
            <a:prstGeom prst="rect">
              <a:avLst/>
            </a:prstGeom>
            <a:ln>
              <a:solidFill>
                <a:schemeClr val="bg1"/>
              </a:solidFill>
            </a:ln>
          </p:spPr>
        </p:pic>
      </p:grpSp>
      <p:cxnSp>
        <p:nvCxnSpPr>
          <p:cNvPr id="184" name="Straight Connector 183">
            <a:extLst>
              <a:ext uri="{FF2B5EF4-FFF2-40B4-BE49-F238E27FC236}">
                <a16:creationId xmlns:a16="http://schemas.microsoft.com/office/drawing/2014/main" id="{B8B8BFC7-F04A-F143-90B7-7F0AD45E64BC}"/>
              </a:ext>
            </a:extLst>
          </p:cNvPr>
          <p:cNvCxnSpPr>
            <a:cxnSpLocks/>
          </p:cNvCxnSpPr>
          <p:nvPr/>
        </p:nvCxnSpPr>
        <p:spPr>
          <a:xfrm flipH="1">
            <a:off x="5973430" y="1514715"/>
            <a:ext cx="2882047" cy="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B8F16B5-76E2-A040-8856-6DBE9DF25AB8}"/>
              </a:ext>
            </a:extLst>
          </p:cNvPr>
          <p:cNvCxnSpPr>
            <a:cxnSpLocks/>
          </p:cNvCxnSpPr>
          <p:nvPr/>
        </p:nvCxnSpPr>
        <p:spPr>
          <a:xfrm flipH="1">
            <a:off x="215825" y="1514715"/>
            <a:ext cx="5367077" cy="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6" name="Picture 185">
            <a:extLst>
              <a:ext uri="{FF2B5EF4-FFF2-40B4-BE49-F238E27FC236}">
                <a16:creationId xmlns:a16="http://schemas.microsoft.com/office/drawing/2014/main" id="{465B82D9-148F-3340-9658-EC0488820657}"/>
              </a:ext>
            </a:extLst>
          </p:cNvPr>
          <p:cNvPicPr>
            <a:picLocks noChangeAspect="1"/>
          </p:cNvPicPr>
          <p:nvPr/>
        </p:nvPicPr>
        <p:blipFill>
          <a:blip r:embed="rId7"/>
          <a:stretch>
            <a:fillRect/>
          </a:stretch>
        </p:blipFill>
        <p:spPr>
          <a:xfrm>
            <a:off x="2580331" y="3400486"/>
            <a:ext cx="422196" cy="422196"/>
          </a:xfrm>
          <a:prstGeom prst="rect">
            <a:avLst/>
          </a:prstGeom>
        </p:spPr>
      </p:pic>
      <p:grpSp>
        <p:nvGrpSpPr>
          <p:cNvPr id="187" name="Graphic 268">
            <a:extLst>
              <a:ext uri="{FF2B5EF4-FFF2-40B4-BE49-F238E27FC236}">
                <a16:creationId xmlns:a16="http://schemas.microsoft.com/office/drawing/2014/main" id="{2FBB8FEC-F04E-3D46-B33F-8539966470A5}"/>
              </a:ext>
            </a:extLst>
          </p:cNvPr>
          <p:cNvGrpSpPr/>
          <p:nvPr/>
        </p:nvGrpSpPr>
        <p:grpSpPr>
          <a:xfrm>
            <a:off x="630866" y="1871573"/>
            <a:ext cx="604524" cy="585077"/>
            <a:chOff x="4482890" y="6177234"/>
            <a:chExt cx="643689" cy="643689"/>
          </a:xfrm>
        </p:grpSpPr>
        <p:sp>
          <p:nvSpPr>
            <p:cNvPr id="188" name="Freeform: Shape 100">
              <a:extLst>
                <a:ext uri="{FF2B5EF4-FFF2-40B4-BE49-F238E27FC236}">
                  <a16:creationId xmlns:a16="http://schemas.microsoft.com/office/drawing/2014/main" id="{3F842AA4-5E97-1847-8B23-70F4644C8268}"/>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sz="1125" dirty="0"/>
            </a:p>
          </p:txBody>
        </p:sp>
        <p:sp>
          <p:nvSpPr>
            <p:cNvPr id="189" name="Freeform: Shape 101">
              <a:extLst>
                <a:ext uri="{FF2B5EF4-FFF2-40B4-BE49-F238E27FC236}">
                  <a16:creationId xmlns:a16="http://schemas.microsoft.com/office/drawing/2014/main" id="{CF7EF85B-167C-B143-B360-02B2DB5FF90D}"/>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sz="1125" dirty="0"/>
            </a:p>
          </p:txBody>
        </p:sp>
        <p:sp>
          <p:nvSpPr>
            <p:cNvPr id="190" name="Freeform: Shape 102">
              <a:extLst>
                <a:ext uri="{FF2B5EF4-FFF2-40B4-BE49-F238E27FC236}">
                  <a16:creationId xmlns:a16="http://schemas.microsoft.com/office/drawing/2014/main" id="{585F70FF-12A7-274C-9BEF-BD4FC9D5DA64}"/>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sz="1125" dirty="0"/>
            </a:p>
          </p:txBody>
        </p:sp>
        <p:sp>
          <p:nvSpPr>
            <p:cNvPr id="191" name="Freeform: Shape 103">
              <a:extLst>
                <a:ext uri="{FF2B5EF4-FFF2-40B4-BE49-F238E27FC236}">
                  <a16:creationId xmlns:a16="http://schemas.microsoft.com/office/drawing/2014/main" id="{EAE2A7B8-3914-0445-8983-850E7F3A91E9}"/>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9050" cap="flat">
              <a:solidFill>
                <a:schemeClr val="bg1"/>
              </a:solidFill>
              <a:prstDash val="solid"/>
              <a:miter/>
            </a:ln>
          </p:spPr>
          <p:txBody>
            <a:bodyPr rtlCol="0" anchor="ctr"/>
            <a:lstStyle/>
            <a:p>
              <a:endParaRPr lang="en-US" sz="1125" dirty="0"/>
            </a:p>
          </p:txBody>
        </p:sp>
        <p:sp>
          <p:nvSpPr>
            <p:cNvPr id="192" name="Freeform: Shape 104">
              <a:extLst>
                <a:ext uri="{FF2B5EF4-FFF2-40B4-BE49-F238E27FC236}">
                  <a16:creationId xmlns:a16="http://schemas.microsoft.com/office/drawing/2014/main" id="{FD0B5F1C-A353-8449-89C1-A13654C5B5C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sz="1125" dirty="0"/>
            </a:p>
          </p:txBody>
        </p:sp>
        <p:sp>
          <p:nvSpPr>
            <p:cNvPr id="193" name="Freeform: Shape 105">
              <a:extLst>
                <a:ext uri="{FF2B5EF4-FFF2-40B4-BE49-F238E27FC236}">
                  <a16:creationId xmlns:a16="http://schemas.microsoft.com/office/drawing/2014/main" id="{B64419B1-D797-A749-A8A8-1690E349673A}"/>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miter/>
            </a:ln>
          </p:spPr>
          <p:txBody>
            <a:bodyPr rtlCol="0" anchor="ctr"/>
            <a:lstStyle/>
            <a:p>
              <a:endParaRPr lang="en-US" sz="1125" dirty="0"/>
            </a:p>
          </p:txBody>
        </p:sp>
        <p:sp>
          <p:nvSpPr>
            <p:cNvPr id="194" name="Freeform: Shape 106">
              <a:extLst>
                <a:ext uri="{FF2B5EF4-FFF2-40B4-BE49-F238E27FC236}">
                  <a16:creationId xmlns:a16="http://schemas.microsoft.com/office/drawing/2014/main" id="{486ADD88-F41A-2041-B54A-928689BFF595}"/>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sz="1125" dirty="0"/>
            </a:p>
          </p:txBody>
        </p:sp>
        <p:sp>
          <p:nvSpPr>
            <p:cNvPr id="195" name="Freeform: Shape 109">
              <a:extLst>
                <a:ext uri="{FF2B5EF4-FFF2-40B4-BE49-F238E27FC236}">
                  <a16:creationId xmlns:a16="http://schemas.microsoft.com/office/drawing/2014/main" id="{474D6856-9397-634D-AD8A-C85D13BEE86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9050" cap="flat">
              <a:solidFill>
                <a:schemeClr val="bg1"/>
              </a:solidFill>
              <a:prstDash val="solid"/>
              <a:miter/>
            </a:ln>
          </p:spPr>
          <p:txBody>
            <a:bodyPr rtlCol="0" anchor="ctr"/>
            <a:lstStyle/>
            <a:p>
              <a:endParaRPr lang="en-US" sz="1125" dirty="0"/>
            </a:p>
          </p:txBody>
        </p:sp>
        <p:sp>
          <p:nvSpPr>
            <p:cNvPr id="196" name="Freeform: Shape 110">
              <a:extLst>
                <a:ext uri="{FF2B5EF4-FFF2-40B4-BE49-F238E27FC236}">
                  <a16:creationId xmlns:a16="http://schemas.microsoft.com/office/drawing/2014/main" id="{49291407-D8E4-BD42-881A-51EB74BAC285}"/>
                </a:ext>
              </a:extLst>
            </p:cNvPr>
            <p:cNvSpPr/>
            <p:nvPr/>
          </p:nvSpPr>
          <p:spPr>
            <a:xfrm>
              <a:off x="4742297" y="6373881"/>
              <a:ext cx="122301" cy="23816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bg1"/>
              </a:solidFill>
              <a:prstDash val="solid"/>
              <a:round/>
            </a:ln>
          </p:spPr>
          <p:txBody>
            <a:bodyPr rtlCol="0" anchor="ctr"/>
            <a:lstStyle/>
            <a:p>
              <a:endParaRPr lang="en-US" sz="1125" dirty="0"/>
            </a:p>
          </p:txBody>
        </p:sp>
        <p:sp>
          <p:nvSpPr>
            <p:cNvPr id="197" name="Freeform: Shape 111">
              <a:extLst>
                <a:ext uri="{FF2B5EF4-FFF2-40B4-BE49-F238E27FC236}">
                  <a16:creationId xmlns:a16="http://schemas.microsoft.com/office/drawing/2014/main" id="{173C0737-99F9-C944-9B00-82FE401EB08D}"/>
                </a:ext>
              </a:extLst>
            </p:cNvPr>
            <p:cNvSpPr/>
            <p:nvPr/>
          </p:nvSpPr>
          <p:spPr>
            <a:xfrm>
              <a:off x="4805056" y="6347812"/>
              <a:ext cx="9655" cy="30253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bg1"/>
              </a:solidFill>
              <a:prstDash val="solid"/>
              <a:round/>
            </a:ln>
          </p:spPr>
          <p:txBody>
            <a:bodyPr rtlCol="0" anchor="ctr"/>
            <a:lstStyle/>
            <a:p>
              <a:endParaRPr lang="en-US" sz="1125" dirty="0"/>
            </a:p>
          </p:txBody>
        </p:sp>
      </p:grpSp>
      <p:sp>
        <p:nvSpPr>
          <p:cNvPr id="201" name="Content Placeholder 2">
            <a:extLst>
              <a:ext uri="{FF2B5EF4-FFF2-40B4-BE49-F238E27FC236}">
                <a16:creationId xmlns:a16="http://schemas.microsoft.com/office/drawing/2014/main" id="{E20E4D15-A311-4141-9527-8447A81BAF95}"/>
              </a:ext>
            </a:extLst>
          </p:cNvPr>
          <p:cNvSpPr txBox="1">
            <a:spLocks/>
          </p:cNvSpPr>
          <p:nvPr/>
        </p:nvSpPr>
        <p:spPr>
          <a:xfrm>
            <a:off x="294543" y="4944353"/>
            <a:ext cx="6899696" cy="200928"/>
          </a:xfrm>
          <a:prstGeom prst="rect">
            <a:avLst/>
          </a:prstGeom>
        </p:spPr>
        <p:txBody>
          <a:bodyPr vert="horz" lIns="57150" tIns="28575" rIns="57150" bIns="28575" rtlCol="0" anchor="ctr">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688" baseline="30000" dirty="0"/>
              <a:t>1</a:t>
            </a:r>
            <a:r>
              <a:rPr lang="en-US" sz="688" dirty="0"/>
              <a:t> </a:t>
            </a:r>
            <a:r>
              <a:rPr lang="en-US" sz="688" dirty="0">
                <a:hlinkClick r:id="rId8"/>
              </a:rPr>
              <a:t>High Performance Computing on AWS Redefines What is Possible </a:t>
            </a:r>
            <a:endParaRPr lang="en-US" sz="688" dirty="0"/>
          </a:p>
        </p:txBody>
      </p:sp>
    </p:spTree>
    <p:extLst>
      <p:ext uri="{BB962C8B-B14F-4D97-AF65-F5344CB8AC3E}">
        <p14:creationId xmlns:p14="http://schemas.microsoft.com/office/powerpoint/2010/main" val="1289899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1575D72-F791-DA49-AA01-4A6A283BECB7}"/>
              </a:ext>
            </a:extLst>
          </p:cNvPr>
          <p:cNvSpPr>
            <a:spLocks noGrp="1"/>
          </p:cNvSpPr>
          <p:nvPr>
            <p:ph type="title"/>
          </p:nvPr>
        </p:nvSpPr>
        <p:spPr/>
        <p:txBody>
          <a:bodyPr/>
          <a:lstStyle/>
          <a:p>
            <a:r>
              <a:rPr lang="en-US" dirty="0"/>
              <a:t>FSx for Lustre deployment options</a:t>
            </a:r>
          </a:p>
        </p:txBody>
      </p:sp>
      <p:sp>
        <p:nvSpPr>
          <p:cNvPr id="16" name="TextBox 15">
            <a:extLst>
              <a:ext uri="{FF2B5EF4-FFF2-40B4-BE49-F238E27FC236}">
                <a16:creationId xmlns:a16="http://schemas.microsoft.com/office/drawing/2014/main" id="{7F15FB6A-A8C1-3D4C-B43C-AAA59ED85AFC}"/>
              </a:ext>
            </a:extLst>
          </p:cNvPr>
          <p:cNvSpPr txBox="1"/>
          <p:nvPr/>
        </p:nvSpPr>
        <p:spPr>
          <a:xfrm>
            <a:off x="1209453" y="4078948"/>
            <a:ext cx="7052829" cy="392415"/>
          </a:xfrm>
          <a:prstGeom prst="rect">
            <a:avLst/>
          </a:prstGeom>
          <a:noFill/>
        </p:spPr>
        <p:txBody>
          <a:bodyPr wrap="square" lIns="114300" tIns="91440" rIns="114300" bIns="91440" rtlCol="0">
            <a:spAutoFit/>
          </a:bodyPr>
          <a:lstStyle/>
          <a:p>
            <a:pPr algn="ctr">
              <a:lnSpc>
                <a:spcPct val="90000"/>
              </a:lnSpc>
              <a:spcAft>
                <a:spcPts val="1125"/>
              </a:spcAft>
            </a:pPr>
            <a:r>
              <a:rPr lang="en-US" sz="1500" dirty="0">
                <a:solidFill>
                  <a:schemeClr val="bg1"/>
                </a:solidFill>
              </a:rPr>
              <a:t>In all options, we support encryption at-rest and in-transit*</a:t>
            </a:r>
          </a:p>
        </p:txBody>
      </p:sp>
      <p:grpSp>
        <p:nvGrpSpPr>
          <p:cNvPr id="4" name="Group 3"/>
          <p:cNvGrpSpPr/>
          <p:nvPr/>
        </p:nvGrpSpPr>
        <p:grpSpPr>
          <a:xfrm>
            <a:off x="2341626" y="1247824"/>
            <a:ext cx="6381234" cy="2708525"/>
            <a:chOff x="2461731" y="2234917"/>
            <a:chExt cx="8439849" cy="3288553"/>
          </a:xfrm>
          <a:solidFill>
            <a:srgbClr val="0E2836"/>
          </a:solidFill>
        </p:grpSpPr>
        <p:sp>
          <p:nvSpPr>
            <p:cNvPr id="17" name="Rectangle 16">
              <a:extLst>
                <a:ext uri="{FF2B5EF4-FFF2-40B4-BE49-F238E27FC236}">
                  <a16:creationId xmlns:a16="http://schemas.microsoft.com/office/drawing/2014/main" id="{312DBD3F-9787-497E-976B-190C405D4F0C}"/>
                </a:ext>
              </a:extLst>
            </p:cNvPr>
            <p:cNvSpPr/>
            <p:nvPr/>
          </p:nvSpPr>
          <p:spPr>
            <a:xfrm>
              <a:off x="2461731" y="2234917"/>
              <a:ext cx="8439849" cy="32885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8" name="Group 17">
              <a:extLst>
                <a:ext uri="{FF2B5EF4-FFF2-40B4-BE49-F238E27FC236}">
                  <a16:creationId xmlns:a16="http://schemas.microsoft.com/office/drawing/2014/main" id="{B0F89ABB-D49A-42A3-A922-764EF4273514}"/>
                </a:ext>
              </a:extLst>
            </p:cNvPr>
            <p:cNvGrpSpPr/>
            <p:nvPr/>
          </p:nvGrpSpPr>
          <p:grpSpPr>
            <a:xfrm>
              <a:off x="2974213" y="2423974"/>
              <a:ext cx="1394772" cy="2135450"/>
              <a:chOff x="1267502" y="783903"/>
              <a:chExt cx="1394772" cy="2135450"/>
            </a:xfrm>
            <a:grpFill/>
          </p:grpSpPr>
          <p:pic>
            <p:nvPicPr>
              <p:cNvPr id="19" name="Picture 18">
                <a:extLst>
                  <a:ext uri="{FF2B5EF4-FFF2-40B4-BE49-F238E27FC236}">
                    <a16:creationId xmlns:a16="http://schemas.microsoft.com/office/drawing/2014/main" id="{777D69C6-2A81-446C-8437-D1A0E78A64F9}"/>
                  </a:ext>
                </a:extLst>
              </p:cNvPr>
              <p:cNvPicPr>
                <a:picLocks noChangeAspect="1"/>
              </p:cNvPicPr>
              <p:nvPr/>
            </p:nvPicPr>
            <p:blipFill>
              <a:blip r:embed="rId3"/>
              <a:stretch>
                <a:fillRect/>
              </a:stretch>
            </p:blipFill>
            <p:spPr>
              <a:xfrm>
                <a:off x="1267502" y="783903"/>
                <a:ext cx="1394772" cy="1394772"/>
              </a:xfrm>
              <a:prstGeom prst="rect">
                <a:avLst/>
              </a:prstGeom>
              <a:grpFill/>
            </p:spPr>
          </p:pic>
          <p:grpSp>
            <p:nvGrpSpPr>
              <p:cNvPr id="20" name="Group 19">
                <a:extLst>
                  <a:ext uri="{FF2B5EF4-FFF2-40B4-BE49-F238E27FC236}">
                    <a16:creationId xmlns:a16="http://schemas.microsoft.com/office/drawing/2014/main" id="{5DB080DB-C40A-4E1F-A227-54A23A0E2021}"/>
                  </a:ext>
                </a:extLst>
              </p:cNvPr>
              <p:cNvGrpSpPr/>
              <p:nvPr/>
            </p:nvGrpSpPr>
            <p:grpSpPr>
              <a:xfrm>
                <a:off x="2071765" y="2144814"/>
                <a:ext cx="430120" cy="774539"/>
                <a:chOff x="2071765" y="2144814"/>
                <a:chExt cx="430120" cy="774539"/>
              </a:xfrm>
              <a:grpFill/>
            </p:grpSpPr>
            <p:grpSp>
              <p:nvGrpSpPr>
                <p:cNvPr id="21" name="Group 20">
                  <a:extLst>
                    <a:ext uri="{FF2B5EF4-FFF2-40B4-BE49-F238E27FC236}">
                      <a16:creationId xmlns:a16="http://schemas.microsoft.com/office/drawing/2014/main" id="{F5CA0D3D-8500-468E-B956-DF7C05E8736A}"/>
                    </a:ext>
                  </a:extLst>
                </p:cNvPr>
                <p:cNvGrpSpPr/>
                <p:nvPr/>
              </p:nvGrpSpPr>
              <p:grpSpPr>
                <a:xfrm>
                  <a:off x="2071765" y="2269956"/>
                  <a:ext cx="430120" cy="649397"/>
                  <a:chOff x="6831392" y="2449415"/>
                  <a:chExt cx="605643" cy="914400"/>
                </a:xfrm>
                <a:grpFill/>
              </p:grpSpPr>
              <p:sp>
                <p:nvSpPr>
                  <p:cNvPr id="23" name="Rectangle: Rounded Corners 66">
                    <a:extLst>
                      <a:ext uri="{FF2B5EF4-FFF2-40B4-BE49-F238E27FC236}">
                        <a16:creationId xmlns:a16="http://schemas.microsoft.com/office/drawing/2014/main" id="{1B9017B0-2B7E-4DA1-A2CA-02E510E091DE}"/>
                      </a:ext>
                    </a:extLst>
                  </p:cNvPr>
                  <p:cNvSpPr/>
                  <p:nvPr/>
                </p:nvSpPr>
                <p:spPr>
                  <a:xfrm>
                    <a:off x="6849033" y="2481349"/>
                    <a:ext cx="588002" cy="839586"/>
                  </a:xfrm>
                  <a:prstGeom prst="roundRect">
                    <a:avLst>
                      <a:gd name="adj" fmla="val 7478"/>
                    </a:avLst>
                  </a:prstGeom>
                  <a:grpFill/>
                  <a:ln w="285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 name="Rectangle: Rounded Corners 67">
                    <a:extLst>
                      <a:ext uri="{FF2B5EF4-FFF2-40B4-BE49-F238E27FC236}">
                        <a16:creationId xmlns:a16="http://schemas.microsoft.com/office/drawing/2014/main" id="{DA5DA914-7104-4AC7-B745-5E3B08E49B4E}"/>
                      </a:ext>
                    </a:extLst>
                  </p:cNvPr>
                  <p:cNvSpPr/>
                  <p:nvPr/>
                </p:nvSpPr>
                <p:spPr>
                  <a:xfrm>
                    <a:off x="6831392" y="2449415"/>
                    <a:ext cx="588002" cy="914400"/>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 name="Group 24">
                    <a:extLst>
                      <a:ext uri="{FF2B5EF4-FFF2-40B4-BE49-F238E27FC236}">
                        <a16:creationId xmlns:a16="http://schemas.microsoft.com/office/drawing/2014/main" id="{BEC144C1-16D6-49E6-A95E-A15BA5749385}"/>
                      </a:ext>
                    </a:extLst>
                  </p:cNvPr>
                  <p:cNvGrpSpPr/>
                  <p:nvPr/>
                </p:nvGrpSpPr>
                <p:grpSpPr>
                  <a:xfrm>
                    <a:off x="6920223" y="2589942"/>
                    <a:ext cx="410340" cy="626613"/>
                    <a:chOff x="6909424" y="2589941"/>
                    <a:chExt cx="410340" cy="626613"/>
                  </a:xfrm>
                  <a:grpFill/>
                </p:grpSpPr>
                <p:sp>
                  <p:nvSpPr>
                    <p:cNvPr id="36" name="Rectangle: Rounded Corners 73">
                      <a:extLst>
                        <a:ext uri="{FF2B5EF4-FFF2-40B4-BE49-F238E27FC236}">
                          <a16:creationId xmlns:a16="http://schemas.microsoft.com/office/drawing/2014/main" id="{522F7244-3AF4-4EEB-80FE-DE5CC3EAA79F}"/>
                        </a:ext>
                      </a:extLst>
                    </p:cNvPr>
                    <p:cNvSpPr/>
                    <p:nvPr/>
                  </p:nvSpPr>
                  <p:spPr>
                    <a:xfrm>
                      <a:off x="6909424" y="2589941"/>
                      <a:ext cx="410340" cy="626613"/>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37" name="Straight Connector 36">
                      <a:extLst>
                        <a:ext uri="{FF2B5EF4-FFF2-40B4-BE49-F238E27FC236}">
                          <a16:creationId xmlns:a16="http://schemas.microsoft.com/office/drawing/2014/main" id="{C06F7ED1-1AF3-47E4-80F1-6A214ABCBFA3}"/>
                        </a:ext>
                      </a:extLst>
                    </p:cNvPr>
                    <p:cNvCxnSpPr>
                      <a:cxnSpLocks/>
                    </p:cNvCxnSpPr>
                    <p:nvPr/>
                  </p:nvCxnSpPr>
                  <p:spPr>
                    <a:xfrm>
                      <a:off x="6950418" y="26384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C301C9-AB35-4AD7-8A64-2DDAAADA14B8}"/>
                        </a:ext>
                      </a:extLst>
                    </p:cNvPr>
                    <p:cNvCxnSpPr>
                      <a:cxnSpLocks/>
                    </p:cNvCxnSpPr>
                    <p:nvPr/>
                  </p:nvCxnSpPr>
                  <p:spPr>
                    <a:xfrm>
                      <a:off x="6950418" y="26865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3858D3C-A025-41F4-8C06-DE97212525E9}"/>
                        </a:ext>
                      </a:extLst>
                    </p:cNvPr>
                    <p:cNvCxnSpPr>
                      <a:cxnSpLocks/>
                    </p:cNvCxnSpPr>
                    <p:nvPr/>
                  </p:nvCxnSpPr>
                  <p:spPr>
                    <a:xfrm>
                      <a:off x="6950418" y="27347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15CED1F-1F5E-4E0E-BCB0-BF7BFE56A2FF}"/>
                        </a:ext>
                      </a:extLst>
                    </p:cNvPr>
                    <p:cNvCxnSpPr>
                      <a:cxnSpLocks/>
                    </p:cNvCxnSpPr>
                    <p:nvPr/>
                  </p:nvCxnSpPr>
                  <p:spPr>
                    <a:xfrm>
                      <a:off x="6950418" y="27828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F5FDEE-ED45-4E4D-BD7F-BD98FDCF5307}"/>
                        </a:ext>
                      </a:extLst>
                    </p:cNvPr>
                    <p:cNvCxnSpPr>
                      <a:cxnSpLocks/>
                    </p:cNvCxnSpPr>
                    <p:nvPr/>
                  </p:nvCxnSpPr>
                  <p:spPr>
                    <a:xfrm>
                      <a:off x="6950418" y="28310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480941-31BB-4689-8FD8-2C402D7E8237}"/>
                        </a:ext>
                      </a:extLst>
                    </p:cNvPr>
                    <p:cNvCxnSpPr>
                      <a:cxnSpLocks/>
                    </p:cNvCxnSpPr>
                    <p:nvPr/>
                  </p:nvCxnSpPr>
                  <p:spPr>
                    <a:xfrm>
                      <a:off x="6950418" y="28792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88A2FA4-A084-4488-87ED-A78CEE54FB7F}"/>
                        </a:ext>
                      </a:extLst>
                    </p:cNvPr>
                    <p:cNvCxnSpPr>
                      <a:cxnSpLocks/>
                    </p:cNvCxnSpPr>
                    <p:nvPr/>
                  </p:nvCxnSpPr>
                  <p:spPr>
                    <a:xfrm>
                      <a:off x="6950418" y="29273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8A645D-E740-47E4-9D48-20D2AD5B563A}"/>
                        </a:ext>
                      </a:extLst>
                    </p:cNvPr>
                    <p:cNvCxnSpPr>
                      <a:cxnSpLocks/>
                    </p:cNvCxnSpPr>
                    <p:nvPr/>
                  </p:nvCxnSpPr>
                  <p:spPr>
                    <a:xfrm>
                      <a:off x="6950418" y="29755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26EDA14-1DE4-47D5-81FA-EA4E4CF8C9D9}"/>
                        </a:ext>
                      </a:extLst>
                    </p:cNvPr>
                    <p:cNvCxnSpPr>
                      <a:cxnSpLocks/>
                    </p:cNvCxnSpPr>
                    <p:nvPr/>
                  </p:nvCxnSpPr>
                  <p:spPr>
                    <a:xfrm>
                      <a:off x="6950418" y="30236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16565B6-075B-43D8-A1F6-35C112C5BD24}"/>
                        </a:ext>
                      </a:extLst>
                    </p:cNvPr>
                    <p:cNvCxnSpPr>
                      <a:cxnSpLocks/>
                    </p:cNvCxnSpPr>
                    <p:nvPr/>
                  </p:nvCxnSpPr>
                  <p:spPr>
                    <a:xfrm>
                      <a:off x="6950418" y="30718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7898E1B-899C-4321-98AD-1EDF2086499B}"/>
                        </a:ext>
                      </a:extLst>
                    </p:cNvPr>
                    <p:cNvCxnSpPr>
                      <a:cxnSpLocks/>
                    </p:cNvCxnSpPr>
                    <p:nvPr/>
                  </p:nvCxnSpPr>
                  <p:spPr>
                    <a:xfrm>
                      <a:off x="6950418" y="31200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B651BFC-9A82-4E83-A975-1502F2574A00}"/>
                        </a:ext>
                      </a:extLst>
                    </p:cNvPr>
                    <p:cNvCxnSpPr>
                      <a:cxnSpLocks/>
                    </p:cNvCxnSpPr>
                    <p:nvPr/>
                  </p:nvCxnSpPr>
                  <p:spPr>
                    <a:xfrm>
                      <a:off x="6950418" y="3168174"/>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E0217A44-7B6D-4E55-B318-7E363A780432}"/>
                      </a:ext>
                    </a:extLst>
                  </p:cNvPr>
                  <p:cNvSpPr/>
                  <p:nvPr/>
                </p:nvSpPr>
                <p:spPr>
                  <a:xfrm flipV="1">
                    <a:off x="6869044"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a:extLst>
                      <a:ext uri="{FF2B5EF4-FFF2-40B4-BE49-F238E27FC236}">
                        <a16:creationId xmlns:a16="http://schemas.microsoft.com/office/drawing/2014/main" id="{449E5EDB-4ADB-4189-A02F-1C35514813E7}"/>
                      </a:ext>
                    </a:extLst>
                  </p:cNvPr>
                  <p:cNvSpPr/>
                  <p:nvPr/>
                </p:nvSpPr>
                <p:spPr>
                  <a:xfrm flipV="1">
                    <a:off x="7317191"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a:extLst>
                      <a:ext uri="{FF2B5EF4-FFF2-40B4-BE49-F238E27FC236}">
                        <a16:creationId xmlns:a16="http://schemas.microsoft.com/office/drawing/2014/main" id="{9B2FCF66-30F8-4B9B-AF59-19569FFE92F9}"/>
                      </a:ext>
                    </a:extLst>
                  </p:cNvPr>
                  <p:cNvSpPr/>
                  <p:nvPr/>
                </p:nvSpPr>
                <p:spPr>
                  <a:xfrm flipV="1">
                    <a:off x="7317191"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a:extLst>
                      <a:ext uri="{FF2B5EF4-FFF2-40B4-BE49-F238E27FC236}">
                        <a16:creationId xmlns:a16="http://schemas.microsoft.com/office/drawing/2014/main" id="{2E4210ED-C411-4FB6-BE5D-88479BFE0AE0}"/>
                      </a:ext>
                    </a:extLst>
                  </p:cNvPr>
                  <p:cNvSpPr/>
                  <p:nvPr/>
                </p:nvSpPr>
                <p:spPr>
                  <a:xfrm flipV="1">
                    <a:off x="6869044"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22" name="Straight Connector 21">
                  <a:extLst>
                    <a:ext uri="{FF2B5EF4-FFF2-40B4-BE49-F238E27FC236}">
                      <a16:creationId xmlns:a16="http://schemas.microsoft.com/office/drawing/2014/main" id="{32AD5135-503D-4992-A251-C1BF1F359E53}"/>
                    </a:ext>
                  </a:extLst>
                </p:cNvPr>
                <p:cNvCxnSpPr>
                  <a:cxnSpLocks/>
                  <a:stCxn id="24" idx="0"/>
                </p:cNvCxnSpPr>
                <p:nvPr/>
              </p:nvCxnSpPr>
              <p:spPr>
                <a:xfrm flipV="1">
                  <a:off x="2280561" y="2144814"/>
                  <a:ext cx="0" cy="125142"/>
                </a:xfrm>
                <a:prstGeom prst="line">
                  <a:avLst/>
                </a:prstGeom>
                <a:grpFill/>
                <a:ln w="15875">
                  <a:solidFill>
                    <a:srgbClr val="3F8624"/>
                  </a:solidFill>
                </a:ln>
              </p:spPr>
              <p:style>
                <a:lnRef idx="1">
                  <a:schemeClr val="accent1"/>
                </a:lnRef>
                <a:fillRef idx="0">
                  <a:schemeClr val="accent1"/>
                </a:fillRef>
                <a:effectRef idx="0">
                  <a:schemeClr val="accent1"/>
                </a:effectRef>
                <a:fontRef idx="minor">
                  <a:schemeClr val="tx1"/>
                </a:fontRef>
              </p:style>
            </p:cxnSp>
          </p:grpSp>
        </p:grpSp>
        <p:sp>
          <p:nvSpPr>
            <p:cNvPr id="49" name="TextBox 48">
              <a:extLst>
                <a:ext uri="{FF2B5EF4-FFF2-40B4-BE49-F238E27FC236}">
                  <a16:creationId xmlns:a16="http://schemas.microsoft.com/office/drawing/2014/main" id="{12958ECA-7A59-4920-A7BD-FD0AC3CB54BC}"/>
                </a:ext>
              </a:extLst>
            </p:cNvPr>
            <p:cNvSpPr txBox="1"/>
            <p:nvPr/>
          </p:nvSpPr>
          <p:spPr>
            <a:xfrm>
              <a:off x="2595023" y="4673384"/>
              <a:ext cx="2153153" cy="420398"/>
            </a:xfrm>
            <a:prstGeom prst="rect">
              <a:avLst/>
            </a:prstGeom>
            <a:grpFill/>
          </p:spPr>
          <p:txBody>
            <a:bodyPr wrap="square" lIns="0" tIns="0" rIns="0" bIns="0" rtlCol="0">
              <a:spAutoFit/>
            </a:bodyPr>
            <a:lstStyle/>
            <a:p>
              <a:pPr algn="ctr"/>
              <a:r>
                <a:rPr lang="en-US" sz="1125" dirty="0">
                  <a:solidFill>
                    <a:schemeClr val="bg1"/>
                  </a:solidFill>
                  <a:ea typeface="Amazon Ember" panose="020B0603020204020204" pitchFamily="34" charset="0"/>
                  <a:cs typeface="Amazon Ember" panose="020B0603020204020204" pitchFamily="34" charset="0"/>
                </a:rPr>
                <a:t>Amazon FSx for Lustre</a:t>
              </a:r>
            </a:p>
            <a:p>
              <a:pPr algn="ctr"/>
              <a:r>
                <a:rPr lang="en-US" sz="1125" b="1" u="sng" dirty="0">
                  <a:solidFill>
                    <a:schemeClr val="bg1"/>
                  </a:solidFill>
                  <a:ea typeface="Amazon Ember" panose="020B0603020204020204" pitchFamily="34" charset="0"/>
                  <a:cs typeface="Amazon Ember" panose="020B0603020204020204" pitchFamily="34" charset="0"/>
                </a:rPr>
                <a:t>SSD</a:t>
              </a:r>
              <a:r>
                <a:rPr lang="en-US" sz="1125" dirty="0">
                  <a:ea typeface="Amazon Ember" panose="020B0603020204020204" pitchFamily="34" charset="0"/>
                  <a:cs typeface="Amazon Ember" panose="020B0603020204020204" pitchFamily="34" charset="0"/>
                </a:rPr>
                <a:t> </a:t>
              </a:r>
              <a:r>
                <a:rPr lang="en-US" sz="1125" dirty="0">
                  <a:solidFill>
                    <a:schemeClr val="accent1"/>
                  </a:solidFill>
                  <a:ea typeface="Amazon Ember" panose="020B0603020204020204" pitchFamily="34" charset="0"/>
                  <a:cs typeface="Amazon Ember" panose="020B0603020204020204" pitchFamily="34" charset="0"/>
                </a:rPr>
                <a:t>Scratch</a:t>
              </a:r>
              <a:r>
                <a:rPr lang="en-US" sz="1125" dirty="0">
                  <a:ea typeface="Amazon Ember" panose="020B0603020204020204" pitchFamily="34" charset="0"/>
                  <a:cs typeface="Amazon Ember" panose="020B0603020204020204" pitchFamily="34" charset="0"/>
                </a:rPr>
                <a:t> </a:t>
              </a:r>
              <a:r>
                <a:rPr lang="en-US" sz="1125" dirty="0">
                  <a:solidFill>
                    <a:schemeClr val="bg1"/>
                  </a:solidFill>
                  <a:ea typeface="Amazon Ember" panose="020B0603020204020204" pitchFamily="34" charset="0"/>
                  <a:cs typeface="Amazon Ember" panose="020B0603020204020204" pitchFamily="34" charset="0"/>
                </a:rPr>
                <a:t>file system </a:t>
              </a:r>
            </a:p>
          </p:txBody>
        </p:sp>
        <p:grpSp>
          <p:nvGrpSpPr>
            <p:cNvPr id="50" name="Group 49">
              <a:extLst>
                <a:ext uri="{FF2B5EF4-FFF2-40B4-BE49-F238E27FC236}">
                  <a16:creationId xmlns:a16="http://schemas.microsoft.com/office/drawing/2014/main" id="{97B699FA-8624-466F-A0F8-095FB76321D0}"/>
                </a:ext>
              </a:extLst>
            </p:cNvPr>
            <p:cNvGrpSpPr/>
            <p:nvPr/>
          </p:nvGrpSpPr>
          <p:grpSpPr>
            <a:xfrm>
              <a:off x="5507502" y="2423974"/>
              <a:ext cx="1922047" cy="2135452"/>
              <a:chOff x="4607882" y="783798"/>
              <a:chExt cx="1922047" cy="2135452"/>
            </a:xfrm>
            <a:grpFill/>
          </p:grpSpPr>
          <p:pic>
            <p:nvPicPr>
              <p:cNvPr id="51" name="Picture 50">
                <a:extLst>
                  <a:ext uri="{FF2B5EF4-FFF2-40B4-BE49-F238E27FC236}">
                    <a16:creationId xmlns:a16="http://schemas.microsoft.com/office/drawing/2014/main" id="{A9941201-43BD-4931-AECD-98DB241CFC72}"/>
                  </a:ext>
                </a:extLst>
              </p:cNvPr>
              <p:cNvPicPr>
                <a:picLocks noChangeAspect="1"/>
              </p:cNvPicPr>
              <p:nvPr/>
            </p:nvPicPr>
            <p:blipFill>
              <a:blip r:embed="rId3"/>
              <a:stretch>
                <a:fillRect/>
              </a:stretch>
            </p:blipFill>
            <p:spPr>
              <a:xfrm>
                <a:off x="4607882" y="783798"/>
                <a:ext cx="1394772" cy="1394773"/>
              </a:xfrm>
              <a:prstGeom prst="rect">
                <a:avLst/>
              </a:prstGeom>
              <a:grpFill/>
            </p:spPr>
          </p:pic>
          <p:grpSp>
            <p:nvGrpSpPr>
              <p:cNvPr id="52" name="Group 51">
                <a:extLst>
                  <a:ext uri="{FF2B5EF4-FFF2-40B4-BE49-F238E27FC236}">
                    <a16:creationId xmlns:a16="http://schemas.microsoft.com/office/drawing/2014/main" id="{0CA86472-40F6-4D61-B3AD-158F44AF2B99}"/>
                  </a:ext>
                </a:extLst>
              </p:cNvPr>
              <p:cNvGrpSpPr/>
              <p:nvPr/>
            </p:nvGrpSpPr>
            <p:grpSpPr>
              <a:xfrm>
                <a:off x="5415508" y="2144711"/>
                <a:ext cx="1114421" cy="774539"/>
                <a:chOff x="5415508" y="2144711"/>
                <a:chExt cx="1114421" cy="774539"/>
              </a:xfrm>
              <a:grpFill/>
            </p:grpSpPr>
            <p:grpSp>
              <p:nvGrpSpPr>
                <p:cNvPr id="53" name="Group 52">
                  <a:extLst>
                    <a:ext uri="{FF2B5EF4-FFF2-40B4-BE49-F238E27FC236}">
                      <a16:creationId xmlns:a16="http://schemas.microsoft.com/office/drawing/2014/main" id="{5792FE78-B6F8-4BC4-82D8-BA9CC9B78B88}"/>
                    </a:ext>
                  </a:extLst>
                </p:cNvPr>
                <p:cNvGrpSpPr/>
                <p:nvPr/>
              </p:nvGrpSpPr>
              <p:grpSpPr>
                <a:xfrm>
                  <a:off x="5415508" y="2269853"/>
                  <a:ext cx="430120" cy="649397"/>
                  <a:chOff x="6831392" y="2449415"/>
                  <a:chExt cx="605643" cy="914400"/>
                </a:xfrm>
                <a:grpFill/>
              </p:grpSpPr>
              <p:sp>
                <p:nvSpPr>
                  <p:cNvPr id="77" name="Rectangle: Rounded Corners 41">
                    <a:extLst>
                      <a:ext uri="{FF2B5EF4-FFF2-40B4-BE49-F238E27FC236}">
                        <a16:creationId xmlns:a16="http://schemas.microsoft.com/office/drawing/2014/main" id="{CEA60BE8-E677-49DE-A2BE-74739D147418}"/>
                      </a:ext>
                    </a:extLst>
                  </p:cNvPr>
                  <p:cNvSpPr/>
                  <p:nvPr/>
                </p:nvSpPr>
                <p:spPr>
                  <a:xfrm>
                    <a:off x="6849033" y="2481349"/>
                    <a:ext cx="588002" cy="839586"/>
                  </a:xfrm>
                  <a:prstGeom prst="roundRect">
                    <a:avLst>
                      <a:gd name="adj" fmla="val 7478"/>
                    </a:avLst>
                  </a:prstGeom>
                  <a:grpFill/>
                  <a:ln w="285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Rounded Corners 42">
                    <a:extLst>
                      <a:ext uri="{FF2B5EF4-FFF2-40B4-BE49-F238E27FC236}">
                        <a16:creationId xmlns:a16="http://schemas.microsoft.com/office/drawing/2014/main" id="{1C1EE21E-051B-4EB1-BA1C-4A4DA1CFC62F}"/>
                      </a:ext>
                    </a:extLst>
                  </p:cNvPr>
                  <p:cNvSpPr/>
                  <p:nvPr/>
                </p:nvSpPr>
                <p:spPr>
                  <a:xfrm>
                    <a:off x="6831392" y="2449415"/>
                    <a:ext cx="588002" cy="914400"/>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79" name="Group 78">
                    <a:extLst>
                      <a:ext uri="{FF2B5EF4-FFF2-40B4-BE49-F238E27FC236}">
                        <a16:creationId xmlns:a16="http://schemas.microsoft.com/office/drawing/2014/main" id="{E8195E42-51E6-44AF-965A-C6A6DFC14651}"/>
                      </a:ext>
                    </a:extLst>
                  </p:cNvPr>
                  <p:cNvGrpSpPr/>
                  <p:nvPr/>
                </p:nvGrpSpPr>
                <p:grpSpPr>
                  <a:xfrm>
                    <a:off x="6920223" y="2589942"/>
                    <a:ext cx="410340" cy="626613"/>
                    <a:chOff x="6909424" y="2589941"/>
                    <a:chExt cx="410340" cy="626613"/>
                  </a:xfrm>
                  <a:grpFill/>
                </p:grpSpPr>
                <p:sp>
                  <p:nvSpPr>
                    <p:cNvPr id="84" name="Rectangle: Rounded Corners 48">
                      <a:extLst>
                        <a:ext uri="{FF2B5EF4-FFF2-40B4-BE49-F238E27FC236}">
                          <a16:creationId xmlns:a16="http://schemas.microsoft.com/office/drawing/2014/main" id="{E8FC24F3-CFE6-4052-A4BF-62439B9911F1}"/>
                        </a:ext>
                      </a:extLst>
                    </p:cNvPr>
                    <p:cNvSpPr/>
                    <p:nvPr/>
                  </p:nvSpPr>
                  <p:spPr>
                    <a:xfrm>
                      <a:off x="6909424" y="2589941"/>
                      <a:ext cx="410340" cy="626613"/>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85" name="Straight Connector 84">
                      <a:extLst>
                        <a:ext uri="{FF2B5EF4-FFF2-40B4-BE49-F238E27FC236}">
                          <a16:creationId xmlns:a16="http://schemas.microsoft.com/office/drawing/2014/main" id="{0D424DE3-911C-4B8B-AAFA-4F56AF720BB2}"/>
                        </a:ext>
                      </a:extLst>
                    </p:cNvPr>
                    <p:cNvCxnSpPr>
                      <a:cxnSpLocks/>
                    </p:cNvCxnSpPr>
                    <p:nvPr/>
                  </p:nvCxnSpPr>
                  <p:spPr>
                    <a:xfrm>
                      <a:off x="6950418" y="26384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C22CA7A-6FB1-4142-9471-6C6E226C8D04}"/>
                        </a:ext>
                      </a:extLst>
                    </p:cNvPr>
                    <p:cNvCxnSpPr>
                      <a:cxnSpLocks/>
                    </p:cNvCxnSpPr>
                    <p:nvPr/>
                  </p:nvCxnSpPr>
                  <p:spPr>
                    <a:xfrm>
                      <a:off x="6950418" y="26865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269C83-6CB6-41D8-8898-BA79EAFC76DD}"/>
                        </a:ext>
                      </a:extLst>
                    </p:cNvPr>
                    <p:cNvCxnSpPr>
                      <a:cxnSpLocks/>
                    </p:cNvCxnSpPr>
                    <p:nvPr/>
                  </p:nvCxnSpPr>
                  <p:spPr>
                    <a:xfrm>
                      <a:off x="6950418" y="27347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649BAA-A407-4F31-A9D3-64A8E2005E4A}"/>
                        </a:ext>
                      </a:extLst>
                    </p:cNvPr>
                    <p:cNvCxnSpPr>
                      <a:cxnSpLocks/>
                    </p:cNvCxnSpPr>
                    <p:nvPr/>
                  </p:nvCxnSpPr>
                  <p:spPr>
                    <a:xfrm>
                      <a:off x="6950418" y="27828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B98FFC-A984-47E9-871E-F3F090F8184D}"/>
                        </a:ext>
                      </a:extLst>
                    </p:cNvPr>
                    <p:cNvCxnSpPr>
                      <a:cxnSpLocks/>
                    </p:cNvCxnSpPr>
                    <p:nvPr/>
                  </p:nvCxnSpPr>
                  <p:spPr>
                    <a:xfrm>
                      <a:off x="6950418" y="28310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DB38DAE-3851-4E0B-BE8B-CD03D6278A16}"/>
                        </a:ext>
                      </a:extLst>
                    </p:cNvPr>
                    <p:cNvCxnSpPr>
                      <a:cxnSpLocks/>
                    </p:cNvCxnSpPr>
                    <p:nvPr/>
                  </p:nvCxnSpPr>
                  <p:spPr>
                    <a:xfrm>
                      <a:off x="6950418" y="28792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FFCB239-7A2F-4E84-9652-1C1A4914389B}"/>
                        </a:ext>
                      </a:extLst>
                    </p:cNvPr>
                    <p:cNvCxnSpPr>
                      <a:cxnSpLocks/>
                    </p:cNvCxnSpPr>
                    <p:nvPr/>
                  </p:nvCxnSpPr>
                  <p:spPr>
                    <a:xfrm>
                      <a:off x="6950418" y="29273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D55D002-D762-4C6B-9CFE-043326E32278}"/>
                        </a:ext>
                      </a:extLst>
                    </p:cNvPr>
                    <p:cNvCxnSpPr>
                      <a:cxnSpLocks/>
                    </p:cNvCxnSpPr>
                    <p:nvPr/>
                  </p:nvCxnSpPr>
                  <p:spPr>
                    <a:xfrm>
                      <a:off x="6950418" y="29755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B094FCF-1D9A-41FC-A716-212C7063321C}"/>
                        </a:ext>
                      </a:extLst>
                    </p:cNvPr>
                    <p:cNvCxnSpPr>
                      <a:cxnSpLocks/>
                    </p:cNvCxnSpPr>
                    <p:nvPr/>
                  </p:nvCxnSpPr>
                  <p:spPr>
                    <a:xfrm>
                      <a:off x="6950418" y="30236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486C870-AE86-4B1D-98D0-80210FC877CB}"/>
                        </a:ext>
                      </a:extLst>
                    </p:cNvPr>
                    <p:cNvCxnSpPr>
                      <a:cxnSpLocks/>
                    </p:cNvCxnSpPr>
                    <p:nvPr/>
                  </p:nvCxnSpPr>
                  <p:spPr>
                    <a:xfrm>
                      <a:off x="6950418" y="30718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F5A0B76-A062-4D7F-B7E2-E05C526C7C3E}"/>
                        </a:ext>
                      </a:extLst>
                    </p:cNvPr>
                    <p:cNvCxnSpPr>
                      <a:cxnSpLocks/>
                    </p:cNvCxnSpPr>
                    <p:nvPr/>
                  </p:nvCxnSpPr>
                  <p:spPr>
                    <a:xfrm>
                      <a:off x="6950418" y="31200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BC1A90E-F575-48D4-8975-93816B8C410F}"/>
                        </a:ext>
                      </a:extLst>
                    </p:cNvPr>
                    <p:cNvCxnSpPr>
                      <a:cxnSpLocks/>
                    </p:cNvCxnSpPr>
                    <p:nvPr/>
                  </p:nvCxnSpPr>
                  <p:spPr>
                    <a:xfrm>
                      <a:off x="6950418" y="3168174"/>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grpSp>
              <p:sp>
                <p:nvSpPr>
                  <p:cNvPr id="80" name="Oval 79">
                    <a:extLst>
                      <a:ext uri="{FF2B5EF4-FFF2-40B4-BE49-F238E27FC236}">
                        <a16:creationId xmlns:a16="http://schemas.microsoft.com/office/drawing/2014/main" id="{ABB6F864-70E8-45CF-9A29-0A3F87830E14}"/>
                      </a:ext>
                    </a:extLst>
                  </p:cNvPr>
                  <p:cNvSpPr/>
                  <p:nvPr/>
                </p:nvSpPr>
                <p:spPr>
                  <a:xfrm flipV="1">
                    <a:off x="6869044"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a:extLst>
                      <a:ext uri="{FF2B5EF4-FFF2-40B4-BE49-F238E27FC236}">
                        <a16:creationId xmlns:a16="http://schemas.microsoft.com/office/drawing/2014/main" id="{47287BFC-268E-4481-BD05-B61E815605CD}"/>
                      </a:ext>
                    </a:extLst>
                  </p:cNvPr>
                  <p:cNvSpPr/>
                  <p:nvPr/>
                </p:nvSpPr>
                <p:spPr>
                  <a:xfrm flipV="1">
                    <a:off x="7317191"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a:extLst>
                      <a:ext uri="{FF2B5EF4-FFF2-40B4-BE49-F238E27FC236}">
                        <a16:creationId xmlns:a16="http://schemas.microsoft.com/office/drawing/2014/main" id="{7B61FB72-9F96-4FED-A144-3C359D851B5F}"/>
                      </a:ext>
                    </a:extLst>
                  </p:cNvPr>
                  <p:cNvSpPr/>
                  <p:nvPr/>
                </p:nvSpPr>
                <p:spPr>
                  <a:xfrm flipV="1">
                    <a:off x="7317191"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a:extLst>
                      <a:ext uri="{FF2B5EF4-FFF2-40B4-BE49-F238E27FC236}">
                        <a16:creationId xmlns:a16="http://schemas.microsoft.com/office/drawing/2014/main" id="{A8459C98-B45D-444D-8488-EE1532946CE6}"/>
                      </a:ext>
                    </a:extLst>
                  </p:cNvPr>
                  <p:cNvSpPr/>
                  <p:nvPr/>
                </p:nvSpPr>
                <p:spPr>
                  <a:xfrm flipV="1">
                    <a:off x="6869044"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54" name="Straight Connector 53">
                  <a:extLst>
                    <a:ext uri="{FF2B5EF4-FFF2-40B4-BE49-F238E27FC236}">
                      <a16:creationId xmlns:a16="http://schemas.microsoft.com/office/drawing/2014/main" id="{30B20ABE-FA40-4D27-9BDC-A45A9677D2EB}"/>
                    </a:ext>
                  </a:extLst>
                </p:cNvPr>
                <p:cNvCxnSpPr>
                  <a:cxnSpLocks/>
                  <a:stCxn id="78" idx="0"/>
                </p:cNvCxnSpPr>
                <p:nvPr/>
              </p:nvCxnSpPr>
              <p:spPr>
                <a:xfrm flipV="1">
                  <a:off x="5624304" y="2144711"/>
                  <a:ext cx="0" cy="125142"/>
                </a:xfrm>
                <a:prstGeom prst="line">
                  <a:avLst/>
                </a:prstGeom>
                <a:grpFill/>
                <a:ln w="15875">
                  <a:solidFill>
                    <a:srgbClr val="3F8624"/>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BA4F8AC8-98E2-47B7-BD02-9DD0CCDBB459}"/>
                    </a:ext>
                  </a:extLst>
                </p:cNvPr>
                <p:cNvGrpSpPr/>
                <p:nvPr/>
              </p:nvGrpSpPr>
              <p:grpSpPr>
                <a:xfrm>
                  <a:off x="6099809" y="2264876"/>
                  <a:ext cx="430120" cy="649397"/>
                  <a:chOff x="6831392" y="2449415"/>
                  <a:chExt cx="605643" cy="914400"/>
                </a:xfrm>
                <a:grpFill/>
              </p:grpSpPr>
              <p:sp>
                <p:nvSpPr>
                  <p:cNvPr id="57" name="Rectangle: Rounded Corners 21">
                    <a:extLst>
                      <a:ext uri="{FF2B5EF4-FFF2-40B4-BE49-F238E27FC236}">
                        <a16:creationId xmlns:a16="http://schemas.microsoft.com/office/drawing/2014/main" id="{CC9A51E3-6E82-4DA4-BDB8-A415402B07E9}"/>
                      </a:ext>
                    </a:extLst>
                  </p:cNvPr>
                  <p:cNvSpPr/>
                  <p:nvPr/>
                </p:nvSpPr>
                <p:spPr>
                  <a:xfrm>
                    <a:off x="6849033" y="2481349"/>
                    <a:ext cx="588002" cy="839586"/>
                  </a:xfrm>
                  <a:prstGeom prst="roundRect">
                    <a:avLst>
                      <a:gd name="adj" fmla="val 7478"/>
                    </a:avLst>
                  </a:prstGeom>
                  <a:grpFill/>
                  <a:ln w="285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Rectangle: Rounded Corners 22">
                    <a:extLst>
                      <a:ext uri="{FF2B5EF4-FFF2-40B4-BE49-F238E27FC236}">
                        <a16:creationId xmlns:a16="http://schemas.microsoft.com/office/drawing/2014/main" id="{4A74A9CF-80BF-4DC4-834C-9D1C73C57118}"/>
                      </a:ext>
                    </a:extLst>
                  </p:cNvPr>
                  <p:cNvSpPr/>
                  <p:nvPr/>
                </p:nvSpPr>
                <p:spPr>
                  <a:xfrm>
                    <a:off x="6831392" y="2449415"/>
                    <a:ext cx="588002" cy="914400"/>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59" name="Group 58">
                    <a:extLst>
                      <a:ext uri="{FF2B5EF4-FFF2-40B4-BE49-F238E27FC236}">
                        <a16:creationId xmlns:a16="http://schemas.microsoft.com/office/drawing/2014/main" id="{AB1D4962-6AC3-4B29-9D6A-30C2AC9F48E2}"/>
                      </a:ext>
                    </a:extLst>
                  </p:cNvPr>
                  <p:cNvGrpSpPr/>
                  <p:nvPr/>
                </p:nvGrpSpPr>
                <p:grpSpPr>
                  <a:xfrm>
                    <a:off x="6920223" y="2589942"/>
                    <a:ext cx="410340" cy="626613"/>
                    <a:chOff x="6909424" y="2589941"/>
                    <a:chExt cx="410340" cy="626613"/>
                  </a:xfrm>
                  <a:grpFill/>
                </p:grpSpPr>
                <p:sp>
                  <p:nvSpPr>
                    <p:cNvPr id="64" name="Rectangle: Rounded Corners 28">
                      <a:extLst>
                        <a:ext uri="{FF2B5EF4-FFF2-40B4-BE49-F238E27FC236}">
                          <a16:creationId xmlns:a16="http://schemas.microsoft.com/office/drawing/2014/main" id="{7647429B-9029-4063-AA23-9F9FDF1AF6A5}"/>
                        </a:ext>
                      </a:extLst>
                    </p:cNvPr>
                    <p:cNvSpPr/>
                    <p:nvPr/>
                  </p:nvSpPr>
                  <p:spPr>
                    <a:xfrm>
                      <a:off x="6909424" y="2589941"/>
                      <a:ext cx="410340" cy="626613"/>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65" name="Straight Connector 64">
                      <a:extLst>
                        <a:ext uri="{FF2B5EF4-FFF2-40B4-BE49-F238E27FC236}">
                          <a16:creationId xmlns:a16="http://schemas.microsoft.com/office/drawing/2014/main" id="{BDF7E0BE-31A9-4E84-B24A-2E2BB9D8EA58}"/>
                        </a:ext>
                      </a:extLst>
                    </p:cNvPr>
                    <p:cNvCxnSpPr>
                      <a:cxnSpLocks/>
                    </p:cNvCxnSpPr>
                    <p:nvPr/>
                  </p:nvCxnSpPr>
                  <p:spPr>
                    <a:xfrm>
                      <a:off x="6950418" y="26384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43947C6-7DE6-4EDA-B9BC-163787BA6754}"/>
                        </a:ext>
                      </a:extLst>
                    </p:cNvPr>
                    <p:cNvCxnSpPr>
                      <a:cxnSpLocks/>
                    </p:cNvCxnSpPr>
                    <p:nvPr/>
                  </p:nvCxnSpPr>
                  <p:spPr>
                    <a:xfrm>
                      <a:off x="6950418" y="26865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1348CC4-0687-42C2-A940-5762916B7978}"/>
                        </a:ext>
                      </a:extLst>
                    </p:cNvPr>
                    <p:cNvCxnSpPr>
                      <a:cxnSpLocks/>
                    </p:cNvCxnSpPr>
                    <p:nvPr/>
                  </p:nvCxnSpPr>
                  <p:spPr>
                    <a:xfrm>
                      <a:off x="6950418" y="27347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9799A7E-2CB7-4A17-9D53-88DD1EE6BEB9}"/>
                        </a:ext>
                      </a:extLst>
                    </p:cNvPr>
                    <p:cNvCxnSpPr>
                      <a:cxnSpLocks/>
                    </p:cNvCxnSpPr>
                    <p:nvPr/>
                  </p:nvCxnSpPr>
                  <p:spPr>
                    <a:xfrm>
                      <a:off x="6950418" y="27828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759DF65-5B4E-417F-8D49-55A4B72F408B}"/>
                        </a:ext>
                      </a:extLst>
                    </p:cNvPr>
                    <p:cNvCxnSpPr>
                      <a:cxnSpLocks/>
                    </p:cNvCxnSpPr>
                    <p:nvPr/>
                  </p:nvCxnSpPr>
                  <p:spPr>
                    <a:xfrm>
                      <a:off x="6950418" y="28310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68B854-1DC7-49D6-8B8E-01B49F263C7C}"/>
                        </a:ext>
                      </a:extLst>
                    </p:cNvPr>
                    <p:cNvCxnSpPr>
                      <a:cxnSpLocks/>
                    </p:cNvCxnSpPr>
                    <p:nvPr/>
                  </p:nvCxnSpPr>
                  <p:spPr>
                    <a:xfrm>
                      <a:off x="6950418" y="28792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A315E87-6738-42EE-8419-E64C5E1A6238}"/>
                        </a:ext>
                      </a:extLst>
                    </p:cNvPr>
                    <p:cNvCxnSpPr>
                      <a:cxnSpLocks/>
                    </p:cNvCxnSpPr>
                    <p:nvPr/>
                  </p:nvCxnSpPr>
                  <p:spPr>
                    <a:xfrm>
                      <a:off x="6950418" y="29273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8A13E95-7129-43D2-8DBF-506305FE3260}"/>
                        </a:ext>
                      </a:extLst>
                    </p:cNvPr>
                    <p:cNvCxnSpPr>
                      <a:cxnSpLocks/>
                    </p:cNvCxnSpPr>
                    <p:nvPr/>
                  </p:nvCxnSpPr>
                  <p:spPr>
                    <a:xfrm>
                      <a:off x="6950418" y="29755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DCD1A38-E471-42EF-885F-B04AA9A2C21B}"/>
                        </a:ext>
                      </a:extLst>
                    </p:cNvPr>
                    <p:cNvCxnSpPr>
                      <a:cxnSpLocks/>
                    </p:cNvCxnSpPr>
                    <p:nvPr/>
                  </p:nvCxnSpPr>
                  <p:spPr>
                    <a:xfrm>
                      <a:off x="6950418" y="30236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8A0983-B547-41F1-8D42-6803E9D891C7}"/>
                        </a:ext>
                      </a:extLst>
                    </p:cNvPr>
                    <p:cNvCxnSpPr>
                      <a:cxnSpLocks/>
                    </p:cNvCxnSpPr>
                    <p:nvPr/>
                  </p:nvCxnSpPr>
                  <p:spPr>
                    <a:xfrm>
                      <a:off x="6950418" y="30718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C0B2A8-1262-490F-BF24-5E6A5A9A8004}"/>
                        </a:ext>
                      </a:extLst>
                    </p:cNvPr>
                    <p:cNvCxnSpPr>
                      <a:cxnSpLocks/>
                    </p:cNvCxnSpPr>
                    <p:nvPr/>
                  </p:nvCxnSpPr>
                  <p:spPr>
                    <a:xfrm>
                      <a:off x="6950418" y="31200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318C9BD-F409-4778-BA70-0D937E6A88C5}"/>
                        </a:ext>
                      </a:extLst>
                    </p:cNvPr>
                    <p:cNvCxnSpPr>
                      <a:cxnSpLocks/>
                    </p:cNvCxnSpPr>
                    <p:nvPr/>
                  </p:nvCxnSpPr>
                  <p:spPr>
                    <a:xfrm>
                      <a:off x="6950418" y="3168174"/>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BE7479E7-ACDC-4095-A170-E05B60C151DA}"/>
                      </a:ext>
                    </a:extLst>
                  </p:cNvPr>
                  <p:cNvSpPr/>
                  <p:nvPr/>
                </p:nvSpPr>
                <p:spPr>
                  <a:xfrm flipV="1">
                    <a:off x="6869044"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a:extLst>
                      <a:ext uri="{FF2B5EF4-FFF2-40B4-BE49-F238E27FC236}">
                        <a16:creationId xmlns:a16="http://schemas.microsoft.com/office/drawing/2014/main" id="{C40C5A69-A453-4F66-8555-7E1756146423}"/>
                      </a:ext>
                    </a:extLst>
                  </p:cNvPr>
                  <p:cNvSpPr/>
                  <p:nvPr/>
                </p:nvSpPr>
                <p:spPr>
                  <a:xfrm flipV="1">
                    <a:off x="7317191"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a:extLst>
                      <a:ext uri="{FF2B5EF4-FFF2-40B4-BE49-F238E27FC236}">
                        <a16:creationId xmlns:a16="http://schemas.microsoft.com/office/drawing/2014/main" id="{231BA087-06E5-4578-936D-D19D5B119452}"/>
                      </a:ext>
                    </a:extLst>
                  </p:cNvPr>
                  <p:cNvSpPr/>
                  <p:nvPr/>
                </p:nvSpPr>
                <p:spPr>
                  <a:xfrm flipV="1">
                    <a:off x="7317191"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a:extLst>
                      <a:ext uri="{FF2B5EF4-FFF2-40B4-BE49-F238E27FC236}">
                        <a16:creationId xmlns:a16="http://schemas.microsoft.com/office/drawing/2014/main" id="{62C91259-A766-4676-BE8E-555DDC20B256}"/>
                      </a:ext>
                    </a:extLst>
                  </p:cNvPr>
                  <p:cNvSpPr/>
                  <p:nvPr/>
                </p:nvSpPr>
                <p:spPr>
                  <a:xfrm flipV="1">
                    <a:off x="6869044"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56" name="Straight Arrow Connector 55">
                  <a:extLst>
                    <a:ext uri="{FF2B5EF4-FFF2-40B4-BE49-F238E27FC236}">
                      <a16:creationId xmlns:a16="http://schemas.microsoft.com/office/drawing/2014/main" id="{7246C32D-2623-4969-B55A-8DB7938CEE18}"/>
                    </a:ext>
                  </a:extLst>
                </p:cNvPr>
                <p:cNvCxnSpPr>
                  <a:cxnSpLocks/>
                  <a:endCxn id="58" idx="1"/>
                </p:cNvCxnSpPr>
                <p:nvPr/>
              </p:nvCxnSpPr>
              <p:spPr>
                <a:xfrm flipV="1">
                  <a:off x="5845628" y="2589575"/>
                  <a:ext cx="254181" cy="4976"/>
                </a:xfrm>
                <a:prstGeom prst="straightConnector1">
                  <a:avLst/>
                </a:prstGeom>
                <a:grpFill/>
                <a:ln w="15875">
                  <a:solidFill>
                    <a:srgbClr val="3F8624"/>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grpSp>
        <p:sp>
          <p:nvSpPr>
            <p:cNvPr id="97" name="TextBox 96">
              <a:extLst>
                <a:ext uri="{FF2B5EF4-FFF2-40B4-BE49-F238E27FC236}">
                  <a16:creationId xmlns:a16="http://schemas.microsoft.com/office/drawing/2014/main" id="{9A78271A-B7FB-4397-AAEB-74A27227668B}"/>
                </a:ext>
              </a:extLst>
            </p:cNvPr>
            <p:cNvSpPr txBox="1"/>
            <p:nvPr/>
          </p:nvSpPr>
          <p:spPr>
            <a:xfrm>
              <a:off x="5262232" y="4711581"/>
              <a:ext cx="2412585" cy="420398"/>
            </a:xfrm>
            <a:prstGeom prst="rect">
              <a:avLst/>
            </a:prstGeom>
            <a:grpFill/>
          </p:spPr>
          <p:txBody>
            <a:bodyPr wrap="square" lIns="0" tIns="0" rIns="0" bIns="0" rtlCol="0">
              <a:spAutoFit/>
            </a:bodyPr>
            <a:lstStyle/>
            <a:p>
              <a:pPr algn="ctr"/>
              <a:r>
                <a:rPr lang="en-US" sz="1125" dirty="0">
                  <a:solidFill>
                    <a:schemeClr val="bg1"/>
                  </a:solidFill>
                  <a:ea typeface="Amazon Ember" panose="020B0603020204020204" pitchFamily="34" charset="0"/>
                  <a:cs typeface="Amazon Ember" panose="020B0603020204020204" pitchFamily="34" charset="0"/>
                </a:rPr>
                <a:t>Amazon FSx for Lustre</a:t>
              </a:r>
            </a:p>
            <a:p>
              <a:pPr algn="ctr"/>
              <a:r>
                <a:rPr lang="en-US" sz="1125" b="1" u="sng" dirty="0">
                  <a:solidFill>
                    <a:schemeClr val="bg1"/>
                  </a:solidFill>
                  <a:ea typeface="Amazon Ember" panose="020B0603020204020204" pitchFamily="34" charset="0"/>
                  <a:cs typeface="Amazon Ember" panose="020B0603020204020204" pitchFamily="34" charset="0"/>
                </a:rPr>
                <a:t>SSD</a:t>
              </a:r>
              <a:r>
                <a:rPr lang="en-US" sz="1125" dirty="0">
                  <a:solidFill>
                    <a:schemeClr val="bg1"/>
                  </a:solidFill>
                  <a:ea typeface="Amazon Ember" panose="020B0603020204020204" pitchFamily="34" charset="0"/>
                  <a:cs typeface="Amazon Ember" panose="020B0603020204020204" pitchFamily="34" charset="0"/>
                </a:rPr>
                <a:t> </a:t>
              </a:r>
              <a:r>
                <a:rPr lang="en-US" sz="1125" dirty="0">
                  <a:solidFill>
                    <a:schemeClr val="accent1"/>
                  </a:solidFill>
                  <a:ea typeface="Amazon Ember" panose="020B0603020204020204" pitchFamily="34" charset="0"/>
                  <a:cs typeface="Amazon Ember" panose="020B0603020204020204" pitchFamily="34" charset="0"/>
                </a:rPr>
                <a:t>Persistent</a:t>
              </a:r>
              <a:r>
                <a:rPr lang="en-US" sz="1125" dirty="0">
                  <a:ea typeface="Amazon Ember" panose="020B0603020204020204" pitchFamily="34" charset="0"/>
                  <a:cs typeface="Amazon Ember" panose="020B0603020204020204" pitchFamily="34" charset="0"/>
                </a:rPr>
                <a:t> </a:t>
              </a:r>
              <a:r>
                <a:rPr lang="en-US" sz="1125" dirty="0">
                  <a:solidFill>
                    <a:schemeClr val="bg1"/>
                  </a:solidFill>
                  <a:ea typeface="Amazon Ember" panose="020B0603020204020204" pitchFamily="34" charset="0"/>
                  <a:cs typeface="Amazon Ember" panose="020B0603020204020204" pitchFamily="34" charset="0"/>
                </a:rPr>
                <a:t>file system </a:t>
              </a:r>
            </a:p>
          </p:txBody>
        </p:sp>
        <p:cxnSp>
          <p:nvCxnSpPr>
            <p:cNvPr id="98" name="Straight Connector 97">
              <a:extLst>
                <a:ext uri="{FF2B5EF4-FFF2-40B4-BE49-F238E27FC236}">
                  <a16:creationId xmlns:a16="http://schemas.microsoft.com/office/drawing/2014/main" id="{5F23302E-64BA-45EF-815E-8E3F0B3682FB}"/>
                </a:ext>
              </a:extLst>
            </p:cNvPr>
            <p:cNvCxnSpPr>
              <a:cxnSpLocks/>
            </p:cNvCxnSpPr>
            <p:nvPr/>
          </p:nvCxnSpPr>
          <p:spPr>
            <a:xfrm flipH="1">
              <a:off x="4943894" y="2357956"/>
              <a:ext cx="14936" cy="2940700"/>
            </a:xfrm>
            <a:prstGeom prst="line">
              <a:avLst/>
            </a:prstGeom>
            <a:grpFill/>
            <a:ln w="28575">
              <a:solidFill>
                <a:srgbClr val="FF9B29"/>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4172E8F-AC63-4A34-9C54-15FF73FE639F}"/>
                </a:ext>
              </a:extLst>
            </p:cNvPr>
            <p:cNvSpPr txBox="1"/>
            <p:nvPr/>
          </p:nvSpPr>
          <p:spPr>
            <a:xfrm>
              <a:off x="8241640" y="4724113"/>
              <a:ext cx="2412585" cy="420398"/>
            </a:xfrm>
            <a:prstGeom prst="rect">
              <a:avLst/>
            </a:prstGeom>
            <a:grpFill/>
          </p:spPr>
          <p:txBody>
            <a:bodyPr wrap="square" lIns="0" tIns="0" rIns="0" bIns="0" rtlCol="0">
              <a:spAutoFit/>
            </a:bodyPr>
            <a:lstStyle/>
            <a:p>
              <a:pPr algn="ctr"/>
              <a:r>
                <a:rPr lang="en-US" sz="1125" dirty="0">
                  <a:solidFill>
                    <a:schemeClr val="bg1"/>
                  </a:solidFill>
                  <a:ea typeface="Amazon Ember" panose="020B0603020204020204" pitchFamily="34" charset="0"/>
                  <a:cs typeface="Amazon Ember" panose="020B0603020204020204" pitchFamily="34" charset="0"/>
                </a:rPr>
                <a:t>Amazon FSx for Lustre</a:t>
              </a:r>
            </a:p>
            <a:p>
              <a:pPr algn="ctr"/>
              <a:r>
                <a:rPr lang="en-US" sz="1125" b="1" u="sng" dirty="0">
                  <a:solidFill>
                    <a:schemeClr val="bg1"/>
                  </a:solidFill>
                  <a:ea typeface="Amazon Ember" panose="020B0603020204020204" pitchFamily="34" charset="0"/>
                  <a:cs typeface="Amazon Ember" panose="020B0603020204020204" pitchFamily="34" charset="0"/>
                </a:rPr>
                <a:t>HDD</a:t>
              </a:r>
              <a:r>
                <a:rPr lang="en-US" sz="1125" dirty="0">
                  <a:solidFill>
                    <a:schemeClr val="bg1"/>
                  </a:solidFill>
                  <a:ea typeface="Amazon Ember" panose="020B0603020204020204" pitchFamily="34" charset="0"/>
                  <a:cs typeface="Amazon Ember" panose="020B0603020204020204" pitchFamily="34" charset="0"/>
                </a:rPr>
                <a:t> </a:t>
              </a:r>
              <a:r>
                <a:rPr lang="en-US" sz="1125" dirty="0">
                  <a:solidFill>
                    <a:schemeClr val="accent1"/>
                  </a:solidFill>
                  <a:ea typeface="Amazon Ember" panose="020B0603020204020204" pitchFamily="34" charset="0"/>
                  <a:cs typeface="Amazon Ember" panose="020B0603020204020204" pitchFamily="34" charset="0"/>
                </a:rPr>
                <a:t>Persistent</a:t>
              </a:r>
              <a:r>
                <a:rPr lang="en-US" sz="1125" dirty="0">
                  <a:ea typeface="Amazon Ember" panose="020B0603020204020204" pitchFamily="34" charset="0"/>
                  <a:cs typeface="Amazon Ember" panose="020B0603020204020204" pitchFamily="34" charset="0"/>
                </a:rPr>
                <a:t> </a:t>
              </a:r>
              <a:r>
                <a:rPr lang="en-US" sz="1125" dirty="0">
                  <a:solidFill>
                    <a:schemeClr val="bg1"/>
                  </a:solidFill>
                  <a:ea typeface="Amazon Ember" panose="020B0603020204020204" pitchFamily="34" charset="0"/>
                  <a:cs typeface="Amazon Ember" panose="020B0603020204020204" pitchFamily="34" charset="0"/>
                </a:rPr>
                <a:t>file system </a:t>
              </a:r>
            </a:p>
          </p:txBody>
        </p:sp>
        <p:grpSp>
          <p:nvGrpSpPr>
            <p:cNvPr id="100" name="Group 99">
              <a:extLst>
                <a:ext uri="{FF2B5EF4-FFF2-40B4-BE49-F238E27FC236}">
                  <a16:creationId xmlns:a16="http://schemas.microsoft.com/office/drawing/2014/main" id="{244F7FF4-72D4-4E27-85A5-B4686EB7F4B8}"/>
                </a:ext>
              </a:extLst>
            </p:cNvPr>
            <p:cNvGrpSpPr/>
            <p:nvPr/>
          </p:nvGrpSpPr>
          <p:grpSpPr>
            <a:xfrm>
              <a:off x="8411453" y="2428713"/>
              <a:ext cx="2072958" cy="2172816"/>
              <a:chOff x="6520869" y="797621"/>
              <a:chExt cx="2072958" cy="2172816"/>
            </a:xfrm>
            <a:grpFill/>
          </p:grpSpPr>
          <p:pic>
            <p:nvPicPr>
              <p:cNvPr id="101" name="Picture 100">
                <a:extLst>
                  <a:ext uri="{FF2B5EF4-FFF2-40B4-BE49-F238E27FC236}">
                    <a16:creationId xmlns:a16="http://schemas.microsoft.com/office/drawing/2014/main" id="{2782A74E-7D24-4444-949C-F76CEEA8F48D}"/>
                  </a:ext>
                </a:extLst>
              </p:cNvPr>
              <p:cNvPicPr>
                <a:picLocks noChangeAspect="1"/>
              </p:cNvPicPr>
              <p:nvPr/>
            </p:nvPicPr>
            <p:blipFill>
              <a:blip r:embed="rId3"/>
              <a:stretch>
                <a:fillRect/>
              </a:stretch>
            </p:blipFill>
            <p:spPr>
              <a:xfrm>
                <a:off x="6611112" y="797621"/>
                <a:ext cx="1394772" cy="1394773"/>
              </a:xfrm>
              <a:prstGeom prst="rect">
                <a:avLst/>
              </a:prstGeom>
              <a:grpFill/>
            </p:spPr>
          </p:pic>
          <p:grpSp>
            <p:nvGrpSpPr>
              <p:cNvPr id="102" name="Group 101">
                <a:extLst>
                  <a:ext uri="{FF2B5EF4-FFF2-40B4-BE49-F238E27FC236}">
                    <a16:creationId xmlns:a16="http://schemas.microsoft.com/office/drawing/2014/main" id="{AB3543DF-CC22-46DD-B792-EAEB7B431652}"/>
                  </a:ext>
                </a:extLst>
              </p:cNvPr>
              <p:cNvGrpSpPr/>
              <p:nvPr/>
            </p:nvGrpSpPr>
            <p:grpSpPr>
              <a:xfrm>
                <a:off x="6520869" y="2153793"/>
                <a:ext cx="2072958" cy="816644"/>
                <a:chOff x="6520869" y="2153793"/>
                <a:chExt cx="2072958" cy="816644"/>
              </a:xfrm>
              <a:grpFill/>
            </p:grpSpPr>
            <p:grpSp>
              <p:nvGrpSpPr>
                <p:cNvPr id="103" name="Group 102">
                  <a:extLst>
                    <a:ext uri="{FF2B5EF4-FFF2-40B4-BE49-F238E27FC236}">
                      <a16:creationId xmlns:a16="http://schemas.microsoft.com/office/drawing/2014/main" id="{42235BE8-9F30-45AD-B5EC-D67960812D2C}"/>
                    </a:ext>
                  </a:extLst>
                </p:cNvPr>
                <p:cNvGrpSpPr/>
                <p:nvPr/>
              </p:nvGrpSpPr>
              <p:grpSpPr>
                <a:xfrm>
                  <a:off x="6648486" y="2279158"/>
                  <a:ext cx="421260" cy="668197"/>
                  <a:chOff x="6831392" y="2449415"/>
                  <a:chExt cx="605643" cy="914400"/>
                </a:xfrm>
                <a:grpFill/>
              </p:grpSpPr>
              <p:sp>
                <p:nvSpPr>
                  <p:cNvPr id="114" name="Rectangle: Rounded Corners 91">
                    <a:extLst>
                      <a:ext uri="{FF2B5EF4-FFF2-40B4-BE49-F238E27FC236}">
                        <a16:creationId xmlns:a16="http://schemas.microsoft.com/office/drawing/2014/main" id="{497B7A31-9DC7-4960-BAAD-A5481A3AB6B2}"/>
                      </a:ext>
                    </a:extLst>
                  </p:cNvPr>
                  <p:cNvSpPr/>
                  <p:nvPr/>
                </p:nvSpPr>
                <p:spPr>
                  <a:xfrm>
                    <a:off x="6849033" y="2481349"/>
                    <a:ext cx="588002" cy="839586"/>
                  </a:xfrm>
                  <a:prstGeom prst="roundRect">
                    <a:avLst>
                      <a:gd name="adj" fmla="val 7478"/>
                    </a:avLst>
                  </a:prstGeom>
                  <a:grpFill/>
                  <a:ln w="285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Rectangle: Rounded Corners 92">
                    <a:extLst>
                      <a:ext uri="{FF2B5EF4-FFF2-40B4-BE49-F238E27FC236}">
                        <a16:creationId xmlns:a16="http://schemas.microsoft.com/office/drawing/2014/main" id="{2BE5D50F-C542-4E8F-A0FE-9EF600214640}"/>
                      </a:ext>
                    </a:extLst>
                  </p:cNvPr>
                  <p:cNvSpPr/>
                  <p:nvPr/>
                </p:nvSpPr>
                <p:spPr>
                  <a:xfrm>
                    <a:off x="6831392" y="2449415"/>
                    <a:ext cx="588002" cy="914400"/>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16" name="Group 115">
                    <a:extLst>
                      <a:ext uri="{FF2B5EF4-FFF2-40B4-BE49-F238E27FC236}">
                        <a16:creationId xmlns:a16="http://schemas.microsoft.com/office/drawing/2014/main" id="{1F072866-E4EB-4C71-AA54-C2C0036807AE}"/>
                      </a:ext>
                    </a:extLst>
                  </p:cNvPr>
                  <p:cNvGrpSpPr/>
                  <p:nvPr/>
                </p:nvGrpSpPr>
                <p:grpSpPr>
                  <a:xfrm>
                    <a:off x="6920223" y="2589942"/>
                    <a:ext cx="410340" cy="626613"/>
                    <a:chOff x="6909424" y="2589941"/>
                    <a:chExt cx="410340" cy="626613"/>
                  </a:xfrm>
                  <a:grpFill/>
                </p:grpSpPr>
                <p:sp>
                  <p:nvSpPr>
                    <p:cNvPr id="121" name="Rectangle: Rounded Corners 98">
                      <a:extLst>
                        <a:ext uri="{FF2B5EF4-FFF2-40B4-BE49-F238E27FC236}">
                          <a16:creationId xmlns:a16="http://schemas.microsoft.com/office/drawing/2014/main" id="{C16DB818-7177-467E-94B9-E7978C3F339F}"/>
                        </a:ext>
                      </a:extLst>
                    </p:cNvPr>
                    <p:cNvSpPr/>
                    <p:nvPr/>
                  </p:nvSpPr>
                  <p:spPr>
                    <a:xfrm>
                      <a:off x="6909424" y="2589941"/>
                      <a:ext cx="410340" cy="626613"/>
                    </a:xfrm>
                    <a:prstGeom prst="roundRect">
                      <a:avLst>
                        <a:gd name="adj" fmla="val 7478"/>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122" name="Straight Connector 121">
                      <a:extLst>
                        <a:ext uri="{FF2B5EF4-FFF2-40B4-BE49-F238E27FC236}">
                          <a16:creationId xmlns:a16="http://schemas.microsoft.com/office/drawing/2014/main" id="{E50C2BCB-9C6B-4B79-8D32-30956D465A33}"/>
                        </a:ext>
                      </a:extLst>
                    </p:cNvPr>
                    <p:cNvCxnSpPr>
                      <a:cxnSpLocks/>
                    </p:cNvCxnSpPr>
                    <p:nvPr/>
                  </p:nvCxnSpPr>
                  <p:spPr>
                    <a:xfrm>
                      <a:off x="6950418" y="26384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2F2963C-C81B-400E-A8EE-040B154F2D49}"/>
                        </a:ext>
                      </a:extLst>
                    </p:cNvPr>
                    <p:cNvCxnSpPr>
                      <a:cxnSpLocks/>
                    </p:cNvCxnSpPr>
                    <p:nvPr/>
                  </p:nvCxnSpPr>
                  <p:spPr>
                    <a:xfrm>
                      <a:off x="6950418" y="26865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28B421-E63F-492D-B0B4-D5343CEB6DCA}"/>
                        </a:ext>
                      </a:extLst>
                    </p:cNvPr>
                    <p:cNvCxnSpPr>
                      <a:cxnSpLocks/>
                    </p:cNvCxnSpPr>
                    <p:nvPr/>
                  </p:nvCxnSpPr>
                  <p:spPr>
                    <a:xfrm>
                      <a:off x="6950418" y="27347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DB19F35-D038-4D28-8535-B5E52F79D543}"/>
                        </a:ext>
                      </a:extLst>
                    </p:cNvPr>
                    <p:cNvCxnSpPr>
                      <a:cxnSpLocks/>
                    </p:cNvCxnSpPr>
                    <p:nvPr/>
                  </p:nvCxnSpPr>
                  <p:spPr>
                    <a:xfrm>
                      <a:off x="6950418" y="27828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BE19770-6D02-4711-88AB-3AA2B0859A7D}"/>
                        </a:ext>
                      </a:extLst>
                    </p:cNvPr>
                    <p:cNvCxnSpPr>
                      <a:cxnSpLocks/>
                    </p:cNvCxnSpPr>
                    <p:nvPr/>
                  </p:nvCxnSpPr>
                  <p:spPr>
                    <a:xfrm>
                      <a:off x="6950418" y="28310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67106CC-12CA-4175-9D39-F27F70BC88DB}"/>
                        </a:ext>
                      </a:extLst>
                    </p:cNvPr>
                    <p:cNvCxnSpPr>
                      <a:cxnSpLocks/>
                    </p:cNvCxnSpPr>
                    <p:nvPr/>
                  </p:nvCxnSpPr>
                  <p:spPr>
                    <a:xfrm>
                      <a:off x="6950418" y="28792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07AEE0F-6DA8-4019-9EDC-8538655FB35E}"/>
                        </a:ext>
                      </a:extLst>
                    </p:cNvPr>
                    <p:cNvCxnSpPr>
                      <a:cxnSpLocks/>
                    </p:cNvCxnSpPr>
                    <p:nvPr/>
                  </p:nvCxnSpPr>
                  <p:spPr>
                    <a:xfrm>
                      <a:off x="6950418" y="292737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9CA205D-7EA6-45AF-9A37-F6AFABEC2934}"/>
                        </a:ext>
                      </a:extLst>
                    </p:cNvPr>
                    <p:cNvCxnSpPr>
                      <a:cxnSpLocks/>
                    </p:cNvCxnSpPr>
                    <p:nvPr/>
                  </p:nvCxnSpPr>
                  <p:spPr>
                    <a:xfrm>
                      <a:off x="6950418" y="297553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37271D0-C1EB-4CA1-8204-CA4BAC73961F}"/>
                        </a:ext>
                      </a:extLst>
                    </p:cNvPr>
                    <p:cNvCxnSpPr>
                      <a:cxnSpLocks/>
                    </p:cNvCxnSpPr>
                    <p:nvPr/>
                  </p:nvCxnSpPr>
                  <p:spPr>
                    <a:xfrm>
                      <a:off x="6950418" y="302369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76949C1-0B75-4E3D-9F31-32DA730B8865}"/>
                        </a:ext>
                      </a:extLst>
                    </p:cNvPr>
                    <p:cNvCxnSpPr>
                      <a:cxnSpLocks/>
                    </p:cNvCxnSpPr>
                    <p:nvPr/>
                  </p:nvCxnSpPr>
                  <p:spPr>
                    <a:xfrm>
                      <a:off x="6950418" y="307185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B2BA01A-A2E5-4AAD-9998-5CAC8DA5B741}"/>
                        </a:ext>
                      </a:extLst>
                    </p:cNvPr>
                    <p:cNvCxnSpPr>
                      <a:cxnSpLocks/>
                    </p:cNvCxnSpPr>
                    <p:nvPr/>
                  </p:nvCxnSpPr>
                  <p:spPr>
                    <a:xfrm>
                      <a:off x="6950418" y="3120011"/>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CF6DA04-186F-46F8-A8B6-71205042BF24}"/>
                        </a:ext>
                      </a:extLst>
                    </p:cNvPr>
                    <p:cNvCxnSpPr>
                      <a:cxnSpLocks/>
                    </p:cNvCxnSpPr>
                    <p:nvPr/>
                  </p:nvCxnSpPr>
                  <p:spPr>
                    <a:xfrm>
                      <a:off x="6950418" y="3168174"/>
                      <a:ext cx="328353" cy="0"/>
                    </a:xfrm>
                    <a:prstGeom prst="line">
                      <a:avLst/>
                    </a:prstGeom>
                    <a:grpFill/>
                    <a:ln w="12700">
                      <a:solidFill>
                        <a:srgbClr val="3F8624">
                          <a:alpha val="75000"/>
                        </a:srgbClr>
                      </a:solidFill>
                    </a:ln>
                  </p:spPr>
                  <p:style>
                    <a:lnRef idx="1">
                      <a:schemeClr val="accent1"/>
                    </a:lnRef>
                    <a:fillRef idx="0">
                      <a:schemeClr val="accent1"/>
                    </a:fillRef>
                    <a:effectRef idx="0">
                      <a:schemeClr val="accent1"/>
                    </a:effectRef>
                    <a:fontRef idx="minor">
                      <a:schemeClr val="tx1"/>
                    </a:fontRef>
                  </p:style>
                </p:cxnSp>
              </p:grpSp>
              <p:sp>
                <p:nvSpPr>
                  <p:cNvPr id="117" name="Oval 116">
                    <a:extLst>
                      <a:ext uri="{FF2B5EF4-FFF2-40B4-BE49-F238E27FC236}">
                        <a16:creationId xmlns:a16="http://schemas.microsoft.com/office/drawing/2014/main" id="{839C5ABF-CCA7-40C9-820E-8E5040BDEEDE}"/>
                      </a:ext>
                    </a:extLst>
                  </p:cNvPr>
                  <p:cNvSpPr/>
                  <p:nvPr/>
                </p:nvSpPr>
                <p:spPr>
                  <a:xfrm flipV="1">
                    <a:off x="6869044"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a:extLst>
                      <a:ext uri="{FF2B5EF4-FFF2-40B4-BE49-F238E27FC236}">
                        <a16:creationId xmlns:a16="http://schemas.microsoft.com/office/drawing/2014/main" id="{CA357027-8D2E-413F-A87A-61E337FC6A30}"/>
                      </a:ext>
                    </a:extLst>
                  </p:cNvPr>
                  <p:cNvSpPr/>
                  <p:nvPr/>
                </p:nvSpPr>
                <p:spPr>
                  <a:xfrm flipV="1">
                    <a:off x="7317191" y="2489806"/>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a:extLst>
                      <a:ext uri="{FF2B5EF4-FFF2-40B4-BE49-F238E27FC236}">
                        <a16:creationId xmlns:a16="http://schemas.microsoft.com/office/drawing/2014/main" id="{351A26E1-6D63-4514-ABA2-5AB7048A390C}"/>
                      </a:ext>
                    </a:extLst>
                  </p:cNvPr>
                  <p:cNvSpPr/>
                  <p:nvPr/>
                </p:nvSpPr>
                <p:spPr>
                  <a:xfrm flipV="1">
                    <a:off x="7317191"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a:extLst>
                      <a:ext uri="{FF2B5EF4-FFF2-40B4-BE49-F238E27FC236}">
                        <a16:creationId xmlns:a16="http://schemas.microsoft.com/office/drawing/2014/main" id="{EF78C531-E084-43CC-8E80-C6CF9E5BCC32}"/>
                      </a:ext>
                    </a:extLst>
                  </p:cNvPr>
                  <p:cNvSpPr/>
                  <p:nvPr/>
                </p:nvSpPr>
                <p:spPr>
                  <a:xfrm flipV="1">
                    <a:off x="6869044" y="3260534"/>
                    <a:ext cx="62346" cy="62346"/>
                  </a:xfrm>
                  <a:prstGeom prst="ellipse">
                    <a:avLst/>
                  </a:prstGeom>
                  <a:grpFill/>
                  <a:ln w="15875">
                    <a:solidFill>
                      <a:srgbClr val="3F8624">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cxnSp>
              <p:nvCxnSpPr>
                <p:cNvPr id="104" name="Straight Connector 103">
                  <a:extLst>
                    <a:ext uri="{FF2B5EF4-FFF2-40B4-BE49-F238E27FC236}">
                      <a16:creationId xmlns:a16="http://schemas.microsoft.com/office/drawing/2014/main" id="{10942496-EF6A-4C24-B1FE-650AD4D787AA}"/>
                    </a:ext>
                  </a:extLst>
                </p:cNvPr>
                <p:cNvCxnSpPr>
                  <a:cxnSpLocks/>
                  <a:stCxn id="115" idx="0"/>
                </p:cNvCxnSpPr>
                <p:nvPr/>
              </p:nvCxnSpPr>
              <p:spPr>
                <a:xfrm flipV="1">
                  <a:off x="6852981" y="2153793"/>
                  <a:ext cx="0" cy="125365"/>
                </a:xfrm>
                <a:prstGeom prst="line">
                  <a:avLst/>
                </a:prstGeom>
                <a:grpFill/>
                <a:ln w="15875">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E7551C8-BD3A-498D-89FE-AA3A2F8D69C0}"/>
                    </a:ext>
                  </a:extLst>
                </p:cNvPr>
                <p:cNvCxnSpPr>
                  <a:cxnSpLocks/>
                  <a:stCxn id="113" idx="3"/>
                  <a:endCxn id="111" idx="1"/>
                </p:cNvCxnSpPr>
                <p:nvPr/>
              </p:nvCxnSpPr>
              <p:spPr>
                <a:xfrm>
                  <a:off x="7878134" y="2623678"/>
                  <a:ext cx="218113" cy="0"/>
                </a:xfrm>
                <a:prstGeom prst="straightConnector1">
                  <a:avLst/>
                </a:prstGeom>
                <a:grpFill/>
                <a:ln w="15875">
                  <a:solidFill>
                    <a:srgbClr val="3F8624"/>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25E3EF5E-2168-40FA-91B5-3CFCCF189CDB}"/>
                    </a:ext>
                  </a:extLst>
                </p:cNvPr>
                <p:cNvGrpSpPr/>
                <p:nvPr/>
              </p:nvGrpSpPr>
              <p:grpSpPr>
                <a:xfrm>
                  <a:off x="7380554" y="2276918"/>
                  <a:ext cx="497580" cy="693519"/>
                  <a:chOff x="1636292" y="2101812"/>
                  <a:chExt cx="343315" cy="478507"/>
                </a:xfrm>
                <a:grpFill/>
              </p:grpSpPr>
              <p:sp>
                <p:nvSpPr>
                  <p:cNvPr id="112" name="Rectangle 111">
                    <a:extLst>
                      <a:ext uri="{FF2B5EF4-FFF2-40B4-BE49-F238E27FC236}">
                        <a16:creationId xmlns:a16="http://schemas.microsoft.com/office/drawing/2014/main" id="{01D887D7-2044-4099-A01D-2557D1A9A6C0}"/>
                      </a:ext>
                    </a:extLst>
                  </p:cNvPr>
                  <p:cNvSpPr/>
                  <p:nvPr/>
                </p:nvSpPr>
                <p:spPr>
                  <a:xfrm>
                    <a:off x="1671090" y="2120675"/>
                    <a:ext cx="307243" cy="440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13" name="Picture 112">
                    <a:extLst>
                      <a:ext uri="{FF2B5EF4-FFF2-40B4-BE49-F238E27FC236}">
                        <a16:creationId xmlns:a16="http://schemas.microsoft.com/office/drawing/2014/main" id="{6BDCDBDF-590F-4E73-8EC1-85ABB62B6395}"/>
                      </a:ext>
                    </a:extLst>
                  </p:cNvPr>
                  <p:cNvPicPr>
                    <a:picLocks noChangeAspect="1"/>
                  </p:cNvPicPr>
                  <p:nvPr/>
                </p:nvPicPr>
                <p:blipFill>
                  <a:blip r:embed="rId4"/>
                  <a:stretch>
                    <a:fillRect/>
                  </a:stretch>
                </p:blipFill>
                <p:spPr>
                  <a:xfrm>
                    <a:off x="1636292" y="2101812"/>
                    <a:ext cx="343315" cy="478507"/>
                  </a:xfrm>
                  <a:prstGeom prst="rect">
                    <a:avLst/>
                  </a:prstGeom>
                  <a:grpFill/>
                </p:spPr>
              </p:pic>
            </p:grpSp>
            <p:grpSp>
              <p:nvGrpSpPr>
                <p:cNvPr id="107" name="Group 106">
                  <a:extLst>
                    <a:ext uri="{FF2B5EF4-FFF2-40B4-BE49-F238E27FC236}">
                      <a16:creationId xmlns:a16="http://schemas.microsoft.com/office/drawing/2014/main" id="{2296DFED-F4CC-49B1-97CA-21E3F94CC083}"/>
                    </a:ext>
                  </a:extLst>
                </p:cNvPr>
                <p:cNvGrpSpPr/>
                <p:nvPr/>
              </p:nvGrpSpPr>
              <p:grpSpPr>
                <a:xfrm>
                  <a:off x="8096247" y="2276918"/>
                  <a:ext cx="497580" cy="693519"/>
                  <a:chOff x="2181621" y="2106582"/>
                  <a:chExt cx="343315" cy="478507"/>
                </a:xfrm>
                <a:grpFill/>
              </p:grpSpPr>
              <p:sp>
                <p:nvSpPr>
                  <p:cNvPr id="110" name="Rectangle 109">
                    <a:extLst>
                      <a:ext uri="{FF2B5EF4-FFF2-40B4-BE49-F238E27FC236}">
                        <a16:creationId xmlns:a16="http://schemas.microsoft.com/office/drawing/2014/main" id="{8363BEF8-FE2C-4DF9-A9D2-8BDDE41FD12B}"/>
                      </a:ext>
                    </a:extLst>
                  </p:cNvPr>
                  <p:cNvSpPr/>
                  <p:nvPr/>
                </p:nvSpPr>
                <p:spPr>
                  <a:xfrm>
                    <a:off x="2215831" y="2125221"/>
                    <a:ext cx="307243" cy="440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111" name="Picture 110">
                    <a:extLst>
                      <a:ext uri="{FF2B5EF4-FFF2-40B4-BE49-F238E27FC236}">
                        <a16:creationId xmlns:a16="http://schemas.microsoft.com/office/drawing/2014/main" id="{2B05F811-BF56-46A5-88C9-F4051B576A9C}"/>
                      </a:ext>
                    </a:extLst>
                  </p:cNvPr>
                  <p:cNvPicPr>
                    <a:picLocks noChangeAspect="1"/>
                  </p:cNvPicPr>
                  <p:nvPr/>
                </p:nvPicPr>
                <p:blipFill>
                  <a:blip r:embed="rId4"/>
                  <a:stretch>
                    <a:fillRect/>
                  </a:stretch>
                </p:blipFill>
                <p:spPr>
                  <a:xfrm>
                    <a:off x="2181621" y="2106582"/>
                    <a:ext cx="343315" cy="478507"/>
                  </a:xfrm>
                  <a:prstGeom prst="rect">
                    <a:avLst/>
                  </a:prstGeom>
                  <a:grpFill/>
                </p:spPr>
              </p:pic>
            </p:grpSp>
            <p:cxnSp>
              <p:nvCxnSpPr>
                <p:cNvPr id="108" name="Straight Connector 107">
                  <a:extLst>
                    <a:ext uri="{FF2B5EF4-FFF2-40B4-BE49-F238E27FC236}">
                      <a16:creationId xmlns:a16="http://schemas.microsoft.com/office/drawing/2014/main" id="{70CAF399-677C-47DC-AEBA-4C9C258C80FD}"/>
                    </a:ext>
                  </a:extLst>
                </p:cNvPr>
                <p:cNvCxnSpPr>
                  <a:cxnSpLocks/>
                  <a:endCxn id="113" idx="0"/>
                </p:cNvCxnSpPr>
                <p:nvPr/>
              </p:nvCxnSpPr>
              <p:spPr>
                <a:xfrm>
                  <a:off x="7629344" y="2159096"/>
                  <a:ext cx="0" cy="117822"/>
                </a:xfrm>
                <a:prstGeom prst="line">
                  <a:avLst/>
                </a:prstGeom>
                <a:grpFill/>
                <a:ln w="15875">
                  <a:solidFill>
                    <a:srgbClr val="3F8624"/>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50F0D91-7B5A-4CF2-BB8E-A8CC755CB84A}"/>
                    </a:ext>
                  </a:extLst>
                </p:cNvPr>
                <p:cNvSpPr txBox="1"/>
                <p:nvPr/>
              </p:nvSpPr>
              <p:spPr>
                <a:xfrm>
                  <a:off x="6520869" y="2510415"/>
                  <a:ext cx="672954" cy="191514"/>
                </a:xfrm>
                <a:prstGeom prst="rect">
                  <a:avLst/>
                </a:prstGeom>
                <a:grpFill/>
                <a:ln>
                  <a:noFill/>
                </a:ln>
              </p:spPr>
              <p:txBody>
                <a:bodyPr wrap="square" lIns="11430" tIns="11430" rIns="11430" bIns="11430" rtlCol="0">
                  <a:spAutoFit/>
                </a:bodyPr>
                <a:lstStyle/>
                <a:p>
                  <a:pPr algn="ctr"/>
                  <a:r>
                    <a:rPr lang="en-US" sz="8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Optional</a:t>
                  </a:r>
                </a:p>
              </p:txBody>
            </p:sp>
          </p:grpSp>
        </p:grpSp>
        <p:cxnSp>
          <p:nvCxnSpPr>
            <p:cNvPr id="134" name="Straight Connector 133">
              <a:extLst>
                <a:ext uri="{FF2B5EF4-FFF2-40B4-BE49-F238E27FC236}">
                  <a16:creationId xmlns:a16="http://schemas.microsoft.com/office/drawing/2014/main" id="{FCA55B50-E9D7-4FE3-AA61-25B7BA0A9E27}"/>
                </a:ext>
              </a:extLst>
            </p:cNvPr>
            <p:cNvCxnSpPr>
              <a:cxnSpLocks/>
            </p:cNvCxnSpPr>
            <p:nvPr/>
          </p:nvCxnSpPr>
          <p:spPr>
            <a:xfrm flipH="1">
              <a:off x="7924891" y="2357956"/>
              <a:ext cx="14936" cy="2940700"/>
            </a:xfrm>
            <a:prstGeom prst="line">
              <a:avLst/>
            </a:prstGeom>
            <a:grpFill/>
            <a:ln w="28575">
              <a:solidFill>
                <a:srgbClr val="FF9B29"/>
              </a:solidFill>
            </a:ln>
          </p:spPr>
          <p:style>
            <a:lnRef idx="1">
              <a:schemeClr val="accent1"/>
            </a:lnRef>
            <a:fillRef idx="0">
              <a:schemeClr val="accent1"/>
            </a:fillRef>
            <a:effectRef idx="0">
              <a:schemeClr val="accent1"/>
            </a:effectRef>
            <a:fontRef idx="minor">
              <a:schemeClr val="tx1"/>
            </a:fontRef>
          </p:style>
        </p:cxnSp>
      </p:grpSp>
      <p:sp>
        <p:nvSpPr>
          <p:cNvPr id="135" name="Rectangle 134">
            <a:extLst>
              <a:ext uri="{FF2B5EF4-FFF2-40B4-BE49-F238E27FC236}">
                <a16:creationId xmlns:a16="http://schemas.microsoft.com/office/drawing/2014/main" id="{63B69BE3-AF13-7844-8B27-271BB0A63383}"/>
              </a:ext>
            </a:extLst>
          </p:cNvPr>
          <p:cNvSpPr/>
          <p:nvPr/>
        </p:nvSpPr>
        <p:spPr>
          <a:xfrm>
            <a:off x="173935" y="3111049"/>
            <a:ext cx="1488561" cy="477054"/>
          </a:xfrm>
          <a:prstGeom prst="rect">
            <a:avLst/>
          </a:prstGeom>
          <a:ln>
            <a:solidFill>
              <a:schemeClr val="bg1"/>
            </a:solidFill>
          </a:ln>
        </p:spPr>
        <p:txBody>
          <a:bodyPr wrap="square">
            <a:spAutoFit/>
          </a:bodyPr>
          <a:lstStyle/>
          <a:p>
            <a:pPr algn="ctr" defTabSz="342900">
              <a:spcBef>
                <a:spcPts val="450"/>
              </a:spcBef>
              <a:spcAft>
                <a:spcPts val="225"/>
              </a:spcAft>
              <a:defRPr/>
            </a:pPr>
            <a:r>
              <a:rPr lang="en-US" sz="1250" dirty="0">
                <a:solidFill>
                  <a:schemeClr val="bg1"/>
                </a:solidFill>
                <a:ea typeface="Amazon Ember" panose="020B0603020204020204" pitchFamily="34" charset="0"/>
                <a:cs typeface="Amazon Ember" panose="020B0603020204020204" pitchFamily="34" charset="0"/>
              </a:rPr>
              <a:t>High and scalable performance</a:t>
            </a:r>
            <a:endParaRPr lang="en-US" sz="1250" b="1" dirty="0">
              <a:solidFill>
                <a:schemeClr val="bg1"/>
              </a:solidFill>
              <a:ea typeface="Amazon Ember Light" panose="020B0403020204020204" pitchFamily="34" charset="0"/>
            </a:endParaRPr>
          </a:p>
        </p:txBody>
      </p:sp>
      <p:grpSp>
        <p:nvGrpSpPr>
          <p:cNvPr id="136" name="Graphic 287">
            <a:extLst>
              <a:ext uri="{FF2B5EF4-FFF2-40B4-BE49-F238E27FC236}">
                <a16:creationId xmlns:a16="http://schemas.microsoft.com/office/drawing/2014/main" id="{6B5D8CB8-41D0-429C-AAAC-13CE2A2BB66A}"/>
              </a:ext>
            </a:extLst>
          </p:cNvPr>
          <p:cNvGrpSpPr/>
          <p:nvPr/>
        </p:nvGrpSpPr>
        <p:grpSpPr>
          <a:xfrm>
            <a:off x="570841" y="2024074"/>
            <a:ext cx="432718" cy="288478"/>
            <a:chOff x="8286717" y="4337278"/>
            <a:chExt cx="657225" cy="438150"/>
          </a:xfrm>
        </p:grpSpPr>
        <p:sp>
          <p:nvSpPr>
            <p:cNvPr id="137" name="Freeform: Shape 21">
              <a:extLst>
                <a:ext uri="{FF2B5EF4-FFF2-40B4-BE49-F238E27FC236}">
                  <a16:creationId xmlns:a16="http://schemas.microsoft.com/office/drawing/2014/main" id="{670E7742-0335-46FD-961B-576433D60E81}"/>
                </a:ext>
              </a:extLst>
            </p:cNvPr>
            <p:cNvSpPr/>
            <p:nvPr/>
          </p:nvSpPr>
          <p:spPr>
            <a:xfrm>
              <a:off x="8773445" y="4566831"/>
              <a:ext cx="66675" cy="152400"/>
            </a:xfrm>
            <a:custGeom>
              <a:avLst/>
              <a:gdLst>
                <a:gd name="connsiteX0" fmla="*/ 47625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7625"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38" name="Freeform: Shape 22">
              <a:extLst>
                <a:ext uri="{FF2B5EF4-FFF2-40B4-BE49-F238E27FC236}">
                  <a16:creationId xmlns:a16="http://schemas.microsoft.com/office/drawing/2014/main" id="{655E32BF-5264-4A3B-92E0-7A3365E855E1}"/>
                </a:ext>
              </a:extLst>
            </p:cNvPr>
            <p:cNvSpPr/>
            <p:nvPr/>
          </p:nvSpPr>
          <p:spPr>
            <a:xfrm>
              <a:off x="8681052" y="4566831"/>
              <a:ext cx="66675" cy="152400"/>
            </a:xfrm>
            <a:custGeom>
              <a:avLst/>
              <a:gdLst>
                <a:gd name="connsiteX0" fmla="*/ 48577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8577"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39" name="Freeform: Shape 23">
              <a:extLst>
                <a:ext uri="{FF2B5EF4-FFF2-40B4-BE49-F238E27FC236}">
                  <a16:creationId xmlns:a16="http://schemas.microsoft.com/office/drawing/2014/main" id="{89B1C2A4-6486-42E6-8AE3-75C668884788}"/>
                </a:ext>
              </a:extLst>
            </p:cNvPr>
            <p:cNvSpPr/>
            <p:nvPr/>
          </p:nvSpPr>
          <p:spPr>
            <a:xfrm>
              <a:off x="8588660" y="4566831"/>
              <a:ext cx="66675" cy="152400"/>
            </a:xfrm>
            <a:custGeom>
              <a:avLst/>
              <a:gdLst>
                <a:gd name="connsiteX0" fmla="*/ 48577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8577"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0" name="Freeform: Shape 24">
              <a:extLst>
                <a:ext uri="{FF2B5EF4-FFF2-40B4-BE49-F238E27FC236}">
                  <a16:creationId xmlns:a16="http://schemas.microsoft.com/office/drawing/2014/main" id="{A792791E-44A6-4A41-95A5-F0BFCB0D0A2E}"/>
                </a:ext>
              </a:extLst>
            </p:cNvPr>
            <p:cNvSpPr/>
            <p:nvPr/>
          </p:nvSpPr>
          <p:spPr>
            <a:xfrm>
              <a:off x="8497220" y="4566831"/>
              <a:ext cx="66675" cy="152400"/>
            </a:xfrm>
            <a:custGeom>
              <a:avLst/>
              <a:gdLst>
                <a:gd name="connsiteX0" fmla="*/ 47625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7625"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1" name="Freeform: Shape 25">
              <a:extLst>
                <a:ext uri="{FF2B5EF4-FFF2-40B4-BE49-F238E27FC236}">
                  <a16:creationId xmlns:a16="http://schemas.microsoft.com/office/drawing/2014/main" id="{244095F9-7BE9-4ED3-9FEC-51785B6C5503}"/>
                </a:ext>
              </a:extLst>
            </p:cNvPr>
            <p:cNvSpPr/>
            <p:nvPr/>
          </p:nvSpPr>
          <p:spPr>
            <a:xfrm>
              <a:off x="8404827" y="4566831"/>
              <a:ext cx="66675" cy="152400"/>
            </a:xfrm>
            <a:custGeom>
              <a:avLst/>
              <a:gdLst>
                <a:gd name="connsiteX0" fmla="*/ 48577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8577"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4" name="Freeform: Shape 26">
              <a:extLst>
                <a:ext uri="{FF2B5EF4-FFF2-40B4-BE49-F238E27FC236}">
                  <a16:creationId xmlns:a16="http://schemas.microsoft.com/office/drawing/2014/main" id="{F3CE0883-AE0B-4FB1-97BF-A9E26499012B}"/>
                </a:ext>
              </a:extLst>
            </p:cNvPr>
            <p:cNvSpPr/>
            <p:nvPr/>
          </p:nvSpPr>
          <p:spPr>
            <a:xfrm>
              <a:off x="8313387" y="4566831"/>
              <a:ext cx="66675" cy="152400"/>
            </a:xfrm>
            <a:custGeom>
              <a:avLst/>
              <a:gdLst>
                <a:gd name="connsiteX0" fmla="*/ 47625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7625"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5" name="Freeform: Shape 17">
              <a:extLst>
                <a:ext uri="{FF2B5EF4-FFF2-40B4-BE49-F238E27FC236}">
                  <a16:creationId xmlns:a16="http://schemas.microsoft.com/office/drawing/2014/main" id="{A6CF579B-9856-45DE-8511-81F3A989BDE4}"/>
                </a:ext>
              </a:extLst>
            </p:cNvPr>
            <p:cNvSpPr/>
            <p:nvPr/>
          </p:nvSpPr>
          <p:spPr>
            <a:xfrm>
              <a:off x="8328627" y="4318228"/>
              <a:ext cx="561975" cy="200025"/>
            </a:xfrm>
            <a:custGeom>
              <a:avLst/>
              <a:gdLst>
                <a:gd name="connsiteX0" fmla="*/ 544830 w 561975"/>
                <a:gd name="connsiteY0" fmla="*/ 180975 h 200025"/>
                <a:gd name="connsiteX1" fmla="*/ 23812 w 561975"/>
                <a:gd name="connsiteY1" fmla="*/ 180975 h 200025"/>
                <a:gd name="connsiteX2" fmla="*/ 23812 w 561975"/>
                <a:gd name="connsiteY2" fmla="*/ 58102 h 200025"/>
                <a:gd name="connsiteX3" fmla="*/ 23812 w 561975"/>
                <a:gd name="connsiteY3" fmla="*/ 23812 h 200025"/>
                <a:gd name="connsiteX4" fmla="*/ 135255 w 561975"/>
                <a:gd name="connsiteY4" fmla="*/ 23812 h 200025"/>
                <a:gd name="connsiteX5" fmla="*/ 168592 w 561975"/>
                <a:gd name="connsiteY5" fmla="*/ 58102 h 200025"/>
                <a:gd name="connsiteX6" fmla="*/ 544830 w 561975"/>
                <a:gd name="connsiteY6" fmla="*/ 58102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975" h="200025">
                  <a:moveTo>
                    <a:pt x="544830" y="180975"/>
                  </a:moveTo>
                  <a:lnTo>
                    <a:pt x="23812" y="180975"/>
                  </a:lnTo>
                  <a:lnTo>
                    <a:pt x="23812" y="58102"/>
                  </a:lnTo>
                  <a:lnTo>
                    <a:pt x="23812" y="23812"/>
                  </a:lnTo>
                  <a:lnTo>
                    <a:pt x="135255" y="23812"/>
                  </a:lnTo>
                  <a:lnTo>
                    <a:pt x="168592" y="58102"/>
                  </a:lnTo>
                  <a:lnTo>
                    <a:pt x="544830" y="58102"/>
                  </a:lnTo>
                  <a:close/>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6" name="Freeform: Shape 18">
              <a:extLst>
                <a:ext uri="{FF2B5EF4-FFF2-40B4-BE49-F238E27FC236}">
                  <a16:creationId xmlns:a16="http://schemas.microsoft.com/office/drawing/2014/main" id="{F390CB97-A642-4027-A729-EC9F0E586E2E}"/>
                </a:ext>
              </a:extLst>
            </p:cNvPr>
            <p:cNvSpPr/>
            <p:nvPr/>
          </p:nvSpPr>
          <p:spPr>
            <a:xfrm>
              <a:off x="8313387" y="4678273"/>
              <a:ext cx="590550" cy="114300"/>
            </a:xfrm>
            <a:custGeom>
              <a:avLst/>
              <a:gdLst>
                <a:gd name="connsiteX0" fmla="*/ 23812 w 590550"/>
                <a:gd name="connsiteY0" fmla="*/ 23812 h 114300"/>
                <a:gd name="connsiteX1" fmla="*/ 39052 w 590550"/>
                <a:gd name="connsiteY1" fmla="*/ 94297 h 114300"/>
                <a:gd name="connsiteX2" fmla="*/ 560070 w 590550"/>
                <a:gd name="connsiteY2" fmla="*/ 94297 h 114300"/>
                <a:gd name="connsiteX3" fmla="*/ 575310 w 590550"/>
                <a:gd name="connsiteY3" fmla="*/ 23812 h 114300"/>
              </a:gdLst>
              <a:ahLst/>
              <a:cxnLst>
                <a:cxn ang="0">
                  <a:pos x="connsiteX0" y="connsiteY0"/>
                </a:cxn>
                <a:cxn ang="0">
                  <a:pos x="connsiteX1" y="connsiteY1"/>
                </a:cxn>
                <a:cxn ang="0">
                  <a:pos x="connsiteX2" y="connsiteY2"/>
                </a:cxn>
                <a:cxn ang="0">
                  <a:pos x="connsiteX3" y="connsiteY3"/>
                </a:cxn>
              </a:cxnLst>
              <a:rect l="l" t="t" r="r" b="b"/>
              <a:pathLst>
                <a:path w="590550" h="114300">
                  <a:moveTo>
                    <a:pt x="23812" y="23812"/>
                  </a:moveTo>
                  <a:lnTo>
                    <a:pt x="39052" y="94297"/>
                  </a:lnTo>
                  <a:lnTo>
                    <a:pt x="560070" y="94297"/>
                  </a:lnTo>
                  <a:lnTo>
                    <a:pt x="575310" y="23812"/>
                  </a:lnTo>
                  <a:close/>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7" name="Freeform: Shape 19">
              <a:extLst>
                <a:ext uri="{FF2B5EF4-FFF2-40B4-BE49-F238E27FC236}">
                  <a16:creationId xmlns:a16="http://schemas.microsoft.com/office/drawing/2014/main" id="{E6E22A52-8368-4D6C-9057-9BBE9FC019D1}"/>
                </a:ext>
              </a:extLst>
            </p:cNvPr>
            <p:cNvSpPr/>
            <p:nvPr/>
          </p:nvSpPr>
          <p:spPr>
            <a:xfrm>
              <a:off x="8268620" y="4475391"/>
              <a:ext cx="685800" cy="133350"/>
            </a:xfrm>
            <a:custGeom>
              <a:avLst/>
              <a:gdLst>
                <a:gd name="connsiteX0" fmla="*/ 644843 w 685800"/>
                <a:gd name="connsiteY0" fmla="*/ 115252 h 133350"/>
                <a:gd name="connsiteX1" fmla="*/ 644843 w 685800"/>
                <a:gd name="connsiteY1" fmla="*/ 115252 h 133350"/>
                <a:gd name="connsiteX2" fmla="*/ 664845 w 685800"/>
                <a:gd name="connsiteY2" fmla="*/ 23812 h 133350"/>
                <a:gd name="connsiteX3" fmla="*/ 23812 w 685800"/>
                <a:gd name="connsiteY3" fmla="*/ 23812 h 133350"/>
                <a:gd name="connsiteX4" fmla="*/ 43815 w 685800"/>
                <a:gd name="connsiteY4" fmla="*/ 115252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33350">
                  <a:moveTo>
                    <a:pt x="644843" y="115252"/>
                  </a:moveTo>
                  <a:lnTo>
                    <a:pt x="644843" y="115252"/>
                  </a:lnTo>
                  <a:lnTo>
                    <a:pt x="664845" y="23812"/>
                  </a:lnTo>
                  <a:lnTo>
                    <a:pt x="23812" y="23812"/>
                  </a:lnTo>
                  <a:lnTo>
                    <a:pt x="43815" y="115252"/>
                  </a:lnTo>
                  <a:close/>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8" name="Freeform: Shape 20">
              <a:extLst>
                <a:ext uri="{FF2B5EF4-FFF2-40B4-BE49-F238E27FC236}">
                  <a16:creationId xmlns:a16="http://schemas.microsoft.com/office/drawing/2014/main" id="{C870AC2A-E987-4CB4-980D-3561EC4DB638}"/>
                </a:ext>
              </a:extLst>
            </p:cNvPr>
            <p:cNvSpPr/>
            <p:nvPr/>
          </p:nvSpPr>
          <p:spPr>
            <a:xfrm>
              <a:off x="8864885" y="4566831"/>
              <a:ext cx="66675" cy="152400"/>
            </a:xfrm>
            <a:custGeom>
              <a:avLst/>
              <a:gdLst>
                <a:gd name="connsiteX0" fmla="*/ 48578 w 66675"/>
                <a:gd name="connsiteY0" fmla="*/ 23812 h 152400"/>
                <a:gd name="connsiteX1" fmla="*/ 23812 w 66675"/>
                <a:gd name="connsiteY1" fmla="*/ 135255 h 152400"/>
              </a:gdLst>
              <a:ahLst/>
              <a:cxnLst>
                <a:cxn ang="0">
                  <a:pos x="connsiteX0" y="connsiteY0"/>
                </a:cxn>
                <a:cxn ang="0">
                  <a:pos x="connsiteX1" y="connsiteY1"/>
                </a:cxn>
              </a:cxnLst>
              <a:rect l="l" t="t" r="r" b="b"/>
              <a:pathLst>
                <a:path w="66675" h="152400">
                  <a:moveTo>
                    <a:pt x="48578" y="23812"/>
                  </a:moveTo>
                  <a:lnTo>
                    <a:pt x="23812" y="135255"/>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sp>
          <p:nvSpPr>
            <p:cNvPr id="149" name="Freeform: Shape 27">
              <a:extLst>
                <a:ext uri="{FF2B5EF4-FFF2-40B4-BE49-F238E27FC236}">
                  <a16:creationId xmlns:a16="http://schemas.microsoft.com/office/drawing/2014/main" id="{ABAF4D04-BB15-452D-A42D-155442E3C6ED}"/>
                </a:ext>
              </a:extLst>
            </p:cNvPr>
            <p:cNvSpPr/>
            <p:nvPr/>
          </p:nvSpPr>
          <p:spPr>
            <a:xfrm>
              <a:off x="8288622" y="4566831"/>
              <a:ext cx="85725" cy="228600"/>
            </a:xfrm>
            <a:custGeom>
              <a:avLst/>
              <a:gdLst>
                <a:gd name="connsiteX0" fmla="*/ 23812 w 85725"/>
                <a:gd name="connsiteY0" fmla="*/ 23812 h 228600"/>
                <a:gd name="connsiteX1" fmla="*/ 63817 w 85725"/>
                <a:gd name="connsiteY1" fmla="*/ 205740 h 228600"/>
              </a:gdLst>
              <a:ahLst/>
              <a:cxnLst>
                <a:cxn ang="0">
                  <a:pos x="connsiteX0" y="connsiteY0"/>
                </a:cxn>
                <a:cxn ang="0">
                  <a:pos x="connsiteX1" y="connsiteY1"/>
                </a:cxn>
              </a:cxnLst>
              <a:rect l="l" t="t" r="r" b="b"/>
              <a:pathLst>
                <a:path w="85725" h="228600">
                  <a:moveTo>
                    <a:pt x="23812" y="23812"/>
                  </a:moveTo>
                  <a:lnTo>
                    <a:pt x="63817" y="205740"/>
                  </a:lnTo>
                </a:path>
              </a:pathLst>
            </a:custGeom>
            <a:grpFill/>
            <a:ln w="19050" cap="rnd">
              <a:solidFill>
                <a:schemeClr val="bg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625"/>
              <a:endParaRPr lang="en-US" sz="844" dirty="0">
                <a:solidFill>
                  <a:prstClr val="white"/>
                </a:solidFill>
                <a:latin typeface="Arial"/>
              </a:endParaRPr>
            </a:p>
          </p:txBody>
        </p:sp>
      </p:grpSp>
      <p:cxnSp>
        <p:nvCxnSpPr>
          <p:cNvPr id="150" name="Straight Connector 149">
            <a:extLst>
              <a:ext uri="{FF2B5EF4-FFF2-40B4-BE49-F238E27FC236}">
                <a16:creationId xmlns:a16="http://schemas.microsoft.com/office/drawing/2014/main" id="{4FC80360-BB52-4CBE-9C40-790C59C2A6B8}"/>
              </a:ext>
            </a:extLst>
          </p:cNvPr>
          <p:cNvCxnSpPr>
            <a:cxnSpLocks/>
          </p:cNvCxnSpPr>
          <p:nvPr/>
        </p:nvCxnSpPr>
        <p:spPr>
          <a:xfrm>
            <a:off x="1760636" y="1014618"/>
            <a:ext cx="0" cy="3773441"/>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1" name="Rounded Rectangle 50">
            <a:extLst>
              <a:ext uri="{FF2B5EF4-FFF2-40B4-BE49-F238E27FC236}">
                <a16:creationId xmlns:a16="http://schemas.microsoft.com/office/drawing/2014/main" id="{D69DA37A-AC68-43F2-90D9-093FCB9AA4F7}"/>
              </a:ext>
            </a:extLst>
          </p:cNvPr>
          <p:cNvSpPr>
            <a:spLocks/>
          </p:cNvSpPr>
          <p:nvPr/>
        </p:nvSpPr>
        <p:spPr bwMode="auto">
          <a:xfrm>
            <a:off x="385119" y="1785243"/>
            <a:ext cx="1057444" cy="1057444"/>
          </a:xfrm>
          <a:prstGeom prst="ellipse">
            <a:avLst/>
          </a:prstGeom>
          <a:noFill/>
          <a:ln w="19050" cap="sq" cmpd="sng">
            <a:solidFill>
              <a:schemeClr val="bg1"/>
            </a:solidFill>
            <a:prstDash val="solid"/>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flatTx/>
          </a:bodyPr>
          <a:lstStyle/>
          <a:p>
            <a:pPr algn="ctr" defTabSz="699337" fontAlgn="base">
              <a:lnSpc>
                <a:spcPct val="90000"/>
              </a:lnSpc>
              <a:spcBef>
                <a:spcPct val="0"/>
              </a:spcBef>
              <a:spcAft>
                <a:spcPct val="0"/>
              </a:spcAft>
            </a:pPr>
            <a:endParaRPr lang="en-US" sz="2118" dirty="0">
              <a:gradFill>
                <a:gsLst>
                  <a:gs pos="0">
                    <a:srgbClr val="FFFFFF"/>
                  </a:gs>
                  <a:gs pos="100000">
                    <a:srgbClr val="FFFFFF"/>
                  </a:gs>
                </a:gsLst>
                <a:lin ang="5400000" scaled="0"/>
              </a:gradFill>
              <a:cs typeface="Segoe UI" pitchFamily="34" charset="0"/>
            </a:endParaRPr>
          </a:p>
        </p:txBody>
      </p:sp>
      <p:grpSp>
        <p:nvGrpSpPr>
          <p:cNvPr id="152" name="Graphic 236">
            <a:extLst>
              <a:ext uri="{FF2B5EF4-FFF2-40B4-BE49-F238E27FC236}">
                <a16:creationId xmlns:a16="http://schemas.microsoft.com/office/drawing/2014/main" id="{996BB13A-CF5B-446B-A7D4-7A104E835EF5}"/>
              </a:ext>
            </a:extLst>
          </p:cNvPr>
          <p:cNvGrpSpPr/>
          <p:nvPr/>
        </p:nvGrpSpPr>
        <p:grpSpPr>
          <a:xfrm>
            <a:off x="787063" y="2202727"/>
            <a:ext cx="556599" cy="556599"/>
            <a:chOff x="4629252" y="322847"/>
            <a:chExt cx="643689" cy="643689"/>
          </a:xfrm>
        </p:grpSpPr>
        <p:sp>
          <p:nvSpPr>
            <p:cNvPr id="153" name="Freeform: Shape 180">
              <a:extLst>
                <a:ext uri="{FF2B5EF4-FFF2-40B4-BE49-F238E27FC236}">
                  <a16:creationId xmlns:a16="http://schemas.microsoft.com/office/drawing/2014/main" id="{302ACAE6-0CB2-4B1F-B619-972EF18D2B79}"/>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bg1"/>
              </a:solidFill>
              <a:prstDash val="solid"/>
              <a:round/>
            </a:ln>
          </p:spPr>
          <p:txBody>
            <a:bodyPr rtlCol="0" anchor="ctr"/>
            <a:lstStyle/>
            <a:p>
              <a:endParaRPr lang="en-US" sz="1125" dirty="0"/>
            </a:p>
          </p:txBody>
        </p:sp>
        <p:sp>
          <p:nvSpPr>
            <p:cNvPr id="154" name="Freeform: Shape 181">
              <a:extLst>
                <a:ext uri="{FF2B5EF4-FFF2-40B4-BE49-F238E27FC236}">
                  <a16:creationId xmlns:a16="http://schemas.microsoft.com/office/drawing/2014/main" id="{D769D757-9D30-474F-80BE-1A6F46453467}"/>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bg1"/>
              </a:solidFill>
              <a:prstDash val="solid"/>
              <a:round/>
            </a:ln>
          </p:spPr>
          <p:txBody>
            <a:bodyPr rtlCol="0" anchor="ctr"/>
            <a:lstStyle/>
            <a:p>
              <a:endParaRPr lang="en-US" sz="1125" dirty="0"/>
            </a:p>
          </p:txBody>
        </p:sp>
        <p:sp>
          <p:nvSpPr>
            <p:cNvPr id="155" name="Freeform: Shape 182">
              <a:extLst>
                <a:ext uri="{FF2B5EF4-FFF2-40B4-BE49-F238E27FC236}">
                  <a16:creationId xmlns:a16="http://schemas.microsoft.com/office/drawing/2014/main" id="{3657701E-12F0-4D4E-87D4-E7535D7E03FD}"/>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bg1"/>
              </a:solidFill>
              <a:prstDash val="solid"/>
              <a:round/>
            </a:ln>
          </p:spPr>
          <p:txBody>
            <a:bodyPr rtlCol="0" anchor="ctr"/>
            <a:lstStyle/>
            <a:p>
              <a:endParaRPr lang="en-US" sz="1125" dirty="0"/>
            </a:p>
          </p:txBody>
        </p:sp>
        <p:sp>
          <p:nvSpPr>
            <p:cNvPr id="156" name="Freeform: Shape 183">
              <a:extLst>
                <a:ext uri="{FF2B5EF4-FFF2-40B4-BE49-F238E27FC236}">
                  <a16:creationId xmlns:a16="http://schemas.microsoft.com/office/drawing/2014/main" id="{29030D1E-A2B6-4AC0-B52A-BA470AB1A8E0}"/>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bg1"/>
              </a:solidFill>
              <a:prstDash val="solid"/>
              <a:round/>
            </a:ln>
          </p:spPr>
          <p:txBody>
            <a:bodyPr rtlCol="0" anchor="ctr"/>
            <a:lstStyle/>
            <a:p>
              <a:endParaRPr lang="en-US" sz="1125" dirty="0"/>
            </a:p>
          </p:txBody>
        </p:sp>
        <p:sp>
          <p:nvSpPr>
            <p:cNvPr id="157" name="Freeform: Shape 184">
              <a:extLst>
                <a:ext uri="{FF2B5EF4-FFF2-40B4-BE49-F238E27FC236}">
                  <a16:creationId xmlns:a16="http://schemas.microsoft.com/office/drawing/2014/main" id="{C86F60BE-D34D-477B-BD18-A626397A21F0}"/>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rgbClr val="0070C0"/>
              </a:solidFill>
              <a:prstDash val="solid"/>
              <a:round/>
            </a:ln>
          </p:spPr>
          <p:txBody>
            <a:bodyPr rtlCol="0" anchor="ctr"/>
            <a:lstStyle/>
            <a:p>
              <a:endParaRPr lang="en-US" sz="1125" dirty="0"/>
            </a:p>
          </p:txBody>
        </p:sp>
        <p:sp>
          <p:nvSpPr>
            <p:cNvPr id="158" name="Freeform: Shape 185">
              <a:extLst>
                <a:ext uri="{FF2B5EF4-FFF2-40B4-BE49-F238E27FC236}">
                  <a16:creationId xmlns:a16="http://schemas.microsoft.com/office/drawing/2014/main" id="{F2E71CDB-7BF8-4A6E-87EE-E77037B56C23}"/>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rgbClr val="0070C0"/>
              </a:solidFill>
              <a:prstDash val="solid"/>
              <a:round/>
            </a:ln>
          </p:spPr>
          <p:txBody>
            <a:bodyPr rtlCol="0" anchor="ctr"/>
            <a:lstStyle/>
            <a:p>
              <a:endParaRPr lang="en-US" sz="1125" dirty="0"/>
            </a:p>
          </p:txBody>
        </p:sp>
        <p:sp>
          <p:nvSpPr>
            <p:cNvPr id="159" name="Freeform: Shape 186">
              <a:extLst>
                <a:ext uri="{FF2B5EF4-FFF2-40B4-BE49-F238E27FC236}">
                  <a16:creationId xmlns:a16="http://schemas.microsoft.com/office/drawing/2014/main" id="{A8F7F253-2CB1-40D2-A6A2-3E41CB710DB8}"/>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rgbClr val="0070C0"/>
              </a:solidFill>
              <a:prstDash val="solid"/>
              <a:round/>
            </a:ln>
          </p:spPr>
          <p:txBody>
            <a:bodyPr rtlCol="0" anchor="ctr"/>
            <a:lstStyle/>
            <a:p>
              <a:endParaRPr lang="en-US" sz="1125" dirty="0"/>
            </a:p>
          </p:txBody>
        </p:sp>
        <p:sp>
          <p:nvSpPr>
            <p:cNvPr id="160" name="Freeform: Shape 187">
              <a:extLst>
                <a:ext uri="{FF2B5EF4-FFF2-40B4-BE49-F238E27FC236}">
                  <a16:creationId xmlns:a16="http://schemas.microsoft.com/office/drawing/2014/main" id="{E21D239C-6041-4700-A4E0-8B5FD98A29DD}"/>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bg1"/>
              </a:solidFill>
              <a:prstDash val="solid"/>
              <a:round/>
            </a:ln>
          </p:spPr>
          <p:txBody>
            <a:bodyPr rtlCol="0" anchor="ctr"/>
            <a:lstStyle/>
            <a:p>
              <a:endParaRPr lang="en-US" sz="1125" dirty="0"/>
            </a:p>
          </p:txBody>
        </p:sp>
      </p:grpSp>
    </p:spTree>
    <p:extLst>
      <p:ext uri="{BB962C8B-B14F-4D97-AF65-F5344CB8AC3E}">
        <p14:creationId xmlns:p14="http://schemas.microsoft.com/office/powerpoint/2010/main" val="9537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605314" y="4171999"/>
            <a:ext cx="7654353"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50" tIns="28575" rIns="57150" bIns="28575" numCol="1" anchor="ctr" anchorCtr="0" compatLnSpc="1">
            <a:prstTxWarp prst="textNoShape">
              <a:avLst/>
            </a:prstTxWarp>
            <a:spAutoFit/>
          </a:bodyPr>
          <a:lstStyle/>
          <a:p>
            <a:pPr defTabSz="571500" eaLnBrk="0" fontAlgn="base" hangingPunct="0">
              <a:spcBef>
                <a:spcPct val="0"/>
              </a:spcBef>
              <a:spcAft>
                <a:spcPct val="0"/>
              </a:spcAft>
            </a:pPr>
            <a:r>
              <a:rPr lang="en-US" altLang="en-US" sz="1125" b="1" dirty="0">
                <a:solidFill>
                  <a:schemeClr val="bg1"/>
                </a:solidFill>
                <a:latin typeface="Arial" panose="020B0604020202020204" pitchFamily="34" charset="0"/>
              </a:rPr>
              <a:t>Sample pricing for AID - US East (N. Virginia)</a:t>
            </a:r>
            <a:endParaRPr lang="en-US" altLang="en-US" sz="563" dirty="0">
              <a:solidFill>
                <a:schemeClr val="bg1"/>
              </a:solidFill>
              <a:latin typeface="Arial" panose="020B0604020202020204" pitchFamily="34" charset="0"/>
            </a:endParaRPr>
          </a:p>
          <a:p>
            <a:pPr defTabSz="571500" eaLnBrk="0" fontAlgn="base" hangingPunct="0">
              <a:spcBef>
                <a:spcPct val="0"/>
              </a:spcBef>
              <a:spcAft>
                <a:spcPct val="0"/>
              </a:spcAft>
            </a:pPr>
            <a:r>
              <a:rPr lang="en-US" altLang="en-US" sz="1125" i="1" baseline="30000" dirty="0">
                <a:solidFill>
                  <a:schemeClr val="bg1"/>
                </a:solidFill>
                <a:latin typeface="Arial" panose="020B0604020202020204" pitchFamily="34" charset="0"/>
              </a:rPr>
              <a:t>1</a:t>
            </a:r>
            <a:r>
              <a:rPr lang="en-US" altLang="en-US" sz="1125" i="1" dirty="0">
                <a:solidFill>
                  <a:schemeClr val="bg1"/>
                </a:solidFill>
                <a:latin typeface="Arial" panose="020B0604020202020204" pitchFamily="34" charset="0"/>
              </a:rPr>
              <a:t> Prices are as of September 25, 2020 and subject to change without notice. Pricing varies by AWS Region. For current pricing information, see the </a:t>
            </a:r>
            <a:r>
              <a:rPr lang="en-US" altLang="en-US" sz="1125" i="1" dirty="0">
                <a:solidFill>
                  <a:schemeClr val="bg1"/>
                </a:solidFill>
                <a:latin typeface="Arial" panose="020B0604020202020204" pitchFamily="34" charset="0"/>
                <a:hlinkClick r:id="rId3"/>
              </a:rPr>
              <a:t>Amazon FSx for Lustre Pricing</a:t>
            </a:r>
            <a:r>
              <a:rPr lang="en-US" altLang="en-US" sz="1125" i="1" dirty="0">
                <a:solidFill>
                  <a:schemeClr val="bg1"/>
                </a:solidFill>
                <a:latin typeface="Arial" panose="020B0604020202020204" pitchFamily="34" charset="0"/>
              </a:rPr>
              <a:t> page on the AWS website</a:t>
            </a:r>
            <a:r>
              <a:rPr lang="en-US" altLang="en-US" sz="1125" i="1" dirty="0">
                <a:latin typeface="Arial" panose="020B0604020202020204" pitchFamily="34" charset="0"/>
              </a:rPr>
              <a:t>.</a:t>
            </a:r>
            <a:endParaRPr lang="en-US" altLang="en-US" sz="1125" dirty="0">
              <a:latin typeface="Arial" panose="020B0604020202020204" pitchFamily="34" charset="0"/>
            </a:endParaRPr>
          </a:p>
        </p:txBody>
      </p:sp>
      <p:sp>
        <p:nvSpPr>
          <p:cNvPr id="5" name="Title 1">
            <a:extLst>
              <a:ext uri="{FF2B5EF4-FFF2-40B4-BE49-F238E27FC236}">
                <a16:creationId xmlns:a16="http://schemas.microsoft.com/office/drawing/2014/main" id="{01575D72-F791-DA49-AA01-4A6A283BECB7}"/>
              </a:ext>
            </a:extLst>
          </p:cNvPr>
          <p:cNvSpPr>
            <a:spLocks noGrp="1"/>
          </p:cNvSpPr>
          <p:nvPr>
            <p:ph type="title"/>
          </p:nvPr>
        </p:nvSpPr>
        <p:spPr/>
        <p:txBody>
          <a:bodyPr/>
          <a:lstStyle/>
          <a:p>
            <a:r>
              <a:rPr lang="en-US" sz="2000" dirty="0"/>
              <a:t>Multiple FSx for Lustre throughput options and deployment types allow customers to optimize storage cost and performance</a:t>
            </a:r>
          </a:p>
        </p:txBody>
      </p:sp>
      <p:grpSp>
        <p:nvGrpSpPr>
          <p:cNvPr id="6" name="Graphic 268">
            <a:extLst>
              <a:ext uri="{FF2B5EF4-FFF2-40B4-BE49-F238E27FC236}">
                <a16:creationId xmlns:a16="http://schemas.microsoft.com/office/drawing/2014/main" id="{71715EEA-A5ED-8A49-9149-CD0E377C1940}"/>
              </a:ext>
            </a:extLst>
          </p:cNvPr>
          <p:cNvGrpSpPr/>
          <p:nvPr/>
        </p:nvGrpSpPr>
        <p:grpSpPr>
          <a:xfrm>
            <a:off x="8483448" y="47987"/>
            <a:ext cx="604524" cy="585077"/>
            <a:chOff x="4482890" y="6177234"/>
            <a:chExt cx="643689" cy="643689"/>
          </a:xfrm>
        </p:grpSpPr>
        <p:sp>
          <p:nvSpPr>
            <p:cNvPr id="7" name="Freeform: Shape 100">
              <a:extLst>
                <a:ext uri="{FF2B5EF4-FFF2-40B4-BE49-F238E27FC236}">
                  <a16:creationId xmlns:a16="http://schemas.microsoft.com/office/drawing/2014/main" id="{B25337FA-C3CD-5B46-BF46-831303BD140C}"/>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sz="1125" dirty="0"/>
            </a:p>
          </p:txBody>
        </p:sp>
        <p:sp>
          <p:nvSpPr>
            <p:cNvPr id="8" name="Freeform: Shape 101">
              <a:extLst>
                <a:ext uri="{FF2B5EF4-FFF2-40B4-BE49-F238E27FC236}">
                  <a16:creationId xmlns:a16="http://schemas.microsoft.com/office/drawing/2014/main" id="{C9E2B056-3330-7E4F-90B4-4A2702014BE8}"/>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sz="1125" dirty="0"/>
            </a:p>
          </p:txBody>
        </p:sp>
        <p:sp>
          <p:nvSpPr>
            <p:cNvPr id="9" name="Freeform: Shape 102">
              <a:extLst>
                <a:ext uri="{FF2B5EF4-FFF2-40B4-BE49-F238E27FC236}">
                  <a16:creationId xmlns:a16="http://schemas.microsoft.com/office/drawing/2014/main" id="{95B0C26F-A0AD-C446-8836-725774BF58FA}"/>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sz="1125" dirty="0"/>
            </a:p>
          </p:txBody>
        </p:sp>
        <p:sp>
          <p:nvSpPr>
            <p:cNvPr id="10" name="Freeform: Shape 103">
              <a:extLst>
                <a:ext uri="{FF2B5EF4-FFF2-40B4-BE49-F238E27FC236}">
                  <a16:creationId xmlns:a16="http://schemas.microsoft.com/office/drawing/2014/main" id="{E6FB5BAF-8B65-6F40-90B8-5F3577E2E20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9050" cap="flat">
              <a:solidFill>
                <a:schemeClr val="bg1"/>
              </a:solidFill>
              <a:prstDash val="solid"/>
              <a:miter/>
            </a:ln>
          </p:spPr>
          <p:txBody>
            <a:bodyPr rtlCol="0" anchor="ctr"/>
            <a:lstStyle/>
            <a:p>
              <a:endParaRPr lang="en-US" sz="1125" dirty="0"/>
            </a:p>
          </p:txBody>
        </p:sp>
        <p:sp>
          <p:nvSpPr>
            <p:cNvPr id="11" name="Freeform: Shape 104">
              <a:extLst>
                <a:ext uri="{FF2B5EF4-FFF2-40B4-BE49-F238E27FC236}">
                  <a16:creationId xmlns:a16="http://schemas.microsoft.com/office/drawing/2014/main" id="{7450D2FA-08AD-5F4E-BCD4-88AEF02FDD3C}"/>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sz="1125" dirty="0"/>
            </a:p>
          </p:txBody>
        </p:sp>
        <p:sp>
          <p:nvSpPr>
            <p:cNvPr id="12" name="Freeform: Shape 105">
              <a:extLst>
                <a:ext uri="{FF2B5EF4-FFF2-40B4-BE49-F238E27FC236}">
                  <a16:creationId xmlns:a16="http://schemas.microsoft.com/office/drawing/2014/main" id="{EF45656C-906D-B345-B03B-A9AEFD4F9DC0}"/>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miter/>
            </a:ln>
          </p:spPr>
          <p:txBody>
            <a:bodyPr rtlCol="0" anchor="ctr"/>
            <a:lstStyle/>
            <a:p>
              <a:endParaRPr lang="en-US" sz="1125" dirty="0"/>
            </a:p>
          </p:txBody>
        </p:sp>
        <p:sp>
          <p:nvSpPr>
            <p:cNvPr id="13" name="Freeform: Shape 106">
              <a:extLst>
                <a:ext uri="{FF2B5EF4-FFF2-40B4-BE49-F238E27FC236}">
                  <a16:creationId xmlns:a16="http://schemas.microsoft.com/office/drawing/2014/main" id="{3595447B-3D33-7546-8C9A-463453BFEF09}"/>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sz="1125" dirty="0"/>
            </a:p>
          </p:txBody>
        </p:sp>
        <p:sp>
          <p:nvSpPr>
            <p:cNvPr id="14" name="Freeform: Shape 109">
              <a:extLst>
                <a:ext uri="{FF2B5EF4-FFF2-40B4-BE49-F238E27FC236}">
                  <a16:creationId xmlns:a16="http://schemas.microsoft.com/office/drawing/2014/main" id="{F3212DFD-5855-C44C-856A-B34365EAF5D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9050" cap="flat">
              <a:solidFill>
                <a:schemeClr val="bg1"/>
              </a:solidFill>
              <a:prstDash val="solid"/>
              <a:miter/>
            </a:ln>
          </p:spPr>
          <p:txBody>
            <a:bodyPr rtlCol="0" anchor="ctr"/>
            <a:lstStyle/>
            <a:p>
              <a:endParaRPr lang="en-US" sz="1125" dirty="0"/>
            </a:p>
          </p:txBody>
        </p:sp>
        <p:sp>
          <p:nvSpPr>
            <p:cNvPr id="15" name="Freeform: Shape 110">
              <a:extLst>
                <a:ext uri="{FF2B5EF4-FFF2-40B4-BE49-F238E27FC236}">
                  <a16:creationId xmlns:a16="http://schemas.microsoft.com/office/drawing/2014/main" id="{6DE1936A-6DAA-3F40-A115-8D65482FBFF1}"/>
                </a:ext>
              </a:extLst>
            </p:cNvPr>
            <p:cNvSpPr/>
            <p:nvPr/>
          </p:nvSpPr>
          <p:spPr>
            <a:xfrm>
              <a:off x="4742297" y="6373881"/>
              <a:ext cx="122301" cy="23816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bg1"/>
              </a:solidFill>
              <a:prstDash val="solid"/>
              <a:round/>
            </a:ln>
          </p:spPr>
          <p:txBody>
            <a:bodyPr rtlCol="0" anchor="ctr"/>
            <a:lstStyle/>
            <a:p>
              <a:endParaRPr lang="en-US" sz="1125" dirty="0"/>
            </a:p>
          </p:txBody>
        </p:sp>
        <p:sp>
          <p:nvSpPr>
            <p:cNvPr id="16" name="Freeform: Shape 111">
              <a:extLst>
                <a:ext uri="{FF2B5EF4-FFF2-40B4-BE49-F238E27FC236}">
                  <a16:creationId xmlns:a16="http://schemas.microsoft.com/office/drawing/2014/main" id="{602B2954-FA1A-8349-B8F4-AF8ACEFAEF6C}"/>
                </a:ext>
              </a:extLst>
            </p:cNvPr>
            <p:cNvSpPr/>
            <p:nvPr/>
          </p:nvSpPr>
          <p:spPr>
            <a:xfrm>
              <a:off x="4805056" y="6347812"/>
              <a:ext cx="9655" cy="30253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bg1"/>
              </a:solidFill>
              <a:prstDash val="solid"/>
              <a:round/>
            </a:ln>
          </p:spPr>
          <p:txBody>
            <a:bodyPr rtlCol="0" anchor="ctr"/>
            <a:lstStyle/>
            <a:p>
              <a:endParaRPr lang="en-US" sz="1125" dirty="0"/>
            </a:p>
          </p:txBody>
        </p:sp>
      </p:grpSp>
      <p:sp>
        <p:nvSpPr>
          <p:cNvPr id="17" name="Rectangle 16">
            <a:extLst>
              <a:ext uri="{FF2B5EF4-FFF2-40B4-BE49-F238E27FC236}">
                <a16:creationId xmlns:a16="http://schemas.microsoft.com/office/drawing/2014/main" id="{42C1F576-725D-5840-95B5-DE44F99FE4A3}"/>
              </a:ext>
            </a:extLst>
          </p:cNvPr>
          <p:cNvSpPr/>
          <p:nvPr/>
        </p:nvSpPr>
        <p:spPr>
          <a:xfrm>
            <a:off x="7248495" y="1203370"/>
            <a:ext cx="1706472" cy="202144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14313" indent="-214313">
              <a:spcAft>
                <a:spcPts val="375"/>
              </a:spcAft>
              <a:buFont typeface="Arial" panose="020B0604020202020204" pitchFamily="34" charset="0"/>
              <a:buChar char="•"/>
            </a:pPr>
            <a:r>
              <a:rPr lang="en-US" sz="1250" dirty="0"/>
              <a:t>Scratch file systems are ideal for temporary storage and shorter-term processing of data.</a:t>
            </a:r>
          </a:p>
          <a:p>
            <a:pPr marL="214313" indent="-214313">
              <a:spcAft>
                <a:spcPts val="375"/>
              </a:spcAft>
              <a:buFont typeface="Arial" panose="020B0604020202020204" pitchFamily="34" charset="0"/>
              <a:buChar char="•"/>
            </a:pPr>
            <a:r>
              <a:rPr lang="en-US" sz="1250" dirty="0"/>
              <a:t>Data is not replicated and does not persist if a file server fails.</a:t>
            </a:r>
          </a:p>
        </p:txBody>
      </p:sp>
      <p:sp>
        <p:nvSpPr>
          <p:cNvPr id="18" name="Rectangle 17">
            <a:extLst>
              <a:ext uri="{FF2B5EF4-FFF2-40B4-BE49-F238E27FC236}">
                <a16:creationId xmlns:a16="http://schemas.microsoft.com/office/drawing/2014/main" id="{A66B67A7-19B5-F348-984B-4AFCC51CFA86}"/>
              </a:ext>
            </a:extLst>
          </p:cNvPr>
          <p:cNvSpPr/>
          <p:nvPr/>
        </p:nvSpPr>
        <p:spPr>
          <a:xfrm>
            <a:off x="7248495" y="3267521"/>
            <a:ext cx="1706472" cy="785936"/>
          </a:xfrm>
          <a:prstGeom prst="rect">
            <a:avLst/>
          </a:prstGeom>
          <a:solidFill>
            <a:schemeClr val="tx1">
              <a:lumMod val="75000"/>
            </a:schemeClr>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14313" indent="-214313">
              <a:spcAft>
                <a:spcPts val="375"/>
              </a:spcAft>
              <a:buFont typeface="Arial" panose="020B0604020202020204" pitchFamily="34" charset="0"/>
              <a:buChar char="•"/>
            </a:pPr>
            <a:r>
              <a:rPr lang="en-US" sz="1250" dirty="0">
                <a:solidFill>
                  <a:schemeClr val="bg1"/>
                </a:solidFill>
              </a:rPr>
              <a:t>File systems with SSD storage can burst up to 1.3 GB/s per TiB</a:t>
            </a:r>
          </a:p>
        </p:txBody>
      </p:sp>
      <p:graphicFrame>
        <p:nvGraphicFramePr>
          <p:cNvPr id="2" name="Table 1"/>
          <p:cNvGraphicFramePr>
            <a:graphicFrameLocks noGrp="1"/>
          </p:cNvGraphicFramePr>
          <p:nvPr>
            <p:extLst>
              <p:ext uri="{D42A27DB-BD31-4B8C-83A1-F6EECF244321}">
                <p14:modId xmlns:p14="http://schemas.microsoft.com/office/powerpoint/2010/main" val="1312666302"/>
              </p:ext>
            </p:extLst>
          </p:nvPr>
        </p:nvGraphicFramePr>
        <p:xfrm>
          <a:off x="457785" y="1139870"/>
          <a:ext cx="6513369" cy="2905747"/>
        </p:xfrm>
        <a:graphic>
          <a:graphicData uri="http://schemas.openxmlformats.org/drawingml/2006/table">
            <a:tbl>
              <a:tblPr firstRow="1" firstCol="1" bandRow="1">
                <a:tableStyleId>{5C22544A-7EE6-4342-B048-85BDC9FD1C3A}</a:tableStyleId>
              </a:tblPr>
              <a:tblGrid>
                <a:gridCol w="1775490">
                  <a:extLst>
                    <a:ext uri="{9D8B030D-6E8A-4147-A177-3AD203B41FA5}">
                      <a16:colId xmlns:a16="http://schemas.microsoft.com/office/drawing/2014/main" val="751683185"/>
                    </a:ext>
                  </a:extLst>
                </a:gridCol>
                <a:gridCol w="1775490">
                  <a:extLst>
                    <a:ext uri="{9D8B030D-6E8A-4147-A177-3AD203B41FA5}">
                      <a16:colId xmlns:a16="http://schemas.microsoft.com/office/drawing/2014/main" val="1699933111"/>
                    </a:ext>
                  </a:extLst>
                </a:gridCol>
                <a:gridCol w="2096306">
                  <a:extLst>
                    <a:ext uri="{9D8B030D-6E8A-4147-A177-3AD203B41FA5}">
                      <a16:colId xmlns:a16="http://schemas.microsoft.com/office/drawing/2014/main" val="3308648735"/>
                    </a:ext>
                  </a:extLst>
                </a:gridCol>
                <a:gridCol w="866083">
                  <a:extLst>
                    <a:ext uri="{9D8B030D-6E8A-4147-A177-3AD203B41FA5}">
                      <a16:colId xmlns:a16="http://schemas.microsoft.com/office/drawing/2014/main" val="2355907828"/>
                    </a:ext>
                  </a:extLst>
                </a:gridCol>
              </a:tblGrid>
              <a:tr h="245533">
                <a:tc rowSpan="2">
                  <a:txBody>
                    <a:bodyPr/>
                    <a:lstStyle/>
                    <a:p>
                      <a:pPr marL="0" marR="0">
                        <a:spcBef>
                          <a:spcPts val="0"/>
                        </a:spcBef>
                        <a:spcAft>
                          <a:spcPts val="0"/>
                        </a:spcAft>
                      </a:pPr>
                      <a:r>
                        <a:rPr lang="en-US" sz="1800" dirty="0">
                          <a:solidFill>
                            <a:schemeClr val="accent1"/>
                          </a:solidFill>
                          <a:effectLst/>
                        </a:rPr>
                        <a:t>Storage type</a:t>
                      </a:r>
                      <a:endParaRPr lang="en-US" sz="1800" dirty="0">
                        <a:solidFill>
                          <a:schemeClr val="accent1"/>
                        </a:solidFill>
                        <a:effectLst/>
                        <a:latin typeface="Calibri" panose="020F0502020204030204" pitchFamily="34" charset="0"/>
                        <a:ea typeface="Calibri" panose="020F0502020204030204" pitchFamily="34" charset="0"/>
                      </a:endParaRPr>
                    </a:p>
                  </a:txBody>
                  <a:tcPr marL="42863" marR="42863" marT="0" marB="0">
                    <a:lnL w="12700">
                      <a:solidFill>
                        <a:schemeClr val="tx1"/>
                      </a:solidFill>
                    </a:lnL>
                    <a:lnR w="12700">
                      <a:solidFill>
                        <a:schemeClr val="tx1"/>
                      </a:solidFill>
                    </a:lnR>
                    <a:lnT w="12700">
                      <a:solidFill>
                        <a:schemeClr val="tx1"/>
                      </a:solidFill>
                    </a:lnT>
                    <a:lnB w="12700">
                      <a:solidFill>
                        <a:schemeClr val="tx1"/>
                      </a:solidFill>
                    </a:lnB>
                    <a:noFill/>
                  </a:tcPr>
                </a:tc>
                <a:tc rowSpan="2">
                  <a:txBody>
                    <a:bodyPr/>
                    <a:lstStyle/>
                    <a:p>
                      <a:pPr marL="0" marR="0">
                        <a:spcBef>
                          <a:spcPts val="0"/>
                        </a:spcBef>
                        <a:spcAft>
                          <a:spcPts val="0"/>
                        </a:spcAft>
                      </a:pPr>
                      <a:r>
                        <a:rPr lang="en-US" sz="1300" dirty="0">
                          <a:solidFill>
                            <a:schemeClr val="accent1"/>
                          </a:solidFill>
                          <a:effectLst/>
                        </a:rPr>
                        <a:t>Baseline throughput</a:t>
                      </a:r>
                      <a:endParaRPr lang="en-US" sz="1300" dirty="0">
                        <a:solidFill>
                          <a:schemeClr val="accent1"/>
                        </a:solidFill>
                        <a:effectLst/>
                        <a:latin typeface="Calibri" panose="020F0502020204030204" pitchFamily="34" charset="0"/>
                        <a:ea typeface="Calibri" panose="020F0502020204030204" pitchFamily="34" charset="0"/>
                      </a:endParaRPr>
                    </a:p>
                  </a:txBody>
                  <a:tcPr marL="42863" marR="42863" marT="0" marB="0">
                    <a:lnL w="12700">
                      <a:solidFill>
                        <a:schemeClr val="tx1"/>
                      </a:solidFill>
                    </a:lnL>
                    <a:noFill/>
                  </a:tcPr>
                </a:tc>
                <a:tc gridSpan="2">
                  <a:txBody>
                    <a:bodyPr/>
                    <a:lstStyle/>
                    <a:p>
                      <a:pPr marL="0" marR="0">
                        <a:spcBef>
                          <a:spcPts val="0"/>
                        </a:spcBef>
                        <a:spcAft>
                          <a:spcPts val="0"/>
                        </a:spcAft>
                      </a:pPr>
                      <a:r>
                        <a:rPr lang="en-US" sz="1300" dirty="0">
                          <a:solidFill>
                            <a:schemeClr val="accent1"/>
                          </a:solidFill>
                          <a:effectLst/>
                        </a:rPr>
                        <a:t>Price per GB-month (in IAD)</a:t>
                      </a:r>
                      <a:r>
                        <a:rPr kumimoji="0" lang="en-US" altLang="en-US" sz="1300" b="1" i="1" u="none" strike="noStrike" cap="none" normalizeH="0" baseline="30000" dirty="0">
                          <a:ln>
                            <a:noFill/>
                          </a:ln>
                          <a:solidFill>
                            <a:schemeClr val="tx1"/>
                          </a:solidFill>
                          <a:effectLst/>
                          <a:latin typeface="Arial" panose="020B0604020202020204" pitchFamily="34" charset="0"/>
                        </a:rPr>
                        <a:t> 1</a:t>
                      </a:r>
                      <a:endParaRPr lang="en-US" sz="1300" b="1" dirty="0">
                        <a:solidFill>
                          <a:schemeClr val="accent1"/>
                        </a:solidFill>
                        <a:effectLst/>
                        <a:latin typeface="Calibri" panose="020F0502020204030204" pitchFamily="34" charset="0"/>
                        <a:ea typeface="Calibri" panose="020F0502020204030204" pitchFamily="34" charset="0"/>
                      </a:endParaRPr>
                    </a:p>
                  </a:txBody>
                  <a:tcPr marL="42863" marR="42863" marT="0" marB="0">
                    <a:noFill/>
                  </a:tcPr>
                </a:tc>
                <a:tc hMerge="1">
                  <a:txBody>
                    <a:bodyPr/>
                    <a:lstStyle/>
                    <a:p>
                      <a:endParaRPr lang="en-US"/>
                    </a:p>
                  </a:txBody>
                  <a:tcPr/>
                </a:tc>
                <a:extLst>
                  <a:ext uri="{0D108BD9-81ED-4DB2-BD59-A6C34878D82A}">
                    <a16:rowId xmlns:a16="http://schemas.microsoft.com/office/drawing/2014/main" val="1605272261"/>
                  </a:ext>
                </a:extLst>
              </a:tr>
              <a:tr h="49106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300" dirty="0">
                          <a:solidFill>
                            <a:schemeClr val="accent1"/>
                          </a:solidFill>
                          <a:effectLst/>
                        </a:rPr>
                        <a:t>Persistent storage</a:t>
                      </a:r>
                      <a:endParaRPr lang="en-US" sz="1300" dirty="0">
                        <a:solidFill>
                          <a:schemeClr val="accent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300" dirty="0">
                          <a:solidFill>
                            <a:schemeClr val="accent1"/>
                          </a:solidFill>
                          <a:effectLst/>
                        </a:rPr>
                        <a:t>Scratch Storage</a:t>
                      </a:r>
                      <a:endParaRPr lang="en-US" sz="1300" dirty="0">
                        <a:solidFill>
                          <a:schemeClr val="accent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2837643320"/>
                  </a:ext>
                </a:extLst>
              </a:tr>
              <a:tr h="513908">
                <a:tc rowSpan="2">
                  <a:txBody>
                    <a:bodyPr/>
                    <a:lstStyle/>
                    <a:p>
                      <a:pPr marL="0" marR="0">
                        <a:spcBef>
                          <a:spcPts val="0"/>
                        </a:spcBef>
                        <a:spcAft>
                          <a:spcPts val="0"/>
                        </a:spcAft>
                      </a:pPr>
                      <a:r>
                        <a:rPr lang="en-US" sz="1800" dirty="0">
                          <a:solidFill>
                            <a:schemeClr val="accent1"/>
                          </a:solidFill>
                          <a:effectLst/>
                        </a:rPr>
                        <a:t>HDD (New!)</a:t>
                      </a:r>
                      <a:endParaRPr lang="en-US" sz="1800" dirty="0">
                        <a:solidFill>
                          <a:schemeClr val="accent1"/>
                        </a:solidFill>
                        <a:effectLst/>
                        <a:latin typeface="Calibri" panose="020F0502020204030204" pitchFamily="34" charset="0"/>
                        <a:ea typeface="Calibri" panose="020F0502020204030204" pitchFamily="34" charset="0"/>
                      </a:endParaRPr>
                    </a:p>
                  </a:txBody>
                  <a:tcPr marL="42863" marR="42863" marT="0" marB="0">
                    <a:lnT w="12700">
                      <a:solidFill>
                        <a:schemeClr val="tx1"/>
                      </a:solidFill>
                    </a:lnT>
                    <a:noFill/>
                  </a:tcPr>
                </a:tc>
                <a:tc>
                  <a:txBody>
                    <a:bodyPr/>
                    <a:lstStyle/>
                    <a:p>
                      <a:pPr marL="0" marR="0">
                        <a:spcBef>
                          <a:spcPts val="0"/>
                        </a:spcBef>
                        <a:spcAft>
                          <a:spcPts val="0"/>
                        </a:spcAft>
                      </a:pPr>
                      <a:r>
                        <a:rPr lang="en-US" sz="1400" dirty="0">
                          <a:solidFill>
                            <a:schemeClr val="bg1"/>
                          </a:solidFill>
                          <a:effectLst/>
                        </a:rPr>
                        <a:t>12 MB/s per TiB</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$0.025</a:t>
                      </a:r>
                    </a:p>
                    <a:p>
                      <a:pPr marL="0" marR="0">
                        <a:spcBef>
                          <a:spcPts val="0"/>
                        </a:spcBef>
                        <a:spcAft>
                          <a:spcPts val="0"/>
                        </a:spcAft>
                      </a:pPr>
                      <a:r>
                        <a:rPr lang="en-US" sz="1400" dirty="0">
                          <a:solidFill>
                            <a:schemeClr val="bg1"/>
                          </a:solidFill>
                          <a:effectLst/>
                        </a:rPr>
                        <a:t>$0.041 (with SSD cache)</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3083451921"/>
                  </a:ext>
                </a:extLst>
              </a:tr>
              <a:tr h="543924">
                <a:tc vMerge="1">
                  <a:txBody>
                    <a:bodyPr/>
                    <a:lstStyle/>
                    <a:p>
                      <a:endParaRPr lang="en-US"/>
                    </a:p>
                  </a:txBody>
                  <a:tcPr/>
                </a:tc>
                <a:tc>
                  <a:txBody>
                    <a:bodyPr/>
                    <a:lstStyle/>
                    <a:p>
                      <a:pPr marL="0" marR="0">
                        <a:spcBef>
                          <a:spcPts val="0"/>
                        </a:spcBef>
                        <a:spcAft>
                          <a:spcPts val="0"/>
                        </a:spcAft>
                      </a:pPr>
                      <a:r>
                        <a:rPr lang="en-US" sz="1400" dirty="0">
                          <a:solidFill>
                            <a:schemeClr val="bg1"/>
                          </a:solidFill>
                          <a:effectLst/>
                        </a:rPr>
                        <a:t>40 MB/s per TiB</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$0.083</a:t>
                      </a:r>
                    </a:p>
                    <a:p>
                      <a:pPr marL="0" marR="0">
                        <a:spcBef>
                          <a:spcPts val="0"/>
                        </a:spcBef>
                        <a:spcAft>
                          <a:spcPts val="0"/>
                        </a:spcAft>
                      </a:pPr>
                      <a:r>
                        <a:rPr lang="en-US" sz="1400" dirty="0">
                          <a:solidFill>
                            <a:schemeClr val="bg1"/>
                          </a:solidFill>
                          <a:effectLst/>
                        </a:rPr>
                        <a:t>$0.099 (with SSD cache)</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920524269"/>
                  </a:ext>
                </a:extLst>
              </a:tr>
              <a:tr h="346986">
                <a:tc rowSpan="3">
                  <a:txBody>
                    <a:bodyPr/>
                    <a:lstStyle/>
                    <a:p>
                      <a:pPr marL="0" marR="0">
                        <a:spcBef>
                          <a:spcPts val="0"/>
                        </a:spcBef>
                        <a:spcAft>
                          <a:spcPts val="0"/>
                        </a:spcAft>
                      </a:pPr>
                      <a:r>
                        <a:rPr lang="en-US" sz="1800" dirty="0">
                          <a:solidFill>
                            <a:schemeClr val="accent1"/>
                          </a:solidFill>
                          <a:effectLst/>
                        </a:rPr>
                        <a:t>SSD</a:t>
                      </a:r>
                      <a:endParaRPr lang="en-US" sz="1800" dirty="0">
                        <a:solidFill>
                          <a:schemeClr val="accent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50 MB/s per TiB</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$0.140</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3527556778"/>
                  </a:ext>
                </a:extLst>
              </a:tr>
              <a:tr h="337608">
                <a:tc vMerge="1">
                  <a:txBody>
                    <a:bodyPr/>
                    <a:lstStyle/>
                    <a:p>
                      <a:endParaRPr lang="en-US"/>
                    </a:p>
                  </a:txBody>
                  <a:tcPr/>
                </a:tc>
                <a:tc>
                  <a:txBody>
                    <a:bodyPr/>
                    <a:lstStyle/>
                    <a:p>
                      <a:pPr marL="0" marR="0">
                        <a:spcBef>
                          <a:spcPts val="0"/>
                        </a:spcBef>
                        <a:spcAft>
                          <a:spcPts val="0"/>
                        </a:spcAft>
                      </a:pPr>
                      <a:r>
                        <a:rPr lang="en-US" sz="1400" dirty="0">
                          <a:solidFill>
                            <a:schemeClr val="bg1"/>
                          </a:solidFill>
                          <a:effectLst/>
                        </a:rPr>
                        <a:t>100 MB/s per TiB</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$0.190</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4054411780"/>
                  </a:ext>
                </a:extLst>
              </a:tr>
              <a:tr h="419100">
                <a:tc vMerge="1">
                  <a:txBody>
                    <a:bodyPr/>
                    <a:lstStyle/>
                    <a:p>
                      <a:endParaRPr lang="en-US"/>
                    </a:p>
                  </a:txBody>
                  <a:tcPr/>
                </a:tc>
                <a:tc>
                  <a:txBody>
                    <a:bodyPr/>
                    <a:lstStyle/>
                    <a:p>
                      <a:pPr marL="0" marR="0">
                        <a:spcBef>
                          <a:spcPts val="0"/>
                        </a:spcBef>
                        <a:spcAft>
                          <a:spcPts val="0"/>
                        </a:spcAft>
                      </a:pPr>
                      <a:r>
                        <a:rPr lang="en-US" sz="1400" dirty="0">
                          <a:solidFill>
                            <a:schemeClr val="bg1"/>
                          </a:solidFill>
                          <a:effectLst/>
                        </a:rPr>
                        <a:t>200 MB/s per TiB</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$0.290</a:t>
                      </a:r>
                    </a:p>
                    <a:p>
                      <a:pPr marL="0" marR="0">
                        <a:spcBef>
                          <a:spcPts val="0"/>
                        </a:spcBef>
                        <a:spcAft>
                          <a:spcPts val="0"/>
                        </a:spcAft>
                      </a:pP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tc>
                  <a:txBody>
                    <a:bodyPr/>
                    <a:lstStyle/>
                    <a:p>
                      <a:pPr marL="0" marR="0">
                        <a:spcBef>
                          <a:spcPts val="0"/>
                        </a:spcBef>
                        <a:spcAft>
                          <a:spcPts val="0"/>
                        </a:spcAft>
                      </a:pPr>
                      <a:r>
                        <a:rPr lang="en-US" sz="1400" dirty="0">
                          <a:solidFill>
                            <a:schemeClr val="bg1"/>
                          </a:solidFill>
                          <a:effectLst/>
                        </a:rPr>
                        <a:t>$0.14</a:t>
                      </a:r>
                      <a:endParaRPr lang="en-US" sz="1400" dirty="0">
                        <a:solidFill>
                          <a:schemeClr val="bg1"/>
                        </a:solidFill>
                        <a:effectLst/>
                        <a:latin typeface="Calibri" panose="020F0502020204030204" pitchFamily="34" charset="0"/>
                        <a:ea typeface="Calibri" panose="020F0502020204030204" pitchFamily="34" charset="0"/>
                      </a:endParaRPr>
                    </a:p>
                  </a:txBody>
                  <a:tcPr marL="42863" marR="42863" marT="0" marB="0">
                    <a:noFill/>
                  </a:tcPr>
                </a:tc>
                <a:extLst>
                  <a:ext uri="{0D108BD9-81ED-4DB2-BD59-A6C34878D82A}">
                    <a16:rowId xmlns:a16="http://schemas.microsoft.com/office/drawing/2014/main" val="3684456647"/>
                  </a:ext>
                </a:extLst>
              </a:tr>
            </a:tbl>
          </a:graphicData>
        </a:graphic>
      </p:graphicFrame>
    </p:spTree>
    <p:extLst>
      <p:ext uri="{BB962C8B-B14F-4D97-AF65-F5344CB8AC3E}">
        <p14:creationId xmlns:p14="http://schemas.microsoft.com/office/powerpoint/2010/main" val="281887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3</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Object Stores</a:t>
            </a:r>
          </a:p>
        </p:txBody>
      </p:sp>
    </p:spTree>
    <p:extLst>
      <p:ext uri="{BB962C8B-B14F-4D97-AF65-F5344CB8AC3E}">
        <p14:creationId xmlns:p14="http://schemas.microsoft.com/office/powerpoint/2010/main" val="768250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Amazon S3</a:t>
            </a:r>
          </a:p>
        </p:txBody>
      </p:sp>
    </p:spTree>
    <p:extLst>
      <p:ext uri="{BB962C8B-B14F-4D97-AF65-F5344CB8AC3E}">
        <p14:creationId xmlns:p14="http://schemas.microsoft.com/office/powerpoint/2010/main" val="177793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Amazon S3 (Simple Storage Service)</a:t>
            </a:r>
          </a:p>
        </p:txBody>
      </p:sp>
      <p:sp>
        <p:nvSpPr>
          <p:cNvPr id="3" name="Content Placeholder 2"/>
          <p:cNvSpPr>
            <a:spLocks noGrp="1"/>
          </p:cNvSpPr>
          <p:nvPr>
            <p:ph idx="1"/>
          </p:nvPr>
        </p:nvSpPr>
        <p:spPr>
          <a:xfrm>
            <a:off x="340592" y="1009332"/>
            <a:ext cx="8205304" cy="3992974"/>
          </a:xfrm>
        </p:spPr>
        <p:txBody>
          <a:bodyPr>
            <a:noAutofit/>
          </a:bodyPr>
          <a:lstStyle/>
          <a:p>
            <a:pPr marL="342900" indent="-342900">
              <a:buFont typeface="Arial" charset="0"/>
              <a:buChar char="•"/>
            </a:pPr>
            <a:r>
              <a:rPr lang="en-US" sz="2200" dirty="0"/>
              <a:t>Web accessible object store (through API or HTTPS)</a:t>
            </a:r>
          </a:p>
          <a:p>
            <a:pPr marL="342900" indent="-342900">
              <a:buFont typeface="Arial" charset="0"/>
              <a:buChar char="•"/>
            </a:pPr>
            <a:r>
              <a:rPr lang="en-US" sz="2200" dirty="0"/>
              <a:t>Highly durable (99.999999999% design)</a:t>
            </a:r>
          </a:p>
          <a:p>
            <a:pPr marL="342900" indent="-342900">
              <a:buFont typeface="Arial" charset="0"/>
              <a:buChar char="•"/>
            </a:pPr>
            <a:r>
              <a:rPr lang="en-US" sz="2200" dirty="0"/>
              <a:t>Limitlessly scalable</a:t>
            </a:r>
          </a:p>
          <a:p>
            <a:pPr marL="342900" indent="-342900">
              <a:buFont typeface="Arial" charset="0"/>
              <a:buChar char="•"/>
            </a:pPr>
            <a:r>
              <a:rPr lang="en-US" sz="2200" dirty="0"/>
              <a:t>Multiple Tiers to match your workload</a:t>
            </a:r>
            <a:endParaRPr lang="en-US" sz="2200" i="1" dirty="0"/>
          </a:p>
          <a:p>
            <a:pPr marL="342900" indent="-342900">
              <a:buFont typeface="Arial" charset="0"/>
              <a:buChar char="•"/>
            </a:pPr>
            <a:r>
              <a:rPr lang="en-US" sz="2200" dirty="0"/>
              <a:t>Data Lifecycle Rules</a:t>
            </a:r>
          </a:p>
          <a:p>
            <a:pPr marL="342900" indent="-342900">
              <a:buFont typeface="Arial" charset="0"/>
              <a:buChar char="•"/>
            </a:pPr>
            <a:r>
              <a:rPr lang="en-US" sz="2200" dirty="0"/>
              <a:t>Static Website Hosting</a:t>
            </a:r>
          </a:p>
          <a:p>
            <a:pPr marL="342900" indent="-342900">
              <a:buFont typeface="Arial" charset="0"/>
              <a:buChar char="•"/>
            </a:pPr>
            <a:r>
              <a:rPr lang="en-US" sz="2200" dirty="0"/>
              <a:t>Security, Compliance, and Audit capabilities</a:t>
            </a:r>
          </a:p>
          <a:p>
            <a:pPr marL="342900" indent="-342900">
              <a:buFont typeface="Arial" charset="0"/>
              <a:buChar char="•"/>
            </a:pPr>
            <a:r>
              <a:rPr lang="en-US" sz="2200" dirty="0"/>
              <a:t>Standard Storage Pricing (us-east-1) - $0.023 per GB</a:t>
            </a:r>
          </a:p>
        </p:txBody>
      </p:sp>
      <p:pic>
        <p:nvPicPr>
          <p:cNvPr id="5" name="Graphic 4">
            <a:extLst>
              <a:ext uri="{FF2B5EF4-FFF2-40B4-BE49-F238E27FC236}">
                <a16:creationId xmlns:a16="http://schemas.microsoft.com/office/drawing/2014/main" id="{900CB0B7-F143-934F-AA42-83D2A0941E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7946" y="1858150"/>
            <a:ext cx="1217559" cy="1217559"/>
          </a:xfrm>
          <a:prstGeom prst="rect">
            <a:avLst/>
          </a:prstGeom>
        </p:spPr>
      </p:pic>
    </p:spTree>
    <p:extLst>
      <p:ext uri="{BB962C8B-B14F-4D97-AF65-F5344CB8AC3E}">
        <p14:creationId xmlns:p14="http://schemas.microsoft.com/office/powerpoint/2010/main" val="1312518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a:xfrm>
            <a:off x="201930" y="217134"/>
            <a:ext cx="8741880" cy="674749"/>
          </a:xfrm>
        </p:spPr>
        <p:txBody>
          <a:bodyPr/>
          <a:lstStyle/>
          <a:p>
            <a:r>
              <a:rPr lang="en-US" dirty="0"/>
              <a:t>Your choice of object storage classes</a:t>
            </a:r>
          </a:p>
        </p:txBody>
      </p:sp>
      <p:cxnSp>
        <p:nvCxnSpPr>
          <p:cNvPr id="3" name="Straight Arrow Connector 2"/>
          <p:cNvCxnSpPr/>
          <p:nvPr/>
        </p:nvCxnSpPr>
        <p:spPr>
          <a:xfrm flipV="1">
            <a:off x="964455" y="2676852"/>
            <a:ext cx="7190726" cy="1436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858717" y="2555987"/>
            <a:ext cx="1351652" cy="276999"/>
          </a:xfrm>
          <a:prstGeom prst="rect">
            <a:avLst/>
          </a:prstGeom>
          <a:solidFill>
            <a:schemeClr val="tx1">
              <a:lumMod val="50000"/>
            </a:schemeClr>
          </a:solidFill>
        </p:spPr>
        <p:txBody>
          <a:bodyPr wrap="none" rtlCol="0">
            <a:spAutoFit/>
          </a:bodyPr>
          <a:lstStyle/>
          <a:p>
            <a:pPr defTabSz="685758"/>
            <a:r>
              <a:rPr lang="en-US" sz="1200" i="1" dirty="0">
                <a:solidFill>
                  <a:srgbClr val="D232AA"/>
                </a:solidFill>
                <a:latin typeface="Amazon Ember"/>
              </a:rPr>
              <a:t>Access Frequency</a:t>
            </a:r>
          </a:p>
        </p:txBody>
      </p:sp>
      <p:sp>
        <p:nvSpPr>
          <p:cNvPr id="5" name="TextBox 4"/>
          <p:cNvSpPr txBox="1"/>
          <p:nvPr/>
        </p:nvSpPr>
        <p:spPr>
          <a:xfrm>
            <a:off x="164937" y="2573124"/>
            <a:ext cx="788999" cy="276999"/>
          </a:xfrm>
          <a:prstGeom prst="rect">
            <a:avLst/>
          </a:prstGeom>
          <a:noFill/>
        </p:spPr>
        <p:txBody>
          <a:bodyPr wrap="none" rtlCol="0">
            <a:spAutoFit/>
          </a:bodyPr>
          <a:lstStyle/>
          <a:p>
            <a:pPr defTabSz="685758"/>
            <a:r>
              <a:rPr lang="en-US" sz="1200" i="1" dirty="0">
                <a:solidFill>
                  <a:srgbClr val="D232AA"/>
                </a:solidFill>
                <a:latin typeface="Amazon Ember"/>
              </a:rPr>
              <a:t>Frequent</a:t>
            </a:r>
          </a:p>
        </p:txBody>
      </p:sp>
      <p:sp>
        <p:nvSpPr>
          <p:cNvPr id="6" name="TextBox 5"/>
          <p:cNvSpPr txBox="1"/>
          <p:nvPr/>
        </p:nvSpPr>
        <p:spPr>
          <a:xfrm>
            <a:off x="8155051" y="2555987"/>
            <a:ext cx="901209" cy="276999"/>
          </a:xfrm>
          <a:prstGeom prst="rect">
            <a:avLst/>
          </a:prstGeom>
          <a:noFill/>
        </p:spPr>
        <p:txBody>
          <a:bodyPr wrap="none" rtlCol="0">
            <a:spAutoFit/>
          </a:bodyPr>
          <a:lstStyle/>
          <a:p>
            <a:pPr defTabSz="685758"/>
            <a:r>
              <a:rPr lang="en-US" sz="1200" i="1" dirty="0">
                <a:solidFill>
                  <a:srgbClr val="D232AA"/>
                </a:solidFill>
                <a:latin typeface="Amazon Ember"/>
              </a:rPr>
              <a:t>Infrequent</a:t>
            </a:r>
          </a:p>
        </p:txBody>
      </p:sp>
      <p:sp>
        <p:nvSpPr>
          <p:cNvPr id="7" name="TextBox 6"/>
          <p:cNvSpPr txBox="1"/>
          <p:nvPr/>
        </p:nvSpPr>
        <p:spPr>
          <a:xfrm>
            <a:off x="47004" y="2887604"/>
            <a:ext cx="1521185"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200"/>
            </a:lvl1pPr>
          </a:lstStyle>
          <a:p>
            <a:pPr marL="107156" indent="-107156" defTabSz="685758">
              <a:lnSpc>
                <a:spcPct val="120000"/>
              </a:lnSpc>
            </a:pPr>
            <a:r>
              <a:rPr lang="en-US" sz="900" dirty="0">
                <a:solidFill>
                  <a:srgbClr val="FFFFFF"/>
                </a:solidFill>
                <a:latin typeface="Amazon Ember"/>
              </a:rPr>
              <a:t>Active, frequently accessed data</a:t>
            </a:r>
          </a:p>
          <a:p>
            <a:pPr marL="107156" indent="-107156" defTabSz="685758">
              <a:lnSpc>
                <a:spcPct val="120000"/>
              </a:lnSpc>
            </a:pPr>
            <a:r>
              <a:rPr lang="en-US" sz="900" dirty="0">
                <a:solidFill>
                  <a:srgbClr val="FFFFFF"/>
                </a:solidFill>
                <a:latin typeface="Amazon Ember"/>
              </a:rPr>
              <a:t>Milliseconds access</a:t>
            </a:r>
          </a:p>
          <a:p>
            <a:pPr marL="107156" indent="-107156" defTabSz="685758">
              <a:lnSpc>
                <a:spcPct val="120000"/>
              </a:lnSpc>
            </a:pPr>
            <a:r>
              <a:rPr lang="en-US" sz="900" u="sng" dirty="0">
                <a:solidFill>
                  <a:srgbClr val="FFFFFF"/>
                </a:solidFill>
                <a:latin typeface="Amazon Ember"/>
              </a:rPr>
              <a:t>&gt;</a:t>
            </a:r>
            <a:r>
              <a:rPr lang="en-US" sz="900" dirty="0">
                <a:solidFill>
                  <a:srgbClr val="FFFFFF"/>
                </a:solidFill>
                <a:latin typeface="Amazon Ember"/>
              </a:rPr>
              <a:t> 3 AZ</a:t>
            </a:r>
          </a:p>
          <a:p>
            <a:pPr marL="107156" indent="-107156" defTabSz="685758">
              <a:lnSpc>
                <a:spcPct val="120000"/>
              </a:lnSpc>
            </a:pPr>
            <a:r>
              <a:rPr lang="en-US" sz="900" dirty="0">
                <a:solidFill>
                  <a:srgbClr val="FFFFFF"/>
                </a:solidFill>
                <a:latin typeface="Amazon Ember"/>
              </a:rPr>
              <a:t>$0.0210/GB</a:t>
            </a:r>
          </a:p>
        </p:txBody>
      </p:sp>
      <p:sp>
        <p:nvSpPr>
          <p:cNvPr id="9" name="TextBox 8"/>
          <p:cNvSpPr txBox="1"/>
          <p:nvPr/>
        </p:nvSpPr>
        <p:spPr>
          <a:xfrm>
            <a:off x="1542528" y="2887605"/>
            <a:ext cx="1602882"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920"/>
            </a:lvl1pPr>
          </a:lstStyle>
          <a:p>
            <a:pPr marL="107156" indent="-107156" defTabSz="685758">
              <a:lnSpc>
                <a:spcPct val="120000"/>
              </a:lnSpc>
            </a:pPr>
            <a:r>
              <a:rPr lang="en-US" sz="900" dirty="0">
                <a:solidFill>
                  <a:srgbClr val="FFFFFF"/>
                </a:solidFill>
                <a:latin typeface="Amazon Ember"/>
              </a:rPr>
              <a:t>Data with changing access patterns</a:t>
            </a:r>
          </a:p>
          <a:p>
            <a:pPr marL="107156" indent="-107156" defTabSz="685758">
              <a:lnSpc>
                <a:spcPct val="120000"/>
              </a:lnSpc>
            </a:pPr>
            <a:r>
              <a:rPr lang="en-US" sz="900" dirty="0">
                <a:solidFill>
                  <a:srgbClr val="FFFFFF"/>
                </a:solidFill>
                <a:latin typeface="Amazon Ember"/>
              </a:rPr>
              <a:t>Milliseconds access</a:t>
            </a:r>
          </a:p>
          <a:p>
            <a:pPr marL="107156" indent="-107156" defTabSz="685758">
              <a:lnSpc>
                <a:spcPct val="120000"/>
              </a:lnSpc>
            </a:pPr>
            <a:r>
              <a:rPr lang="en-US" sz="900" u="sng" dirty="0">
                <a:solidFill>
                  <a:srgbClr val="FFFFFF"/>
                </a:solidFill>
                <a:latin typeface="Amazon Ember"/>
              </a:rPr>
              <a:t>&gt;</a:t>
            </a:r>
            <a:r>
              <a:rPr lang="en-US" sz="900" dirty="0">
                <a:solidFill>
                  <a:srgbClr val="FFFFFF"/>
                </a:solidFill>
                <a:latin typeface="Amazon Ember"/>
              </a:rPr>
              <a:t> 3 AZ</a:t>
            </a:r>
          </a:p>
          <a:p>
            <a:pPr marL="107156" indent="-107156" defTabSz="685758">
              <a:lnSpc>
                <a:spcPct val="120000"/>
              </a:lnSpc>
            </a:pPr>
            <a:r>
              <a:rPr lang="en-US" sz="900" dirty="0">
                <a:solidFill>
                  <a:srgbClr val="FFFFFF"/>
                </a:solidFill>
                <a:latin typeface="Amazon Ember"/>
              </a:rPr>
              <a:t>$0.0210 to $0.0125/GB ($0.004 to $0.00099/GB Archive)</a:t>
            </a:r>
          </a:p>
          <a:p>
            <a:pPr marL="107156" indent="-107156" defTabSz="685758">
              <a:lnSpc>
                <a:spcPct val="120000"/>
              </a:lnSpc>
            </a:pPr>
            <a:r>
              <a:rPr lang="en-US" sz="900" dirty="0">
                <a:solidFill>
                  <a:srgbClr val="FFFFFF"/>
                </a:solidFill>
                <a:latin typeface="Amazon Ember"/>
              </a:rPr>
              <a:t>No retrieval fees</a:t>
            </a:r>
          </a:p>
          <a:p>
            <a:pPr marL="107156" indent="-107156" defTabSz="685758">
              <a:lnSpc>
                <a:spcPct val="120000"/>
              </a:lnSpc>
            </a:pPr>
            <a:r>
              <a:rPr lang="en-US" sz="900" dirty="0">
                <a:solidFill>
                  <a:srgbClr val="FFFFFF"/>
                </a:solidFill>
                <a:latin typeface="Amazon Ember"/>
              </a:rPr>
              <a:t>Monitoring fee per Obj.</a:t>
            </a:r>
          </a:p>
          <a:p>
            <a:pPr marL="107156" indent="-107156" defTabSz="685758">
              <a:lnSpc>
                <a:spcPct val="120000"/>
              </a:lnSpc>
            </a:pPr>
            <a:r>
              <a:rPr lang="en-US" sz="900" dirty="0">
                <a:solidFill>
                  <a:srgbClr val="FFFFFF"/>
                </a:solidFill>
                <a:latin typeface="Amazon Ember"/>
              </a:rPr>
              <a:t>Min storage duration</a:t>
            </a:r>
          </a:p>
          <a:p>
            <a:pPr marL="107156" indent="-107156" defTabSz="685758">
              <a:lnSpc>
                <a:spcPct val="120000"/>
              </a:lnSpc>
            </a:pPr>
            <a:r>
              <a:rPr lang="en-US" sz="900" dirty="0">
                <a:solidFill>
                  <a:srgbClr val="FFFFFF"/>
                </a:solidFill>
                <a:latin typeface="Amazon Ember"/>
              </a:rPr>
              <a:t>Min object size</a:t>
            </a:r>
          </a:p>
        </p:txBody>
      </p:sp>
      <p:sp>
        <p:nvSpPr>
          <p:cNvPr id="10" name="TextBox 9"/>
          <p:cNvSpPr txBox="1"/>
          <p:nvPr/>
        </p:nvSpPr>
        <p:spPr>
          <a:xfrm>
            <a:off x="3106897" y="2887605"/>
            <a:ext cx="1521184"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920"/>
            </a:lvl1pPr>
          </a:lstStyle>
          <a:p>
            <a:pPr marL="107156" indent="-107156" defTabSz="685758">
              <a:lnSpc>
                <a:spcPct val="120000"/>
              </a:lnSpc>
            </a:pPr>
            <a:r>
              <a:rPr lang="en-US" sz="900" dirty="0">
                <a:solidFill>
                  <a:srgbClr val="FFFFFF"/>
                </a:solidFill>
                <a:latin typeface="Amazon Ember"/>
              </a:rPr>
              <a:t>Infrequently accessed data</a:t>
            </a:r>
          </a:p>
          <a:p>
            <a:pPr marL="107156" indent="-107156" defTabSz="685758">
              <a:lnSpc>
                <a:spcPct val="120000"/>
              </a:lnSpc>
            </a:pPr>
            <a:r>
              <a:rPr lang="en-US" sz="900" dirty="0">
                <a:solidFill>
                  <a:srgbClr val="FFFFFF"/>
                </a:solidFill>
                <a:latin typeface="Amazon Ember"/>
              </a:rPr>
              <a:t>Milliseconds access</a:t>
            </a:r>
          </a:p>
          <a:p>
            <a:pPr marL="107156" indent="-107156" defTabSz="685758">
              <a:lnSpc>
                <a:spcPct val="120000"/>
              </a:lnSpc>
            </a:pPr>
            <a:r>
              <a:rPr lang="en-US" sz="900" u="sng" dirty="0">
                <a:solidFill>
                  <a:srgbClr val="FFFFFF"/>
                </a:solidFill>
                <a:latin typeface="Amazon Ember"/>
              </a:rPr>
              <a:t>&gt;</a:t>
            </a:r>
            <a:r>
              <a:rPr lang="en-US" sz="900" dirty="0">
                <a:solidFill>
                  <a:srgbClr val="FFFFFF"/>
                </a:solidFill>
                <a:latin typeface="Amazon Ember"/>
              </a:rPr>
              <a:t> 3 AZ</a:t>
            </a:r>
          </a:p>
          <a:p>
            <a:pPr marL="107156" indent="-107156" defTabSz="685758">
              <a:lnSpc>
                <a:spcPct val="120000"/>
              </a:lnSpc>
            </a:pPr>
            <a:r>
              <a:rPr lang="en-US" sz="900" dirty="0">
                <a:solidFill>
                  <a:srgbClr val="FFFFFF"/>
                </a:solidFill>
                <a:latin typeface="Amazon Ember"/>
              </a:rPr>
              <a:t>$0.0125/GB</a:t>
            </a:r>
          </a:p>
          <a:p>
            <a:pPr marL="107156" indent="-107156" defTabSz="685758">
              <a:lnSpc>
                <a:spcPct val="120000"/>
              </a:lnSpc>
            </a:pPr>
            <a:r>
              <a:rPr lang="en-US" sz="900" dirty="0">
                <a:solidFill>
                  <a:srgbClr val="FFFFFF"/>
                </a:solidFill>
                <a:latin typeface="Amazon Ember"/>
              </a:rPr>
              <a:t>Retrieval fee per GB</a:t>
            </a:r>
          </a:p>
          <a:p>
            <a:pPr marL="107156" indent="-107156" defTabSz="685758">
              <a:lnSpc>
                <a:spcPct val="120000"/>
              </a:lnSpc>
            </a:pPr>
            <a:r>
              <a:rPr lang="en-US" sz="900" dirty="0">
                <a:solidFill>
                  <a:srgbClr val="FFFFFF"/>
                </a:solidFill>
                <a:latin typeface="Amazon Ember"/>
              </a:rPr>
              <a:t>Min storage duration</a:t>
            </a:r>
          </a:p>
          <a:p>
            <a:pPr marL="107156" indent="-107156" defTabSz="685758">
              <a:lnSpc>
                <a:spcPct val="120000"/>
              </a:lnSpc>
            </a:pPr>
            <a:r>
              <a:rPr lang="en-US" sz="900" dirty="0">
                <a:solidFill>
                  <a:srgbClr val="FFFFFF"/>
                </a:solidFill>
                <a:latin typeface="Amazon Ember"/>
              </a:rPr>
              <a:t>Min object size</a:t>
            </a:r>
          </a:p>
          <a:p>
            <a:pPr marL="0" indent="0" defTabSz="685758">
              <a:lnSpc>
                <a:spcPct val="120000"/>
              </a:lnSpc>
              <a:buNone/>
            </a:pPr>
            <a:endParaRPr lang="en-US" sz="1000" dirty="0">
              <a:solidFill>
                <a:srgbClr val="FFFFFF"/>
              </a:solidFill>
              <a:latin typeface="Amazon Ember"/>
            </a:endParaRPr>
          </a:p>
        </p:txBody>
      </p:sp>
      <p:sp>
        <p:nvSpPr>
          <p:cNvPr id="11" name="TextBox 10">
            <a:extLst>
              <a:ext uri="{FF2B5EF4-FFF2-40B4-BE49-F238E27FC236}">
                <a16:creationId xmlns:a16="http://schemas.microsoft.com/office/drawing/2014/main" id="{3C6BED61-3A63-F34E-89A5-FC05EFFFC678}"/>
              </a:ext>
            </a:extLst>
          </p:cNvPr>
          <p:cNvSpPr txBox="1"/>
          <p:nvPr/>
        </p:nvSpPr>
        <p:spPr>
          <a:xfrm>
            <a:off x="263486" y="2260244"/>
            <a:ext cx="995786" cy="261610"/>
          </a:xfrm>
          <a:prstGeom prst="rect">
            <a:avLst/>
          </a:prstGeom>
          <a:noFill/>
        </p:spPr>
        <p:txBody>
          <a:bodyPr wrap="none" rtlCol="0" anchor="ctr">
            <a:spAutoFit/>
          </a:bodyPr>
          <a:lstStyle/>
          <a:p>
            <a:pPr algn="ctr" defTabSz="685758"/>
            <a:r>
              <a:rPr lang="en-US" sz="1100" b="1" dirty="0">
                <a:solidFill>
                  <a:srgbClr val="FFFFFF"/>
                </a:solidFill>
                <a:latin typeface="Amazon Ember"/>
              </a:rPr>
              <a:t>S3 Standard</a:t>
            </a:r>
            <a:endParaRPr lang="en-US" sz="1000" b="1" dirty="0">
              <a:solidFill>
                <a:srgbClr val="FFFFFF"/>
              </a:solidFill>
              <a:latin typeface="Amazon Ember"/>
            </a:endParaRPr>
          </a:p>
        </p:txBody>
      </p:sp>
      <p:sp>
        <p:nvSpPr>
          <p:cNvPr id="12" name="TextBox 11">
            <a:extLst>
              <a:ext uri="{FF2B5EF4-FFF2-40B4-BE49-F238E27FC236}">
                <a16:creationId xmlns:a16="http://schemas.microsoft.com/office/drawing/2014/main" id="{3C6BED61-3A63-F34E-89A5-FC05EFFFC678}"/>
              </a:ext>
            </a:extLst>
          </p:cNvPr>
          <p:cNvSpPr txBox="1"/>
          <p:nvPr/>
        </p:nvSpPr>
        <p:spPr>
          <a:xfrm>
            <a:off x="3225598" y="2260244"/>
            <a:ext cx="1191353" cy="261610"/>
          </a:xfrm>
          <a:prstGeom prst="rect">
            <a:avLst/>
          </a:prstGeom>
          <a:noFill/>
        </p:spPr>
        <p:txBody>
          <a:bodyPr wrap="none" rtlCol="0" anchor="ctr">
            <a:spAutoFit/>
          </a:bodyPr>
          <a:lstStyle/>
          <a:p>
            <a:pPr algn="ctr" defTabSz="685758"/>
            <a:r>
              <a:rPr lang="en-US" sz="1100" b="1" dirty="0">
                <a:solidFill>
                  <a:srgbClr val="FFFFFF"/>
                </a:solidFill>
                <a:latin typeface="Amazon Ember"/>
              </a:rPr>
              <a:t>S3 Standard-IA</a:t>
            </a:r>
            <a:endParaRPr lang="en-US" sz="1000" b="1" dirty="0">
              <a:solidFill>
                <a:srgbClr val="FFFFFF"/>
              </a:solidFill>
              <a:latin typeface="Amazon Ember"/>
            </a:endParaRPr>
          </a:p>
        </p:txBody>
      </p:sp>
      <p:sp>
        <p:nvSpPr>
          <p:cNvPr id="13" name="TextBox 12">
            <a:extLst>
              <a:ext uri="{FF2B5EF4-FFF2-40B4-BE49-F238E27FC236}">
                <a16:creationId xmlns:a16="http://schemas.microsoft.com/office/drawing/2014/main" id="{3C6BED61-3A63-F34E-89A5-FC05EFFFC678}"/>
              </a:ext>
            </a:extLst>
          </p:cNvPr>
          <p:cNvSpPr txBox="1"/>
          <p:nvPr/>
        </p:nvSpPr>
        <p:spPr>
          <a:xfrm>
            <a:off x="4725797" y="2260244"/>
            <a:ext cx="1226619" cy="261610"/>
          </a:xfrm>
          <a:prstGeom prst="rect">
            <a:avLst/>
          </a:prstGeom>
          <a:noFill/>
        </p:spPr>
        <p:txBody>
          <a:bodyPr wrap="none" rtlCol="0" anchor="ctr">
            <a:spAutoFit/>
          </a:bodyPr>
          <a:lstStyle/>
          <a:p>
            <a:pPr algn="ctr" defTabSz="685758"/>
            <a:r>
              <a:rPr lang="en-US" sz="1100" b="1" dirty="0">
                <a:solidFill>
                  <a:srgbClr val="FFFFFF"/>
                </a:solidFill>
                <a:latin typeface="Amazon Ember"/>
              </a:rPr>
              <a:t>S3 One Zone-IA</a:t>
            </a:r>
            <a:endParaRPr lang="en-US" sz="1000" b="1" dirty="0">
              <a:solidFill>
                <a:srgbClr val="FFFFFF"/>
              </a:solidFill>
              <a:latin typeface="Amazon Ember"/>
            </a:endParaRPr>
          </a:p>
        </p:txBody>
      </p:sp>
      <p:sp>
        <p:nvSpPr>
          <p:cNvPr id="14" name="TextBox 13">
            <a:extLst>
              <a:ext uri="{FF2B5EF4-FFF2-40B4-BE49-F238E27FC236}">
                <a16:creationId xmlns:a16="http://schemas.microsoft.com/office/drawing/2014/main" id="{3C6BED61-3A63-F34E-89A5-FC05EFFFC678}"/>
              </a:ext>
            </a:extLst>
          </p:cNvPr>
          <p:cNvSpPr txBox="1"/>
          <p:nvPr/>
        </p:nvSpPr>
        <p:spPr>
          <a:xfrm>
            <a:off x="6472107" y="2260244"/>
            <a:ext cx="853119" cy="261610"/>
          </a:xfrm>
          <a:prstGeom prst="rect">
            <a:avLst/>
          </a:prstGeom>
          <a:noFill/>
        </p:spPr>
        <p:txBody>
          <a:bodyPr wrap="none" rtlCol="0" anchor="ctr">
            <a:spAutoFit/>
          </a:bodyPr>
          <a:lstStyle/>
          <a:p>
            <a:pPr algn="ctr" defTabSz="685758"/>
            <a:r>
              <a:rPr lang="en-US" sz="1100" b="1" dirty="0">
                <a:solidFill>
                  <a:srgbClr val="FFFFFF"/>
                </a:solidFill>
                <a:latin typeface="Amazon Ember"/>
              </a:rPr>
              <a:t>S3 Glacier</a:t>
            </a:r>
            <a:endParaRPr lang="en-US" sz="1000" b="1" dirty="0">
              <a:solidFill>
                <a:srgbClr val="FFFFFF"/>
              </a:solidFill>
              <a:latin typeface="Amazon Ember"/>
            </a:endParaRPr>
          </a:p>
        </p:txBody>
      </p:sp>
      <p:sp>
        <p:nvSpPr>
          <p:cNvPr id="15" name="TextBox 14"/>
          <p:cNvSpPr txBox="1"/>
          <p:nvPr/>
        </p:nvSpPr>
        <p:spPr>
          <a:xfrm>
            <a:off x="4624728" y="2886145"/>
            <a:ext cx="1602883"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920"/>
            </a:lvl1pPr>
          </a:lstStyle>
          <a:p>
            <a:pPr marL="107156" indent="-107156" defTabSz="685758">
              <a:lnSpc>
                <a:spcPct val="120000"/>
              </a:lnSpc>
            </a:pPr>
            <a:r>
              <a:rPr lang="en-US" sz="900" dirty="0">
                <a:solidFill>
                  <a:srgbClr val="FFFFFF"/>
                </a:solidFill>
                <a:latin typeface="Amazon Ember"/>
              </a:rPr>
              <a:t>Re-creatable, less accessed data</a:t>
            </a:r>
          </a:p>
          <a:p>
            <a:pPr marL="107156" indent="-107156" defTabSz="685758">
              <a:lnSpc>
                <a:spcPct val="120000"/>
              </a:lnSpc>
            </a:pPr>
            <a:r>
              <a:rPr lang="en-US" sz="900" dirty="0">
                <a:solidFill>
                  <a:srgbClr val="FFFFFF"/>
                </a:solidFill>
                <a:latin typeface="Amazon Ember"/>
              </a:rPr>
              <a:t>Milliseconds access</a:t>
            </a:r>
          </a:p>
          <a:p>
            <a:pPr marL="107156" indent="-107156" defTabSz="685758">
              <a:lnSpc>
                <a:spcPct val="120000"/>
              </a:lnSpc>
            </a:pPr>
            <a:r>
              <a:rPr lang="en-US" sz="900" dirty="0">
                <a:solidFill>
                  <a:srgbClr val="FFFFFF"/>
                </a:solidFill>
                <a:latin typeface="Amazon Ember"/>
              </a:rPr>
              <a:t>1 AZ</a:t>
            </a:r>
          </a:p>
          <a:p>
            <a:pPr marL="107156" indent="-107156" defTabSz="685758">
              <a:lnSpc>
                <a:spcPct val="120000"/>
              </a:lnSpc>
            </a:pPr>
            <a:r>
              <a:rPr lang="en-US" sz="900" dirty="0">
                <a:solidFill>
                  <a:srgbClr val="FFFFFF"/>
                </a:solidFill>
                <a:latin typeface="Amazon Ember"/>
              </a:rPr>
              <a:t>$0.0100/GB</a:t>
            </a:r>
          </a:p>
          <a:p>
            <a:pPr marL="107156" indent="-107156" defTabSz="685758">
              <a:lnSpc>
                <a:spcPct val="120000"/>
              </a:lnSpc>
            </a:pPr>
            <a:r>
              <a:rPr lang="en-US" sz="900" dirty="0">
                <a:solidFill>
                  <a:srgbClr val="FFFFFF"/>
                </a:solidFill>
                <a:latin typeface="Amazon Ember"/>
              </a:rPr>
              <a:t>Retrieval fee per GB</a:t>
            </a:r>
          </a:p>
          <a:p>
            <a:pPr marL="107156" indent="-107156" defTabSz="685758">
              <a:lnSpc>
                <a:spcPct val="120000"/>
              </a:lnSpc>
            </a:pPr>
            <a:r>
              <a:rPr lang="en-US" sz="900" dirty="0">
                <a:solidFill>
                  <a:srgbClr val="FFFFFF"/>
                </a:solidFill>
                <a:latin typeface="Amazon Ember"/>
              </a:rPr>
              <a:t>Min storage duration</a:t>
            </a:r>
          </a:p>
          <a:p>
            <a:pPr marL="107156" indent="-107156" defTabSz="685758">
              <a:lnSpc>
                <a:spcPct val="120000"/>
              </a:lnSpc>
            </a:pPr>
            <a:r>
              <a:rPr lang="en-US" sz="900" dirty="0">
                <a:solidFill>
                  <a:srgbClr val="FFFFFF"/>
                </a:solidFill>
                <a:latin typeface="Amazon Ember"/>
              </a:rPr>
              <a:t>Min object size</a:t>
            </a:r>
          </a:p>
          <a:p>
            <a:pPr marL="0" indent="0" defTabSz="685758">
              <a:lnSpc>
                <a:spcPct val="120000"/>
              </a:lnSpc>
              <a:buNone/>
            </a:pPr>
            <a:endParaRPr lang="en-US" sz="1000" dirty="0">
              <a:solidFill>
                <a:srgbClr val="FFFFFF"/>
              </a:solidFill>
              <a:latin typeface="Amazon Ember"/>
            </a:endParaRPr>
          </a:p>
        </p:txBody>
      </p:sp>
      <p:sp>
        <p:nvSpPr>
          <p:cNvPr id="16" name="TextBox 15"/>
          <p:cNvSpPr txBox="1"/>
          <p:nvPr/>
        </p:nvSpPr>
        <p:spPr>
          <a:xfrm>
            <a:off x="6184289" y="2881328"/>
            <a:ext cx="1512018"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920"/>
            </a:lvl1pPr>
          </a:lstStyle>
          <a:p>
            <a:pPr marL="107156" indent="-107156" defTabSz="685758">
              <a:lnSpc>
                <a:spcPct val="120000"/>
              </a:lnSpc>
            </a:pPr>
            <a:r>
              <a:rPr lang="en-US" sz="900" dirty="0">
                <a:solidFill>
                  <a:srgbClr val="FFFFFF"/>
                </a:solidFill>
                <a:latin typeface="Amazon Ember"/>
              </a:rPr>
              <a:t>Archive data</a:t>
            </a:r>
          </a:p>
          <a:p>
            <a:pPr marL="107156" indent="-107156" defTabSz="685758">
              <a:lnSpc>
                <a:spcPct val="120000"/>
              </a:lnSpc>
            </a:pPr>
            <a:r>
              <a:rPr lang="en-US" sz="900" dirty="0">
                <a:solidFill>
                  <a:srgbClr val="FFFFFF"/>
                </a:solidFill>
                <a:latin typeface="Amazon Ember"/>
              </a:rPr>
              <a:t>Select minutes or hours</a:t>
            </a:r>
          </a:p>
          <a:p>
            <a:pPr marL="107156" indent="-107156" defTabSz="685758">
              <a:lnSpc>
                <a:spcPct val="120000"/>
              </a:lnSpc>
            </a:pPr>
            <a:r>
              <a:rPr lang="en-US" sz="900" u="sng" dirty="0">
                <a:solidFill>
                  <a:srgbClr val="FFFFFF"/>
                </a:solidFill>
                <a:latin typeface="Amazon Ember"/>
              </a:rPr>
              <a:t>&gt;</a:t>
            </a:r>
            <a:r>
              <a:rPr lang="en-US" sz="900" dirty="0">
                <a:solidFill>
                  <a:srgbClr val="FFFFFF"/>
                </a:solidFill>
                <a:latin typeface="Amazon Ember"/>
              </a:rPr>
              <a:t> 3 AZ</a:t>
            </a:r>
          </a:p>
          <a:p>
            <a:pPr marL="107156" indent="-107156" defTabSz="685758">
              <a:lnSpc>
                <a:spcPct val="120000"/>
              </a:lnSpc>
            </a:pPr>
            <a:r>
              <a:rPr lang="en-US" sz="900" dirty="0">
                <a:solidFill>
                  <a:srgbClr val="FFFFFF"/>
                </a:solidFill>
                <a:latin typeface="Amazon Ember"/>
              </a:rPr>
              <a:t>$0.0040/GB – ($4.10/TB)</a:t>
            </a:r>
          </a:p>
          <a:p>
            <a:pPr marL="107156" indent="-107156" defTabSz="685758">
              <a:lnSpc>
                <a:spcPct val="120000"/>
              </a:lnSpc>
            </a:pPr>
            <a:r>
              <a:rPr lang="en-US" sz="900" dirty="0">
                <a:solidFill>
                  <a:srgbClr val="FFFFFF"/>
                </a:solidFill>
                <a:latin typeface="Amazon Ember"/>
              </a:rPr>
              <a:t>Retrieval fee per GB</a:t>
            </a:r>
          </a:p>
          <a:p>
            <a:pPr marL="107156" indent="-107156" defTabSz="685758">
              <a:lnSpc>
                <a:spcPct val="120000"/>
              </a:lnSpc>
            </a:pPr>
            <a:r>
              <a:rPr lang="en-US" sz="900" dirty="0">
                <a:solidFill>
                  <a:srgbClr val="FFFFFF"/>
                </a:solidFill>
                <a:latin typeface="Amazon Ember"/>
              </a:rPr>
              <a:t>Min storage duration</a:t>
            </a:r>
          </a:p>
          <a:p>
            <a:pPr marL="107156" indent="-107156" defTabSz="685758">
              <a:lnSpc>
                <a:spcPct val="120000"/>
              </a:lnSpc>
            </a:pPr>
            <a:r>
              <a:rPr lang="en-US" sz="900" dirty="0">
                <a:solidFill>
                  <a:srgbClr val="FFFFFF"/>
                </a:solidFill>
                <a:latin typeface="Amazon Ember"/>
              </a:rPr>
              <a:t>Min object size</a:t>
            </a:r>
          </a:p>
          <a:p>
            <a:pPr marL="107156" indent="-107156" defTabSz="685758">
              <a:lnSpc>
                <a:spcPct val="120000"/>
              </a:lnSpc>
            </a:pPr>
            <a:endParaRPr lang="en-US" sz="1000" dirty="0">
              <a:solidFill>
                <a:srgbClr val="FFFFFF"/>
              </a:solidFill>
              <a:latin typeface="Amazon Ember"/>
            </a:endParaRPr>
          </a:p>
          <a:p>
            <a:pPr marL="0" indent="0" defTabSz="685758">
              <a:lnSpc>
                <a:spcPct val="120000"/>
              </a:lnSpc>
              <a:buNone/>
            </a:pPr>
            <a:endParaRPr lang="en-US" sz="1000" dirty="0">
              <a:solidFill>
                <a:srgbClr val="FFFFFF"/>
              </a:solidFill>
              <a:latin typeface="Amazon Ember"/>
            </a:endParaRPr>
          </a:p>
        </p:txBody>
      </p:sp>
      <p:sp>
        <p:nvSpPr>
          <p:cNvPr id="17" name="TextBox 16">
            <a:extLst>
              <a:ext uri="{FF2B5EF4-FFF2-40B4-BE49-F238E27FC236}">
                <a16:creationId xmlns:a16="http://schemas.microsoft.com/office/drawing/2014/main" id="{3C6BED61-3A63-F34E-89A5-FC05EFFFC678}"/>
              </a:ext>
            </a:extLst>
          </p:cNvPr>
          <p:cNvSpPr txBox="1"/>
          <p:nvPr/>
        </p:nvSpPr>
        <p:spPr>
          <a:xfrm>
            <a:off x="1448835" y="2260244"/>
            <a:ext cx="1616148" cy="261610"/>
          </a:xfrm>
          <a:prstGeom prst="rect">
            <a:avLst/>
          </a:prstGeom>
          <a:noFill/>
        </p:spPr>
        <p:txBody>
          <a:bodyPr wrap="none" rtlCol="0" anchor="ctr">
            <a:spAutoFit/>
          </a:bodyPr>
          <a:lstStyle/>
          <a:p>
            <a:pPr algn="ctr" defTabSz="685758"/>
            <a:r>
              <a:rPr lang="en-US" sz="1100" b="1" dirty="0">
                <a:solidFill>
                  <a:srgbClr val="FFFFFF"/>
                </a:solidFill>
                <a:latin typeface="Amazon Ember"/>
              </a:rPr>
              <a:t>S3 Intelligent-Tiering</a:t>
            </a:r>
            <a:endParaRPr lang="en-US" sz="1000" b="1" dirty="0">
              <a:solidFill>
                <a:srgbClr val="FFFFFF"/>
              </a:solidFill>
              <a:latin typeface="Amazon Ember"/>
            </a:endParaRPr>
          </a:p>
        </p:txBody>
      </p:sp>
      <p:sp>
        <p:nvSpPr>
          <p:cNvPr id="155" name="TextBox 154">
            <a:extLst>
              <a:ext uri="{FF2B5EF4-FFF2-40B4-BE49-F238E27FC236}">
                <a16:creationId xmlns:a16="http://schemas.microsoft.com/office/drawing/2014/main" id="{D095AB32-4BB6-5E4C-9B11-8DC06EDD241F}"/>
              </a:ext>
            </a:extLst>
          </p:cNvPr>
          <p:cNvSpPr txBox="1"/>
          <p:nvPr/>
        </p:nvSpPr>
        <p:spPr>
          <a:xfrm>
            <a:off x="7813913" y="2173632"/>
            <a:ext cx="1063112" cy="430887"/>
          </a:xfrm>
          <a:prstGeom prst="rect">
            <a:avLst/>
          </a:prstGeom>
          <a:noFill/>
        </p:spPr>
        <p:txBody>
          <a:bodyPr wrap="none" rtlCol="0" anchor="ctr">
            <a:spAutoFit/>
          </a:bodyPr>
          <a:lstStyle/>
          <a:p>
            <a:pPr algn="ctr" defTabSz="685758"/>
            <a:r>
              <a:rPr lang="en-US" sz="1100" b="1" dirty="0">
                <a:solidFill>
                  <a:srgbClr val="FFFFFF"/>
                </a:solidFill>
                <a:latin typeface="Amazon Ember"/>
              </a:rPr>
              <a:t>S3 Glacier </a:t>
            </a:r>
          </a:p>
          <a:p>
            <a:pPr algn="ctr" defTabSz="685758"/>
            <a:r>
              <a:rPr lang="en-US" sz="1100" b="1" dirty="0">
                <a:solidFill>
                  <a:srgbClr val="FFFFFF"/>
                </a:solidFill>
                <a:latin typeface="Amazon Ember"/>
              </a:rPr>
              <a:t>Deep Archive</a:t>
            </a:r>
            <a:endParaRPr lang="en-US" sz="1000" b="1" dirty="0">
              <a:solidFill>
                <a:srgbClr val="FFFFFF"/>
              </a:solidFill>
              <a:latin typeface="Amazon Ember"/>
            </a:endParaRPr>
          </a:p>
        </p:txBody>
      </p:sp>
      <p:sp>
        <p:nvSpPr>
          <p:cNvPr id="156" name="TextBox 155">
            <a:extLst>
              <a:ext uri="{FF2B5EF4-FFF2-40B4-BE49-F238E27FC236}">
                <a16:creationId xmlns:a16="http://schemas.microsoft.com/office/drawing/2014/main" id="{6641F386-C77E-DB4A-9581-786386034A1F}"/>
              </a:ext>
            </a:extLst>
          </p:cNvPr>
          <p:cNvSpPr txBox="1"/>
          <p:nvPr/>
        </p:nvSpPr>
        <p:spPr>
          <a:xfrm>
            <a:off x="7631089" y="2879353"/>
            <a:ext cx="1512018" cy="1485900"/>
          </a:xfrm>
          <a:prstGeom prst="rect">
            <a:avLst/>
          </a:prstGeom>
          <a:noFill/>
        </p:spPr>
        <p:txBody>
          <a:bodyPr wrap="square" rtlCol="0">
            <a:noAutofit/>
          </a:bodyPr>
          <a:lstStyle>
            <a:defPPr>
              <a:defRPr lang="en-US"/>
            </a:defPPr>
            <a:lvl1pPr marL="171450" indent="-171450">
              <a:buFont typeface="Arial" panose="020B0604020202020204" pitchFamily="34" charset="0"/>
              <a:buChar char="•"/>
              <a:defRPr sz="1920"/>
            </a:lvl1pPr>
          </a:lstStyle>
          <a:p>
            <a:pPr marL="107156" indent="-107156" defTabSz="685758">
              <a:lnSpc>
                <a:spcPct val="120000"/>
              </a:lnSpc>
            </a:pPr>
            <a:r>
              <a:rPr lang="en-US" sz="900" dirty="0">
                <a:solidFill>
                  <a:srgbClr val="FFFFFF"/>
                </a:solidFill>
                <a:latin typeface="Amazon Ember"/>
              </a:rPr>
              <a:t>Archive data</a:t>
            </a:r>
          </a:p>
          <a:p>
            <a:pPr marL="107156" indent="-107156" defTabSz="685758">
              <a:lnSpc>
                <a:spcPct val="120000"/>
              </a:lnSpc>
            </a:pPr>
            <a:r>
              <a:rPr lang="en-US" sz="900" dirty="0">
                <a:solidFill>
                  <a:srgbClr val="FFFFFF"/>
                </a:solidFill>
                <a:latin typeface="Amazon Ember"/>
              </a:rPr>
              <a:t>Select 12 or 48 hours</a:t>
            </a:r>
          </a:p>
          <a:p>
            <a:pPr marL="107156" indent="-107156" defTabSz="685758">
              <a:lnSpc>
                <a:spcPct val="120000"/>
              </a:lnSpc>
            </a:pPr>
            <a:r>
              <a:rPr lang="en-US" sz="900" u="sng" dirty="0">
                <a:solidFill>
                  <a:srgbClr val="FFFFFF"/>
                </a:solidFill>
                <a:latin typeface="Amazon Ember"/>
              </a:rPr>
              <a:t>&gt;</a:t>
            </a:r>
            <a:r>
              <a:rPr lang="en-US" sz="900" dirty="0">
                <a:solidFill>
                  <a:srgbClr val="FFFFFF"/>
                </a:solidFill>
                <a:latin typeface="Amazon Ember"/>
              </a:rPr>
              <a:t> 3 AZ</a:t>
            </a:r>
          </a:p>
          <a:p>
            <a:pPr marL="107156" indent="-107156" defTabSz="685758">
              <a:lnSpc>
                <a:spcPct val="120000"/>
              </a:lnSpc>
            </a:pPr>
            <a:r>
              <a:rPr lang="en-US" sz="900" dirty="0">
                <a:solidFill>
                  <a:srgbClr val="FFFFFF"/>
                </a:solidFill>
                <a:latin typeface="Amazon Ember"/>
              </a:rPr>
              <a:t>$0.00099/GB - ($1.01/TB)</a:t>
            </a:r>
          </a:p>
          <a:p>
            <a:pPr marL="107156" indent="-107156" defTabSz="685758">
              <a:lnSpc>
                <a:spcPct val="120000"/>
              </a:lnSpc>
            </a:pPr>
            <a:r>
              <a:rPr lang="en-US" sz="900" dirty="0">
                <a:solidFill>
                  <a:srgbClr val="FFFFFF"/>
                </a:solidFill>
                <a:latin typeface="Amazon Ember"/>
              </a:rPr>
              <a:t>Retrieval fee per GB</a:t>
            </a:r>
          </a:p>
          <a:p>
            <a:pPr marL="107156" indent="-107156" defTabSz="685758">
              <a:lnSpc>
                <a:spcPct val="120000"/>
              </a:lnSpc>
            </a:pPr>
            <a:r>
              <a:rPr lang="en-US" sz="900" dirty="0">
                <a:solidFill>
                  <a:srgbClr val="FFFFFF"/>
                </a:solidFill>
                <a:latin typeface="Amazon Ember"/>
              </a:rPr>
              <a:t>Min storage duration</a:t>
            </a:r>
          </a:p>
          <a:p>
            <a:pPr marL="107156" indent="-107156" defTabSz="685758">
              <a:lnSpc>
                <a:spcPct val="120000"/>
              </a:lnSpc>
            </a:pPr>
            <a:r>
              <a:rPr lang="en-US" sz="900" dirty="0">
                <a:solidFill>
                  <a:srgbClr val="FFFFFF"/>
                </a:solidFill>
                <a:latin typeface="Amazon Ember"/>
              </a:rPr>
              <a:t>Min object size</a:t>
            </a:r>
          </a:p>
          <a:p>
            <a:pPr marL="107156" indent="-107156" defTabSz="685758">
              <a:lnSpc>
                <a:spcPct val="120000"/>
              </a:lnSpc>
            </a:pPr>
            <a:endParaRPr lang="en-US" sz="1000" dirty="0">
              <a:solidFill>
                <a:srgbClr val="FFFFFF"/>
              </a:solidFill>
              <a:latin typeface="Amazon Ember"/>
            </a:endParaRPr>
          </a:p>
          <a:p>
            <a:pPr marL="0" indent="0" defTabSz="685758">
              <a:lnSpc>
                <a:spcPct val="120000"/>
              </a:lnSpc>
              <a:buNone/>
            </a:pPr>
            <a:endParaRPr lang="en-US" sz="1000" dirty="0">
              <a:solidFill>
                <a:srgbClr val="FFFFFF"/>
              </a:solidFill>
              <a:latin typeface="Amazon Ember"/>
            </a:endParaRPr>
          </a:p>
        </p:txBody>
      </p:sp>
      <p:pic>
        <p:nvPicPr>
          <p:cNvPr id="185" name="Picture 184">
            <a:extLst>
              <a:ext uri="{FF2B5EF4-FFF2-40B4-BE49-F238E27FC236}">
                <a16:creationId xmlns:a16="http://schemas.microsoft.com/office/drawing/2014/main" id="{553E124B-1E47-0B43-93F4-78BCB7734302}"/>
              </a:ext>
            </a:extLst>
          </p:cNvPr>
          <p:cNvPicPr>
            <a:picLocks noChangeAspect="1"/>
          </p:cNvPicPr>
          <p:nvPr/>
        </p:nvPicPr>
        <p:blipFill>
          <a:blip r:embed="rId3">
            <a:duotone>
              <a:schemeClr val="accent2">
                <a:shade val="45000"/>
                <a:satMod val="135000"/>
              </a:schemeClr>
              <a:prstClr val="white"/>
            </a:duotone>
          </a:blip>
          <a:stretch>
            <a:fillRect/>
          </a:stretch>
        </p:blipFill>
        <p:spPr>
          <a:xfrm>
            <a:off x="6325588" y="1047849"/>
            <a:ext cx="1146156" cy="1313265"/>
          </a:xfrm>
          <a:prstGeom prst="rect">
            <a:avLst/>
          </a:prstGeom>
        </p:spPr>
      </p:pic>
      <p:pic>
        <p:nvPicPr>
          <p:cNvPr id="186" name="Picture 185">
            <a:extLst>
              <a:ext uri="{FF2B5EF4-FFF2-40B4-BE49-F238E27FC236}">
                <a16:creationId xmlns:a16="http://schemas.microsoft.com/office/drawing/2014/main" id="{CEA47FAF-0E83-D94A-9C06-659DE7EE993B}"/>
              </a:ext>
            </a:extLst>
          </p:cNvPr>
          <p:cNvPicPr>
            <a:picLocks noChangeAspect="1"/>
          </p:cNvPicPr>
          <p:nvPr/>
        </p:nvPicPr>
        <p:blipFill>
          <a:blip r:embed="rId4">
            <a:duotone>
              <a:prstClr val="black"/>
              <a:schemeClr val="accent3">
                <a:tint val="45000"/>
                <a:satMod val="400000"/>
              </a:schemeClr>
            </a:duotone>
          </a:blip>
          <a:stretch>
            <a:fillRect/>
          </a:stretch>
        </p:blipFill>
        <p:spPr>
          <a:xfrm>
            <a:off x="7772391" y="1081996"/>
            <a:ext cx="1146156" cy="1313265"/>
          </a:xfrm>
          <a:prstGeom prst="rect">
            <a:avLst/>
          </a:prstGeom>
        </p:spPr>
      </p:pic>
      <p:pic>
        <p:nvPicPr>
          <p:cNvPr id="187" name="Picture 186">
            <a:extLst>
              <a:ext uri="{FF2B5EF4-FFF2-40B4-BE49-F238E27FC236}">
                <a16:creationId xmlns:a16="http://schemas.microsoft.com/office/drawing/2014/main" id="{E8D6E56D-8DF0-0D44-99A8-B6722488C8EC}"/>
              </a:ext>
            </a:extLst>
          </p:cNvPr>
          <p:cNvPicPr>
            <a:picLocks noChangeAspect="1"/>
          </p:cNvPicPr>
          <p:nvPr/>
        </p:nvPicPr>
        <p:blipFill>
          <a:blip r:embed="rId5">
            <a:duotone>
              <a:prstClr val="black"/>
              <a:srgbClr val="FFFF00">
                <a:tint val="45000"/>
                <a:satMod val="400000"/>
              </a:srgbClr>
            </a:duotone>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a:off x="3238395" y="1067302"/>
            <a:ext cx="1146156" cy="1313265"/>
          </a:xfrm>
          <a:prstGeom prst="rect">
            <a:avLst/>
          </a:prstGeom>
        </p:spPr>
      </p:pic>
      <p:pic>
        <p:nvPicPr>
          <p:cNvPr id="188" name="Picture 187">
            <a:extLst>
              <a:ext uri="{FF2B5EF4-FFF2-40B4-BE49-F238E27FC236}">
                <a16:creationId xmlns:a16="http://schemas.microsoft.com/office/drawing/2014/main" id="{2D2C68E7-57F5-F047-A5A0-F408E2EBBD0C}"/>
              </a:ext>
            </a:extLst>
          </p:cNvPr>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a14:imgEffect>
                      <a14:brightnessContrast bright="40000" contrast="-20000"/>
                    </a14:imgEffect>
                  </a14:imgLayer>
                </a14:imgProps>
              </a:ext>
            </a:extLst>
          </a:blip>
          <a:stretch>
            <a:fillRect/>
          </a:stretch>
        </p:blipFill>
        <p:spPr>
          <a:xfrm>
            <a:off x="4766028" y="1067301"/>
            <a:ext cx="1146156" cy="1313265"/>
          </a:xfrm>
          <a:prstGeom prst="rect">
            <a:avLst/>
          </a:prstGeom>
        </p:spPr>
      </p:pic>
      <p:pic>
        <p:nvPicPr>
          <p:cNvPr id="189" name="Picture 188">
            <a:extLst>
              <a:ext uri="{FF2B5EF4-FFF2-40B4-BE49-F238E27FC236}">
                <a16:creationId xmlns:a16="http://schemas.microsoft.com/office/drawing/2014/main" id="{00DA0957-85DE-0041-9113-FB7AE16D22DF}"/>
              </a:ext>
            </a:extLst>
          </p:cNvPr>
          <p:cNvPicPr>
            <a:picLocks noChangeAspect="1"/>
          </p:cNvPicPr>
          <p:nvPr/>
        </p:nvPicPr>
        <p:blipFill>
          <a:blip r:embed="rId8">
            <a:duotone>
              <a:schemeClr val="accent5">
                <a:shade val="45000"/>
                <a:satMod val="135000"/>
              </a:schemeClr>
              <a:prstClr val="white"/>
            </a:duotone>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176248" y="1040881"/>
            <a:ext cx="1192274" cy="1366106"/>
          </a:xfrm>
          <a:prstGeom prst="rect">
            <a:avLst/>
          </a:prstGeom>
        </p:spPr>
      </p:pic>
      <p:pic>
        <p:nvPicPr>
          <p:cNvPr id="190" name="Picture 189">
            <a:extLst>
              <a:ext uri="{FF2B5EF4-FFF2-40B4-BE49-F238E27FC236}">
                <a16:creationId xmlns:a16="http://schemas.microsoft.com/office/drawing/2014/main" id="{43725DA9-4D3C-3A4D-B071-2EA920989916}"/>
              </a:ext>
            </a:extLst>
          </p:cNvPr>
          <p:cNvPicPr>
            <a:picLocks noChangeAspect="1"/>
          </p:cNvPicPr>
          <p:nvPr/>
        </p:nvPicPr>
        <p:blipFill>
          <a:blip r:embed="rId9">
            <a:duotone>
              <a:prstClr val="black"/>
              <a:schemeClr val="accent1">
                <a:tint val="45000"/>
                <a:satMod val="400000"/>
              </a:schemeClr>
            </a:duotone>
            <a:extLst>
              <a:ext uri="{BEBA8EAE-BF5A-486C-A8C5-ECC9F3942E4B}">
                <a14:imgProps xmlns:a14="http://schemas.microsoft.com/office/drawing/2010/main">
                  <a14:imgLayer>
                    <a14:imgEffect>
                      <a14:saturation sat="0"/>
                    </a14:imgEffect>
                    <a14:imgEffect>
                      <a14:brightnessContrast bright="40000"/>
                    </a14:imgEffect>
                  </a14:imgLayer>
                </a14:imgProps>
              </a:ext>
            </a:extLst>
          </a:blip>
          <a:stretch>
            <a:fillRect/>
          </a:stretch>
        </p:blipFill>
        <p:spPr>
          <a:xfrm>
            <a:off x="1677368" y="1088275"/>
            <a:ext cx="1146156" cy="1313265"/>
          </a:xfrm>
          <a:prstGeom prst="rect">
            <a:avLst/>
          </a:prstGeom>
        </p:spPr>
      </p:pic>
    </p:spTree>
    <p:extLst>
      <p:ext uri="{BB962C8B-B14F-4D97-AF65-F5344CB8AC3E}">
        <p14:creationId xmlns:p14="http://schemas.microsoft.com/office/powerpoint/2010/main" val="252461152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chemeClr val="bg2"/>
                </a:solidFill>
                <a:latin typeface="Amazon Ember" charset="0"/>
                <a:ea typeface="Amazon Ember" charset="0"/>
                <a:cs typeface="Amazon Ember" charset="0"/>
              </a:rPr>
              <a:t>Block vs File vs Object</a:t>
            </a:r>
          </a:p>
        </p:txBody>
      </p:sp>
      <p:sp>
        <p:nvSpPr>
          <p:cNvPr id="12" name="Content Placeholder 2"/>
          <p:cNvSpPr>
            <a:spLocks noGrp="1"/>
          </p:cNvSpPr>
          <p:nvPr>
            <p:ph idx="1"/>
          </p:nvPr>
        </p:nvSpPr>
        <p:spPr>
          <a:xfrm>
            <a:off x="1308807" y="817533"/>
            <a:ext cx="7427401" cy="1047027"/>
          </a:xfrm>
        </p:spPr>
        <p:txBody>
          <a:bodyPr>
            <a:normAutofit fontScale="40000" lnSpcReduction="20000"/>
          </a:bodyPr>
          <a:lstStyle/>
          <a:p>
            <a:pPr marL="0" indent="-107442">
              <a:buNone/>
            </a:pPr>
            <a:r>
              <a:rPr lang="en-US" sz="4300" b="1" dirty="0">
                <a:solidFill>
                  <a:schemeClr val="accent1"/>
                </a:solidFill>
                <a:latin typeface="Amazon Ember" charset="0"/>
                <a:ea typeface="Amazon Ember" charset="0"/>
                <a:cs typeface="Amazon Ember" charset="0"/>
              </a:rPr>
              <a:t>Block Storage</a:t>
            </a:r>
          </a:p>
          <a:p>
            <a:pPr marL="75438" lvl="1" indent="0">
              <a:buNone/>
            </a:pPr>
            <a:r>
              <a:rPr lang="en-US" sz="3000" dirty="0">
                <a:solidFill>
                  <a:schemeClr val="bg2"/>
                </a:solidFill>
                <a:latin typeface="Amazon Ember" charset="0"/>
                <a:ea typeface="Amazon Ember" charset="0"/>
                <a:cs typeface="Amazon Ember" charset="0"/>
              </a:rPr>
              <a:t>Raw Storage</a:t>
            </a:r>
          </a:p>
          <a:p>
            <a:pPr marL="75438" lvl="1" indent="0">
              <a:buNone/>
            </a:pPr>
            <a:r>
              <a:rPr lang="en-US" sz="3000" dirty="0">
                <a:solidFill>
                  <a:schemeClr val="bg2"/>
                </a:solidFill>
                <a:latin typeface="Amazon Ember" charset="0"/>
                <a:ea typeface="Amazon Ember" charset="0"/>
                <a:cs typeface="Amazon Ember" charset="0"/>
              </a:rPr>
              <a:t>Data organized as an array of unrelated blocks</a:t>
            </a:r>
          </a:p>
          <a:p>
            <a:pPr marL="75438" lvl="1" indent="0">
              <a:buNone/>
            </a:pPr>
            <a:r>
              <a:rPr lang="en-US" sz="3000" dirty="0">
                <a:solidFill>
                  <a:schemeClr val="bg2"/>
                </a:solidFill>
                <a:latin typeface="Amazon Ember" charset="0"/>
                <a:ea typeface="Amazon Ember" charset="0"/>
                <a:cs typeface="Amazon Ember" charset="0"/>
              </a:rPr>
              <a:t>Host File System places data on disk</a:t>
            </a:r>
          </a:p>
          <a:p>
            <a:pPr marL="75438" lvl="1" indent="0">
              <a:buNone/>
            </a:pPr>
            <a:r>
              <a:rPr lang="en-US" sz="3000" dirty="0">
                <a:solidFill>
                  <a:schemeClr val="bg2"/>
                </a:solidFill>
                <a:latin typeface="Amazon Ember" charset="0"/>
                <a:ea typeface="Amazon Ember" charset="0"/>
                <a:cs typeface="Amazon Ember" charset="0"/>
              </a:rPr>
              <a:t>Ex: Hard Disks, Storage Area Network (SAN)  Storage Arrays</a:t>
            </a:r>
          </a:p>
        </p:txBody>
      </p:sp>
      <p:pic>
        <p:nvPicPr>
          <p:cNvPr id="13" name="Picture 12"/>
          <p:cNvPicPr>
            <a:picLocks noChangeAspect="1"/>
          </p:cNvPicPr>
          <p:nvPr/>
        </p:nvPicPr>
        <p:blipFill>
          <a:blip r:embed="rId3"/>
          <a:stretch>
            <a:fillRect/>
          </a:stretch>
        </p:blipFill>
        <p:spPr>
          <a:xfrm>
            <a:off x="393924" y="817534"/>
            <a:ext cx="720768" cy="814869"/>
          </a:xfrm>
          <a:prstGeom prst="rect">
            <a:avLst/>
          </a:prstGeom>
        </p:spPr>
      </p:pic>
      <p:pic>
        <p:nvPicPr>
          <p:cNvPr id="14" name="Picture 13"/>
          <p:cNvPicPr>
            <a:picLocks noChangeAspect="1"/>
          </p:cNvPicPr>
          <p:nvPr/>
        </p:nvPicPr>
        <p:blipFill>
          <a:blip r:embed="rId4"/>
          <a:stretch>
            <a:fillRect/>
          </a:stretch>
        </p:blipFill>
        <p:spPr>
          <a:xfrm>
            <a:off x="316514" y="1864561"/>
            <a:ext cx="875588" cy="1314028"/>
          </a:xfrm>
          <a:prstGeom prst="rect">
            <a:avLst/>
          </a:prstGeom>
        </p:spPr>
      </p:pic>
      <p:pic>
        <p:nvPicPr>
          <p:cNvPr id="15" name="Picture 14"/>
          <p:cNvPicPr>
            <a:picLocks noChangeAspect="1"/>
          </p:cNvPicPr>
          <p:nvPr/>
        </p:nvPicPr>
        <p:blipFill>
          <a:blip r:embed="rId5"/>
          <a:stretch>
            <a:fillRect/>
          </a:stretch>
        </p:blipFill>
        <p:spPr>
          <a:xfrm>
            <a:off x="360985" y="3410747"/>
            <a:ext cx="786645" cy="1144112"/>
          </a:xfrm>
          <a:prstGeom prst="rect">
            <a:avLst/>
          </a:prstGeom>
        </p:spPr>
      </p:pic>
      <p:sp>
        <p:nvSpPr>
          <p:cNvPr id="9" name="Rectangle 8"/>
          <p:cNvSpPr/>
          <p:nvPr/>
        </p:nvSpPr>
        <p:spPr>
          <a:xfrm>
            <a:off x="1308807" y="2197523"/>
            <a:ext cx="7427401" cy="865166"/>
          </a:xfrm>
          <a:prstGeom prst="rect">
            <a:avLst/>
          </a:prstGeom>
        </p:spPr>
        <p:txBody>
          <a:bodyPr vert="horz" lIns="91440" tIns="45720" rIns="91440" bIns="45720" rtlCol="0">
            <a:normAutofit fontScale="32500" lnSpcReduction="20000"/>
          </a:bodyPr>
          <a:lstStyle/>
          <a:p>
            <a:pPr indent="-107442">
              <a:spcBef>
                <a:spcPct val="20000"/>
              </a:spcBef>
              <a:buFont typeface="Arial"/>
              <a:buNone/>
            </a:pPr>
            <a:r>
              <a:rPr lang="en-US" sz="4300" b="1" dirty="0">
                <a:solidFill>
                  <a:schemeClr val="accent1"/>
                </a:solidFill>
                <a:latin typeface="Amazon Ember" charset="0"/>
                <a:ea typeface="Amazon Ember" charset="0"/>
                <a:cs typeface="Amazon Ember" charset="0"/>
              </a:rPr>
              <a:t>File Storage</a:t>
            </a:r>
          </a:p>
          <a:p>
            <a:pPr marL="75438" lvl="1">
              <a:spcBef>
                <a:spcPct val="20000"/>
              </a:spcBef>
              <a:buFont typeface="Arial"/>
              <a:buNone/>
            </a:pPr>
            <a:r>
              <a:rPr lang="en-US" sz="3700" dirty="0">
                <a:solidFill>
                  <a:schemeClr val="bg2"/>
                </a:solidFill>
                <a:latin typeface="Amazon Ember" charset="0"/>
                <a:ea typeface="Amazon Ember" charset="0"/>
                <a:cs typeface="Amazon Ember" charset="0"/>
              </a:rPr>
              <a:t>Unrelated data blocks managed by a file (serving) system</a:t>
            </a:r>
          </a:p>
          <a:p>
            <a:pPr marL="75438" lvl="1">
              <a:spcBef>
                <a:spcPct val="20000"/>
              </a:spcBef>
              <a:buFont typeface="Arial"/>
              <a:buNone/>
            </a:pPr>
            <a:r>
              <a:rPr lang="en-US" sz="3700" dirty="0">
                <a:solidFill>
                  <a:schemeClr val="bg2"/>
                </a:solidFill>
                <a:latin typeface="Amazon Ember" charset="0"/>
                <a:ea typeface="Amazon Ember" charset="0"/>
                <a:cs typeface="Amazon Ember" charset="0"/>
              </a:rPr>
              <a:t>Native file system places data on disk</a:t>
            </a:r>
          </a:p>
          <a:p>
            <a:pPr marL="75438" lvl="1">
              <a:spcBef>
                <a:spcPct val="20000"/>
              </a:spcBef>
              <a:buFont typeface="Arial"/>
              <a:buNone/>
            </a:pPr>
            <a:r>
              <a:rPr lang="en-US" sz="3700" dirty="0">
                <a:solidFill>
                  <a:schemeClr val="bg2"/>
                </a:solidFill>
                <a:latin typeface="Amazon Ember" charset="0"/>
                <a:ea typeface="Amazon Ember" charset="0"/>
                <a:cs typeface="Amazon Ember" charset="0"/>
              </a:rPr>
              <a:t>Ex: Network Attached Storage (NAS) Appliances, Windows File Servers</a:t>
            </a:r>
          </a:p>
        </p:txBody>
      </p:sp>
      <p:sp>
        <p:nvSpPr>
          <p:cNvPr id="16" name="Rectangle 15"/>
          <p:cNvSpPr/>
          <p:nvPr/>
        </p:nvSpPr>
        <p:spPr>
          <a:xfrm>
            <a:off x="1308806" y="3486051"/>
            <a:ext cx="7301793" cy="1068808"/>
          </a:xfrm>
          <a:prstGeom prst="rect">
            <a:avLst/>
          </a:prstGeom>
        </p:spPr>
        <p:txBody>
          <a:bodyPr vert="horz" lIns="91440" tIns="45720" rIns="91440" bIns="45720" rtlCol="0">
            <a:normAutofit fontScale="40000" lnSpcReduction="20000"/>
          </a:bodyPr>
          <a:lstStyle/>
          <a:p>
            <a:pPr indent="-107442">
              <a:spcBef>
                <a:spcPct val="20000"/>
              </a:spcBef>
              <a:buFont typeface="Arial"/>
              <a:buNone/>
            </a:pPr>
            <a:r>
              <a:rPr lang="en-US" sz="4300" b="1" dirty="0">
                <a:solidFill>
                  <a:schemeClr val="accent1"/>
                </a:solidFill>
                <a:latin typeface="Amazon Ember" charset="0"/>
                <a:ea typeface="Amazon Ember" charset="0"/>
                <a:cs typeface="Amazon Ember" charset="0"/>
              </a:rPr>
              <a:t>Object Storage</a:t>
            </a:r>
          </a:p>
          <a:p>
            <a:pPr marL="75438" lvl="1">
              <a:spcBef>
                <a:spcPct val="20000"/>
              </a:spcBef>
              <a:buFont typeface="Arial"/>
              <a:buNone/>
            </a:pPr>
            <a:r>
              <a:rPr lang="en-US" sz="3100" dirty="0">
                <a:solidFill>
                  <a:schemeClr val="bg2"/>
                </a:solidFill>
                <a:latin typeface="Amazon Ember" charset="0"/>
                <a:ea typeface="Amazon Ember" charset="0"/>
                <a:cs typeface="Amazon Ember" charset="0"/>
              </a:rPr>
              <a:t>Stores Virtual containers that encapsulate the data, data attributes, metadata and Object IDs</a:t>
            </a:r>
          </a:p>
          <a:p>
            <a:pPr marL="75438" lvl="1">
              <a:spcBef>
                <a:spcPct val="20000"/>
              </a:spcBef>
              <a:buFont typeface="Arial"/>
              <a:buNone/>
            </a:pPr>
            <a:r>
              <a:rPr lang="en-US" sz="3100" dirty="0">
                <a:solidFill>
                  <a:schemeClr val="bg2"/>
                </a:solidFill>
                <a:latin typeface="Amazon Ember" charset="0"/>
                <a:ea typeface="Amazon Ember" charset="0"/>
                <a:cs typeface="Amazon Ember" charset="0"/>
              </a:rPr>
              <a:t>API Access to data</a:t>
            </a:r>
          </a:p>
          <a:p>
            <a:pPr marL="75438" lvl="1">
              <a:spcBef>
                <a:spcPct val="20000"/>
              </a:spcBef>
              <a:buFont typeface="Arial"/>
              <a:buNone/>
            </a:pPr>
            <a:r>
              <a:rPr lang="en-US" sz="3100" dirty="0">
                <a:solidFill>
                  <a:schemeClr val="bg2"/>
                </a:solidFill>
                <a:latin typeface="Amazon Ember" charset="0"/>
                <a:ea typeface="Amazon Ember" charset="0"/>
                <a:cs typeface="Amazon Ember" charset="0"/>
              </a:rPr>
              <a:t>Metadata Driven, Policy-based, etc.</a:t>
            </a:r>
          </a:p>
          <a:p>
            <a:pPr marL="75438" lvl="1">
              <a:spcBef>
                <a:spcPct val="20000"/>
              </a:spcBef>
              <a:buFont typeface="Arial"/>
              <a:buNone/>
            </a:pPr>
            <a:r>
              <a:rPr lang="en-US" sz="3100" dirty="0">
                <a:solidFill>
                  <a:schemeClr val="bg2"/>
                </a:solidFill>
                <a:latin typeface="Amazon Ember" charset="0"/>
                <a:ea typeface="Amazon Ember" charset="0"/>
                <a:cs typeface="Amazon Ember" charset="0"/>
              </a:rPr>
              <a:t>Ex: Ceph, OpenStack Swift</a:t>
            </a:r>
          </a:p>
        </p:txBody>
      </p:sp>
    </p:spTree>
    <p:extLst>
      <p:ext uri="{BB962C8B-B14F-4D97-AF65-F5344CB8AC3E}">
        <p14:creationId xmlns:p14="http://schemas.microsoft.com/office/powerpoint/2010/main" val="9262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4">
            <a:extLst>
              <a:ext uri="{FF2B5EF4-FFF2-40B4-BE49-F238E27FC236}">
                <a16:creationId xmlns:a16="http://schemas.microsoft.com/office/drawing/2014/main" id="{7FDBD503-D242-4519-9966-D3469FA65643}"/>
              </a:ext>
            </a:extLst>
          </p:cNvPr>
          <p:cNvGrpSpPr>
            <a:grpSpLocks noChangeAspect="1"/>
          </p:cNvGrpSpPr>
          <p:nvPr/>
        </p:nvGrpSpPr>
        <p:grpSpPr bwMode="auto">
          <a:xfrm>
            <a:off x="7386875" y="1035129"/>
            <a:ext cx="697324" cy="702708"/>
            <a:chOff x="1845" y="573"/>
            <a:chExt cx="2072" cy="2088"/>
          </a:xfrm>
        </p:grpSpPr>
        <p:sp>
          <p:nvSpPr>
            <p:cNvPr id="135" name="Oval 5">
              <a:extLst>
                <a:ext uri="{FF2B5EF4-FFF2-40B4-BE49-F238E27FC236}">
                  <a16:creationId xmlns:a16="http://schemas.microsoft.com/office/drawing/2014/main" id="{0A0210F8-6FBB-4D01-91D4-C23682889A8C}"/>
                </a:ext>
              </a:extLst>
            </p:cNvPr>
            <p:cNvSpPr>
              <a:spLocks noChangeArrowheads="1"/>
            </p:cNvSpPr>
            <p:nvPr/>
          </p:nvSpPr>
          <p:spPr bwMode="auto">
            <a:xfrm>
              <a:off x="1916" y="1388"/>
              <a:ext cx="1194" cy="1198"/>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36" name="Line 10">
              <a:extLst>
                <a:ext uri="{FF2B5EF4-FFF2-40B4-BE49-F238E27FC236}">
                  <a16:creationId xmlns:a16="http://schemas.microsoft.com/office/drawing/2014/main" id="{AB38F32B-D9EA-4673-BE1E-4368F350AC30}"/>
                </a:ext>
              </a:extLst>
            </p:cNvPr>
            <p:cNvSpPr>
              <a:spLocks noChangeShapeType="1"/>
            </p:cNvSpPr>
            <p:nvPr/>
          </p:nvSpPr>
          <p:spPr bwMode="auto">
            <a:xfrm>
              <a:off x="2253" y="1324"/>
              <a:ext cx="44" cy="10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37" name="Line 7">
              <a:extLst>
                <a:ext uri="{FF2B5EF4-FFF2-40B4-BE49-F238E27FC236}">
                  <a16:creationId xmlns:a16="http://schemas.microsoft.com/office/drawing/2014/main" id="{C02BFD9B-22E0-4054-8D74-75A85770382C}"/>
                </a:ext>
              </a:extLst>
            </p:cNvPr>
            <p:cNvSpPr>
              <a:spLocks noChangeShapeType="1"/>
            </p:cNvSpPr>
            <p:nvPr/>
          </p:nvSpPr>
          <p:spPr bwMode="auto">
            <a:xfrm flipV="1">
              <a:off x="2563" y="1322"/>
              <a:ext cx="245" cy="563"/>
            </a:xfrm>
            <a:prstGeom prst="line">
              <a:avLst/>
            </a:prstGeom>
            <a:noFill/>
            <a:ln w="19050" cap="rnd">
              <a:solidFill>
                <a:srgbClr val="D232AA"/>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38" name="Line 8">
              <a:extLst>
                <a:ext uri="{FF2B5EF4-FFF2-40B4-BE49-F238E27FC236}">
                  <a16:creationId xmlns:a16="http://schemas.microsoft.com/office/drawing/2014/main" id="{A12D20AC-D581-4869-A978-E8E172D2DA0C}"/>
                </a:ext>
              </a:extLst>
            </p:cNvPr>
            <p:cNvSpPr>
              <a:spLocks noChangeShapeType="1"/>
            </p:cNvSpPr>
            <p:nvPr/>
          </p:nvSpPr>
          <p:spPr bwMode="auto">
            <a:xfrm flipV="1">
              <a:off x="1864" y="2031"/>
              <a:ext cx="543" cy="219"/>
            </a:xfrm>
            <a:prstGeom prst="line">
              <a:avLst/>
            </a:prstGeom>
            <a:noFill/>
            <a:ln w="19050" cap="rnd">
              <a:solidFill>
                <a:srgbClr val="D232AA"/>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39" name="Line 9">
              <a:extLst>
                <a:ext uri="{FF2B5EF4-FFF2-40B4-BE49-F238E27FC236}">
                  <a16:creationId xmlns:a16="http://schemas.microsoft.com/office/drawing/2014/main" id="{24806F2A-612B-4943-A53F-B24609BF618E}"/>
                </a:ext>
              </a:extLst>
            </p:cNvPr>
            <p:cNvSpPr>
              <a:spLocks noChangeShapeType="1"/>
            </p:cNvSpPr>
            <p:nvPr/>
          </p:nvSpPr>
          <p:spPr bwMode="auto">
            <a:xfrm flipH="1" flipV="1">
              <a:off x="2548" y="2102"/>
              <a:ext cx="221" cy="559"/>
            </a:xfrm>
            <a:prstGeom prst="line">
              <a:avLst/>
            </a:prstGeom>
            <a:noFill/>
            <a:ln w="19050" cap="rnd">
              <a:solidFill>
                <a:srgbClr val="D232AA"/>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0" name="Line 11">
              <a:extLst>
                <a:ext uri="{FF2B5EF4-FFF2-40B4-BE49-F238E27FC236}">
                  <a16:creationId xmlns:a16="http://schemas.microsoft.com/office/drawing/2014/main" id="{A565B902-C3FE-4B06-A830-3796F810620B}"/>
                </a:ext>
              </a:extLst>
            </p:cNvPr>
            <p:cNvSpPr>
              <a:spLocks noChangeShapeType="1"/>
            </p:cNvSpPr>
            <p:nvPr/>
          </p:nvSpPr>
          <p:spPr bwMode="auto">
            <a:xfrm>
              <a:off x="1845" y="1693"/>
              <a:ext cx="121" cy="5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1" name="Line 12">
              <a:extLst>
                <a:ext uri="{FF2B5EF4-FFF2-40B4-BE49-F238E27FC236}">
                  <a16:creationId xmlns:a16="http://schemas.microsoft.com/office/drawing/2014/main" id="{8183D523-6789-4BFF-B080-BBB271FE53FD}"/>
                </a:ext>
              </a:extLst>
            </p:cNvPr>
            <p:cNvSpPr>
              <a:spLocks noChangeShapeType="1"/>
            </p:cNvSpPr>
            <p:nvPr/>
          </p:nvSpPr>
          <p:spPr bwMode="auto">
            <a:xfrm flipV="1">
              <a:off x="2220" y="2538"/>
              <a:ext cx="58" cy="123"/>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2" name="Line 13">
              <a:extLst>
                <a:ext uri="{FF2B5EF4-FFF2-40B4-BE49-F238E27FC236}">
                  <a16:creationId xmlns:a16="http://schemas.microsoft.com/office/drawing/2014/main" id="{257820B8-714F-4B36-B8E9-E269C6279023}"/>
                </a:ext>
              </a:extLst>
            </p:cNvPr>
            <p:cNvSpPr>
              <a:spLocks noChangeShapeType="1"/>
            </p:cNvSpPr>
            <p:nvPr/>
          </p:nvSpPr>
          <p:spPr bwMode="auto">
            <a:xfrm>
              <a:off x="3058" y="2229"/>
              <a:ext cx="118" cy="5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3" name="Line 14">
              <a:extLst>
                <a:ext uri="{FF2B5EF4-FFF2-40B4-BE49-F238E27FC236}">
                  <a16:creationId xmlns:a16="http://schemas.microsoft.com/office/drawing/2014/main" id="{4A219C43-1886-4C07-8DE8-84F3A30D3D1F}"/>
                </a:ext>
              </a:extLst>
            </p:cNvPr>
            <p:cNvSpPr>
              <a:spLocks noChangeShapeType="1"/>
            </p:cNvSpPr>
            <p:nvPr/>
          </p:nvSpPr>
          <p:spPr bwMode="auto">
            <a:xfrm flipV="1">
              <a:off x="3068" y="1739"/>
              <a:ext cx="111" cy="31"/>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4" name="Freeform 15">
              <a:extLst>
                <a:ext uri="{FF2B5EF4-FFF2-40B4-BE49-F238E27FC236}">
                  <a16:creationId xmlns:a16="http://schemas.microsoft.com/office/drawing/2014/main" id="{DA847ECD-3451-4ADC-BDA0-865FC4437B44}"/>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5" name="Line 16">
              <a:extLst>
                <a:ext uri="{FF2B5EF4-FFF2-40B4-BE49-F238E27FC236}">
                  <a16:creationId xmlns:a16="http://schemas.microsoft.com/office/drawing/2014/main" id="{DFBC2E3E-65A8-4DBD-B708-C25E44DE9BE0}"/>
                </a:ext>
              </a:extLst>
            </p:cNvPr>
            <p:cNvSpPr>
              <a:spLocks noChangeShapeType="1"/>
            </p:cNvSpPr>
            <p:nvPr/>
          </p:nvSpPr>
          <p:spPr bwMode="auto">
            <a:xfrm flipV="1">
              <a:off x="3349" y="573"/>
              <a:ext cx="0" cy="10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6" name="Line 17">
              <a:extLst>
                <a:ext uri="{FF2B5EF4-FFF2-40B4-BE49-F238E27FC236}">
                  <a16:creationId xmlns:a16="http://schemas.microsoft.com/office/drawing/2014/main" id="{2DF69573-3418-42C2-921E-36918B5B86E3}"/>
                </a:ext>
              </a:extLst>
            </p:cNvPr>
            <p:cNvSpPr>
              <a:spLocks noChangeShapeType="1"/>
            </p:cNvSpPr>
            <p:nvPr/>
          </p:nvSpPr>
          <p:spPr bwMode="auto">
            <a:xfrm flipV="1">
              <a:off x="2973" y="1476"/>
              <a:ext cx="56" cy="58"/>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7" name="Line 18">
              <a:extLst>
                <a:ext uri="{FF2B5EF4-FFF2-40B4-BE49-F238E27FC236}">
                  <a16:creationId xmlns:a16="http://schemas.microsoft.com/office/drawing/2014/main" id="{BB740A29-145F-40C4-8608-EEF71B83B6B2}"/>
                </a:ext>
              </a:extLst>
            </p:cNvPr>
            <p:cNvSpPr>
              <a:spLocks noChangeShapeType="1"/>
            </p:cNvSpPr>
            <p:nvPr/>
          </p:nvSpPr>
          <p:spPr bwMode="auto">
            <a:xfrm flipH="1" flipV="1">
              <a:off x="3678" y="1470"/>
              <a:ext cx="68" cy="67"/>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8" name="Line 19">
              <a:extLst>
                <a:ext uri="{FF2B5EF4-FFF2-40B4-BE49-F238E27FC236}">
                  <a16:creationId xmlns:a16="http://schemas.microsoft.com/office/drawing/2014/main" id="{E9E3935A-806C-4876-90C4-687B85DC0028}"/>
                </a:ext>
              </a:extLst>
            </p:cNvPr>
            <p:cNvSpPr>
              <a:spLocks noChangeShapeType="1"/>
            </p:cNvSpPr>
            <p:nvPr/>
          </p:nvSpPr>
          <p:spPr bwMode="auto">
            <a:xfrm>
              <a:off x="2954" y="750"/>
              <a:ext cx="66" cy="61"/>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49" name="Line 20">
              <a:extLst>
                <a:ext uri="{FF2B5EF4-FFF2-40B4-BE49-F238E27FC236}">
                  <a16:creationId xmlns:a16="http://schemas.microsoft.com/office/drawing/2014/main" id="{95E94393-F711-4926-A19E-EB55D3471F44}"/>
                </a:ext>
              </a:extLst>
            </p:cNvPr>
            <p:cNvSpPr>
              <a:spLocks noChangeShapeType="1"/>
            </p:cNvSpPr>
            <p:nvPr/>
          </p:nvSpPr>
          <p:spPr bwMode="auto">
            <a:xfrm>
              <a:off x="2781" y="1142"/>
              <a:ext cx="104"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50" name="Line 21">
              <a:extLst>
                <a:ext uri="{FF2B5EF4-FFF2-40B4-BE49-F238E27FC236}">
                  <a16:creationId xmlns:a16="http://schemas.microsoft.com/office/drawing/2014/main" id="{B7E96F8B-5FD1-451C-B11C-51ABE46A1240}"/>
                </a:ext>
              </a:extLst>
            </p:cNvPr>
            <p:cNvSpPr>
              <a:spLocks noChangeShapeType="1"/>
            </p:cNvSpPr>
            <p:nvPr/>
          </p:nvSpPr>
          <p:spPr bwMode="auto">
            <a:xfrm flipV="1">
              <a:off x="3355" y="1605"/>
              <a:ext cx="2" cy="107"/>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51" name="Line 22">
              <a:extLst>
                <a:ext uri="{FF2B5EF4-FFF2-40B4-BE49-F238E27FC236}">
                  <a16:creationId xmlns:a16="http://schemas.microsoft.com/office/drawing/2014/main" id="{C73EC0E9-F6F0-4E7A-AA0B-F0C2806C5C58}"/>
                </a:ext>
              </a:extLst>
            </p:cNvPr>
            <p:cNvSpPr>
              <a:spLocks noChangeShapeType="1"/>
            </p:cNvSpPr>
            <p:nvPr/>
          </p:nvSpPr>
          <p:spPr bwMode="auto">
            <a:xfrm>
              <a:off x="3815" y="1138"/>
              <a:ext cx="102" cy="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52" name="Line 23">
              <a:extLst>
                <a:ext uri="{FF2B5EF4-FFF2-40B4-BE49-F238E27FC236}">
                  <a16:creationId xmlns:a16="http://schemas.microsoft.com/office/drawing/2014/main" id="{4643F4ED-0D6B-49A1-9377-C880693B9F34}"/>
                </a:ext>
              </a:extLst>
            </p:cNvPr>
            <p:cNvSpPr>
              <a:spLocks noChangeShapeType="1"/>
            </p:cNvSpPr>
            <p:nvPr/>
          </p:nvSpPr>
          <p:spPr bwMode="auto">
            <a:xfrm flipV="1">
              <a:off x="3676" y="750"/>
              <a:ext cx="70" cy="56"/>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53" name="Oval 6">
              <a:extLst>
                <a:ext uri="{FF2B5EF4-FFF2-40B4-BE49-F238E27FC236}">
                  <a16:creationId xmlns:a16="http://schemas.microsoft.com/office/drawing/2014/main" id="{DCE9F6B4-0D0C-4F82-B8BC-4DA770A6B7C5}"/>
                </a:ext>
              </a:extLst>
            </p:cNvPr>
            <p:cNvSpPr>
              <a:spLocks noChangeArrowheads="1"/>
            </p:cNvSpPr>
            <p:nvPr/>
          </p:nvSpPr>
          <p:spPr bwMode="auto">
            <a:xfrm>
              <a:off x="2398" y="1872"/>
              <a:ext cx="229" cy="230"/>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grpSp>
      <p:grpSp>
        <p:nvGrpSpPr>
          <p:cNvPr id="128" name="Group 127">
            <a:extLst>
              <a:ext uri="{FF2B5EF4-FFF2-40B4-BE49-F238E27FC236}">
                <a16:creationId xmlns:a16="http://schemas.microsoft.com/office/drawing/2014/main" id="{FC7FE2CE-7C36-4039-8A37-953B0DA0FAAB}"/>
              </a:ext>
            </a:extLst>
          </p:cNvPr>
          <p:cNvGrpSpPr/>
          <p:nvPr/>
        </p:nvGrpSpPr>
        <p:grpSpPr>
          <a:xfrm>
            <a:off x="5268286" y="1102928"/>
            <a:ext cx="725395" cy="567111"/>
            <a:chOff x="5134922" y="2955925"/>
            <a:chExt cx="446728" cy="349250"/>
          </a:xfrm>
        </p:grpSpPr>
        <p:sp>
          <p:nvSpPr>
            <p:cNvPr id="129" name="Rectangle 128">
              <a:extLst>
                <a:ext uri="{FF2B5EF4-FFF2-40B4-BE49-F238E27FC236}">
                  <a16:creationId xmlns:a16="http://schemas.microsoft.com/office/drawing/2014/main" id="{5D5E1406-2C21-4EDD-AAB4-A4E3F712CEF9}"/>
                </a:ext>
              </a:extLst>
            </p:cNvPr>
            <p:cNvSpPr/>
            <p:nvPr/>
          </p:nvSpPr>
          <p:spPr>
            <a:xfrm>
              <a:off x="5134922" y="2955925"/>
              <a:ext cx="160978" cy="349250"/>
            </a:xfrm>
            <a:prstGeom prst="rect">
              <a:avLst/>
            </a:prstGeom>
            <a:noFill/>
            <a:ln w="19050" cap="rnd">
              <a:solidFill>
                <a:srgbClr val="FFFFFF"/>
              </a:solidFill>
              <a:round/>
              <a:headEnd/>
              <a:tailEnd type="arrow" w="med" len="sm"/>
            </a:ln>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30" name="Rectangle 129">
              <a:extLst>
                <a:ext uri="{FF2B5EF4-FFF2-40B4-BE49-F238E27FC236}">
                  <a16:creationId xmlns:a16="http://schemas.microsoft.com/office/drawing/2014/main" id="{D05C9F9B-E6A8-47FD-A51D-564D9B7FEDFF}"/>
                </a:ext>
              </a:extLst>
            </p:cNvPr>
            <p:cNvSpPr/>
            <p:nvPr/>
          </p:nvSpPr>
          <p:spPr>
            <a:xfrm>
              <a:off x="5420672" y="2955925"/>
              <a:ext cx="160978" cy="349250"/>
            </a:xfrm>
            <a:prstGeom prst="rect">
              <a:avLst/>
            </a:prstGeom>
            <a:noFill/>
            <a:ln w="19050" cap="rnd">
              <a:solidFill>
                <a:srgbClr val="FFFFFF"/>
              </a:solidFill>
              <a:round/>
              <a:headEnd/>
              <a:tailEnd type="arrow" w="med" len="sm"/>
            </a:ln>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grpSp>
          <p:nvGrpSpPr>
            <p:cNvPr id="131" name="Group 130">
              <a:extLst>
                <a:ext uri="{FF2B5EF4-FFF2-40B4-BE49-F238E27FC236}">
                  <a16:creationId xmlns:a16="http://schemas.microsoft.com/office/drawing/2014/main" id="{28642E7A-E0BD-47B3-96B8-6CBAF1909A37}"/>
                </a:ext>
              </a:extLst>
            </p:cNvPr>
            <p:cNvGrpSpPr/>
            <p:nvPr/>
          </p:nvGrpSpPr>
          <p:grpSpPr>
            <a:xfrm>
              <a:off x="5176839" y="3078904"/>
              <a:ext cx="361950" cy="109538"/>
              <a:chOff x="5188749" y="3078904"/>
              <a:chExt cx="311939" cy="109538"/>
            </a:xfrm>
          </p:grpSpPr>
          <p:cxnSp>
            <p:nvCxnSpPr>
              <p:cNvPr id="132" name="Straight Arrow Connector 131">
                <a:extLst>
                  <a:ext uri="{FF2B5EF4-FFF2-40B4-BE49-F238E27FC236}">
                    <a16:creationId xmlns:a16="http://schemas.microsoft.com/office/drawing/2014/main" id="{ABBD0FEB-E6CB-45E3-B18E-6A8D018FC38E}"/>
                  </a:ext>
                </a:extLst>
              </p:cNvPr>
              <p:cNvCxnSpPr>
                <a:cxnSpLocks/>
              </p:cNvCxnSpPr>
              <p:nvPr/>
            </p:nvCxnSpPr>
            <p:spPr>
              <a:xfrm>
                <a:off x="5188749" y="3188442"/>
                <a:ext cx="311939" cy="0"/>
              </a:xfrm>
              <a:prstGeom prst="straightConnector1">
                <a:avLst/>
              </a:prstGeom>
              <a:noFill/>
              <a:ln w="19050" cap="rnd">
                <a:solidFill>
                  <a:srgbClr val="D232AA"/>
                </a:solidFill>
                <a:round/>
                <a:headEnd/>
                <a:tailEnd type="arrow" w="med" len="sm"/>
              </a:ln>
            </p:spPr>
          </p:cxnSp>
          <p:cxnSp>
            <p:nvCxnSpPr>
              <p:cNvPr id="133" name="Straight Arrow Connector 132">
                <a:extLst>
                  <a:ext uri="{FF2B5EF4-FFF2-40B4-BE49-F238E27FC236}">
                    <a16:creationId xmlns:a16="http://schemas.microsoft.com/office/drawing/2014/main" id="{F3CA9DCC-18B9-448A-B61F-0E3AF3DA4AA9}"/>
                  </a:ext>
                </a:extLst>
              </p:cNvPr>
              <p:cNvCxnSpPr>
                <a:cxnSpLocks/>
              </p:cNvCxnSpPr>
              <p:nvPr/>
            </p:nvCxnSpPr>
            <p:spPr>
              <a:xfrm flipH="1" flipV="1">
                <a:off x="5188749" y="3078904"/>
                <a:ext cx="311939" cy="0"/>
              </a:xfrm>
              <a:prstGeom prst="straightConnector1">
                <a:avLst/>
              </a:prstGeom>
              <a:noFill/>
              <a:ln w="19050" cap="rnd">
                <a:solidFill>
                  <a:srgbClr val="D232AA"/>
                </a:solidFill>
                <a:round/>
                <a:headEnd/>
                <a:tailEnd type="arrow" w="med" len="sm"/>
              </a:ln>
            </p:spPr>
          </p:cxnSp>
        </p:grpSp>
      </p:grpSp>
      <p:grpSp>
        <p:nvGrpSpPr>
          <p:cNvPr id="117" name="Group 23">
            <a:extLst>
              <a:ext uri="{FF2B5EF4-FFF2-40B4-BE49-F238E27FC236}">
                <a16:creationId xmlns:a16="http://schemas.microsoft.com/office/drawing/2014/main" id="{74CB3F85-8C8A-46E7-92D7-F2232F46C115}"/>
              </a:ext>
            </a:extLst>
          </p:cNvPr>
          <p:cNvGrpSpPr>
            <a:grpSpLocks noChangeAspect="1"/>
          </p:cNvGrpSpPr>
          <p:nvPr/>
        </p:nvGrpSpPr>
        <p:grpSpPr bwMode="auto">
          <a:xfrm>
            <a:off x="3074280" y="1079328"/>
            <a:ext cx="904298" cy="614311"/>
            <a:chOff x="2644" y="1460"/>
            <a:chExt cx="474" cy="322"/>
          </a:xfrm>
        </p:grpSpPr>
        <p:sp>
          <p:nvSpPr>
            <p:cNvPr id="118" name="Freeform 24">
              <a:extLst>
                <a:ext uri="{FF2B5EF4-FFF2-40B4-BE49-F238E27FC236}">
                  <a16:creationId xmlns:a16="http://schemas.microsoft.com/office/drawing/2014/main" id="{C6B6E912-9BC0-4733-898A-60BECB2DF27D}"/>
                </a:ext>
              </a:extLst>
            </p:cNvPr>
            <p:cNvSpPr>
              <a:spLocks/>
            </p:cNvSpPr>
            <p:nvPr/>
          </p:nvSpPr>
          <p:spPr bwMode="auto">
            <a:xfrm>
              <a:off x="3106" y="1634"/>
              <a:ext cx="2" cy="2"/>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0"/>
                    <a:pt x="0" y="0"/>
                    <a:pt x="0" y="0"/>
                  </a:cubicBezTo>
                  <a:cubicBezTo>
                    <a:pt x="0" y="1"/>
                    <a:pt x="0" y="1"/>
                    <a:pt x="1" y="1"/>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19" name="Freeform 25">
              <a:extLst>
                <a:ext uri="{FF2B5EF4-FFF2-40B4-BE49-F238E27FC236}">
                  <a16:creationId xmlns:a16="http://schemas.microsoft.com/office/drawing/2014/main" id="{546D55A4-F704-4E6C-A9CB-630217F29736}"/>
                </a:ext>
              </a:extLst>
            </p:cNvPr>
            <p:cNvSpPr>
              <a:spLocks/>
            </p:cNvSpPr>
            <p:nvPr/>
          </p:nvSpPr>
          <p:spPr bwMode="auto">
            <a:xfrm>
              <a:off x="2917" y="1460"/>
              <a:ext cx="189" cy="220"/>
            </a:xfrm>
            <a:custGeom>
              <a:avLst/>
              <a:gdLst>
                <a:gd name="T0" fmla="*/ 48 w 90"/>
                <a:gd name="T1" fmla="*/ 56 h 104"/>
                <a:gd name="T2" fmla="*/ 90 w 90"/>
                <a:gd name="T3" fmla="*/ 81 h 104"/>
                <a:gd name="T4" fmla="*/ 57 w 90"/>
                <a:gd name="T5" fmla="*/ 18 h 104"/>
                <a:gd name="T6" fmla="*/ 28 w 90"/>
                <a:gd name="T7" fmla="*/ 0 h 104"/>
                <a:gd name="T8" fmla="*/ 28 w 90"/>
                <a:gd name="T9" fmla="*/ 0 h 104"/>
                <a:gd name="T10" fmla="*/ 0 w 90"/>
                <a:gd name="T11" fmla="*/ 28 h 104"/>
                <a:gd name="T12" fmla="*/ 0 w 90"/>
                <a:gd name="T13" fmla="*/ 104 h 104"/>
                <a:gd name="T14" fmla="*/ 48 w 90"/>
                <a:gd name="T15" fmla="*/ 5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04">
                  <a:moveTo>
                    <a:pt x="48" y="56"/>
                  </a:moveTo>
                  <a:cubicBezTo>
                    <a:pt x="66" y="56"/>
                    <a:pt x="82" y="66"/>
                    <a:pt x="90" y="81"/>
                  </a:cubicBezTo>
                  <a:cubicBezTo>
                    <a:pt x="57" y="18"/>
                    <a:pt x="57" y="18"/>
                    <a:pt x="57" y="18"/>
                  </a:cubicBezTo>
                  <a:cubicBezTo>
                    <a:pt x="51" y="7"/>
                    <a:pt x="40" y="0"/>
                    <a:pt x="28" y="0"/>
                  </a:cubicBezTo>
                  <a:cubicBezTo>
                    <a:pt x="28" y="0"/>
                    <a:pt x="28" y="0"/>
                    <a:pt x="28" y="0"/>
                  </a:cubicBezTo>
                  <a:cubicBezTo>
                    <a:pt x="12" y="0"/>
                    <a:pt x="0" y="12"/>
                    <a:pt x="0" y="28"/>
                  </a:cubicBezTo>
                  <a:cubicBezTo>
                    <a:pt x="0" y="104"/>
                    <a:pt x="0" y="104"/>
                    <a:pt x="0" y="104"/>
                  </a:cubicBezTo>
                  <a:cubicBezTo>
                    <a:pt x="0" y="78"/>
                    <a:pt x="21" y="56"/>
                    <a:pt x="48" y="56"/>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0" name="Freeform 26">
              <a:extLst>
                <a:ext uri="{FF2B5EF4-FFF2-40B4-BE49-F238E27FC236}">
                  <a16:creationId xmlns:a16="http://schemas.microsoft.com/office/drawing/2014/main" id="{749DC416-279F-48EC-BE81-DB4092F7C71E}"/>
                </a:ext>
              </a:extLst>
            </p:cNvPr>
            <p:cNvSpPr>
              <a:spLocks/>
            </p:cNvSpPr>
            <p:nvPr/>
          </p:nvSpPr>
          <p:spPr bwMode="auto">
            <a:xfrm>
              <a:off x="2654" y="1634"/>
              <a:ext cx="2"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1" name="Freeform 27">
              <a:extLst>
                <a:ext uri="{FF2B5EF4-FFF2-40B4-BE49-F238E27FC236}">
                  <a16:creationId xmlns:a16="http://schemas.microsoft.com/office/drawing/2014/main" id="{0052B5BF-56B4-464B-B4A7-8805A5752CE6}"/>
                </a:ext>
              </a:extLst>
            </p:cNvPr>
            <p:cNvSpPr>
              <a:spLocks/>
            </p:cNvSpPr>
            <p:nvPr/>
          </p:nvSpPr>
          <p:spPr bwMode="auto">
            <a:xfrm>
              <a:off x="3018" y="1621"/>
              <a:ext cx="58" cy="59"/>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5" y="0"/>
                    <a:pt x="28" y="13"/>
                    <a:pt x="28" y="28"/>
                  </a:cubicBezTo>
                </a:path>
              </a:pathLst>
            </a:custGeom>
            <a:noFill/>
            <a:ln w="19050" cap="rnd">
              <a:solidFill>
                <a:srgbClr val="D232AA"/>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2" name="Freeform 28">
              <a:extLst>
                <a:ext uri="{FF2B5EF4-FFF2-40B4-BE49-F238E27FC236}">
                  <a16:creationId xmlns:a16="http://schemas.microsoft.com/office/drawing/2014/main" id="{8C34EA3D-17C2-4561-BD41-8FBBF55E598B}"/>
                </a:ext>
              </a:extLst>
            </p:cNvPr>
            <p:cNvSpPr>
              <a:spLocks/>
            </p:cNvSpPr>
            <p:nvPr/>
          </p:nvSpPr>
          <p:spPr bwMode="auto">
            <a:xfrm>
              <a:off x="2744" y="1621"/>
              <a:ext cx="59" cy="59"/>
            </a:xfrm>
            <a:custGeom>
              <a:avLst/>
              <a:gdLst>
                <a:gd name="T0" fmla="*/ 28 w 28"/>
                <a:gd name="T1" fmla="*/ 28 h 28"/>
                <a:gd name="T2" fmla="*/ 0 w 28"/>
                <a:gd name="T3" fmla="*/ 0 h 28"/>
              </a:gdLst>
              <a:ahLst/>
              <a:cxnLst>
                <a:cxn ang="0">
                  <a:pos x="T0" y="T1"/>
                </a:cxn>
                <a:cxn ang="0">
                  <a:pos x="T2" y="T3"/>
                </a:cxn>
              </a:cxnLst>
              <a:rect l="0" t="0" r="r" b="b"/>
              <a:pathLst>
                <a:path w="28" h="28">
                  <a:moveTo>
                    <a:pt x="28" y="28"/>
                  </a:moveTo>
                  <a:cubicBezTo>
                    <a:pt x="28" y="13"/>
                    <a:pt x="16" y="0"/>
                    <a:pt x="0" y="0"/>
                  </a:cubicBezTo>
                </a:path>
              </a:pathLst>
            </a:custGeom>
            <a:noFill/>
            <a:ln w="19050" cap="rnd">
              <a:solidFill>
                <a:srgbClr val="D232AA"/>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3" name="Oval 29">
              <a:extLst>
                <a:ext uri="{FF2B5EF4-FFF2-40B4-BE49-F238E27FC236}">
                  <a16:creationId xmlns:a16="http://schemas.microsoft.com/office/drawing/2014/main" id="{1E3A65F9-9B97-4D72-B48B-1D19F9CB6461}"/>
                </a:ext>
              </a:extLst>
            </p:cNvPr>
            <p:cNvSpPr>
              <a:spLocks noChangeArrowheads="1"/>
            </p:cNvSpPr>
            <p:nvPr/>
          </p:nvSpPr>
          <p:spPr bwMode="auto">
            <a:xfrm>
              <a:off x="2644" y="1579"/>
              <a:ext cx="201" cy="203"/>
            </a:xfrm>
            <a:prstGeom prst="ellipse">
              <a:avLst/>
            </a:pr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4" name="Freeform 30">
              <a:extLst>
                <a:ext uri="{FF2B5EF4-FFF2-40B4-BE49-F238E27FC236}">
                  <a16:creationId xmlns:a16="http://schemas.microsoft.com/office/drawing/2014/main" id="{288D1011-1185-4CFD-B4DA-98648F1A3665}"/>
                </a:ext>
              </a:extLst>
            </p:cNvPr>
            <p:cNvSpPr>
              <a:spLocks/>
            </p:cNvSpPr>
            <p:nvPr/>
          </p:nvSpPr>
          <p:spPr bwMode="auto">
            <a:xfrm>
              <a:off x="2656" y="1460"/>
              <a:ext cx="189" cy="220"/>
            </a:xfrm>
            <a:custGeom>
              <a:avLst/>
              <a:gdLst>
                <a:gd name="T0" fmla="*/ 42 w 90"/>
                <a:gd name="T1" fmla="*/ 56 h 104"/>
                <a:gd name="T2" fmla="*/ 0 w 90"/>
                <a:gd name="T3" fmla="*/ 81 h 104"/>
                <a:gd name="T4" fmla="*/ 33 w 90"/>
                <a:gd name="T5" fmla="*/ 18 h 104"/>
                <a:gd name="T6" fmla="*/ 62 w 90"/>
                <a:gd name="T7" fmla="*/ 0 h 104"/>
                <a:gd name="T8" fmla="*/ 62 w 90"/>
                <a:gd name="T9" fmla="*/ 0 h 104"/>
                <a:gd name="T10" fmla="*/ 90 w 90"/>
                <a:gd name="T11" fmla="*/ 28 h 104"/>
                <a:gd name="T12" fmla="*/ 90 w 90"/>
                <a:gd name="T13" fmla="*/ 104 h 104"/>
                <a:gd name="T14" fmla="*/ 42 w 90"/>
                <a:gd name="T15" fmla="*/ 5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04">
                  <a:moveTo>
                    <a:pt x="42" y="56"/>
                  </a:moveTo>
                  <a:cubicBezTo>
                    <a:pt x="24" y="56"/>
                    <a:pt x="8" y="66"/>
                    <a:pt x="0" y="81"/>
                  </a:cubicBezTo>
                  <a:cubicBezTo>
                    <a:pt x="33" y="18"/>
                    <a:pt x="33" y="18"/>
                    <a:pt x="33" y="18"/>
                  </a:cubicBezTo>
                  <a:cubicBezTo>
                    <a:pt x="39" y="7"/>
                    <a:pt x="50" y="0"/>
                    <a:pt x="62" y="0"/>
                  </a:cubicBezTo>
                  <a:cubicBezTo>
                    <a:pt x="62" y="0"/>
                    <a:pt x="62" y="0"/>
                    <a:pt x="62" y="0"/>
                  </a:cubicBezTo>
                  <a:cubicBezTo>
                    <a:pt x="78" y="0"/>
                    <a:pt x="90" y="12"/>
                    <a:pt x="90" y="28"/>
                  </a:cubicBezTo>
                  <a:cubicBezTo>
                    <a:pt x="90" y="104"/>
                    <a:pt x="90" y="104"/>
                    <a:pt x="90" y="104"/>
                  </a:cubicBezTo>
                  <a:cubicBezTo>
                    <a:pt x="90" y="78"/>
                    <a:pt x="69" y="56"/>
                    <a:pt x="42" y="56"/>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5" name="Freeform 31">
              <a:extLst>
                <a:ext uri="{FF2B5EF4-FFF2-40B4-BE49-F238E27FC236}">
                  <a16:creationId xmlns:a16="http://schemas.microsoft.com/office/drawing/2014/main" id="{C693C727-69FA-4AEC-BCE5-CF7B2C3B40FB}"/>
                </a:ext>
              </a:extLst>
            </p:cNvPr>
            <p:cNvSpPr>
              <a:spLocks/>
            </p:cNvSpPr>
            <p:nvPr/>
          </p:nvSpPr>
          <p:spPr bwMode="auto">
            <a:xfrm>
              <a:off x="2845" y="1519"/>
              <a:ext cx="72" cy="96"/>
            </a:xfrm>
            <a:custGeom>
              <a:avLst/>
              <a:gdLst>
                <a:gd name="T0" fmla="*/ 17 w 34"/>
                <a:gd name="T1" fmla="*/ 0 h 45"/>
                <a:gd name="T2" fmla="*/ 17 w 34"/>
                <a:gd name="T3" fmla="*/ 0 h 45"/>
                <a:gd name="T4" fmla="*/ 0 w 34"/>
                <a:gd name="T5" fmla="*/ 16 h 45"/>
                <a:gd name="T6" fmla="*/ 0 w 34"/>
                <a:gd name="T7" fmla="*/ 45 h 45"/>
                <a:gd name="T8" fmla="*/ 34 w 34"/>
                <a:gd name="T9" fmla="*/ 45 h 45"/>
                <a:gd name="T10" fmla="*/ 34 w 34"/>
                <a:gd name="T11" fmla="*/ 16 h 45"/>
                <a:gd name="T12" fmla="*/ 17 w 34"/>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34" h="45">
                  <a:moveTo>
                    <a:pt x="17" y="0"/>
                  </a:moveTo>
                  <a:cubicBezTo>
                    <a:pt x="17" y="0"/>
                    <a:pt x="17" y="0"/>
                    <a:pt x="17" y="0"/>
                  </a:cubicBezTo>
                  <a:cubicBezTo>
                    <a:pt x="8" y="0"/>
                    <a:pt x="0" y="7"/>
                    <a:pt x="0" y="16"/>
                  </a:cubicBezTo>
                  <a:cubicBezTo>
                    <a:pt x="0" y="45"/>
                    <a:pt x="0" y="45"/>
                    <a:pt x="0" y="45"/>
                  </a:cubicBezTo>
                  <a:cubicBezTo>
                    <a:pt x="34" y="45"/>
                    <a:pt x="34" y="45"/>
                    <a:pt x="34" y="45"/>
                  </a:cubicBezTo>
                  <a:cubicBezTo>
                    <a:pt x="34" y="16"/>
                    <a:pt x="34" y="16"/>
                    <a:pt x="34" y="16"/>
                  </a:cubicBezTo>
                  <a:cubicBezTo>
                    <a:pt x="34" y="7"/>
                    <a:pt x="26" y="0"/>
                    <a:pt x="17" y="0"/>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6" name="Rectangle 32">
              <a:extLst>
                <a:ext uri="{FF2B5EF4-FFF2-40B4-BE49-F238E27FC236}">
                  <a16:creationId xmlns:a16="http://schemas.microsoft.com/office/drawing/2014/main" id="{3D45DACC-4536-403C-8C24-82A92D829776}"/>
                </a:ext>
              </a:extLst>
            </p:cNvPr>
            <p:cNvSpPr>
              <a:spLocks noChangeArrowheads="1"/>
            </p:cNvSpPr>
            <p:nvPr/>
          </p:nvSpPr>
          <p:spPr bwMode="auto">
            <a:xfrm>
              <a:off x="2845" y="1615"/>
              <a:ext cx="72" cy="57"/>
            </a:xfrm>
            <a:prstGeom prst="rect">
              <a:avLst/>
            </a:pr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27" name="Oval 33">
              <a:extLst>
                <a:ext uri="{FF2B5EF4-FFF2-40B4-BE49-F238E27FC236}">
                  <a16:creationId xmlns:a16="http://schemas.microsoft.com/office/drawing/2014/main" id="{278701D0-6A8D-45FC-8F0C-BF0DB7F6D7D5}"/>
                </a:ext>
              </a:extLst>
            </p:cNvPr>
            <p:cNvSpPr>
              <a:spLocks noChangeArrowheads="1"/>
            </p:cNvSpPr>
            <p:nvPr/>
          </p:nvSpPr>
          <p:spPr bwMode="auto">
            <a:xfrm>
              <a:off x="2917" y="1579"/>
              <a:ext cx="201" cy="203"/>
            </a:xfrm>
            <a:prstGeom prst="ellipse">
              <a:avLst/>
            </a:pr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grpSp>
      <p:grpSp>
        <p:nvGrpSpPr>
          <p:cNvPr id="154" name="Group 153">
            <a:extLst>
              <a:ext uri="{FF2B5EF4-FFF2-40B4-BE49-F238E27FC236}">
                <a16:creationId xmlns:a16="http://schemas.microsoft.com/office/drawing/2014/main" id="{C77EE30B-F331-49D1-B064-3C716FF44141}"/>
              </a:ext>
            </a:extLst>
          </p:cNvPr>
          <p:cNvGrpSpPr/>
          <p:nvPr/>
        </p:nvGrpSpPr>
        <p:grpSpPr>
          <a:xfrm>
            <a:off x="1056991" y="1018652"/>
            <a:ext cx="729768" cy="726575"/>
            <a:chOff x="1523193" y="1744822"/>
            <a:chExt cx="680487" cy="677510"/>
          </a:xfrm>
        </p:grpSpPr>
        <p:cxnSp>
          <p:nvCxnSpPr>
            <p:cNvPr id="155" name="Straight Connector 154">
              <a:extLst>
                <a:ext uri="{FF2B5EF4-FFF2-40B4-BE49-F238E27FC236}">
                  <a16:creationId xmlns:a16="http://schemas.microsoft.com/office/drawing/2014/main" id="{74DF3885-D109-43FB-837C-AC0AB76B4879}"/>
                </a:ext>
              </a:extLst>
            </p:cNvPr>
            <p:cNvCxnSpPr/>
            <p:nvPr/>
          </p:nvCxnSpPr>
          <p:spPr>
            <a:xfrm>
              <a:off x="1888441" y="1824065"/>
              <a:ext cx="0" cy="527715"/>
            </a:xfrm>
            <a:prstGeom prst="line">
              <a:avLst/>
            </a:prstGeom>
            <a:noFill/>
            <a:ln w="19050" cap="rnd">
              <a:solidFill>
                <a:srgbClr val="D232AA"/>
              </a:solidFill>
              <a:prstDash val="solid"/>
              <a:round/>
              <a:headEnd/>
              <a:tailEnd/>
            </a:ln>
          </p:spPr>
        </p:cxnSp>
        <p:cxnSp>
          <p:nvCxnSpPr>
            <p:cNvPr id="156" name="Straight Connector 155">
              <a:extLst>
                <a:ext uri="{FF2B5EF4-FFF2-40B4-BE49-F238E27FC236}">
                  <a16:creationId xmlns:a16="http://schemas.microsoft.com/office/drawing/2014/main" id="{8443ED2D-AF5D-4656-97A1-BCEF24A0C62A}"/>
                </a:ext>
              </a:extLst>
            </p:cNvPr>
            <p:cNvCxnSpPr>
              <a:cxnSpLocks/>
            </p:cNvCxnSpPr>
            <p:nvPr/>
          </p:nvCxnSpPr>
          <p:spPr>
            <a:xfrm flipH="1">
              <a:off x="1736228" y="2079682"/>
              <a:ext cx="253475" cy="0"/>
            </a:xfrm>
            <a:prstGeom prst="line">
              <a:avLst/>
            </a:prstGeom>
            <a:noFill/>
            <a:ln w="19050" cap="rnd">
              <a:solidFill>
                <a:srgbClr val="D232AA"/>
              </a:solidFill>
              <a:prstDash val="solid"/>
              <a:round/>
              <a:headEnd/>
              <a:tailEnd/>
            </a:ln>
          </p:spPr>
        </p:cxnSp>
        <p:cxnSp>
          <p:nvCxnSpPr>
            <p:cNvPr id="157" name="Straight Connector 156">
              <a:extLst>
                <a:ext uri="{FF2B5EF4-FFF2-40B4-BE49-F238E27FC236}">
                  <a16:creationId xmlns:a16="http://schemas.microsoft.com/office/drawing/2014/main" id="{3BDE936E-E851-4EFA-9303-CE9E1CBE75D5}"/>
                </a:ext>
              </a:extLst>
            </p:cNvPr>
            <p:cNvCxnSpPr>
              <a:cxnSpLocks/>
            </p:cNvCxnSpPr>
            <p:nvPr/>
          </p:nvCxnSpPr>
          <p:spPr>
            <a:xfrm flipH="1">
              <a:off x="1888444" y="1823092"/>
              <a:ext cx="106452" cy="0"/>
            </a:xfrm>
            <a:prstGeom prst="line">
              <a:avLst/>
            </a:prstGeom>
            <a:noFill/>
            <a:ln w="19050" cap="rnd">
              <a:solidFill>
                <a:srgbClr val="D232AA"/>
              </a:solidFill>
              <a:prstDash val="solid"/>
              <a:round/>
              <a:headEnd/>
              <a:tailEnd/>
            </a:ln>
          </p:spPr>
        </p:cxnSp>
        <p:cxnSp>
          <p:nvCxnSpPr>
            <p:cNvPr id="158" name="Straight Connector 157">
              <a:extLst>
                <a:ext uri="{FF2B5EF4-FFF2-40B4-BE49-F238E27FC236}">
                  <a16:creationId xmlns:a16="http://schemas.microsoft.com/office/drawing/2014/main" id="{3E0FC9E5-3584-4A89-B58C-2C0CFDECA660}"/>
                </a:ext>
              </a:extLst>
            </p:cNvPr>
            <p:cNvCxnSpPr>
              <a:cxnSpLocks/>
            </p:cNvCxnSpPr>
            <p:nvPr/>
          </p:nvCxnSpPr>
          <p:spPr>
            <a:xfrm flipH="1">
              <a:off x="1888444" y="2352753"/>
              <a:ext cx="106452" cy="0"/>
            </a:xfrm>
            <a:prstGeom prst="line">
              <a:avLst/>
            </a:prstGeom>
            <a:noFill/>
            <a:ln w="19050" cap="rnd">
              <a:solidFill>
                <a:srgbClr val="D232AA"/>
              </a:solidFill>
              <a:prstDash val="solid"/>
              <a:round/>
              <a:headEnd/>
              <a:tailEnd/>
            </a:ln>
          </p:spPr>
        </p:cxnSp>
        <p:sp>
          <p:nvSpPr>
            <p:cNvPr id="159" name="Rectangle 158">
              <a:extLst>
                <a:ext uri="{FF2B5EF4-FFF2-40B4-BE49-F238E27FC236}">
                  <a16:creationId xmlns:a16="http://schemas.microsoft.com/office/drawing/2014/main" id="{BAD98C19-5E9A-4184-AED2-FD31768E52FF}"/>
                </a:ext>
              </a:extLst>
            </p:cNvPr>
            <p:cNvSpPr/>
            <p:nvPr/>
          </p:nvSpPr>
          <p:spPr>
            <a:xfrm>
              <a:off x="1994896" y="1744822"/>
              <a:ext cx="208784" cy="145253"/>
            </a:xfrm>
            <a:prstGeom prst="rect">
              <a:avLst/>
            </a:prstGeom>
            <a:noFill/>
            <a:ln w="19050" cap="rnd">
              <a:solidFill>
                <a:srgbClr val="FFFFFF"/>
              </a:solidFill>
              <a:prstDash val="solid"/>
              <a:round/>
              <a:headEnd/>
              <a:tailEnd/>
            </a:ln>
          </p:spPr>
          <p:txBody>
            <a:bodyPr rtlCol="0" anchor="ctr"/>
            <a:lstStyle/>
            <a:p>
              <a:pPr marL="0" marR="0" lvl="0" indent="0" algn="ctr"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60" name="Rectangle 159">
              <a:extLst>
                <a:ext uri="{FF2B5EF4-FFF2-40B4-BE49-F238E27FC236}">
                  <a16:creationId xmlns:a16="http://schemas.microsoft.com/office/drawing/2014/main" id="{671C3565-5BE3-4636-8C52-34038F30F10B}"/>
                </a:ext>
              </a:extLst>
            </p:cNvPr>
            <p:cNvSpPr/>
            <p:nvPr/>
          </p:nvSpPr>
          <p:spPr>
            <a:xfrm>
              <a:off x="1992299" y="2007056"/>
              <a:ext cx="208784" cy="145253"/>
            </a:xfrm>
            <a:prstGeom prst="rect">
              <a:avLst/>
            </a:prstGeom>
            <a:noFill/>
            <a:ln w="19050" cap="rnd">
              <a:solidFill>
                <a:srgbClr val="FFFFFF"/>
              </a:solidFill>
              <a:prstDash val="solid"/>
              <a:round/>
              <a:headEnd/>
              <a:tailEnd/>
            </a:ln>
          </p:spPr>
          <p:txBody>
            <a:bodyPr rtlCol="0" anchor="ctr"/>
            <a:lstStyle/>
            <a:p>
              <a:pPr marL="0" marR="0" lvl="0" indent="0" algn="ctr"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61" name="Rectangle 160">
              <a:extLst>
                <a:ext uri="{FF2B5EF4-FFF2-40B4-BE49-F238E27FC236}">
                  <a16:creationId xmlns:a16="http://schemas.microsoft.com/office/drawing/2014/main" id="{1A00A868-0BE7-4467-8616-3EF8E127D966}"/>
                </a:ext>
              </a:extLst>
            </p:cNvPr>
            <p:cNvSpPr/>
            <p:nvPr/>
          </p:nvSpPr>
          <p:spPr>
            <a:xfrm>
              <a:off x="1994896" y="2277079"/>
              <a:ext cx="208784" cy="145253"/>
            </a:xfrm>
            <a:prstGeom prst="rect">
              <a:avLst/>
            </a:prstGeom>
            <a:noFill/>
            <a:ln w="19050" cap="rnd">
              <a:solidFill>
                <a:srgbClr val="FFFFFF"/>
              </a:solidFill>
              <a:prstDash val="solid"/>
              <a:round/>
              <a:headEnd/>
              <a:tailEnd/>
            </a:ln>
          </p:spPr>
          <p:txBody>
            <a:bodyPr rtlCol="0" anchor="ctr"/>
            <a:lstStyle/>
            <a:p>
              <a:pPr marL="0" marR="0" lvl="0" indent="0" algn="ctr"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sp>
          <p:nvSpPr>
            <p:cNvPr id="162" name="Rectangle 161">
              <a:extLst>
                <a:ext uri="{FF2B5EF4-FFF2-40B4-BE49-F238E27FC236}">
                  <a16:creationId xmlns:a16="http://schemas.microsoft.com/office/drawing/2014/main" id="{044A4CDA-7A8F-48FF-88B2-E98E4106FDD8}"/>
                </a:ext>
              </a:extLst>
            </p:cNvPr>
            <p:cNvSpPr/>
            <p:nvPr/>
          </p:nvSpPr>
          <p:spPr>
            <a:xfrm>
              <a:off x="1523193" y="2007056"/>
              <a:ext cx="208784" cy="145253"/>
            </a:xfrm>
            <a:prstGeom prst="rect">
              <a:avLst/>
            </a:prstGeom>
            <a:noFill/>
            <a:ln w="19050" cap="rnd">
              <a:solidFill>
                <a:srgbClr val="FFFFFF"/>
              </a:solidFill>
              <a:prstDash val="solid"/>
              <a:round/>
              <a:headEnd/>
              <a:tailEnd/>
            </a:ln>
          </p:spPr>
          <p:txBody>
            <a:bodyPr rtlCol="0" anchor="ctr"/>
            <a:lstStyle/>
            <a:p>
              <a:pPr marL="0" marR="0" lvl="0" indent="0" algn="ctr" defTabSz="68573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srgbClr val="FFFFFF"/>
                </a:solidFill>
                <a:effectLst/>
                <a:uLnTx/>
                <a:uFillTx/>
                <a:latin typeface="Amazon Ember"/>
              </a:endParaRPr>
            </a:p>
          </p:txBody>
        </p:sp>
      </p:grpSp>
      <p:sp>
        <p:nvSpPr>
          <p:cNvPr id="63" name="TextBox 62">
            <a:extLst>
              <a:ext uri="{FF2B5EF4-FFF2-40B4-BE49-F238E27FC236}">
                <a16:creationId xmlns:a16="http://schemas.microsoft.com/office/drawing/2014/main" id="{62BC5C94-995C-ED48-9111-5426375BFB1F}"/>
              </a:ext>
            </a:extLst>
          </p:cNvPr>
          <p:cNvSpPr txBox="1"/>
          <p:nvPr/>
        </p:nvSpPr>
        <p:spPr>
          <a:xfrm>
            <a:off x="6729316" y="2372132"/>
            <a:ext cx="2000250" cy="1473480"/>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Event Notifications + Lambda</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Batch Operations</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Object Lock</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Object Lambda</a:t>
            </a:r>
          </a:p>
        </p:txBody>
      </p:sp>
      <p:sp>
        <p:nvSpPr>
          <p:cNvPr id="2" name="Title 1">
            <a:extLst>
              <a:ext uri="{FF2B5EF4-FFF2-40B4-BE49-F238E27FC236}">
                <a16:creationId xmlns:a16="http://schemas.microsoft.com/office/drawing/2014/main" id="{9838FC88-975B-C04A-906F-C57DEE63AEB9}"/>
              </a:ext>
            </a:extLst>
          </p:cNvPr>
          <p:cNvSpPr>
            <a:spLocks noGrp="1"/>
          </p:cNvSpPr>
          <p:nvPr>
            <p:ph type="title"/>
          </p:nvPr>
        </p:nvSpPr>
        <p:spPr>
          <a:xfrm>
            <a:off x="201930" y="217134"/>
            <a:ext cx="8741880" cy="674749"/>
          </a:xfrm>
        </p:spPr>
        <p:txBody>
          <a:bodyPr/>
          <a:lstStyle/>
          <a:p>
            <a:r>
              <a:rPr lang="en-US" dirty="0"/>
              <a:t>S3 Management Features</a:t>
            </a:r>
          </a:p>
        </p:txBody>
      </p:sp>
      <p:sp>
        <p:nvSpPr>
          <p:cNvPr id="9" name="TextBox 8">
            <a:extLst>
              <a:ext uri="{FF2B5EF4-FFF2-40B4-BE49-F238E27FC236}">
                <a16:creationId xmlns:a16="http://schemas.microsoft.com/office/drawing/2014/main" id="{1AC1796E-8349-4401-A818-5C9F4DF66313}"/>
              </a:ext>
            </a:extLst>
          </p:cNvPr>
          <p:cNvSpPr txBox="1"/>
          <p:nvPr/>
        </p:nvSpPr>
        <p:spPr>
          <a:xfrm>
            <a:off x="2943252" y="1910467"/>
            <a:ext cx="1154162" cy="461665"/>
          </a:xfrm>
          <a:prstGeom prst="rect">
            <a:avLst/>
          </a:prstGeom>
          <a:noFill/>
        </p:spPr>
        <p:txBody>
          <a:bodyPr wrap="none" lIns="114300" tIns="91440" rIns="114300" bIns="91440" rtlCol="0">
            <a:spAutoFit/>
          </a:bodyPr>
          <a:lstStyle/>
          <a:p>
            <a:pPr algn="ctr" defTabSz="685730">
              <a:lnSpc>
                <a:spcPct val="90000"/>
              </a:lnSpc>
              <a:spcAft>
                <a:spcPts val="1125"/>
              </a:spcAft>
            </a:pPr>
            <a:r>
              <a:rPr lang="en-US" sz="2000" dirty="0">
                <a:gradFill>
                  <a:gsLst>
                    <a:gs pos="2917">
                      <a:srgbClr val="FFFFFF"/>
                    </a:gs>
                    <a:gs pos="30000">
                      <a:srgbClr val="FFFFFF"/>
                    </a:gs>
                  </a:gsLst>
                  <a:lin ang="5400000" scaled="0"/>
                </a:gradFill>
                <a:latin typeface="Amazon Ember"/>
              </a:rPr>
              <a:t>Monitor</a:t>
            </a:r>
          </a:p>
        </p:txBody>
      </p:sp>
      <p:sp>
        <p:nvSpPr>
          <p:cNvPr id="10" name="TextBox 9">
            <a:extLst>
              <a:ext uri="{FF2B5EF4-FFF2-40B4-BE49-F238E27FC236}">
                <a16:creationId xmlns:a16="http://schemas.microsoft.com/office/drawing/2014/main" id="{6FA79C6F-FF99-4797-AF08-C0975FE22EA7}"/>
              </a:ext>
            </a:extLst>
          </p:cNvPr>
          <p:cNvSpPr txBox="1"/>
          <p:nvPr/>
        </p:nvSpPr>
        <p:spPr>
          <a:xfrm>
            <a:off x="4589348" y="1910467"/>
            <a:ext cx="2071081" cy="461665"/>
          </a:xfrm>
          <a:prstGeom prst="rect">
            <a:avLst/>
          </a:prstGeom>
          <a:noFill/>
        </p:spPr>
        <p:txBody>
          <a:bodyPr wrap="none" lIns="114300" tIns="91440" rIns="114300" bIns="91440" rtlCol="0">
            <a:spAutoFit/>
          </a:bodyPr>
          <a:lstStyle/>
          <a:p>
            <a:pPr algn="ctr" defTabSz="685730">
              <a:lnSpc>
                <a:spcPct val="90000"/>
              </a:lnSpc>
              <a:spcAft>
                <a:spcPts val="1125"/>
              </a:spcAft>
            </a:pPr>
            <a:r>
              <a:rPr lang="en-US" sz="2000" dirty="0">
                <a:gradFill>
                  <a:gsLst>
                    <a:gs pos="2917">
                      <a:srgbClr val="FFFFFF"/>
                    </a:gs>
                    <a:gs pos="30000">
                      <a:srgbClr val="FFFFFF"/>
                    </a:gs>
                  </a:gsLst>
                  <a:lin ang="5400000" scaled="0"/>
                </a:gradFill>
                <a:latin typeface="Amazon Ember"/>
              </a:rPr>
              <a:t>Replicate &amp; Tier</a:t>
            </a:r>
          </a:p>
        </p:txBody>
      </p:sp>
      <p:sp>
        <p:nvSpPr>
          <p:cNvPr id="11" name="TextBox 10">
            <a:extLst>
              <a:ext uri="{FF2B5EF4-FFF2-40B4-BE49-F238E27FC236}">
                <a16:creationId xmlns:a16="http://schemas.microsoft.com/office/drawing/2014/main" id="{221CE725-9EAF-4171-B031-DB44946DC4CF}"/>
              </a:ext>
            </a:extLst>
          </p:cNvPr>
          <p:cNvSpPr txBox="1"/>
          <p:nvPr/>
        </p:nvSpPr>
        <p:spPr>
          <a:xfrm>
            <a:off x="7210871" y="1910467"/>
            <a:ext cx="1037143" cy="461665"/>
          </a:xfrm>
          <a:prstGeom prst="rect">
            <a:avLst/>
          </a:prstGeom>
          <a:noFill/>
        </p:spPr>
        <p:txBody>
          <a:bodyPr wrap="none" lIns="114300" tIns="91440" rIns="114300" bIns="91440" rtlCol="0">
            <a:spAutoFit/>
          </a:bodyPr>
          <a:lstStyle/>
          <a:p>
            <a:pPr algn="ctr" defTabSz="685730">
              <a:lnSpc>
                <a:spcPct val="90000"/>
              </a:lnSpc>
              <a:spcAft>
                <a:spcPts val="1125"/>
              </a:spcAft>
            </a:pPr>
            <a:r>
              <a:rPr lang="en-US" sz="2000" dirty="0">
                <a:gradFill>
                  <a:gsLst>
                    <a:gs pos="2917">
                      <a:srgbClr val="FFFFFF"/>
                    </a:gs>
                    <a:gs pos="30000">
                      <a:srgbClr val="FFFFFF"/>
                    </a:gs>
                  </a:gsLst>
                  <a:lin ang="5400000" scaled="0"/>
                </a:gradFill>
                <a:latin typeface="Amazon Ember"/>
              </a:rPr>
              <a:t>Modify</a:t>
            </a:r>
          </a:p>
        </p:txBody>
      </p:sp>
      <p:sp>
        <p:nvSpPr>
          <p:cNvPr id="49" name="TextBox 48">
            <a:extLst>
              <a:ext uri="{FF2B5EF4-FFF2-40B4-BE49-F238E27FC236}">
                <a16:creationId xmlns:a16="http://schemas.microsoft.com/office/drawing/2014/main" id="{697D9FAE-30CA-4EE3-AE26-EBF3616688F9}"/>
              </a:ext>
            </a:extLst>
          </p:cNvPr>
          <p:cNvSpPr txBox="1"/>
          <p:nvPr/>
        </p:nvSpPr>
        <p:spPr>
          <a:xfrm>
            <a:off x="773776" y="1910467"/>
            <a:ext cx="1284006" cy="461665"/>
          </a:xfrm>
          <a:prstGeom prst="rect">
            <a:avLst/>
          </a:prstGeom>
          <a:noFill/>
        </p:spPr>
        <p:txBody>
          <a:bodyPr wrap="none" lIns="114300" tIns="91440" rIns="114300" bIns="91440" rtlCol="0">
            <a:spAutoFit/>
          </a:bodyPr>
          <a:lstStyle/>
          <a:p>
            <a:pPr algn="ctr" defTabSz="685730">
              <a:lnSpc>
                <a:spcPct val="90000"/>
              </a:lnSpc>
              <a:spcAft>
                <a:spcPts val="1125"/>
              </a:spcAft>
            </a:pPr>
            <a:r>
              <a:rPr lang="en-US" sz="2000" dirty="0">
                <a:gradFill>
                  <a:gsLst>
                    <a:gs pos="2917">
                      <a:srgbClr val="FFFFFF"/>
                    </a:gs>
                    <a:gs pos="30000">
                      <a:srgbClr val="FFFFFF"/>
                    </a:gs>
                  </a:gsLst>
                  <a:lin ang="5400000" scaled="0"/>
                </a:gradFill>
                <a:latin typeface="Amazon Ember"/>
              </a:rPr>
              <a:t>Organize</a:t>
            </a:r>
          </a:p>
        </p:txBody>
      </p:sp>
      <p:sp>
        <p:nvSpPr>
          <p:cNvPr id="59" name="TextBox 58">
            <a:extLst>
              <a:ext uri="{FF2B5EF4-FFF2-40B4-BE49-F238E27FC236}">
                <a16:creationId xmlns:a16="http://schemas.microsoft.com/office/drawing/2014/main" id="{B887BBF0-0D03-4F1D-A8B0-722B12F7F0AD}"/>
              </a:ext>
            </a:extLst>
          </p:cNvPr>
          <p:cNvSpPr txBox="1"/>
          <p:nvPr/>
        </p:nvSpPr>
        <p:spPr>
          <a:xfrm>
            <a:off x="415653" y="2372133"/>
            <a:ext cx="2000250" cy="986167"/>
          </a:xfrm>
          <a:prstGeom prst="rect">
            <a:avLst/>
          </a:prstGeom>
          <a:noFill/>
        </p:spPr>
        <p:txBody>
          <a:bodyPr wrap="square" lIns="114300" tIns="91440" rIns="114300" bIns="91440" rtlCol="0">
            <a:spAutoFit/>
          </a:bodyPr>
          <a:lstStyle/>
          <a:p>
            <a:pPr algn="ctr" defTabSz="685730">
              <a:lnSpc>
                <a:spcPct val="90000"/>
              </a:lnSpc>
              <a:spcAft>
                <a:spcPts val="1125"/>
              </a:spcAft>
            </a:pPr>
            <a:r>
              <a:rPr lang="en-US" sz="1250" dirty="0">
                <a:gradFill>
                  <a:gsLst>
                    <a:gs pos="2917">
                      <a:srgbClr val="FFFFFF"/>
                    </a:gs>
                    <a:gs pos="30000">
                      <a:srgbClr val="FFFFFF"/>
                    </a:gs>
                  </a:gsLst>
                  <a:lin ang="5400000" scaled="0"/>
                </a:gradFill>
                <a:latin typeface="Amazon Ember"/>
              </a:rPr>
              <a:t>S3 Tagging</a:t>
            </a:r>
          </a:p>
          <a:p>
            <a:pPr algn="ctr" defTabSz="685730">
              <a:lnSpc>
                <a:spcPct val="90000"/>
              </a:lnSpc>
              <a:spcAft>
                <a:spcPts val="1125"/>
              </a:spcAft>
            </a:pPr>
            <a:r>
              <a:rPr lang="en-US" sz="1250" dirty="0">
                <a:gradFill>
                  <a:gsLst>
                    <a:gs pos="2917">
                      <a:srgbClr val="FFFFFF"/>
                    </a:gs>
                    <a:gs pos="30000">
                      <a:srgbClr val="FFFFFF"/>
                    </a:gs>
                  </a:gsLst>
                  <a:lin ang="5400000" scaled="0"/>
                </a:gradFill>
                <a:latin typeface="Amazon Ember"/>
              </a:rPr>
              <a:t>S3 Prefixes</a:t>
            </a:r>
          </a:p>
          <a:p>
            <a:pPr algn="ctr" defTabSz="685730">
              <a:lnSpc>
                <a:spcPct val="90000"/>
              </a:lnSpc>
              <a:spcAft>
                <a:spcPts val="1125"/>
              </a:spcAft>
            </a:pPr>
            <a:r>
              <a:rPr lang="en-US" sz="1250" dirty="0">
                <a:gradFill>
                  <a:gsLst>
                    <a:gs pos="2917">
                      <a:srgbClr val="FFFFFF"/>
                    </a:gs>
                    <a:gs pos="30000">
                      <a:srgbClr val="FFFFFF"/>
                    </a:gs>
                  </a:gsLst>
                  <a:lin ang="5400000" scaled="0"/>
                </a:gradFill>
                <a:latin typeface="Amazon Ember"/>
              </a:rPr>
              <a:t>S3 Versioning</a:t>
            </a:r>
          </a:p>
        </p:txBody>
      </p:sp>
      <p:sp>
        <p:nvSpPr>
          <p:cNvPr id="65" name="TextBox 64">
            <a:extLst>
              <a:ext uri="{FF2B5EF4-FFF2-40B4-BE49-F238E27FC236}">
                <a16:creationId xmlns:a16="http://schemas.microsoft.com/office/drawing/2014/main" id="{4686D45F-AC80-1F4C-9FFE-9B14AADA395E}"/>
              </a:ext>
            </a:extLst>
          </p:cNvPr>
          <p:cNvSpPr txBox="1"/>
          <p:nvPr/>
        </p:nvSpPr>
        <p:spPr>
          <a:xfrm>
            <a:off x="4624762" y="2372131"/>
            <a:ext cx="2000250" cy="2133918"/>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Lifecycle</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Storage Class Analysis</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Intelligent-Tiering</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Cross-Region Replication</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Replication Time Control (RTC)</a:t>
            </a:r>
          </a:p>
        </p:txBody>
      </p:sp>
      <p:sp>
        <p:nvSpPr>
          <p:cNvPr id="68" name="TextBox 67">
            <a:extLst>
              <a:ext uri="{FF2B5EF4-FFF2-40B4-BE49-F238E27FC236}">
                <a16:creationId xmlns:a16="http://schemas.microsoft.com/office/drawing/2014/main" id="{1158CEAA-8E49-C943-BEB4-8FA89A47D0A9}"/>
              </a:ext>
            </a:extLst>
          </p:cNvPr>
          <p:cNvSpPr txBox="1"/>
          <p:nvPr/>
        </p:nvSpPr>
        <p:spPr>
          <a:xfrm>
            <a:off x="2520208" y="2372133"/>
            <a:ext cx="2000250" cy="2416046"/>
          </a:xfrm>
          <a:prstGeom prst="rect">
            <a:avLst/>
          </a:prstGeom>
          <a:noFill/>
        </p:spPr>
        <p:txBody>
          <a:bodyPr wrap="square" lIns="114300" tIns="91440" rIns="114300" bIns="91440" rtlCol="0">
            <a:spAutoFit/>
          </a:bodyPr>
          <a:lstStyle/>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CloudWatch</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CloudTrail</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Event Notifications</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Inventory</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Glacier Restore Notifications</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S3 Storage Lens</a:t>
            </a:r>
          </a:p>
          <a:p>
            <a:pPr algn="ctr" defTabSz="685730">
              <a:lnSpc>
                <a:spcPct val="90000"/>
              </a:lnSpc>
              <a:spcAft>
                <a:spcPts val="1125"/>
              </a:spcAft>
              <a:defRPr/>
            </a:pPr>
            <a:r>
              <a:rPr lang="en-US" sz="1250" dirty="0">
                <a:gradFill>
                  <a:gsLst>
                    <a:gs pos="2917">
                      <a:srgbClr val="FFFFFF"/>
                    </a:gs>
                    <a:gs pos="30000">
                      <a:srgbClr val="FFFFFF"/>
                    </a:gs>
                  </a:gsLst>
                  <a:lin ang="5400000" scaled="0"/>
                </a:gradFill>
                <a:latin typeface="Amazon Ember"/>
              </a:rPr>
              <a:t>AWS Config</a:t>
            </a:r>
          </a:p>
        </p:txBody>
      </p:sp>
    </p:spTree>
    <p:extLst>
      <p:ext uri="{BB962C8B-B14F-4D97-AF65-F5344CB8AC3E}">
        <p14:creationId xmlns:p14="http://schemas.microsoft.com/office/powerpoint/2010/main" val="1359138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FC88-975B-C04A-906F-C57DEE63AEB9}"/>
              </a:ext>
            </a:extLst>
          </p:cNvPr>
          <p:cNvSpPr>
            <a:spLocks noGrp="1"/>
          </p:cNvSpPr>
          <p:nvPr>
            <p:ph type="title"/>
          </p:nvPr>
        </p:nvSpPr>
        <p:spPr>
          <a:xfrm>
            <a:off x="201930" y="149607"/>
            <a:ext cx="8741880" cy="674749"/>
          </a:xfrm>
        </p:spPr>
        <p:txBody>
          <a:bodyPr/>
          <a:lstStyle/>
          <a:p>
            <a:r>
              <a:rPr lang="en-US" dirty="0"/>
              <a:t>S3 Access Management &amp; Security</a:t>
            </a:r>
          </a:p>
        </p:txBody>
      </p:sp>
      <p:sp>
        <p:nvSpPr>
          <p:cNvPr id="57" name="Content Placeholder 2">
            <a:extLst>
              <a:ext uri="{FF2B5EF4-FFF2-40B4-BE49-F238E27FC236}">
                <a16:creationId xmlns:a16="http://schemas.microsoft.com/office/drawing/2014/main" id="{897D93F4-747D-114A-B34C-C625C8B2CDC0}"/>
              </a:ext>
            </a:extLst>
          </p:cNvPr>
          <p:cNvSpPr txBox="1">
            <a:spLocks/>
          </p:cNvSpPr>
          <p:nvPr/>
        </p:nvSpPr>
        <p:spPr>
          <a:xfrm>
            <a:off x="201930" y="673147"/>
            <a:ext cx="7777497" cy="4251617"/>
          </a:xfrm>
          <a:prstGeom prst="rect">
            <a:avLst/>
          </a:prstGeom>
        </p:spPr>
        <p:txBody>
          <a:bodyPr>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Deep integration with AWS Identity and Access Management (IAM)</a:t>
            </a:r>
          </a:p>
          <a:p>
            <a:pPr marL="342900" indent="-342900">
              <a:buFont typeface="Arial" panose="020B0604020202020204" pitchFamily="34" charset="0"/>
              <a:buChar char="•"/>
            </a:pPr>
            <a:r>
              <a:rPr lang="en-US" sz="1800" dirty="0"/>
              <a:t>Access Control Lists (ACLs), S3 bucket policies, and S3 Access Points</a:t>
            </a:r>
          </a:p>
          <a:p>
            <a:pPr marL="342900" indent="-342900">
              <a:buFont typeface="Arial" panose="020B0604020202020204" pitchFamily="34" charset="0"/>
              <a:buChar char="•"/>
            </a:pPr>
            <a:r>
              <a:rPr lang="en-US" sz="1800" dirty="0"/>
              <a:t>Query String Authentication</a:t>
            </a:r>
          </a:p>
          <a:p>
            <a:pPr marL="342900" indent="-342900">
              <a:buFont typeface="Arial" panose="020B0604020202020204" pitchFamily="34" charset="0"/>
              <a:buChar char="•"/>
            </a:pPr>
            <a:r>
              <a:rPr lang="en-US" sz="1800" dirty="0"/>
              <a:t>Audit Logs</a:t>
            </a:r>
          </a:p>
          <a:p>
            <a:pPr marL="342900" indent="-342900">
              <a:buFont typeface="Arial" panose="020B0604020202020204" pitchFamily="34" charset="0"/>
              <a:buChar char="•"/>
            </a:pPr>
            <a:r>
              <a:rPr lang="en-US" sz="1800" dirty="0"/>
              <a:t>S3 supports both server-side &amp; client-side encryption</a:t>
            </a:r>
          </a:p>
          <a:p>
            <a:pPr marL="342900" indent="-342900">
              <a:buFont typeface="Arial" panose="020B0604020202020204" pitchFamily="34" charset="0"/>
              <a:buChar char="•"/>
            </a:pPr>
            <a:r>
              <a:rPr lang="en-US" sz="1800" dirty="0"/>
              <a:t>S3 Block Public Access to ensure S3 buckets and objects do not have public access</a:t>
            </a:r>
          </a:p>
          <a:p>
            <a:pPr marL="342900" indent="-342900">
              <a:buFont typeface="Arial" panose="020B0604020202020204" pitchFamily="34" charset="0"/>
              <a:buChar char="•"/>
            </a:pPr>
            <a:r>
              <a:rPr lang="en-US" sz="1800" dirty="0"/>
              <a:t>Amazon Macie to discover, classify, and protect sensitive data stored in Amazon S3</a:t>
            </a:r>
          </a:p>
          <a:p>
            <a:pPr marL="342900" indent="-342900">
              <a:buFont typeface="Arial" panose="020B0604020202020204" pitchFamily="34" charset="0"/>
              <a:buChar char="•"/>
            </a:pPr>
            <a:r>
              <a:rPr lang="en-US" sz="1800" dirty="0"/>
              <a:t>Access Analyzer for S3</a:t>
            </a:r>
          </a:p>
          <a:p>
            <a:pPr marL="342900" indent="-342900">
              <a:buFont typeface="Arial" panose="020B0604020202020204" pitchFamily="34" charset="0"/>
              <a:buChar char="•"/>
            </a:pPr>
            <a:r>
              <a:rPr lang="en-US" sz="1800" dirty="0"/>
              <a:t>Amazon S3 Object Lock</a:t>
            </a:r>
          </a:p>
          <a:p>
            <a:pPr marL="342900" indent="-342900">
              <a:buFont typeface="Arial" panose="020B0604020202020204" pitchFamily="34" charset="0"/>
              <a:buChar char="•"/>
            </a:pPr>
            <a:r>
              <a:rPr lang="en-US" sz="1800" dirty="0"/>
              <a:t>AWS PrivateLink for S3</a:t>
            </a:r>
          </a:p>
          <a:p>
            <a:pPr marL="342900" indent="-342900">
              <a:buFont typeface="Arial" panose="020B0604020202020204" pitchFamily="34" charset="0"/>
              <a:buChar char="•"/>
            </a:pPr>
            <a:r>
              <a:rPr lang="en-US" sz="1800" dirty="0"/>
              <a:t>Amazon GuardDuty for S3</a:t>
            </a:r>
          </a:p>
        </p:txBody>
      </p:sp>
      <p:pic>
        <p:nvPicPr>
          <p:cNvPr id="58" name="Picture 57">
            <a:extLst>
              <a:ext uri="{FF2B5EF4-FFF2-40B4-BE49-F238E27FC236}">
                <a16:creationId xmlns:a16="http://schemas.microsoft.com/office/drawing/2014/main" id="{EE414D9E-B19C-0041-8677-FFB6B3869739}"/>
              </a:ext>
            </a:extLst>
          </p:cNvPr>
          <p:cNvPicPr>
            <a:picLocks noChangeAspect="1"/>
          </p:cNvPicPr>
          <p:nvPr/>
        </p:nvPicPr>
        <p:blipFill>
          <a:blip r:embed="rId3"/>
          <a:stretch>
            <a:fillRect/>
          </a:stretch>
        </p:blipFill>
        <p:spPr>
          <a:xfrm>
            <a:off x="7262959" y="997924"/>
            <a:ext cx="1881041" cy="1890446"/>
          </a:xfrm>
          <a:prstGeom prst="rect">
            <a:avLst/>
          </a:prstGeom>
        </p:spPr>
      </p:pic>
      <p:grpSp>
        <p:nvGrpSpPr>
          <p:cNvPr id="60" name="Group 59">
            <a:extLst>
              <a:ext uri="{FF2B5EF4-FFF2-40B4-BE49-F238E27FC236}">
                <a16:creationId xmlns:a16="http://schemas.microsoft.com/office/drawing/2014/main" id="{8D095A90-33C2-CF4F-AC71-60F22DB56238}"/>
              </a:ext>
            </a:extLst>
          </p:cNvPr>
          <p:cNvGrpSpPr/>
          <p:nvPr/>
        </p:nvGrpSpPr>
        <p:grpSpPr>
          <a:xfrm>
            <a:off x="7183491" y="1941878"/>
            <a:ext cx="711572" cy="857078"/>
            <a:chOff x="11302841" y="963697"/>
            <a:chExt cx="660753" cy="769141"/>
          </a:xfrm>
        </p:grpSpPr>
        <p:sp>
          <p:nvSpPr>
            <p:cNvPr id="61" name="Rectangle 60">
              <a:extLst>
                <a:ext uri="{FF2B5EF4-FFF2-40B4-BE49-F238E27FC236}">
                  <a16:creationId xmlns:a16="http://schemas.microsoft.com/office/drawing/2014/main" id="{437022B0-9396-944A-A7C8-56127A91B788}"/>
                </a:ext>
              </a:extLst>
            </p:cNvPr>
            <p:cNvSpPr/>
            <p:nvPr/>
          </p:nvSpPr>
          <p:spPr bwMode="auto">
            <a:xfrm>
              <a:off x="11302841" y="1033632"/>
              <a:ext cx="531628" cy="699206"/>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Graphic 61">
              <a:extLst>
                <a:ext uri="{FF2B5EF4-FFF2-40B4-BE49-F238E27FC236}">
                  <a16:creationId xmlns:a16="http://schemas.microsoft.com/office/drawing/2014/main" id="{26FB78AB-3B8E-9043-9492-75B2AE6EF990}"/>
                </a:ext>
              </a:extLst>
            </p:cNvPr>
            <p:cNvPicPr>
              <a:picLocks noChangeAspect="1"/>
            </p:cNvPicPr>
            <p:nvPr/>
          </p:nvPicPr>
          <p:blipFill rotWithShape="1">
            <a:blip r:embed="rId4">
              <a:lum bright="70000" contrast="-70000"/>
              <a:extLst>
                <a:ext uri="{96DAC541-7B7A-43D3-8B79-37D633B846F1}">
                  <asvg:svgBlip xmlns:asvg="http://schemas.microsoft.com/office/drawing/2016/SVG/main" r:embed="rId5"/>
                </a:ext>
              </a:extLst>
            </a:blip>
            <a:srcRect l="25461" t="16662" r="24102" b="17002"/>
            <a:stretch/>
          </p:blipFill>
          <p:spPr>
            <a:xfrm>
              <a:off x="11431966" y="963697"/>
              <a:ext cx="531628" cy="699206"/>
            </a:xfrm>
            <a:prstGeom prst="rect">
              <a:avLst/>
            </a:prstGeom>
          </p:spPr>
        </p:pic>
      </p:grpSp>
    </p:spTree>
    <p:extLst>
      <p:ext uri="{BB962C8B-B14F-4D97-AF65-F5344CB8AC3E}">
        <p14:creationId xmlns:p14="http://schemas.microsoft.com/office/powerpoint/2010/main" val="2383909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idx="4294967295"/>
          </p:nvPr>
        </p:nvSpPr>
        <p:spPr>
          <a:xfrm>
            <a:off x="393032" y="217488"/>
            <a:ext cx="8347743" cy="674687"/>
          </a:xfrm>
        </p:spPr>
        <p:txBody>
          <a:bodyPr/>
          <a:lstStyle/>
          <a:p>
            <a:pPr>
              <a:defRPr/>
            </a:pPr>
            <a:r>
              <a:rPr sz="3000" b="1" spc="-75" dirty="0">
                <a:ln w="3175">
                  <a:noFill/>
                </a:ln>
                <a:latin typeface="Amazon Ember Regular"/>
                <a:ea typeface="Amazon Ember Medium" panose="020B0603020204030204" pitchFamily="34" charset="0"/>
                <a:cs typeface="Amazon Ember Medium" panose="020B0603020204030204" pitchFamily="34" charset="0"/>
              </a:rPr>
              <a:t>S3 Replication</a:t>
            </a:r>
          </a:p>
        </p:txBody>
      </p:sp>
      <p:grpSp>
        <p:nvGrpSpPr>
          <p:cNvPr id="70659" name="Group 27">
            <a:extLst>
              <a:ext uri="{FF2B5EF4-FFF2-40B4-BE49-F238E27FC236}">
                <a16:creationId xmlns:a16="http://schemas.microsoft.com/office/drawing/2014/main" id="{0AEA3943-6C17-45DC-A640-7EFDC8B61DEB}"/>
              </a:ext>
            </a:extLst>
          </p:cNvPr>
          <p:cNvGrpSpPr>
            <a:grpSpLocks/>
          </p:cNvGrpSpPr>
          <p:nvPr/>
        </p:nvGrpSpPr>
        <p:grpSpPr bwMode="auto">
          <a:xfrm>
            <a:off x="3815557" y="2535438"/>
            <a:ext cx="1438672" cy="1105009"/>
            <a:chOff x="6263373" y="2926080"/>
            <a:chExt cx="2301904" cy="1767009"/>
          </a:xfrm>
        </p:grpSpPr>
        <p:pic>
          <p:nvPicPr>
            <p:cNvPr id="70702" name="Graphic 19">
              <a:extLst>
                <a:ext uri="{FF2B5EF4-FFF2-40B4-BE49-F238E27FC236}">
                  <a16:creationId xmlns:a16="http://schemas.microsoft.com/office/drawing/2014/main" id="{EEC47D7C-A5A7-4795-924E-C9035CB27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65" y="2926080"/>
              <a:ext cx="118872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03" name="TextBox 20">
              <a:extLst>
                <a:ext uri="{FF2B5EF4-FFF2-40B4-BE49-F238E27FC236}">
                  <a16:creationId xmlns:a16="http://schemas.microsoft.com/office/drawing/2014/main" id="{50FE3AF7-5FFE-46FF-A094-48C0ADBFE0AE}"/>
                </a:ext>
              </a:extLst>
            </p:cNvPr>
            <p:cNvSpPr txBox="1">
              <a:spLocks noChangeArrowheads="1"/>
            </p:cNvSpPr>
            <p:nvPr/>
          </p:nvSpPr>
          <p:spPr bwMode="auto">
            <a:xfrm>
              <a:off x="6263373" y="4114799"/>
              <a:ext cx="2301904" cy="57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sz="2800">
                  <a:solidFill>
                    <a:schemeClr val="tx1"/>
                  </a:solidFill>
                  <a:latin typeface="Amazon Ember" panose="020B0604020202020204" charset="0"/>
                </a:defRPr>
              </a:lvl1pPr>
              <a:lvl2pPr marL="742950" indent="-285750" defTabSz="912813">
                <a:defRPr sz="2800">
                  <a:solidFill>
                    <a:schemeClr val="tx1"/>
                  </a:solidFill>
                  <a:latin typeface="Amazon Ember" panose="020B0604020202020204" charset="0"/>
                </a:defRPr>
              </a:lvl2pPr>
              <a:lvl3pPr marL="1143000" indent="-228600" defTabSz="912813">
                <a:defRPr sz="2800">
                  <a:solidFill>
                    <a:schemeClr val="tx1"/>
                  </a:solidFill>
                  <a:latin typeface="Amazon Ember" panose="020B0604020202020204" charset="0"/>
                </a:defRPr>
              </a:lvl3pPr>
              <a:lvl4pPr marL="1600200" indent="-228600" defTabSz="912813">
                <a:defRPr sz="2800">
                  <a:solidFill>
                    <a:schemeClr val="tx1"/>
                  </a:solidFill>
                  <a:latin typeface="Amazon Ember" panose="020B0604020202020204" charset="0"/>
                </a:defRPr>
              </a:lvl4pPr>
              <a:lvl5pPr marL="2057400" indent="-228600" defTabSz="912813">
                <a:defRPr sz="2800">
                  <a:solidFill>
                    <a:schemeClr val="tx1"/>
                  </a:solidFill>
                  <a:latin typeface="Amazon Ember" panose="020B0604020202020204" charset="0"/>
                </a:defRPr>
              </a:lvl5pPr>
              <a:lvl6pPr marL="2514600" indent="-228600" defTabSz="912813" eaLnBrk="0" fontAlgn="base" hangingPunct="0">
                <a:spcBef>
                  <a:spcPct val="0"/>
                </a:spcBef>
                <a:spcAft>
                  <a:spcPct val="0"/>
                </a:spcAft>
                <a:defRPr sz="2800">
                  <a:solidFill>
                    <a:schemeClr val="tx1"/>
                  </a:solidFill>
                  <a:latin typeface="Amazon Ember" panose="020B0604020202020204" charset="0"/>
                </a:defRPr>
              </a:lvl6pPr>
              <a:lvl7pPr marL="2971800" indent="-228600" defTabSz="912813" eaLnBrk="0" fontAlgn="base" hangingPunct="0">
                <a:spcBef>
                  <a:spcPct val="0"/>
                </a:spcBef>
                <a:spcAft>
                  <a:spcPct val="0"/>
                </a:spcAft>
                <a:defRPr sz="2800">
                  <a:solidFill>
                    <a:schemeClr val="tx1"/>
                  </a:solidFill>
                  <a:latin typeface="Amazon Ember" panose="020B0604020202020204" charset="0"/>
                </a:defRPr>
              </a:lvl7pPr>
              <a:lvl8pPr marL="3429000" indent="-228600" defTabSz="912813" eaLnBrk="0" fontAlgn="base" hangingPunct="0">
                <a:spcBef>
                  <a:spcPct val="0"/>
                </a:spcBef>
                <a:spcAft>
                  <a:spcPct val="0"/>
                </a:spcAft>
                <a:defRPr sz="2800">
                  <a:solidFill>
                    <a:schemeClr val="tx1"/>
                  </a:solidFill>
                  <a:latin typeface="Amazon Ember" panose="020B0604020202020204" charset="0"/>
                </a:defRPr>
              </a:lvl8pPr>
              <a:lvl9pPr marL="3886200" indent="-228600" defTabSz="912813" eaLnBrk="0" fontAlgn="base" hangingPunct="0">
                <a:spcBef>
                  <a:spcPct val="0"/>
                </a:spcBef>
                <a:spcAft>
                  <a:spcPct val="0"/>
                </a:spcAft>
                <a:defRPr sz="2800">
                  <a:solidFill>
                    <a:schemeClr val="tx1"/>
                  </a:solidFill>
                  <a:latin typeface="Amazon Ember" panose="020B0604020202020204" charset="0"/>
                </a:defRPr>
              </a:lvl9pPr>
            </a:lstStyle>
            <a:p>
              <a:pPr algn="ctr" eaLnBrk="1" hangingPunct="1"/>
              <a:r>
                <a:rPr lang="en-US" altLang="en-US" sz="875" dirty="0">
                  <a:solidFill>
                    <a:srgbClr val="FAFAFA"/>
                  </a:solidFill>
                  <a:cs typeface="Amazon Ember" panose="020B0604020202020204" charset="0"/>
                </a:rPr>
                <a:t>Amazon Simple Storage Service</a:t>
              </a:r>
            </a:p>
          </p:txBody>
        </p:sp>
      </p:grpSp>
      <p:cxnSp>
        <p:nvCxnSpPr>
          <p:cNvPr id="29" name="Elbow Connector 28">
            <a:extLst>
              <a:ext uri="{FF2B5EF4-FFF2-40B4-BE49-F238E27FC236}">
                <a16:creationId xmlns:a16="http://schemas.microsoft.com/office/drawing/2014/main" id="{1616F080-B1BE-B045-9CDA-433BEABFFA86}"/>
              </a:ext>
            </a:extLst>
          </p:cNvPr>
          <p:cNvCxnSpPr>
            <a:cxnSpLocks/>
            <a:stCxn id="70661" idx="3"/>
          </p:cNvCxnSpPr>
          <p:nvPr/>
        </p:nvCxnSpPr>
        <p:spPr>
          <a:xfrm>
            <a:off x="2836267" y="1311077"/>
            <a:ext cx="1327547" cy="1286867"/>
          </a:xfrm>
          <a:prstGeom prst="bentConnector3">
            <a:avLst/>
          </a:prstGeom>
          <a:ln>
            <a:solidFill>
              <a:schemeClr val="bg1"/>
            </a:solidFill>
            <a:headEnd type="oval" w="lg" len="lg"/>
            <a:tailEnd type="none" w="lg" len="lg"/>
          </a:ln>
        </p:spPr>
        <p:style>
          <a:lnRef idx="1">
            <a:schemeClr val="dk1"/>
          </a:lnRef>
          <a:fillRef idx="0">
            <a:schemeClr val="dk1"/>
          </a:fillRef>
          <a:effectRef idx="0">
            <a:schemeClr val="dk1"/>
          </a:effectRef>
          <a:fontRef idx="minor">
            <a:schemeClr val="tx1"/>
          </a:fontRef>
        </p:style>
      </p:cxnSp>
      <p:sp>
        <p:nvSpPr>
          <p:cNvPr id="70661" name="Text Placeholder 3">
            <a:extLst>
              <a:ext uri="{FF2B5EF4-FFF2-40B4-BE49-F238E27FC236}">
                <a16:creationId xmlns:a16="http://schemas.microsoft.com/office/drawing/2014/main" id="{DBABD175-AD07-4088-A8AE-18F809501BF8}"/>
              </a:ext>
            </a:extLst>
          </p:cNvPr>
          <p:cNvSpPr txBox="1">
            <a:spLocks noChangeArrowheads="1"/>
          </p:cNvSpPr>
          <p:nvPr/>
        </p:nvSpPr>
        <p:spPr bwMode="auto">
          <a:xfrm>
            <a:off x="627658" y="1018381"/>
            <a:ext cx="2208609" cy="58539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defTabSz="1096963">
              <a:spcBef>
                <a:spcPct val="20000"/>
              </a:spcBef>
              <a:defRPr sz="2900">
                <a:solidFill>
                  <a:schemeClr val="tx1"/>
                </a:solidFill>
                <a:latin typeface="Amazon Ember Regular" panose="020B0604020202020204" charset="0"/>
                <a:cs typeface="Amazon Ember Regular" panose="020B0604020202020204" charset="0"/>
              </a:defRPr>
            </a:lvl1pPr>
            <a:lvl2pPr marL="403225" indent="-457200" defTabSz="1096963">
              <a:spcBef>
                <a:spcPct val="20000"/>
              </a:spcBef>
              <a:buFont typeface="Arial" panose="020B0604020202020204" pitchFamily="34" charset="0"/>
              <a:buChar char="•"/>
              <a:defRPr sz="2900">
                <a:solidFill>
                  <a:schemeClr val="tx1"/>
                </a:solidFill>
                <a:latin typeface="Amazon Ember Regular" panose="020B0604020202020204" charset="0"/>
                <a:cs typeface="Amazon Ember Regular" panose="020B0604020202020204" charset="0"/>
              </a:defRPr>
            </a:lvl2pPr>
            <a:lvl3pPr marL="671513" indent="-365125" defTabSz="1096963">
              <a:spcBef>
                <a:spcPct val="20000"/>
              </a:spcBef>
              <a:buFont typeface="Arial" panose="020B0604020202020204" pitchFamily="34" charset="0"/>
              <a:buChar char="•"/>
              <a:defRPr sz="2600">
                <a:solidFill>
                  <a:schemeClr val="tx1"/>
                </a:solidFill>
                <a:latin typeface="Amazon Ember Regular" panose="020B0604020202020204" charset="0"/>
                <a:cs typeface="Amazon Ember Regular" panose="020B0604020202020204" charset="0"/>
              </a:defRPr>
            </a:lvl3pPr>
            <a:lvl4pPr marL="939800" indent="-365125" defTabSz="1096963">
              <a:spcBef>
                <a:spcPct val="20000"/>
              </a:spcBef>
              <a:buFont typeface="Arial" panose="020B0604020202020204" pitchFamily="34" charset="0"/>
              <a:buChar char="–"/>
              <a:defRPr sz="2200">
                <a:solidFill>
                  <a:schemeClr val="tx1"/>
                </a:solidFill>
                <a:latin typeface="Amazon Ember Regular" panose="020B0604020202020204" charset="0"/>
                <a:cs typeface="Amazon Ember Regular" panose="020B0604020202020204" charset="0"/>
              </a:defRPr>
            </a:lvl4pPr>
            <a:lvl5pPr marL="1209675" indent="-365125" defTabSz="1096963">
              <a:spcBef>
                <a:spcPct val="20000"/>
              </a:spcBef>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5pPr>
            <a:lvl6pPr marL="16668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6pPr>
            <a:lvl7pPr marL="21240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7pPr>
            <a:lvl8pPr marL="25812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8pPr>
            <a:lvl9pPr marL="30384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9pPr>
          </a:lstStyle>
          <a:p>
            <a:pPr algn="ctr" eaLnBrk="1" hangingPunct="1">
              <a:lnSpc>
                <a:spcPct val="90000"/>
              </a:lnSpc>
              <a:buSzPct val="90000"/>
            </a:pPr>
            <a:r>
              <a:rPr lang="en-US" altLang="en-US" sz="1250" dirty="0">
                <a:solidFill>
                  <a:srgbClr val="FFFFFF"/>
                </a:solidFill>
                <a:latin typeface="Amazon Ember" panose="020B0604020202020204" charset="0"/>
                <a:cs typeface="Amazon Ember" panose="020B0604020202020204" charset="0"/>
              </a:rPr>
              <a:t>Replicate within the </a:t>
            </a:r>
            <a:r>
              <a:rPr lang="en-US" altLang="en-US" sz="1250" dirty="0">
                <a:solidFill>
                  <a:srgbClr val="FFCE3F"/>
                </a:solidFill>
                <a:latin typeface="Amazon Ember" panose="020B0604020202020204" charset="0"/>
                <a:cs typeface="Amazon Ember" panose="020B0604020202020204" charset="0"/>
              </a:rPr>
              <a:t>same AWS Region</a:t>
            </a:r>
          </a:p>
        </p:txBody>
      </p:sp>
      <p:cxnSp>
        <p:nvCxnSpPr>
          <p:cNvPr id="31" name="Elbow Connector 30">
            <a:extLst>
              <a:ext uri="{FF2B5EF4-FFF2-40B4-BE49-F238E27FC236}">
                <a16:creationId xmlns:a16="http://schemas.microsoft.com/office/drawing/2014/main" id="{012CBA44-DF9F-654B-8FED-3A1C386E7163}"/>
              </a:ext>
            </a:extLst>
          </p:cNvPr>
          <p:cNvCxnSpPr>
            <a:cxnSpLocks/>
            <a:stCxn id="70663" idx="3"/>
            <a:endCxn id="70702" idx="1"/>
          </p:cNvCxnSpPr>
          <p:nvPr/>
        </p:nvCxnSpPr>
        <p:spPr>
          <a:xfrm flipV="1">
            <a:off x="2832298" y="2907507"/>
            <a:ext cx="1331516" cy="614164"/>
          </a:xfrm>
          <a:prstGeom prst="bentConnector3">
            <a:avLst/>
          </a:prstGeom>
          <a:ln>
            <a:solidFill>
              <a:schemeClr val="bg1"/>
            </a:solidFill>
            <a:headEnd type="oval" w="lg" len="lg"/>
            <a:tailEnd type="none" w="lg" len="lg"/>
          </a:ln>
        </p:spPr>
        <p:style>
          <a:lnRef idx="1">
            <a:schemeClr val="dk1"/>
          </a:lnRef>
          <a:fillRef idx="0">
            <a:schemeClr val="dk1"/>
          </a:fillRef>
          <a:effectRef idx="0">
            <a:schemeClr val="dk1"/>
          </a:effectRef>
          <a:fontRef idx="minor">
            <a:schemeClr val="tx1"/>
          </a:fontRef>
        </p:style>
      </p:cxnSp>
      <p:sp>
        <p:nvSpPr>
          <p:cNvPr id="70663" name="Text Placeholder 3">
            <a:extLst>
              <a:ext uri="{FF2B5EF4-FFF2-40B4-BE49-F238E27FC236}">
                <a16:creationId xmlns:a16="http://schemas.microsoft.com/office/drawing/2014/main" id="{07F5882C-8C8E-4AF8-B308-5650D277C3AA}"/>
              </a:ext>
            </a:extLst>
          </p:cNvPr>
          <p:cNvSpPr txBox="1">
            <a:spLocks noChangeArrowheads="1"/>
          </p:cNvSpPr>
          <p:nvPr/>
        </p:nvSpPr>
        <p:spPr bwMode="auto">
          <a:xfrm>
            <a:off x="631627" y="3228975"/>
            <a:ext cx="2200672" cy="58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96963">
              <a:spcBef>
                <a:spcPct val="20000"/>
              </a:spcBef>
              <a:defRPr sz="2900">
                <a:solidFill>
                  <a:schemeClr val="tx1"/>
                </a:solidFill>
                <a:latin typeface="Amazon Ember Regular" panose="020B0604020202020204" charset="0"/>
                <a:cs typeface="Amazon Ember Regular" panose="020B0604020202020204" charset="0"/>
              </a:defRPr>
            </a:lvl1pPr>
            <a:lvl2pPr marL="403225" indent="-457200" defTabSz="1096963">
              <a:spcBef>
                <a:spcPct val="20000"/>
              </a:spcBef>
              <a:buFont typeface="Arial" panose="020B0604020202020204" pitchFamily="34" charset="0"/>
              <a:buChar char="•"/>
              <a:defRPr sz="2900">
                <a:solidFill>
                  <a:schemeClr val="tx1"/>
                </a:solidFill>
                <a:latin typeface="Amazon Ember Regular" panose="020B0604020202020204" charset="0"/>
                <a:cs typeface="Amazon Ember Regular" panose="020B0604020202020204" charset="0"/>
              </a:defRPr>
            </a:lvl2pPr>
            <a:lvl3pPr marL="671513" indent="-365125" defTabSz="1096963">
              <a:spcBef>
                <a:spcPct val="20000"/>
              </a:spcBef>
              <a:buFont typeface="Arial" panose="020B0604020202020204" pitchFamily="34" charset="0"/>
              <a:buChar char="•"/>
              <a:defRPr sz="2600">
                <a:solidFill>
                  <a:schemeClr val="tx1"/>
                </a:solidFill>
                <a:latin typeface="Amazon Ember Regular" panose="020B0604020202020204" charset="0"/>
                <a:cs typeface="Amazon Ember Regular" panose="020B0604020202020204" charset="0"/>
              </a:defRPr>
            </a:lvl3pPr>
            <a:lvl4pPr marL="939800" indent="-365125" defTabSz="1096963">
              <a:spcBef>
                <a:spcPct val="20000"/>
              </a:spcBef>
              <a:buFont typeface="Arial" panose="020B0604020202020204" pitchFamily="34" charset="0"/>
              <a:buChar char="–"/>
              <a:defRPr sz="2200">
                <a:solidFill>
                  <a:schemeClr val="tx1"/>
                </a:solidFill>
                <a:latin typeface="Amazon Ember Regular" panose="020B0604020202020204" charset="0"/>
                <a:cs typeface="Amazon Ember Regular" panose="020B0604020202020204" charset="0"/>
              </a:defRPr>
            </a:lvl4pPr>
            <a:lvl5pPr marL="1209675" indent="-365125" defTabSz="1096963">
              <a:spcBef>
                <a:spcPct val="20000"/>
              </a:spcBef>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5pPr>
            <a:lvl6pPr marL="16668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6pPr>
            <a:lvl7pPr marL="21240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7pPr>
            <a:lvl8pPr marL="25812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8pPr>
            <a:lvl9pPr marL="30384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9pPr>
          </a:lstStyle>
          <a:p>
            <a:pPr algn="ctr" eaLnBrk="1" hangingPunct="1">
              <a:lnSpc>
                <a:spcPct val="90000"/>
              </a:lnSpc>
              <a:buSzPct val="90000"/>
            </a:pPr>
            <a:r>
              <a:rPr lang="en-US" altLang="en-US" sz="1250" dirty="0">
                <a:solidFill>
                  <a:srgbClr val="FFFFFF"/>
                </a:solidFill>
                <a:latin typeface="Amazon Ember" panose="020B0604020202020204" charset="0"/>
                <a:cs typeface="Amazon Ember" panose="020B0604020202020204" charset="0"/>
              </a:rPr>
              <a:t>Replicate to a </a:t>
            </a:r>
          </a:p>
          <a:p>
            <a:pPr algn="ctr" eaLnBrk="1" hangingPunct="1">
              <a:lnSpc>
                <a:spcPct val="90000"/>
              </a:lnSpc>
              <a:buSzPct val="90000"/>
            </a:pPr>
            <a:r>
              <a:rPr lang="en-US" altLang="en-US" sz="1250" dirty="0">
                <a:solidFill>
                  <a:srgbClr val="FFCE3F"/>
                </a:solidFill>
                <a:latin typeface="Amazon Ember" panose="020B0604020202020204" charset="0"/>
                <a:cs typeface="Amazon Ember" panose="020B0604020202020204" charset="0"/>
              </a:rPr>
              <a:t>different AWS Region</a:t>
            </a:r>
          </a:p>
        </p:txBody>
      </p:sp>
      <p:cxnSp>
        <p:nvCxnSpPr>
          <p:cNvPr id="37" name="Elbow Connector 36">
            <a:extLst>
              <a:ext uri="{FF2B5EF4-FFF2-40B4-BE49-F238E27FC236}">
                <a16:creationId xmlns:a16="http://schemas.microsoft.com/office/drawing/2014/main" id="{F45AAB54-809E-094F-BD38-7C4580ED0F44}"/>
              </a:ext>
            </a:extLst>
          </p:cNvPr>
          <p:cNvCxnSpPr>
            <a:cxnSpLocks/>
            <a:stCxn id="70666" idx="1"/>
          </p:cNvCxnSpPr>
          <p:nvPr/>
        </p:nvCxnSpPr>
        <p:spPr>
          <a:xfrm rot="10800000" flipV="1">
            <a:off x="4905970" y="1316038"/>
            <a:ext cx="1327547" cy="1281906"/>
          </a:xfrm>
          <a:prstGeom prst="bentConnector3">
            <a:avLst/>
          </a:prstGeom>
          <a:ln>
            <a:solidFill>
              <a:schemeClr val="bg1"/>
            </a:solidFill>
            <a:headEnd type="oval" w="lg" len="lg"/>
            <a:tailEnd type="non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C67EEF1C-9EA9-6648-94B7-8301BC65BE6C}"/>
              </a:ext>
            </a:extLst>
          </p:cNvPr>
          <p:cNvCxnSpPr>
            <a:cxnSpLocks/>
            <a:stCxn id="70667" idx="1"/>
            <a:endCxn id="70702" idx="3"/>
          </p:cNvCxnSpPr>
          <p:nvPr/>
        </p:nvCxnSpPr>
        <p:spPr>
          <a:xfrm rot="10800000">
            <a:off x="4905970" y="2907507"/>
            <a:ext cx="1468438" cy="503039"/>
          </a:xfrm>
          <a:prstGeom prst="bentConnector3">
            <a:avLst/>
          </a:prstGeom>
          <a:ln>
            <a:solidFill>
              <a:schemeClr val="bg1"/>
            </a:solidFill>
            <a:headEnd type="oval" w="lg" len="lg"/>
            <a:tailEnd type="none" w="lg" len="lg"/>
          </a:ln>
        </p:spPr>
        <p:style>
          <a:lnRef idx="1">
            <a:schemeClr val="dk1"/>
          </a:lnRef>
          <a:fillRef idx="0">
            <a:schemeClr val="dk1"/>
          </a:fillRef>
          <a:effectRef idx="0">
            <a:schemeClr val="dk1"/>
          </a:effectRef>
          <a:fontRef idx="minor">
            <a:schemeClr val="tx1"/>
          </a:fontRef>
        </p:style>
      </p:cxnSp>
      <p:sp>
        <p:nvSpPr>
          <p:cNvPr id="70666" name="Text Placeholder 3">
            <a:extLst>
              <a:ext uri="{FF2B5EF4-FFF2-40B4-BE49-F238E27FC236}">
                <a16:creationId xmlns:a16="http://schemas.microsoft.com/office/drawing/2014/main" id="{22AAC58E-ACB5-4DD8-9989-329A406BF08F}"/>
              </a:ext>
            </a:extLst>
          </p:cNvPr>
          <p:cNvSpPr txBox="1">
            <a:spLocks noChangeArrowheads="1"/>
          </p:cNvSpPr>
          <p:nvPr/>
        </p:nvSpPr>
        <p:spPr bwMode="auto">
          <a:xfrm>
            <a:off x="6233517" y="1023343"/>
            <a:ext cx="2507258" cy="58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96963">
              <a:spcBef>
                <a:spcPct val="20000"/>
              </a:spcBef>
              <a:defRPr sz="2900">
                <a:solidFill>
                  <a:schemeClr val="tx1"/>
                </a:solidFill>
                <a:latin typeface="Amazon Ember Regular" panose="020B0604020202020204" charset="0"/>
                <a:cs typeface="Amazon Ember Regular" panose="020B0604020202020204" charset="0"/>
              </a:defRPr>
            </a:lvl1pPr>
            <a:lvl2pPr marL="403225" indent="-457200" defTabSz="1096963">
              <a:spcBef>
                <a:spcPct val="20000"/>
              </a:spcBef>
              <a:buFont typeface="Arial" panose="020B0604020202020204" pitchFamily="34" charset="0"/>
              <a:buChar char="•"/>
              <a:defRPr sz="2900">
                <a:solidFill>
                  <a:schemeClr val="tx1"/>
                </a:solidFill>
                <a:latin typeface="Amazon Ember Regular" panose="020B0604020202020204" charset="0"/>
                <a:cs typeface="Amazon Ember Regular" panose="020B0604020202020204" charset="0"/>
              </a:defRPr>
            </a:lvl2pPr>
            <a:lvl3pPr marL="671513" indent="-365125" defTabSz="1096963">
              <a:spcBef>
                <a:spcPct val="20000"/>
              </a:spcBef>
              <a:buFont typeface="Arial" panose="020B0604020202020204" pitchFamily="34" charset="0"/>
              <a:buChar char="•"/>
              <a:defRPr sz="2600">
                <a:solidFill>
                  <a:schemeClr val="tx1"/>
                </a:solidFill>
                <a:latin typeface="Amazon Ember Regular" panose="020B0604020202020204" charset="0"/>
                <a:cs typeface="Amazon Ember Regular" panose="020B0604020202020204" charset="0"/>
              </a:defRPr>
            </a:lvl3pPr>
            <a:lvl4pPr marL="939800" indent="-365125" defTabSz="1096963">
              <a:spcBef>
                <a:spcPct val="20000"/>
              </a:spcBef>
              <a:buFont typeface="Arial" panose="020B0604020202020204" pitchFamily="34" charset="0"/>
              <a:buChar char="–"/>
              <a:defRPr sz="2200">
                <a:solidFill>
                  <a:schemeClr val="tx1"/>
                </a:solidFill>
                <a:latin typeface="Amazon Ember Regular" panose="020B0604020202020204" charset="0"/>
                <a:cs typeface="Amazon Ember Regular" panose="020B0604020202020204" charset="0"/>
              </a:defRPr>
            </a:lvl4pPr>
            <a:lvl5pPr marL="1209675" indent="-365125" defTabSz="1096963">
              <a:spcBef>
                <a:spcPct val="20000"/>
              </a:spcBef>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5pPr>
            <a:lvl6pPr marL="16668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6pPr>
            <a:lvl7pPr marL="21240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7pPr>
            <a:lvl8pPr marL="25812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8pPr>
            <a:lvl9pPr marL="30384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9pPr>
          </a:lstStyle>
          <a:p>
            <a:pPr algn="ctr" eaLnBrk="1" hangingPunct="1">
              <a:lnSpc>
                <a:spcPct val="90000"/>
              </a:lnSpc>
              <a:buSzPct val="90000"/>
            </a:pPr>
            <a:r>
              <a:rPr lang="en-US" altLang="en-US" sz="1250" dirty="0">
                <a:solidFill>
                  <a:srgbClr val="FFFFFF"/>
                </a:solidFill>
                <a:latin typeface="Amazon Ember" panose="020B0604020202020204" charset="0"/>
                <a:cs typeface="Amazon Ember" panose="020B0604020202020204" charset="0"/>
              </a:rPr>
              <a:t>Replicate to a bucket with </a:t>
            </a:r>
            <a:r>
              <a:rPr lang="en-US" altLang="en-US" sz="1250" dirty="0">
                <a:solidFill>
                  <a:srgbClr val="FFCE3F"/>
                </a:solidFill>
                <a:latin typeface="Amazon Ember" panose="020B0604020202020204" charset="0"/>
                <a:cs typeface="Amazon Ember" panose="020B0604020202020204" charset="0"/>
              </a:rPr>
              <a:t>retention controls </a:t>
            </a:r>
            <a:r>
              <a:rPr lang="en-US" altLang="en-US" sz="1250" dirty="0">
                <a:solidFill>
                  <a:srgbClr val="FFFFFF"/>
                </a:solidFill>
                <a:latin typeface="Amazon Ember" panose="020B0604020202020204" charset="0"/>
                <a:cs typeface="Amazon Ember" panose="020B0604020202020204" charset="0"/>
              </a:rPr>
              <a:t>(in the same or different AWS Region)</a:t>
            </a:r>
          </a:p>
        </p:txBody>
      </p:sp>
      <p:sp>
        <p:nvSpPr>
          <p:cNvPr id="70667" name="Text Placeholder 3">
            <a:extLst>
              <a:ext uri="{FF2B5EF4-FFF2-40B4-BE49-F238E27FC236}">
                <a16:creationId xmlns:a16="http://schemas.microsoft.com/office/drawing/2014/main" id="{9BE546A0-EC6F-4DA7-8416-C65FEA63A9E2}"/>
              </a:ext>
            </a:extLst>
          </p:cNvPr>
          <p:cNvSpPr txBox="1">
            <a:spLocks noChangeArrowheads="1"/>
          </p:cNvSpPr>
          <p:nvPr/>
        </p:nvSpPr>
        <p:spPr bwMode="auto">
          <a:xfrm>
            <a:off x="6374407" y="3117850"/>
            <a:ext cx="2366368" cy="58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96963">
              <a:spcBef>
                <a:spcPct val="20000"/>
              </a:spcBef>
              <a:defRPr sz="2900">
                <a:solidFill>
                  <a:schemeClr val="tx1"/>
                </a:solidFill>
                <a:latin typeface="Amazon Ember Regular" panose="020B0604020202020204" charset="0"/>
                <a:cs typeface="Amazon Ember Regular" panose="020B0604020202020204" charset="0"/>
              </a:defRPr>
            </a:lvl1pPr>
            <a:lvl2pPr marL="403225" indent="-457200" defTabSz="1096963">
              <a:spcBef>
                <a:spcPct val="20000"/>
              </a:spcBef>
              <a:buFont typeface="Arial" panose="020B0604020202020204" pitchFamily="34" charset="0"/>
              <a:buChar char="•"/>
              <a:defRPr sz="2900">
                <a:solidFill>
                  <a:schemeClr val="tx1"/>
                </a:solidFill>
                <a:latin typeface="Amazon Ember Regular" panose="020B0604020202020204" charset="0"/>
                <a:cs typeface="Amazon Ember Regular" panose="020B0604020202020204" charset="0"/>
              </a:defRPr>
            </a:lvl2pPr>
            <a:lvl3pPr marL="671513" indent="-365125" defTabSz="1096963">
              <a:spcBef>
                <a:spcPct val="20000"/>
              </a:spcBef>
              <a:buFont typeface="Arial" panose="020B0604020202020204" pitchFamily="34" charset="0"/>
              <a:buChar char="•"/>
              <a:defRPr sz="2600">
                <a:solidFill>
                  <a:schemeClr val="tx1"/>
                </a:solidFill>
                <a:latin typeface="Amazon Ember Regular" panose="020B0604020202020204" charset="0"/>
                <a:cs typeface="Amazon Ember Regular" panose="020B0604020202020204" charset="0"/>
              </a:defRPr>
            </a:lvl3pPr>
            <a:lvl4pPr marL="939800" indent="-365125" defTabSz="1096963">
              <a:spcBef>
                <a:spcPct val="20000"/>
              </a:spcBef>
              <a:buFont typeface="Arial" panose="020B0604020202020204" pitchFamily="34" charset="0"/>
              <a:buChar char="–"/>
              <a:defRPr sz="2200">
                <a:solidFill>
                  <a:schemeClr val="tx1"/>
                </a:solidFill>
                <a:latin typeface="Amazon Ember Regular" panose="020B0604020202020204" charset="0"/>
                <a:cs typeface="Amazon Ember Regular" panose="020B0604020202020204" charset="0"/>
              </a:defRPr>
            </a:lvl4pPr>
            <a:lvl5pPr marL="1209675" indent="-365125" defTabSz="1096963">
              <a:spcBef>
                <a:spcPct val="20000"/>
              </a:spcBef>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5pPr>
            <a:lvl6pPr marL="16668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6pPr>
            <a:lvl7pPr marL="21240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7pPr>
            <a:lvl8pPr marL="25812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8pPr>
            <a:lvl9pPr marL="30384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9pPr>
          </a:lstStyle>
          <a:p>
            <a:pPr algn="ctr" eaLnBrk="1" hangingPunct="1">
              <a:lnSpc>
                <a:spcPct val="90000"/>
              </a:lnSpc>
              <a:buSzPct val="90000"/>
            </a:pPr>
            <a:r>
              <a:rPr lang="en-US" altLang="en-US" sz="1250" dirty="0">
                <a:solidFill>
                  <a:srgbClr val="FFFFFF"/>
                </a:solidFill>
                <a:latin typeface="Amazon Ember" panose="020B0604020202020204" charset="0"/>
                <a:cs typeface="Amazon Ember" panose="020B0604020202020204" charset="0"/>
              </a:rPr>
              <a:t>Replicate faster to a different AWS Region, </a:t>
            </a:r>
            <a:r>
              <a:rPr lang="en-US" altLang="en-US" sz="1250" dirty="0">
                <a:solidFill>
                  <a:srgbClr val="FFCE3F"/>
                </a:solidFill>
                <a:latin typeface="Amazon Ember" panose="020B0604020202020204" charset="0"/>
                <a:cs typeface="Amazon Ember" panose="020B0604020202020204" charset="0"/>
              </a:rPr>
              <a:t>backed by an SLA + replication metrics</a:t>
            </a:r>
          </a:p>
        </p:txBody>
      </p:sp>
      <p:grpSp>
        <p:nvGrpSpPr>
          <p:cNvPr id="70668" name="Group 6">
            <a:extLst>
              <a:ext uri="{FF2B5EF4-FFF2-40B4-BE49-F238E27FC236}">
                <a16:creationId xmlns:a16="http://schemas.microsoft.com/office/drawing/2014/main" id="{9A12E684-4E87-40AC-95CC-5593B89F27E7}"/>
              </a:ext>
            </a:extLst>
          </p:cNvPr>
          <p:cNvGrpSpPr>
            <a:grpSpLocks/>
          </p:cNvGrpSpPr>
          <p:nvPr/>
        </p:nvGrpSpPr>
        <p:grpSpPr bwMode="auto">
          <a:xfrm>
            <a:off x="1092994" y="1500585"/>
            <a:ext cx="1278929" cy="681633"/>
            <a:chOff x="1492961" y="3178328"/>
            <a:chExt cx="2046186" cy="1090597"/>
          </a:xfrm>
        </p:grpSpPr>
        <p:pic>
          <p:nvPicPr>
            <p:cNvPr id="70698" name="Graphic 13">
              <a:extLst>
                <a:ext uri="{FF2B5EF4-FFF2-40B4-BE49-F238E27FC236}">
                  <a16:creationId xmlns:a16="http://schemas.microsoft.com/office/drawing/2014/main" id="{F46AD4C2-B700-4FB0-93D9-9F56AE922A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0437" y="3357713"/>
              <a:ext cx="731802" cy="731826"/>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E4B7A0B0-867A-744C-9264-897EEBAF1546}"/>
                </a:ext>
              </a:extLst>
            </p:cNvPr>
            <p:cNvSpPr/>
            <p:nvPr/>
          </p:nvSpPr>
          <p:spPr bwMode="auto">
            <a:xfrm>
              <a:off x="1492961" y="3178328"/>
              <a:ext cx="2046186" cy="1090597"/>
            </a:xfrm>
            <a:prstGeom prst="round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91440" rIns="114300" bIns="91440"/>
            <a:lstStyle/>
            <a:p>
              <a:pPr algn="ctr" defTabSz="582772">
                <a:lnSpc>
                  <a:spcPct val="90000"/>
                </a:lnSpc>
                <a:defRPr/>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0700" name="Graphic 15">
              <a:extLst>
                <a:ext uri="{FF2B5EF4-FFF2-40B4-BE49-F238E27FC236}">
                  <a16:creationId xmlns:a16="http://schemas.microsoft.com/office/drawing/2014/main" id="{E052278C-915F-4377-B5B7-ED805FD861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5590" y="3357713"/>
              <a:ext cx="731802" cy="731826"/>
            </a:xfrm>
            <a:prstGeom prst="rect">
              <a:avLst/>
            </a:prstGeom>
            <a:noFill/>
            <a:ln w="9525">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4E802B1-1741-DC4B-86A7-B390ADC7D344}"/>
                </a:ext>
              </a:extLst>
            </p:cNvPr>
            <p:cNvCxnSpPr>
              <a:cxnSpLocks/>
              <a:stCxn id="70698" idx="3"/>
              <a:endCxn id="70700" idx="1"/>
            </p:cNvCxnSpPr>
            <p:nvPr/>
          </p:nvCxnSpPr>
          <p:spPr>
            <a:xfrm>
              <a:off x="2442239" y="3722833"/>
              <a:ext cx="233350"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669" name="Group 7">
            <a:extLst>
              <a:ext uri="{FF2B5EF4-FFF2-40B4-BE49-F238E27FC236}">
                <a16:creationId xmlns:a16="http://schemas.microsoft.com/office/drawing/2014/main" id="{418541B1-1224-44BC-860D-39BDD051D74D}"/>
              </a:ext>
            </a:extLst>
          </p:cNvPr>
          <p:cNvGrpSpPr>
            <a:grpSpLocks/>
          </p:cNvGrpSpPr>
          <p:nvPr/>
        </p:nvGrpSpPr>
        <p:grpSpPr bwMode="auto">
          <a:xfrm>
            <a:off x="642541" y="3801467"/>
            <a:ext cx="2178844" cy="681633"/>
            <a:chOff x="1761040" y="6402210"/>
            <a:chExt cx="3486693" cy="1090597"/>
          </a:xfrm>
        </p:grpSpPr>
        <p:pic>
          <p:nvPicPr>
            <p:cNvPr id="70693" name="Graphic 21">
              <a:extLst>
                <a:ext uri="{FF2B5EF4-FFF2-40B4-BE49-F238E27FC236}">
                  <a16:creationId xmlns:a16="http://schemas.microsoft.com/office/drawing/2014/main" id="{FA269274-E710-45A0-8095-D6CB5C97962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49981" y="6581595"/>
              <a:ext cx="733539" cy="73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ounded Rectangle 22">
              <a:extLst>
                <a:ext uri="{FF2B5EF4-FFF2-40B4-BE49-F238E27FC236}">
                  <a16:creationId xmlns:a16="http://schemas.microsoft.com/office/drawing/2014/main" id="{EFF5BC0F-ACAC-A440-B09E-64370418E397}"/>
                </a:ext>
              </a:extLst>
            </p:cNvPr>
            <p:cNvSpPr/>
            <p:nvPr/>
          </p:nvSpPr>
          <p:spPr bwMode="auto">
            <a:xfrm>
              <a:off x="1761040" y="6402210"/>
              <a:ext cx="1049500" cy="1090597"/>
            </a:xfrm>
            <a:prstGeom prst="round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91440" rIns="114300" bIns="91440"/>
            <a:lstStyle/>
            <a:p>
              <a:pPr algn="ctr" defTabSz="582772">
                <a:lnSpc>
                  <a:spcPct val="90000"/>
                </a:lnSpc>
                <a:defRPr/>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0695" name="Graphic 23">
              <a:extLst>
                <a:ext uri="{FF2B5EF4-FFF2-40B4-BE49-F238E27FC236}">
                  <a16:creationId xmlns:a16="http://schemas.microsoft.com/office/drawing/2014/main" id="{E7172F46-93D0-4F8B-880B-408F2733D5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1297" y="6581595"/>
              <a:ext cx="731951" cy="73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a:extLst>
                <a:ext uri="{FF2B5EF4-FFF2-40B4-BE49-F238E27FC236}">
                  <a16:creationId xmlns:a16="http://schemas.microsoft.com/office/drawing/2014/main" id="{6B5AB534-5E77-E840-B1E3-F312753294A7}"/>
                </a:ext>
              </a:extLst>
            </p:cNvPr>
            <p:cNvCxnSpPr>
              <a:cxnSpLocks/>
              <a:stCxn id="70693" idx="3"/>
              <a:endCxn id="70695" idx="1"/>
            </p:cNvCxnSpPr>
            <p:nvPr/>
          </p:nvCxnSpPr>
          <p:spPr>
            <a:xfrm>
              <a:off x="2683521" y="6946715"/>
              <a:ext cx="1687776"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8DE5D2E2-BF48-B848-B2DF-7E0F4E883BE8}"/>
                </a:ext>
              </a:extLst>
            </p:cNvPr>
            <p:cNvSpPr/>
            <p:nvPr/>
          </p:nvSpPr>
          <p:spPr bwMode="auto">
            <a:xfrm>
              <a:off x="4198232" y="6402210"/>
              <a:ext cx="1049501" cy="1090597"/>
            </a:xfrm>
            <a:prstGeom prst="round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91440" rIns="114300" bIns="91440"/>
            <a:lstStyle/>
            <a:p>
              <a:pPr algn="ctr" defTabSz="582772">
                <a:lnSpc>
                  <a:spcPct val="90000"/>
                </a:lnSpc>
                <a:defRPr/>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670" name="Group 32">
            <a:extLst>
              <a:ext uri="{FF2B5EF4-FFF2-40B4-BE49-F238E27FC236}">
                <a16:creationId xmlns:a16="http://schemas.microsoft.com/office/drawing/2014/main" id="{D35650BA-8E6B-4C64-8894-D58BE703AB8F}"/>
              </a:ext>
            </a:extLst>
          </p:cNvPr>
          <p:cNvGrpSpPr>
            <a:grpSpLocks/>
          </p:cNvGrpSpPr>
          <p:nvPr/>
        </p:nvGrpSpPr>
        <p:grpSpPr bwMode="auto">
          <a:xfrm>
            <a:off x="6822877" y="1704975"/>
            <a:ext cx="1312664" cy="458391"/>
            <a:chOff x="1308587" y="3357328"/>
            <a:chExt cx="2099454" cy="732595"/>
          </a:xfrm>
        </p:grpSpPr>
        <p:pic>
          <p:nvPicPr>
            <p:cNvPr id="70690" name="Graphic 33">
              <a:extLst>
                <a:ext uri="{FF2B5EF4-FFF2-40B4-BE49-F238E27FC236}">
                  <a16:creationId xmlns:a16="http://schemas.microsoft.com/office/drawing/2014/main" id="{C2033BA6-B0AB-466E-924F-27D56E47AB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8587" y="3357328"/>
              <a:ext cx="733142" cy="73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91" name="Graphic 35">
              <a:extLst>
                <a:ext uri="{FF2B5EF4-FFF2-40B4-BE49-F238E27FC236}">
                  <a16:creationId xmlns:a16="http://schemas.microsoft.com/office/drawing/2014/main" id="{CCE0E792-0C0D-4DA3-8631-E468BE07275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4899" y="3357328"/>
              <a:ext cx="733142" cy="73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Arrow Connector 40">
              <a:extLst>
                <a:ext uri="{FF2B5EF4-FFF2-40B4-BE49-F238E27FC236}">
                  <a16:creationId xmlns:a16="http://schemas.microsoft.com/office/drawing/2014/main" id="{09679AAB-7722-6A4C-BAFE-B3E3B259326D}"/>
                </a:ext>
              </a:extLst>
            </p:cNvPr>
            <p:cNvCxnSpPr>
              <a:cxnSpLocks/>
              <a:stCxn id="70690" idx="3"/>
              <a:endCxn id="70691" idx="1"/>
            </p:cNvCxnSpPr>
            <p:nvPr/>
          </p:nvCxnSpPr>
          <p:spPr>
            <a:xfrm>
              <a:off x="2041729" y="3723626"/>
              <a:ext cx="633169"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671" name="Group 64">
            <a:extLst>
              <a:ext uri="{FF2B5EF4-FFF2-40B4-BE49-F238E27FC236}">
                <a16:creationId xmlns:a16="http://schemas.microsoft.com/office/drawing/2014/main" id="{B709509B-DBAA-49B5-A2A7-725F01AC964B}"/>
              </a:ext>
            </a:extLst>
          </p:cNvPr>
          <p:cNvGrpSpPr>
            <a:grpSpLocks noChangeAspect="1"/>
          </p:cNvGrpSpPr>
          <p:nvPr/>
        </p:nvGrpSpPr>
        <p:grpSpPr bwMode="auto">
          <a:xfrm>
            <a:off x="7976791" y="2024460"/>
            <a:ext cx="167679" cy="229196"/>
            <a:chOff x="9305262" y="1735685"/>
            <a:chExt cx="187960" cy="256685"/>
          </a:xfrm>
        </p:grpSpPr>
        <p:sp>
          <p:nvSpPr>
            <p:cNvPr id="60" name="Freeform 59">
              <a:extLst>
                <a:ext uri="{FF2B5EF4-FFF2-40B4-BE49-F238E27FC236}">
                  <a16:creationId xmlns:a16="http://schemas.microsoft.com/office/drawing/2014/main" id="{3AC67196-F006-DA47-A7D4-944328E93EBD}"/>
                </a:ext>
              </a:extLst>
            </p:cNvPr>
            <p:cNvSpPr/>
            <p:nvPr/>
          </p:nvSpPr>
          <p:spPr>
            <a:xfrm>
              <a:off x="9305262" y="1823469"/>
              <a:ext cx="187960" cy="168901"/>
            </a:xfrm>
            <a:custGeom>
              <a:avLst/>
              <a:gdLst>
                <a:gd name="connsiteX0" fmla="*/ 185517 w 187960"/>
                <a:gd name="connsiteY0" fmla="*/ 169164 h 169164"/>
                <a:gd name="connsiteX1" fmla="*/ 9398 w 187960"/>
                <a:gd name="connsiteY1" fmla="*/ 169164 h 169164"/>
                <a:gd name="connsiteX2" fmla="*/ 0 w 187960"/>
                <a:gd name="connsiteY2" fmla="*/ 159766 h 169164"/>
                <a:gd name="connsiteX3" fmla="*/ 0 w 187960"/>
                <a:gd name="connsiteY3" fmla="*/ 9398 h 169164"/>
                <a:gd name="connsiteX4" fmla="*/ 9398 w 187960"/>
                <a:gd name="connsiteY4" fmla="*/ 0 h 169164"/>
                <a:gd name="connsiteX5" fmla="*/ 185611 w 187960"/>
                <a:gd name="connsiteY5" fmla="*/ 0 h 169164"/>
                <a:gd name="connsiteX6" fmla="*/ 195009 w 187960"/>
                <a:gd name="connsiteY6" fmla="*/ 9398 h 169164"/>
                <a:gd name="connsiteX7" fmla="*/ 195009 w 187960"/>
                <a:gd name="connsiteY7" fmla="*/ 159766 h 169164"/>
                <a:gd name="connsiteX8" fmla="*/ 185611 w 187960"/>
                <a:gd name="connsiteY8" fmla="*/ 169164 h 169164"/>
                <a:gd name="connsiteX9" fmla="*/ 185517 w 187960"/>
                <a:gd name="connsiteY9" fmla="*/ 169164 h 169164"/>
                <a:gd name="connsiteX10" fmla="*/ 18796 w 187960"/>
                <a:gd name="connsiteY10" fmla="*/ 150368 h 169164"/>
                <a:gd name="connsiteX11" fmla="*/ 176119 w 187960"/>
                <a:gd name="connsiteY11" fmla="*/ 150368 h 169164"/>
                <a:gd name="connsiteX12" fmla="*/ 176119 w 187960"/>
                <a:gd name="connsiteY12" fmla="*/ 18796 h 169164"/>
                <a:gd name="connsiteX13" fmla="*/ 18796 w 187960"/>
                <a:gd name="connsiteY13" fmla="*/ 18796 h 16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960" h="169164">
                  <a:moveTo>
                    <a:pt x="185517" y="169164"/>
                  </a:moveTo>
                  <a:lnTo>
                    <a:pt x="9398" y="169164"/>
                  </a:lnTo>
                  <a:cubicBezTo>
                    <a:pt x="4208" y="169164"/>
                    <a:pt x="0" y="164956"/>
                    <a:pt x="0" y="159766"/>
                  </a:cubicBezTo>
                  <a:lnTo>
                    <a:pt x="0" y="9398"/>
                  </a:lnTo>
                  <a:cubicBezTo>
                    <a:pt x="0" y="4208"/>
                    <a:pt x="4208" y="0"/>
                    <a:pt x="9398" y="0"/>
                  </a:cubicBezTo>
                  <a:lnTo>
                    <a:pt x="185611" y="0"/>
                  </a:lnTo>
                  <a:cubicBezTo>
                    <a:pt x="190801" y="0"/>
                    <a:pt x="195009" y="4208"/>
                    <a:pt x="195009" y="9398"/>
                  </a:cubicBezTo>
                  <a:lnTo>
                    <a:pt x="195009" y="159766"/>
                  </a:lnTo>
                  <a:cubicBezTo>
                    <a:pt x="195009" y="164956"/>
                    <a:pt x="190801" y="169164"/>
                    <a:pt x="185611" y="169164"/>
                  </a:cubicBezTo>
                  <a:cubicBezTo>
                    <a:pt x="185580" y="169164"/>
                    <a:pt x="185548" y="169164"/>
                    <a:pt x="185517" y="169164"/>
                  </a:cubicBezTo>
                  <a:close/>
                  <a:moveTo>
                    <a:pt x="18796" y="150368"/>
                  </a:moveTo>
                  <a:lnTo>
                    <a:pt x="176119" y="150368"/>
                  </a:lnTo>
                  <a:lnTo>
                    <a:pt x="176119" y="18796"/>
                  </a:lnTo>
                  <a:lnTo>
                    <a:pt x="18796" y="18796"/>
                  </a:lnTo>
                  <a:close/>
                </a:path>
              </a:pathLst>
            </a:custGeom>
            <a:ln/>
          </p:spPr>
          <p:style>
            <a:lnRef idx="2">
              <a:schemeClr val="accent2"/>
            </a:lnRef>
            <a:fillRef idx="1">
              <a:schemeClr val="lt1"/>
            </a:fillRef>
            <a:effectRef idx="0">
              <a:schemeClr val="accent2"/>
            </a:effectRef>
            <a:fontRef idx="minor">
              <a:schemeClr val="dk1"/>
            </a:fontRef>
          </p:style>
          <p:txBody>
            <a:bodyPr anchor="ctr"/>
            <a:lstStyle/>
            <a:p>
              <a:pPr defTabSz="685730">
                <a:defRPr/>
              </a:pPr>
              <a:endParaRPr lang="en-US" dirty="0">
                <a:solidFill>
                  <a:srgbClr val="000000"/>
                </a:solidFill>
              </a:endParaRPr>
            </a:p>
          </p:txBody>
        </p:sp>
        <p:sp>
          <p:nvSpPr>
            <p:cNvPr id="61" name="Freeform 60">
              <a:extLst>
                <a:ext uri="{FF2B5EF4-FFF2-40B4-BE49-F238E27FC236}">
                  <a16:creationId xmlns:a16="http://schemas.microsoft.com/office/drawing/2014/main" id="{75508A9F-12AB-C54A-BBD0-CEA692D00709}"/>
                </a:ext>
              </a:extLst>
            </p:cNvPr>
            <p:cNvSpPr/>
            <p:nvPr/>
          </p:nvSpPr>
          <p:spPr>
            <a:xfrm>
              <a:off x="9340852" y="1735685"/>
              <a:ext cx="122341" cy="94451"/>
            </a:xfrm>
            <a:custGeom>
              <a:avLst/>
              <a:gdLst>
                <a:gd name="connsiteX0" fmla="*/ 105540 w 122174"/>
                <a:gd name="connsiteY0" fmla="*/ 97012 h 93980"/>
                <a:gd name="connsiteX1" fmla="*/ 105540 w 122174"/>
                <a:gd name="connsiteY1" fmla="*/ 58951 h 93980"/>
                <a:gd name="connsiteX2" fmla="*/ 62464 w 122174"/>
                <a:gd name="connsiteY2" fmla="*/ 18812 h 93980"/>
                <a:gd name="connsiteX3" fmla="*/ 62215 w 122174"/>
                <a:gd name="connsiteY3" fmla="*/ 18821 h 93980"/>
                <a:gd name="connsiteX4" fmla="*/ 62215 w 122174"/>
                <a:gd name="connsiteY4" fmla="*/ 18821 h 93980"/>
                <a:gd name="connsiteX5" fmla="*/ 18796 w 122174"/>
                <a:gd name="connsiteY5" fmla="*/ 58481 h 93980"/>
                <a:gd name="connsiteX6" fmla="*/ 18796 w 122174"/>
                <a:gd name="connsiteY6" fmla="*/ 96825 h 93980"/>
                <a:gd name="connsiteX7" fmla="*/ 0 w 122174"/>
                <a:gd name="connsiteY7" fmla="*/ 96825 h 93980"/>
                <a:gd name="connsiteX8" fmla="*/ 0 w 122174"/>
                <a:gd name="connsiteY8" fmla="*/ 58481 h 93980"/>
                <a:gd name="connsiteX9" fmla="*/ 62215 w 122174"/>
                <a:gd name="connsiteY9" fmla="*/ 25 h 93980"/>
                <a:gd name="connsiteX10" fmla="*/ 62215 w 122174"/>
                <a:gd name="connsiteY10" fmla="*/ 25 h 93980"/>
                <a:gd name="connsiteX11" fmla="*/ 124054 w 122174"/>
                <a:gd name="connsiteY11" fmla="*/ 59045 h 93980"/>
                <a:gd name="connsiteX12" fmla="*/ 124054 w 122174"/>
                <a:gd name="connsiteY12" fmla="*/ 96637 h 9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174" h="93980">
                  <a:moveTo>
                    <a:pt x="105540" y="97012"/>
                  </a:moveTo>
                  <a:lnTo>
                    <a:pt x="105540" y="58951"/>
                  </a:lnTo>
                  <a:cubicBezTo>
                    <a:pt x="104729" y="35972"/>
                    <a:pt x="85443" y="18001"/>
                    <a:pt x="62464" y="18812"/>
                  </a:cubicBezTo>
                  <a:cubicBezTo>
                    <a:pt x="62381" y="18814"/>
                    <a:pt x="62298" y="18818"/>
                    <a:pt x="62215" y="18821"/>
                  </a:cubicBezTo>
                  <a:lnTo>
                    <a:pt x="62215" y="18821"/>
                  </a:lnTo>
                  <a:cubicBezTo>
                    <a:pt x="39322" y="17916"/>
                    <a:pt x="19962" y="35599"/>
                    <a:pt x="18796" y="58481"/>
                  </a:cubicBezTo>
                  <a:lnTo>
                    <a:pt x="18796" y="96825"/>
                  </a:lnTo>
                  <a:lnTo>
                    <a:pt x="0" y="96825"/>
                  </a:lnTo>
                  <a:lnTo>
                    <a:pt x="0" y="58481"/>
                  </a:lnTo>
                  <a:cubicBezTo>
                    <a:pt x="1124" y="25197"/>
                    <a:pt x="28926" y="-925"/>
                    <a:pt x="62215" y="25"/>
                  </a:cubicBezTo>
                  <a:lnTo>
                    <a:pt x="62215" y="25"/>
                  </a:lnTo>
                  <a:cubicBezTo>
                    <a:pt x="95572" y="-710"/>
                    <a:pt x="123233" y="25689"/>
                    <a:pt x="124054" y="59045"/>
                  </a:cubicBezTo>
                  <a:lnTo>
                    <a:pt x="124054" y="96637"/>
                  </a:lnTo>
                  <a:close/>
                </a:path>
              </a:pathLst>
            </a:custGeom>
            <a:ln/>
          </p:spPr>
          <p:style>
            <a:lnRef idx="2">
              <a:schemeClr val="accent2"/>
            </a:lnRef>
            <a:fillRef idx="1">
              <a:schemeClr val="lt1"/>
            </a:fillRef>
            <a:effectRef idx="0">
              <a:schemeClr val="accent2"/>
            </a:effectRef>
            <a:fontRef idx="minor">
              <a:schemeClr val="dk1"/>
            </a:fontRef>
          </p:style>
          <p:txBody>
            <a:bodyPr anchor="ctr"/>
            <a:lstStyle/>
            <a:p>
              <a:pPr defTabSz="685730">
                <a:defRPr/>
              </a:pPr>
              <a:endParaRPr lang="en-US" dirty="0">
                <a:solidFill>
                  <a:srgbClr val="000000"/>
                </a:solidFill>
              </a:endParaRPr>
            </a:p>
          </p:txBody>
        </p:sp>
        <p:sp>
          <p:nvSpPr>
            <p:cNvPr id="62" name="Freeform 61">
              <a:extLst>
                <a:ext uri="{FF2B5EF4-FFF2-40B4-BE49-F238E27FC236}">
                  <a16:creationId xmlns:a16="http://schemas.microsoft.com/office/drawing/2014/main" id="{3EDD894F-D7CD-C449-85BC-6DD73752DD08}"/>
                </a:ext>
              </a:extLst>
            </p:cNvPr>
            <p:cNvSpPr/>
            <p:nvPr/>
          </p:nvSpPr>
          <p:spPr>
            <a:xfrm>
              <a:off x="9371993" y="1862361"/>
              <a:ext cx="56721" cy="56671"/>
            </a:xfrm>
            <a:custGeom>
              <a:avLst/>
              <a:gdLst>
                <a:gd name="connsiteX0" fmla="*/ 30919 w 56388"/>
                <a:gd name="connsiteY0" fmla="*/ 61839 h 56388"/>
                <a:gd name="connsiteX1" fmla="*/ 30919 w 56388"/>
                <a:gd name="connsiteY1" fmla="*/ 61839 h 56388"/>
                <a:gd name="connsiteX2" fmla="*/ 0 w 56388"/>
                <a:gd name="connsiteY2" fmla="*/ 30920 h 56388"/>
                <a:gd name="connsiteX3" fmla="*/ 30919 w 56388"/>
                <a:gd name="connsiteY3" fmla="*/ 0 h 56388"/>
                <a:gd name="connsiteX4" fmla="*/ 30919 w 56388"/>
                <a:gd name="connsiteY4" fmla="*/ 0 h 56388"/>
                <a:gd name="connsiteX5" fmla="*/ 61839 w 56388"/>
                <a:gd name="connsiteY5" fmla="*/ 30731 h 56388"/>
                <a:gd name="connsiteX6" fmla="*/ 61839 w 56388"/>
                <a:gd name="connsiteY6" fmla="*/ 30920 h 56388"/>
                <a:gd name="connsiteX7" fmla="*/ 61839 w 56388"/>
                <a:gd name="connsiteY7" fmla="*/ 30920 h 56388"/>
                <a:gd name="connsiteX8" fmla="*/ 31108 w 56388"/>
                <a:gd name="connsiteY8" fmla="*/ 61839 h 56388"/>
                <a:gd name="connsiteX9" fmla="*/ 30919 w 56388"/>
                <a:gd name="connsiteY9" fmla="*/ 61839 h 56388"/>
                <a:gd name="connsiteX10" fmla="*/ 30919 w 56388"/>
                <a:gd name="connsiteY10" fmla="*/ 18796 h 56388"/>
                <a:gd name="connsiteX11" fmla="*/ 18796 w 56388"/>
                <a:gd name="connsiteY11" fmla="*/ 30920 h 56388"/>
                <a:gd name="connsiteX12" fmla="*/ 30919 w 56388"/>
                <a:gd name="connsiteY12" fmla="*/ 43043 h 56388"/>
                <a:gd name="connsiteX13" fmla="*/ 30919 w 56388"/>
                <a:gd name="connsiteY13" fmla="*/ 43043 h 56388"/>
                <a:gd name="connsiteX14" fmla="*/ 43043 w 56388"/>
                <a:gd name="connsiteY14" fmla="*/ 31108 h 56388"/>
                <a:gd name="connsiteX15" fmla="*/ 43043 w 56388"/>
                <a:gd name="connsiteY15" fmla="*/ 30920 h 56388"/>
                <a:gd name="connsiteX16" fmla="*/ 43043 w 56388"/>
                <a:gd name="connsiteY16" fmla="*/ 30920 h 56388"/>
                <a:gd name="connsiteX17" fmla="*/ 39472 w 56388"/>
                <a:gd name="connsiteY17" fmla="*/ 22367 h 56388"/>
                <a:gd name="connsiteX18" fmla="*/ 30919 w 56388"/>
                <a:gd name="connsiteY18" fmla="*/ 18796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388" h="56388">
                  <a:moveTo>
                    <a:pt x="30919" y="61839"/>
                  </a:moveTo>
                  <a:lnTo>
                    <a:pt x="30919" y="61839"/>
                  </a:lnTo>
                  <a:cubicBezTo>
                    <a:pt x="13843" y="61839"/>
                    <a:pt x="0" y="47996"/>
                    <a:pt x="0" y="30920"/>
                  </a:cubicBezTo>
                  <a:cubicBezTo>
                    <a:pt x="0" y="13843"/>
                    <a:pt x="13843" y="0"/>
                    <a:pt x="30919" y="0"/>
                  </a:cubicBezTo>
                  <a:lnTo>
                    <a:pt x="30919" y="0"/>
                  </a:lnTo>
                  <a:cubicBezTo>
                    <a:pt x="47944" y="-52"/>
                    <a:pt x="61787" y="13707"/>
                    <a:pt x="61839" y="30731"/>
                  </a:cubicBezTo>
                  <a:cubicBezTo>
                    <a:pt x="61839" y="30794"/>
                    <a:pt x="61839" y="30857"/>
                    <a:pt x="61839" y="30920"/>
                  </a:cubicBezTo>
                  <a:lnTo>
                    <a:pt x="61839" y="30920"/>
                  </a:lnTo>
                  <a:cubicBezTo>
                    <a:pt x="61891" y="47944"/>
                    <a:pt x="48132" y="61787"/>
                    <a:pt x="31108" y="61839"/>
                  </a:cubicBezTo>
                  <a:cubicBezTo>
                    <a:pt x="31045" y="61839"/>
                    <a:pt x="30982" y="61839"/>
                    <a:pt x="30919" y="61839"/>
                  </a:cubicBezTo>
                  <a:close/>
                  <a:moveTo>
                    <a:pt x="30919" y="18796"/>
                  </a:moveTo>
                  <a:cubicBezTo>
                    <a:pt x="24224" y="18796"/>
                    <a:pt x="18796" y="24224"/>
                    <a:pt x="18796" y="30920"/>
                  </a:cubicBezTo>
                  <a:cubicBezTo>
                    <a:pt x="18796" y="37615"/>
                    <a:pt x="24224" y="43043"/>
                    <a:pt x="30919" y="43043"/>
                  </a:cubicBezTo>
                  <a:lnTo>
                    <a:pt x="30919" y="43043"/>
                  </a:lnTo>
                  <a:cubicBezTo>
                    <a:pt x="37563" y="43095"/>
                    <a:pt x="42991" y="37752"/>
                    <a:pt x="43043" y="31108"/>
                  </a:cubicBezTo>
                  <a:cubicBezTo>
                    <a:pt x="43043" y="31045"/>
                    <a:pt x="43043" y="30982"/>
                    <a:pt x="43043" y="30920"/>
                  </a:cubicBezTo>
                  <a:lnTo>
                    <a:pt x="43043" y="30920"/>
                  </a:lnTo>
                  <a:cubicBezTo>
                    <a:pt x="43086" y="27698"/>
                    <a:pt x="41793" y="24602"/>
                    <a:pt x="39472" y="22367"/>
                  </a:cubicBezTo>
                  <a:cubicBezTo>
                    <a:pt x="37231" y="20055"/>
                    <a:pt x="34139" y="18764"/>
                    <a:pt x="30919" y="18796"/>
                  </a:cubicBezTo>
                  <a:close/>
                </a:path>
              </a:pathLst>
            </a:custGeom>
            <a:ln/>
          </p:spPr>
          <p:style>
            <a:lnRef idx="2">
              <a:schemeClr val="accent2"/>
            </a:lnRef>
            <a:fillRef idx="1">
              <a:schemeClr val="lt1"/>
            </a:fillRef>
            <a:effectRef idx="0">
              <a:schemeClr val="accent2"/>
            </a:effectRef>
            <a:fontRef idx="minor">
              <a:schemeClr val="dk1"/>
            </a:fontRef>
          </p:style>
          <p:txBody>
            <a:bodyPr anchor="ctr"/>
            <a:lstStyle/>
            <a:p>
              <a:pPr defTabSz="685730">
                <a:defRPr/>
              </a:pPr>
              <a:endParaRPr lang="en-US" dirty="0">
                <a:solidFill>
                  <a:srgbClr val="000000"/>
                </a:solidFill>
              </a:endParaRPr>
            </a:p>
          </p:txBody>
        </p:sp>
        <p:sp>
          <p:nvSpPr>
            <p:cNvPr id="63" name="Freeform 62">
              <a:extLst>
                <a:ext uri="{FF2B5EF4-FFF2-40B4-BE49-F238E27FC236}">
                  <a16:creationId xmlns:a16="http://schemas.microsoft.com/office/drawing/2014/main" id="{9917729D-9766-7542-828B-A6E0CAF3AD67}"/>
                </a:ext>
              </a:extLst>
            </p:cNvPr>
            <p:cNvSpPr/>
            <p:nvPr/>
          </p:nvSpPr>
          <p:spPr>
            <a:xfrm>
              <a:off x="9393125" y="1912364"/>
              <a:ext cx="18908" cy="37780"/>
            </a:xfrm>
            <a:custGeom>
              <a:avLst/>
              <a:gdLst>
                <a:gd name="connsiteX0" fmla="*/ 0 w 18796"/>
                <a:gd name="connsiteY0" fmla="*/ 0 h 37592"/>
                <a:gd name="connsiteX1" fmla="*/ 18796 w 18796"/>
                <a:gd name="connsiteY1" fmla="*/ 0 h 37592"/>
                <a:gd name="connsiteX2" fmla="*/ 18796 w 18796"/>
                <a:gd name="connsiteY2" fmla="*/ 44077 h 37592"/>
                <a:gd name="connsiteX3" fmla="*/ 0 w 18796"/>
                <a:gd name="connsiteY3" fmla="*/ 44077 h 37592"/>
              </a:gdLst>
              <a:ahLst/>
              <a:cxnLst>
                <a:cxn ang="0">
                  <a:pos x="connsiteX0" y="connsiteY0"/>
                </a:cxn>
                <a:cxn ang="0">
                  <a:pos x="connsiteX1" y="connsiteY1"/>
                </a:cxn>
                <a:cxn ang="0">
                  <a:pos x="connsiteX2" y="connsiteY2"/>
                </a:cxn>
                <a:cxn ang="0">
                  <a:pos x="connsiteX3" y="connsiteY3"/>
                </a:cxn>
              </a:cxnLst>
              <a:rect l="l" t="t" r="r" b="b"/>
              <a:pathLst>
                <a:path w="18796" h="37592">
                  <a:moveTo>
                    <a:pt x="0" y="0"/>
                  </a:moveTo>
                  <a:lnTo>
                    <a:pt x="18796" y="0"/>
                  </a:lnTo>
                  <a:lnTo>
                    <a:pt x="18796" y="44077"/>
                  </a:lnTo>
                  <a:lnTo>
                    <a:pt x="0" y="44077"/>
                  </a:lnTo>
                  <a:close/>
                </a:path>
              </a:pathLst>
            </a:custGeom>
            <a:ln/>
          </p:spPr>
          <p:style>
            <a:lnRef idx="2">
              <a:schemeClr val="accent2"/>
            </a:lnRef>
            <a:fillRef idx="1">
              <a:schemeClr val="lt1"/>
            </a:fillRef>
            <a:effectRef idx="0">
              <a:schemeClr val="accent2"/>
            </a:effectRef>
            <a:fontRef idx="minor">
              <a:schemeClr val="dk1"/>
            </a:fontRef>
          </p:style>
          <p:txBody>
            <a:bodyPr anchor="ctr"/>
            <a:lstStyle/>
            <a:p>
              <a:pPr defTabSz="685730">
                <a:defRPr/>
              </a:pPr>
              <a:endParaRPr lang="en-US" dirty="0">
                <a:solidFill>
                  <a:srgbClr val="000000"/>
                </a:solidFill>
              </a:endParaRPr>
            </a:p>
          </p:txBody>
        </p:sp>
      </p:grpSp>
      <p:pic>
        <p:nvPicPr>
          <p:cNvPr id="70672" name="Picture 66">
            <a:extLst>
              <a:ext uri="{FF2B5EF4-FFF2-40B4-BE49-F238E27FC236}">
                <a16:creationId xmlns:a16="http://schemas.microsoft.com/office/drawing/2014/main" id="{488BBECB-1DC8-4049-AC5E-DADF18B6C9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181" y="3565327"/>
            <a:ext cx="642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73" name="Group 67">
            <a:extLst>
              <a:ext uri="{FF2B5EF4-FFF2-40B4-BE49-F238E27FC236}">
                <a16:creationId xmlns:a16="http://schemas.microsoft.com/office/drawing/2014/main" id="{E602D8A0-3AAE-4EE7-8BBE-6A4DAC7FE867}"/>
              </a:ext>
            </a:extLst>
          </p:cNvPr>
          <p:cNvGrpSpPr>
            <a:grpSpLocks/>
          </p:cNvGrpSpPr>
          <p:nvPr/>
        </p:nvGrpSpPr>
        <p:grpSpPr bwMode="auto">
          <a:xfrm>
            <a:off x="6374408" y="3797499"/>
            <a:ext cx="2179836" cy="681633"/>
            <a:chOff x="1761040" y="6402210"/>
            <a:chExt cx="3486693" cy="1090597"/>
          </a:xfrm>
        </p:grpSpPr>
        <p:pic>
          <p:nvPicPr>
            <p:cNvPr id="70681" name="Graphic 68">
              <a:extLst>
                <a:ext uri="{FF2B5EF4-FFF2-40B4-BE49-F238E27FC236}">
                  <a16:creationId xmlns:a16="http://schemas.microsoft.com/office/drawing/2014/main" id="{BFDB19C9-02EA-4386-9773-3A2B839B1D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1483" y="6581595"/>
              <a:ext cx="731619" cy="73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ounded Rectangle 69">
              <a:extLst>
                <a:ext uri="{FF2B5EF4-FFF2-40B4-BE49-F238E27FC236}">
                  <a16:creationId xmlns:a16="http://schemas.microsoft.com/office/drawing/2014/main" id="{F343DF06-EE45-2C42-A3BE-C9FE2D287EBC}"/>
                </a:ext>
              </a:extLst>
            </p:cNvPr>
            <p:cNvSpPr/>
            <p:nvPr/>
          </p:nvSpPr>
          <p:spPr bwMode="auto">
            <a:xfrm>
              <a:off x="1761040" y="6402210"/>
              <a:ext cx="1049024" cy="1090597"/>
            </a:xfrm>
            <a:prstGeom prst="round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91440" rIns="114300" bIns="91440"/>
            <a:lstStyle/>
            <a:p>
              <a:pPr algn="ctr" defTabSz="582772">
                <a:lnSpc>
                  <a:spcPct val="90000"/>
                </a:lnSpc>
                <a:defRPr/>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0683" name="Graphic 70">
              <a:extLst>
                <a:ext uri="{FF2B5EF4-FFF2-40B4-BE49-F238E27FC236}">
                  <a16:creationId xmlns:a16="http://schemas.microsoft.com/office/drawing/2014/main" id="{3433FE1A-911D-43AD-B312-A81BA3BC89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0108" y="6581595"/>
              <a:ext cx="733205" cy="73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 name="Straight Arrow Connector 71">
              <a:extLst>
                <a:ext uri="{FF2B5EF4-FFF2-40B4-BE49-F238E27FC236}">
                  <a16:creationId xmlns:a16="http://schemas.microsoft.com/office/drawing/2014/main" id="{F125BFCA-6CF9-4D47-9D2B-E95C89630800}"/>
                </a:ext>
              </a:extLst>
            </p:cNvPr>
            <p:cNvCxnSpPr>
              <a:cxnSpLocks/>
              <a:stCxn id="70681" idx="3"/>
              <a:endCxn id="70683" idx="1"/>
            </p:cNvCxnSpPr>
            <p:nvPr/>
          </p:nvCxnSpPr>
          <p:spPr>
            <a:xfrm>
              <a:off x="2683102" y="6946715"/>
              <a:ext cx="1687006"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53A376D5-5B7B-454F-9F89-1BB6324E39C2}"/>
                </a:ext>
              </a:extLst>
            </p:cNvPr>
            <p:cNvSpPr/>
            <p:nvPr/>
          </p:nvSpPr>
          <p:spPr bwMode="auto">
            <a:xfrm>
              <a:off x="4198709" y="6402210"/>
              <a:ext cx="1049024" cy="1090597"/>
            </a:xfrm>
            <a:prstGeom prst="round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4300" tIns="91440" rIns="114300" bIns="91440"/>
            <a:lstStyle/>
            <a:p>
              <a:pPr algn="ctr" defTabSz="582772">
                <a:lnSpc>
                  <a:spcPct val="90000"/>
                </a:lnSpc>
                <a:defRPr/>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0674" name="Picture 78">
            <a:extLst>
              <a:ext uri="{FF2B5EF4-FFF2-40B4-BE49-F238E27FC236}">
                <a16:creationId xmlns:a16="http://schemas.microsoft.com/office/drawing/2014/main" id="{C1128170-7B7C-4917-AFB9-08284B0FBA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189" y="4096147"/>
            <a:ext cx="6429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Placeholder 3">
            <a:extLst>
              <a:ext uri="{FF2B5EF4-FFF2-40B4-BE49-F238E27FC236}">
                <a16:creationId xmlns:a16="http://schemas.microsoft.com/office/drawing/2014/main" id="{DBABD175-AD07-4088-A8AE-18F809501BF8}"/>
              </a:ext>
            </a:extLst>
          </p:cNvPr>
          <p:cNvSpPr txBox="1">
            <a:spLocks noChangeArrowheads="1"/>
          </p:cNvSpPr>
          <p:nvPr/>
        </p:nvSpPr>
        <p:spPr bwMode="auto">
          <a:xfrm>
            <a:off x="3425081" y="1962944"/>
            <a:ext cx="2208609" cy="58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96963">
              <a:spcBef>
                <a:spcPct val="20000"/>
              </a:spcBef>
              <a:defRPr sz="2900">
                <a:solidFill>
                  <a:schemeClr val="tx1"/>
                </a:solidFill>
                <a:latin typeface="Amazon Ember Regular" panose="020B0604020202020204" charset="0"/>
                <a:cs typeface="Amazon Ember Regular" panose="020B0604020202020204" charset="0"/>
              </a:defRPr>
            </a:lvl1pPr>
            <a:lvl2pPr marL="403225" indent="-457200" defTabSz="1096963">
              <a:spcBef>
                <a:spcPct val="20000"/>
              </a:spcBef>
              <a:buFont typeface="Arial" panose="020B0604020202020204" pitchFamily="34" charset="0"/>
              <a:buChar char="•"/>
              <a:defRPr sz="2900">
                <a:solidFill>
                  <a:schemeClr val="tx1"/>
                </a:solidFill>
                <a:latin typeface="Amazon Ember Regular" panose="020B0604020202020204" charset="0"/>
                <a:cs typeface="Amazon Ember Regular" panose="020B0604020202020204" charset="0"/>
              </a:defRPr>
            </a:lvl2pPr>
            <a:lvl3pPr marL="671513" indent="-365125" defTabSz="1096963">
              <a:spcBef>
                <a:spcPct val="20000"/>
              </a:spcBef>
              <a:buFont typeface="Arial" panose="020B0604020202020204" pitchFamily="34" charset="0"/>
              <a:buChar char="•"/>
              <a:defRPr sz="2600">
                <a:solidFill>
                  <a:schemeClr val="tx1"/>
                </a:solidFill>
                <a:latin typeface="Amazon Ember Regular" panose="020B0604020202020204" charset="0"/>
                <a:cs typeface="Amazon Ember Regular" panose="020B0604020202020204" charset="0"/>
              </a:defRPr>
            </a:lvl3pPr>
            <a:lvl4pPr marL="939800" indent="-365125" defTabSz="1096963">
              <a:spcBef>
                <a:spcPct val="20000"/>
              </a:spcBef>
              <a:buFont typeface="Arial" panose="020B0604020202020204" pitchFamily="34" charset="0"/>
              <a:buChar char="–"/>
              <a:defRPr sz="2200">
                <a:solidFill>
                  <a:schemeClr val="tx1"/>
                </a:solidFill>
                <a:latin typeface="Amazon Ember Regular" panose="020B0604020202020204" charset="0"/>
                <a:cs typeface="Amazon Ember Regular" panose="020B0604020202020204" charset="0"/>
              </a:defRPr>
            </a:lvl4pPr>
            <a:lvl5pPr marL="1209675" indent="-365125" defTabSz="1096963">
              <a:spcBef>
                <a:spcPct val="20000"/>
              </a:spcBef>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5pPr>
            <a:lvl6pPr marL="16668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6pPr>
            <a:lvl7pPr marL="21240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7pPr>
            <a:lvl8pPr marL="25812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8pPr>
            <a:lvl9pPr marL="3038475" indent="-365125" defTabSz="1096963" eaLnBrk="0" fontAlgn="base" hangingPunct="0">
              <a:spcBef>
                <a:spcPct val="20000"/>
              </a:spcBef>
              <a:spcAft>
                <a:spcPct val="0"/>
              </a:spcAft>
              <a:buFont typeface="Arial" panose="020B0604020202020204" pitchFamily="34" charset="0"/>
              <a:buChar char="»"/>
              <a:defRPr sz="1900">
                <a:solidFill>
                  <a:schemeClr val="tx1"/>
                </a:solidFill>
                <a:latin typeface="Amazon Ember Regular" panose="020B0604020202020204" charset="0"/>
                <a:cs typeface="Amazon Ember Regular" panose="020B0604020202020204" charset="0"/>
              </a:defRPr>
            </a:lvl9pPr>
          </a:lstStyle>
          <a:p>
            <a:pPr algn="ctr" eaLnBrk="1" hangingPunct="1">
              <a:lnSpc>
                <a:spcPct val="90000"/>
              </a:lnSpc>
              <a:buSzPct val="90000"/>
            </a:pPr>
            <a:r>
              <a:rPr lang="en-US" altLang="en-US" sz="1250" dirty="0">
                <a:solidFill>
                  <a:srgbClr val="FFFFFF"/>
                </a:solidFill>
                <a:latin typeface="Amazon Ember" panose="020B0604020202020204" charset="0"/>
                <a:cs typeface="Amazon Ember" panose="020B0604020202020204" charset="0"/>
              </a:rPr>
              <a:t>Replication Time Control (RTC) </a:t>
            </a:r>
            <a:r>
              <a:rPr lang="en-US" altLang="en-US" sz="1250" dirty="0">
                <a:solidFill>
                  <a:srgbClr val="FFCE3F"/>
                </a:solidFill>
                <a:latin typeface="Amazon Ember" panose="020B0604020202020204" charset="0"/>
                <a:cs typeface="Amazon Ember" panose="020B0604020202020204" charset="0"/>
              </a:rPr>
              <a:t>15 minute replication SLA</a:t>
            </a:r>
          </a:p>
        </p:txBody>
      </p:sp>
    </p:spTree>
    <p:extLst>
      <p:ext uri="{BB962C8B-B14F-4D97-AF65-F5344CB8AC3E}">
        <p14:creationId xmlns:p14="http://schemas.microsoft.com/office/powerpoint/2010/main" val="1202875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796" y="0"/>
            <a:ext cx="8205304" cy="857250"/>
          </a:xfrm>
        </p:spPr>
        <p:txBody>
          <a:bodyPr/>
          <a:lstStyle/>
          <a:p>
            <a:r>
              <a:rPr lang="en-CA" dirty="0"/>
              <a:t>S3 High Level CLI operations</a:t>
            </a:r>
          </a:p>
        </p:txBody>
      </p:sp>
      <p:graphicFrame>
        <p:nvGraphicFramePr>
          <p:cNvPr id="4" name="Content Placeholder 3"/>
          <p:cNvGraphicFramePr>
            <a:graphicFrameLocks noGrp="1"/>
          </p:cNvGraphicFramePr>
          <p:nvPr>
            <p:ph idx="1"/>
          </p:nvPr>
        </p:nvGraphicFramePr>
        <p:xfrm>
          <a:off x="201613" y="644207"/>
          <a:ext cx="8717662" cy="4003040"/>
        </p:xfrm>
        <a:graphic>
          <a:graphicData uri="http://schemas.openxmlformats.org/drawingml/2006/table">
            <a:tbl>
              <a:tblPr firstRow="1" bandRow="1">
                <a:tableStyleId>{5C22544A-7EE6-4342-B048-85BDC9FD1C3A}</a:tableStyleId>
              </a:tblPr>
              <a:tblGrid>
                <a:gridCol w="1301723">
                  <a:extLst>
                    <a:ext uri="{9D8B030D-6E8A-4147-A177-3AD203B41FA5}">
                      <a16:colId xmlns:a16="http://schemas.microsoft.com/office/drawing/2014/main" val="909133325"/>
                    </a:ext>
                  </a:extLst>
                </a:gridCol>
                <a:gridCol w="7415939">
                  <a:extLst>
                    <a:ext uri="{9D8B030D-6E8A-4147-A177-3AD203B41FA5}">
                      <a16:colId xmlns:a16="http://schemas.microsoft.com/office/drawing/2014/main" val="1008776654"/>
                    </a:ext>
                  </a:extLst>
                </a:gridCol>
              </a:tblGrid>
              <a:tr h="370840">
                <a:tc>
                  <a:txBody>
                    <a:bodyPr/>
                    <a:lstStyle/>
                    <a:p>
                      <a:r>
                        <a:rPr lang="en-CA" dirty="0"/>
                        <a:t>Command</a:t>
                      </a:r>
                    </a:p>
                  </a:txBody>
                  <a:tcPr/>
                </a:tc>
                <a:tc>
                  <a:txBody>
                    <a:bodyPr/>
                    <a:lstStyle/>
                    <a:p>
                      <a:r>
                        <a:rPr lang="en-CA" dirty="0"/>
                        <a:t>Description</a:t>
                      </a:r>
                    </a:p>
                  </a:txBody>
                  <a:tcPr/>
                </a:tc>
                <a:extLst>
                  <a:ext uri="{0D108BD9-81ED-4DB2-BD59-A6C34878D82A}">
                    <a16:rowId xmlns:a16="http://schemas.microsoft.com/office/drawing/2014/main" val="1767130154"/>
                  </a:ext>
                </a:extLst>
              </a:tr>
              <a:tr h="370840">
                <a:tc>
                  <a:txBody>
                    <a:bodyPr/>
                    <a:lstStyle/>
                    <a:p>
                      <a:r>
                        <a:rPr lang="en-CA" sz="1400" dirty="0"/>
                        <a:t>cp</a:t>
                      </a:r>
                    </a:p>
                  </a:txBody>
                  <a:tcPr/>
                </a:tc>
                <a:tc>
                  <a:txBody>
                    <a:bodyPr/>
                    <a:lstStyle/>
                    <a:p>
                      <a:r>
                        <a:rPr lang="en-US" sz="1400" b="0" i="0" kern="1200" dirty="0">
                          <a:solidFill>
                            <a:schemeClr val="dk1"/>
                          </a:solidFill>
                          <a:effectLst/>
                          <a:latin typeface="+mn-lt"/>
                          <a:ea typeface="+mn-ea"/>
                          <a:cs typeface="+mn-cs"/>
                        </a:rPr>
                        <a:t>Copies a local file or S3 object to another location locally or in S3.</a:t>
                      </a:r>
                      <a:endParaRPr lang="en-CA" sz="1400" dirty="0"/>
                    </a:p>
                  </a:txBody>
                  <a:tcPr/>
                </a:tc>
                <a:extLst>
                  <a:ext uri="{0D108BD9-81ED-4DB2-BD59-A6C34878D82A}">
                    <a16:rowId xmlns:a16="http://schemas.microsoft.com/office/drawing/2014/main" val="2700757936"/>
                  </a:ext>
                </a:extLst>
              </a:tr>
              <a:tr h="370840">
                <a:tc>
                  <a:txBody>
                    <a:bodyPr/>
                    <a:lstStyle/>
                    <a:p>
                      <a:r>
                        <a:rPr lang="en-CA" sz="1400" dirty="0"/>
                        <a:t>ls</a:t>
                      </a:r>
                    </a:p>
                  </a:txBody>
                  <a:tcPr/>
                </a:tc>
                <a:tc>
                  <a:txBody>
                    <a:bodyPr/>
                    <a:lstStyle/>
                    <a:p>
                      <a:r>
                        <a:rPr lang="en-US" sz="1400" b="0" i="0" kern="1200" dirty="0">
                          <a:solidFill>
                            <a:schemeClr val="dk1"/>
                          </a:solidFill>
                          <a:effectLst/>
                          <a:latin typeface="+mn-lt"/>
                          <a:ea typeface="+mn-ea"/>
                          <a:cs typeface="+mn-cs"/>
                        </a:rPr>
                        <a:t>List S3 objects and common prefixes under a prefix or all S3 buckets.</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952559837"/>
                  </a:ext>
                </a:extLst>
              </a:tr>
              <a:tr h="370840">
                <a:tc>
                  <a:txBody>
                    <a:bodyPr/>
                    <a:lstStyle/>
                    <a:p>
                      <a:r>
                        <a:rPr lang="en-CA" sz="1400" dirty="0"/>
                        <a:t>mb</a:t>
                      </a:r>
                    </a:p>
                  </a:txBody>
                  <a:tcPr/>
                </a:tc>
                <a:tc>
                  <a:txBody>
                    <a:bodyPr/>
                    <a:lstStyle/>
                    <a:p>
                      <a:r>
                        <a:rPr lang="en-CA" sz="1400" b="0" i="0" kern="1200" dirty="0">
                          <a:solidFill>
                            <a:schemeClr val="dk1"/>
                          </a:solidFill>
                          <a:effectLst/>
                          <a:latin typeface="+mn-lt"/>
                          <a:ea typeface="+mn-ea"/>
                          <a:cs typeface="+mn-cs"/>
                        </a:rPr>
                        <a:t>Creates an S3 bucket.</a:t>
                      </a:r>
                    </a:p>
                  </a:txBody>
                  <a:tcPr/>
                </a:tc>
                <a:extLst>
                  <a:ext uri="{0D108BD9-81ED-4DB2-BD59-A6C34878D82A}">
                    <a16:rowId xmlns:a16="http://schemas.microsoft.com/office/drawing/2014/main" val="1397194965"/>
                  </a:ext>
                </a:extLst>
              </a:tr>
              <a:tr h="370840">
                <a:tc>
                  <a:txBody>
                    <a:bodyPr/>
                    <a:lstStyle/>
                    <a:p>
                      <a:r>
                        <a:rPr lang="en-CA" sz="1400" dirty="0"/>
                        <a:t>mv</a:t>
                      </a:r>
                    </a:p>
                  </a:txBody>
                  <a:tcPr/>
                </a:tc>
                <a:tc>
                  <a:txBody>
                    <a:bodyPr/>
                    <a:lstStyle/>
                    <a:p>
                      <a:r>
                        <a:rPr lang="en-US" sz="1400" b="0" i="0" kern="1200" dirty="0">
                          <a:solidFill>
                            <a:schemeClr val="dk1"/>
                          </a:solidFill>
                          <a:effectLst/>
                          <a:latin typeface="+mn-lt"/>
                          <a:ea typeface="+mn-ea"/>
                          <a:cs typeface="+mn-cs"/>
                        </a:rPr>
                        <a:t>Moves a local file or S3 object to another location locally or in S3.</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133213098"/>
                  </a:ext>
                </a:extLst>
              </a:tr>
              <a:tr h="370840">
                <a:tc>
                  <a:txBody>
                    <a:bodyPr/>
                    <a:lstStyle/>
                    <a:p>
                      <a:r>
                        <a:rPr lang="en-CA" sz="1400" dirty="0"/>
                        <a:t>presign</a:t>
                      </a:r>
                    </a:p>
                  </a:txBody>
                  <a:tcPr/>
                </a:tc>
                <a:tc>
                  <a:txBody>
                    <a:bodyPr/>
                    <a:lstStyle/>
                    <a:p>
                      <a:r>
                        <a:rPr lang="en-US" sz="1400" b="0" i="0" kern="1200" dirty="0">
                          <a:solidFill>
                            <a:schemeClr val="dk1"/>
                          </a:solidFill>
                          <a:effectLst/>
                          <a:latin typeface="+mn-lt"/>
                          <a:ea typeface="+mn-ea"/>
                          <a:cs typeface="+mn-cs"/>
                        </a:rPr>
                        <a:t>Generate a pre-signed URL for an Amazon S3 object. This allows anyone who receives the pre-signed URL to retrieve the S3 object with an HTTP GET request.</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3410888059"/>
                  </a:ext>
                </a:extLst>
              </a:tr>
              <a:tr h="370840">
                <a:tc>
                  <a:txBody>
                    <a:bodyPr/>
                    <a:lstStyle/>
                    <a:p>
                      <a:r>
                        <a:rPr lang="en-CA" sz="1400" dirty="0"/>
                        <a:t>rb</a:t>
                      </a:r>
                    </a:p>
                  </a:txBody>
                  <a:tcPr/>
                </a:tc>
                <a:tc>
                  <a:txBody>
                    <a:bodyPr/>
                    <a:lstStyle/>
                    <a:p>
                      <a:r>
                        <a:rPr lang="en-US" sz="1400" b="0" i="0" kern="1200" dirty="0">
                          <a:solidFill>
                            <a:schemeClr val="dk1"/>
                          </a:solidFill>
                          <a:effectLst/>
                          <a:latin typeface="+mn-lt"/>
                          <a:ea typeface="+mn-ea"/>
                          <a:cs typeface="+mn-cs"/>
                        </a:rPr>
                        <a:t>Deletes an empty S3 bucket.</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2540215571"/>
                  </a:ext>
                </a:extLst>
              </a:tr>
              <a:tr h="370840">
                <a:tc>
                  <a:txBody>
                    <a:bodyPr/>
                    <a:lstStyle/>
                    <a:p>
                      <a:r>
                        <a:rPr lang="en-CA" sz="1400" dirty="0"/>
                        <a:t>rm</a:t>
                      </a:r>
                    </a:p>
                  </a:txBody>
                  <a:tcPr/>
                </a:tc>
                <a:tc>
                  <a:txBody>
                    <a:bodyPr/>
                    <a:lstStyle/>
                    <a:p>
                      <a:r>
                        <a:rPr lang="en-CA" sz="1400" b="0" i="0" kern="1200" dirty="0">
                          <a:solidFill>
                            <a:schemeClr val="dk1"/>
                          </a:solidFill>
                          <a:effectLst/>
                          <a:latin typeface="+mn-lt"/>
                          <a:ea typeface="+mn-ea"/>
                          <a:cs typeface="+mn-cs"/>
                        </a:rPr>
                        <a:t>Deletes an S3 object.</a:t>
                      </a:r>
                    </a:p>
                  </a:txBody>
                  <a:tcPr/>
                </a:tc>
                <a:extLst>
                  <a:ext uri="{0D108BD9-81ED-4DB2-BD59-A6C34878D82A}">
                    <a16:rowId xmlns:a16="http://schemas.microsoft.com/office/drawing/2014/main" val="3816869976"/>
                  </a:ext>
                </a:extLst>
              </a:tr>
              <a:tr h="370840">
                <a:tc>
                  <a:txBody>
                    <a:bodyPr/>
                    <a:lstStyle/>
                    <a:p>
                      <a:r>
                        <a:rPr lang="en-CA" sz="1400" dirty="0"/>
                        <a:t>sync</a:t>
                      </a:r>
                    </a:p>
                  </a:txBody>
                  <a:tcPr/>
                </a:tc>
                <a:tc>
                  <a:txBody>
                    <a:bodyPr/>
                    <a:lstStyle/>
                    <a:p>
                      <a:r>
                        <a:rPr lang="en-US" sz="1400" b="0" i="0" kern="1200" dirty="0">
                          <a:solidFill>
                            <a:schemeClr val="dk1"/>
                          </a:solidFill>
                          <a:effectLst/>
                          <a:latin typeface="+mn-lt"/>
                          <a:ea typeface="+mn-ea"/>
                          <a:cs typeface="+mn-cs"/>
                        </a:rPr>
                        <a:t>Syncs directories and S3 prefixes. Recursively copies new and updated files from the source directory to the destination.</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4185028834"/>
                  </a:ext>
                </a:extLst>
              </a:tr>
              <a:tr h="370840">
                <a:tc>
                  <a:txBody>
                    <a:bodyPr/>
                    <a:lstStyle/>
                    <a:p>
                      <a:r>
                        <a:rPr lang="en-CA" sz="1400" dirty="0"/>
                        <a:t>website</a:t>
                      </a:r>
                    </a:p>
                  </a:txBody>
                  <a:tcPr/>
                </a:tc>
                <a:tc>
                  <a:txBody>
                    <a:bodyPr/>
                    <a:lstStyle/>
                    <a:p>
                      <a:r>
                        <a:rPr lang="en-US" sz="1400" b="0" i="0" kern="1200" dirty="0">
                          <a:solidFill>
                            <a:schemeClr val="dk1"/>
                          </a:solidFill>
                          <a:effectLst/>
                          <a:latin typeface="+mn-lt"/>
                          <a:ea typeface="+mn-ea"/>
                          <a:cs typeface="+mn-cs"/>
                        </a:rPr>
                        <a:t>Set the website configuration for a bucket.</a:t>
                      </a:r>
                      <a:endParaRPr lang="en-CA" sz="1400" b="0" i="0" kern="1200" dirty="0">
                        <a:solidFill>
                          <a:schemeClr val="dk1"/>
                        </a:solidFill>
                        <a:effectLst/>
                        <a:latin typeface="+mn-lt"/>
                        <a:ea typeface="+mn-ea"/>
                        <a:cs typeface="+mn-cs"/>
                      </a:endParaRPr>
                    </a:p>
                  </a:txBody>
                  <a:tcPr/>
                </a:tc>
                <a:extLst>
                  <a:ext uri="{0D108BD9-81ED-4DB2-BD59-A6C34878D82A}">
                    <a16:rowId xmlns:a16="http://schemas.microsoft.com/office/drawing/2014/main" val="833573081"/>
                  </a:ext>
                </a:extLst>
              </a:tr>
            </a:tbl>
          </a:graphicData>
        </a:graphic>
      </p:graphicFrame>
    </p:spTree>
    <p:extLst>
      <p:ext uri="{BB962C8B-B14F-4D97-AF65-F5344CB8AC3E}">
        <p14:creationId xmlns:p14="http://schemas.microsoft.com/office/powerpoint/2010/main" val="31437805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S3 API Operations (complete)</a:t>
            </a:r>
          </a:p>
        </p:txBody>
      </p:sp>
      <p:sp>
        <p:nvSpPr>
          <p:cNvPr id="4" name="TextBox 3"/>
          <p:cNvSpPr txBox="1"/>
          <p:nvPr/>
        </p:nvSpPr>
        <p:spPr>
          <a:xfrm>
            <a:off x="378000" y="972186"/>
            <a:ext cx="8388000" cy="3672000"/>
          </a:xfrm>
          <a:prstGeom prst="rect">
            <a:avLst/>
          </a:prstGeom>
          <a:noFill/>
        </p:spPr>
        <p:txBody>
          <a:bodyPr wrap="square" numCol="4" rtlCol="0">
            <a:spAutoFit/>
          </a:bodyPr>
          <a:lstStyle/>
          <a:p>
            <a:r>
              <a:rPr lang="en-CA" sz="950" dirty="0">
                <a:solidFill>
                  <a:schemeClr val="bg1"/>
                </a:solidFill>
              </a:rPr>
              <a:t>abort-multipart-upload</a:t>
            </a:r>
          </a:p>
          <a:p>
            <a:r>
              <a:rPr lang="en-CA" sz="950" dirty="0">
                <a:solidFill>
                  <a:schemeClr val="bg1"/>
                </a:solidFill>
              </a:rPr>
              <a:t>complete-multipart-upload</a:t>
            </a:r>
          </a:p>
          <a:p>
            <a:r>
              <a:rPr lang="en-CA" sz="950" dirty="0">
                <a:solidFill>
                  <a:schemeClr val="bg1"/>
                </a:solidFill>
              </a:rPr>
              <a:t>copy-object</a:t>
            </a:r>
          </a:p>
          <a:p>
            <a:r>
              <a:rPr lang="en-CA" sz="950" dirty="0">
                <a:solidFill>
                  <a:schemeClr val="bg1"/>
                </a:solidFill>
              </a:rPr>
              <a:t>create-bucket</a:t>
            </a:r>
          </a:p>
          <a:p>
            <a:r>
              <a:rPr lang="en-CA" sz="950" dirty="0">
                <a:solidFill>
                  <a:schemeClr val="bg1"/>
                </a:solidFill>
              </a:rPr>
              <a:t>create-multipart-upload</a:t>
            </a:r>
          </a:p>
          <a:p>
            <a:r>
              <a:rPr lang="en-CA" sz="950" dirty="0">
                <a:solidFill>
                  <a:schemeClr val="bg1"/>
                </a:solidFill>
              </a:rPr>
              <a:t>delete-bucket</a:t>
            </a:r>
          </a:p>
          <a:p>
            <a:r>
              <a:rPr lang="en-CA" sz="950" dirty="0">
                <a:solidFill>
                  <a:schemeClr val="bg1"/>
                </a:solidFill>
              </a:rPr>
              <a:t>delete-bucket-analytics-configuration</a:t>
            </a:r>
          </a:p>
          <a:p>
            <a:r>
              <a:rPr lang="en-CA" sz="950" dirty="0">
                <a:solidFill>
                  <a:schemeClr val="bg1"/>
                </a:solidFill>
              </a:rPr>
              <a:t>delete-bucket-cors</a:t>
            </a:r>
          </a:p>
          <a:p>
            <a:r>
              <a:rPr lang="en-CA" sz="950" dirty="0">
                <a:solidFill>
                  <a:schemeClr val="bg1"/>
                </a:solidFill>
              </a:rPr>
              <a:t>delete-bucket-encryption</a:t>
            </a:r>
          </a:p>
          <a:p>
            <a:r>
              <a:rPr lang="en-CA" sz="950" dirty="0">
                <a:solidFill>
                  <a:schemeClr val="bg1"/>
                </a:solidFill>
              </a:rPr>
              <a:t>delete-bucket-inventory-configuration</a:t>
            </a:r>
          </a:p>
          <a:p>
            <a:r>
              <a:rPr lang="en-CA" sz="950" dirty="0">
                <a:solidFill>
                  <a:schemeClr val="bg1"/>
                </a:solidFill>
              </a:rPr>
              <a:t>delete-bucket-lifecycle</a:t>
            </a:r>
          </a:p>
          <a:p>
            <a:r>
              <a:rPr lang="en-CA" sz="950" dirty="0">
                <a:solidFill>
                  <a:schemeClr val="bg1"/>
                </a:solidFill>
              </a:rPr>
              <a:t>delete-bucket-metrics-configuration</a:t>
            </a:r>
          </a:p>
          <a:p>
            <a:r>
              <a:rPr lang="en-CA" sz="950" dirty="0">
                <a:solidFill>
                  <a:schemeClr val="bg1"/>
                </a:solidFill>
              </a:rPr>
              <a:t>delete-bucket-policy</a:t>
            </a:r>
          </a:p>
          <a:p>
            <a:r>
              <a:rPr lang="en-CA" sz="950" dirty="0">
                <a:solidFill>
                  <a:schemeClr val="bg1"/>
                </a:solidFill>
              </a:rPr>
              <a:t>delete-bucket-replication</a:t>
            </a:r>
          </a:p>
          <a:p>
            <a:r>
              <a:rPr lang="en-CA" sz="950" dirty="0">
                <a:solidFill>
                  <a:schemeClr val="bg1"/>
                </a:solidFill>
              </a:rPr>
              <a:t>delete-bucket-tagging</a:t>
            </a:r>
          </a:p>
          <a:p>
            <a:r>
              <a:rPr lang="en-CA" sz="950" dirty="0">
                <a:solidFill>
                  <a:schemeClr val="bg1"/>
                </a:solidFill>
              </a:rPr>
              <a:t>delete-bucket-website</a:t>
            </a:r>
          </a:p>
          <a:p>
            <a:r>
              <a:rPr lang="en-CA" sz="950" dirty="0">
                <a:solidFill>
                  <a:schemeClr val="bg1"/>
                </a:solidFill>
              </a:rPr>
              <a:t>delete-object</a:t>
            </a:r>
          </a:p>
          <a:p>
            <a:r>
              <a:rPr lang="en-CA" sz="950" dirty="0">
                <a:solidFill>
                  <a:schemeClr val="bg1"/>
                </a:solidFill>
              </a:rPr>
              <a:t>delete-object-tagging</a:t>
            </a:r>
          </a:p>
          <a:p>
            <a:r>
              <a:rPr lang="en-CA" sz="950" dirty="0">
                <a:solidFill>
                  <a:schemeClr val="bg1"/>
                </a:solidFill>
              </a:rPr>
              <a:t>delete-objects</a:t>
            </a:r>
          </a:p>
          <a:p>
            <a:r>
              <a:rPr lang="en-CA" sz="950" dirty="0">
                <a:solidFill>
                  <a:schemeClr val="bg1"/>
                </a:solidFill>
              </a:rPr>
              <a:t>delete-public-access-block</a:t>
            </a:r>
          </a:p>
          <a:p>
            <a:r>
              <a:rPr lang="en-CA" sz="950" dirty="0">
                <a:solidFill>
                  <a:schemeClr val="bg1"/>
                </a:solidFill>
              </a:rPr>
              <a:t>get-bucket-accelerate-configuration</a:t>
            </a:r>
          </a:p>
          <a:p>
            <a:r>
              <a:rPr lang="en-CA" sz="950" dirty="0">
                <a:solidFill>
                  <a:schemeClr val="bg1"/>
                </a:solidFill>
              </a:rPr>
              <a:t>get-bucket-acl</a:t>
            </a:r>
          </a:p>
          <a:p>
            <a:r>
              <a:rPr lang="en-CA" sz="950" dirty="0">
                <a:solidFill>
                  <a:schemeClr val="bg1"/>
                </a:solidFill>
              </a:rPr>
              <a:t>get-bucket-analytics-configuration</a:t>
            </a:r>
          </a:p>
          <a:p>
            <a:r>
              <a:rPr lang="en-CA" sz="950" dirty="0">
                <a:solidFill>
                  <a:schemeClr val="bg1"/>
                </a:solidFill>
              </a:rPr>
              <a:t>get-bucket-cors</a:t>
            </a:r>
          </a:p>
          <a:p>
            <a:r>
              <a:rPr lang="en-CA" sz="950" dirty="0">
                <a:solidFill>
                  <a:schemeClr val="bg1"/>
                </a:solidFill>
              </a:rPr>
              <a:t>get-bucket-encryption</a:t>
            </a:r>
          </a:p>
          <a:p>
            <a:r>
              <a:rPr lang="en-CA" sz="950" dirty="0">
                <a:solidFill>
                  <a:schemeClr val="bg1"/>
                </a:solidFill>
              </a:rPr>
              <a:t>get-bucket-inventory-configuration</a:t>
            </a:r>
          </a:p>
          <a:p>
            <a:r>
              <a:rPr lang="en-CA" sz="950" dirty="0">
                <a:solidFill>
                  <a:schemeClr val="bg1"/>
                </a:solidFill>
              </a:rPr>
              <a:t>get-bucket-lifecycle-configuration</a:t>
            </a:r>
          </a:p>
          <a:p>
            <a:r>
              <a:rPr lang="en-CA" sz="950" dirty="0">
                <a:solidFill>
                  <a:schemeClr val="bg1"/>
                </a:solidFill>
              </a:rPr>
              <a:t>get-bucket-location</a:t>
            </a:r>
          </a:p>
          <a:p>
            <a:r>
              <a:rPr lang="en-CA" sz="950" dirty="0">
                <a:solidFill>
                  <a:schemeClr val="bg1"/>
                </a:solidFill>
              </a:rPr>
              <a:t>get-bucket-logging</a:t>
            </a:r>
          </a:p>
          <a:p>
            <a:r>
              <a:rPr lang="en-CA" sz="950" dirty="0">
                <a:solidFill>
                  <a:schemeClr val="bg1"/>
                </a:solidFill>
              </a:rPr>
              <a:t>get-bucket-metrics-configuration</a:t>
            </a:r>
          </a:p>
          <a:p>
            <a:r>
              <a:rPr lang="en-CA" sz="950" dirty="0">
                <a:solidFill>
                  <a:schemeClr val="bg1"/>
                </a:solidFill>
              </a:rPr>
              <a:t>get-bucket-notification-configuration</a:t>
            </a:r>
          </a:p>
          <a:p>
            <a:r>
              <a:rPr lang="en-CA" sz="950" dirty="0">
                <a:solidFill>
                  <a:schemeClr val="bg1"/>
                </a:solidFill>
              </a:rPr>
              <a:t>get-bucket-policy</a:t>
            </a:r>
          </a:p>
          <a:p>
            <a:r>
              <a:rPr lang="en-CA" sz="950" dirty="0">
                <a:solidFill>
                  <a:schemeClr val="bg1"/>
                </a:solidFill>
              </a:rPr>
              <a:t>get-bucket-policy-status</a:t>
            </a:r>
          </a:p>
          <a:p>
            <a:r>
              <a:rPr lang="en-CA" sz="950" dirty="0">
                <a:solidFill>
                  <a:schemeClr val="bg1"/>
                </a:solidFill>
              </a:rPr>
              <a:t>get-bucket-replication</a:t>
            </a:r>
          </a:p>
          <a:p>
            <a:r>
              <a:rPr lang="en-CA" sz="950" dirty="0">
                <a:solidFill>
                  <a:schemeClr val="bg1"/>
                </a:solidFill>
              </a:rPr>
              <a:t>get-bucket-request-payment</a:t>
            </a:r>
          </a:p>
          <a:p>
            <a:r>
              <a:rPr lang="en-CA" sz="950" dirty="0">
                <a:solidFill>
                  <a:schemeClr val="bg1"/>
                </a:solidFill>
              </a:rPr>
              <a:t>get-bucket-tagging</a:t>
            </a:r>
          </a:p>
          <a:p>
            <a:r>
              <a:rPr lang="en-CA" sz="950" dirty="0">
                <a:solidFill>
                  <a:schemeClr val="bg1"/>
                </a:solidFill>
              </a:rPr>
              <a:t>get-bucket-versioning</a:t>
            </a:r>
          </a:p>
          <a:p>
            <a:r>
              <a:rPr lang="en-CA" sz="950" dirty="0">
                <a:solidFill>
                  <a:schemeClr val="bg1"/>
                </a:solidFill>
              </a:rPr>
              <a:t>get-bucket-website</a:t>
            </a:r>
          </a:p>
          <a:p>
            <a:r>
              <a:rPr lang="en-CA" sz="950" dirty="0">
                <a:solidFill>
                  <a:schemeClr val="bg1"/>
                </a:solidFill>
              </a:rPr>
              <a:t>get-object</a:t>
            </a:r>
          </a:p>
          <a:p>
            <a:r>
              <a:rPr lang="en-CA" sz="950" dirty="0">
                <a:solidFill>
                  <a:schemeClr val="bg1"/>
                </a:solidFill>
              </a:rPr>
              <a:t>get-object-acl</a:t>
            </a:r>
          </a:p>
          <a:p>
            <a:r>
              <a:rPr lang="en-CA" sz="950" dirty="0">
                <a:solidFill>
                  <a:schemeClr val="bg1"/>
                </a:solidFill>
              </a:rPr>
              <a:t>get-object-legal-hold</a:t>
            </a:r>
          </a:p>
          <a:p>
            <a:r>
              <a:rPr lang="en-CA" sz="950" dirty="0">
                <a:solidFill>
                  <a:schemeClr val="bg1"/>
                </a:solidFill>
              </a:rPr>
              <a:t>get-object-lock-configuration</a:t>
            </a:r>
          </a:p>
          <a:p>
            <a:r>
              <a:rPr lang="en-CA" sz="950" dirty="0">
                <a:solidFill>
                  <a:schemeClr val="bg1"/>
                </a:solidFill>
              </a:rPr>
              <a:t>get-object-retention</a:t>
            </a:r>
          </a:p>
          <a:p>
            <a:r>
              <a:rPr lang="en-CA" sz="950" dirty="0">
                <a:solidFill>
                  <a:schemeClr val="bg1"/>
                </a:solidFill>
              </a:rPr>
              <a:t>get-object-tagging</a:t>
            </a:r>
          </a:p>
          <a:p>
            <a:r>
              <a:rPr lang="en-CA" sz="950" dirty="0">
                <a:solidFill>
                  <a:schemeClr val="bg1"/>
                </a:solidFill>
              </a:rPr>
              <a:t>get-object-torrent</a:t>
            </a:r>
          </a:p>
          <a:p>
            <a:r>
              <a:rPr lang="en-CA" sz="950" dirty="0">
                <a:solidFill>
                  <a:schemeClr val="bg1"/>
                </a:solidFill>
              </a:rPr>
              <a:t>get-public-access-block</a:t>
            </a:r>
          </a:p>
          <a:p>
            <a:r>
              <a:rPr lang="en-CA" sz="950" dirty="0">
                <a:solidFill>
                  <a:schemeClr val="bg1"/>
                </a:solidFill>
              </a:rPr>
              <a:t>head-bucket</a:t>
            </a:r>
          </a:p>
          <a:p>
            <a:r>
              <a:rPr lang="en-CA" sz="950" dirty="0">
                <a:solidFill>
                  <a:schemeClr val="bg1"/>
                </a:solidFill>
              </a:rPr>
              <a:t>head-object</a:t>
            </a:r>
          </a:p>
          <a:p>
            <a:r>
              <a:rPr lang="en-CA" sz="950" dirty="0">
                <a:solidFill>
                  <a:schemeClr val="bg1"/>
                </a:solidFill>
              </a:rPr>
              <a:t>list-bucket-analytics-configurations</a:t>
            </a:r>
          </a:p>
          <a:p>
            <a:r>
              <a:rPr lang="en-CA" sz="950" dirty="0">
                <a:solidFill>
                  <a:schemeClr val="bg1"/>
                </a:solidFill>
              </a:rPr>
              <a:t>list-bucket-inventory-configurations</a:t>
            </a:r>
          </a:p>
          <a:p>
            <a:r>
              <a:rPr lang="en-CA" sz="950" dirty="0">
                <a:solidFill>
                  <a:schemeClr val="bg1"/>
                </a:solidFill>
              </a:rPr>
              <a:t>list-bucket-metrics-configurations</a:t>
            </a:r>
          </a:p>
          <a:p>
            <a:r>
              <a:rPr lang="en-CA" sz="950" dirty="0">
                <a:solidFill>
                  <a:schemeClr val="bg1"/>
                </a:solidFill>
              </a:rPr>
              <a:t>list-buckets</a:t>
            </a:r>
          </a:p>
          <a:p>
            <a:r>
              <a:rPr lang="en-CA" sz="950" dirty="0">
                <a:solidFill>
                  <a:schemeClr val="bg1"/>
                </a:solidFill>
              </a:rPr>
              <a:t>list-multipart-uploads</a:t>
            </a:r>
          </a:p>
          <a:p>
            <a:r>
              <a:rPr lang="en-CA" sz="950" dirty="0">
                <a:solidFill>
                  <a:schemeClr val="bg1"/>
                </a:solidFill>
              </a:rPr>
              <a:t>list-object-versions</a:t>
            </a:r>
          </a:p>
          <a:p>
            <a:r>
              <a:rPr lang="en-CA" sz="950" dirty="0">
                <a:solidFill>
                  <a:schemeClr val="bg1"/>
                </a:solidFill>
              </a:rPr>
              <a:t>list-objects</a:t>
            </a:r>
          </a:p>
          <a:p>
            <a:r>
              <a:rPr lang="en-CA" sz="950" dirty="0">
                <a:solidFill>
                  <a:schemeClr val="bg1"/>
                </a:solidFill>
              </a:rPr>
              <a:t>list-objects-v2</a:t>
            </a:r>
          </a:p>
          <a:p>
            <a:r>
              <a:rPr lang="en-CA" sz="950" dirty="0">
                <a:solidFill>
                  <a:schemeClr val="bg1"/>
                </a:solidFill>
              </a:rPr>
              <a:t>list-parts</a:t>
            </a:r>
          </a:p>
          <a:p>
            <a:r>
              <a:rPr lang="en-CA" sz="950" dirty="0">
                <a:solidFill>
                  <a:schemeClr val="bg1"/>
                </a:solidFill>
              </a:rPr>
              <a:t>put-bucket-accelerate-configuration</a:t>
            </a:r>
          </a:p>
          <a:p>
            <a:r>
              <a:rPr lang="en-CA" sz="950" dirty="0">
                <a:solidFill>
                  <a:schemeClr val="bg1"/>
                </a:solidFill>
              </a:rPr>
              <a:t>put-bucket-acl</a:t>
            </a:r>
          </a:p>
          <a:p>
            <a:r>
              <a:rPr lang="en-CA" sz="950" dirty="0">
                <a:solidFill>
                  <a:schemeClr val="bg1"/>
                </a:solidFill>
              </a:rPr>
              <a:t>put-bucket-analytics-configuration</a:t>
            </a:r>
          </a:p>
          <a:p>
            <a:r>
              <a:rPr lang="en-CA" sz="950" dirty="0">
                <a:solidFill>
                  <a:schemeClr val="bg1"/>
                </a:solidFill>
              </a:rPr>
              <a:t>put-bucket-cors</a:t>
            </a:r>
          </a:p>
          <a:p>
            <a:r>
              <a:rPr lang="en-CA" sz="950" dirty="0">
                <a:solidFill>
                  <a:schemeClr val="bg1"/>
                </a:solidFill>
              </a:rPr>
              <a:t>put-bucket-encryption</a:t>
            </a:r>
          </a:p>
          <a:p>
            <a:r>
              <a:rPr lang="en-CA" sz="950" dirty="0">
                <a:solidFill>
                  <a:schemeClr val="bg1"/>
                </a:solidFill>
              </a:rPr>
              <a:t>put-bucket-inventory-configuration</a:t>
            </a:r>
          </a:p>
          <a:p>
            <a:r>
              <a:rPr lang="en-CA" sz="950" dirty="0">
                <a:solidFill>
                  <a:schemeClr val="bg1"/>
                </a:solidFill>
              </a:rPr>
              <a:t>put-bucket-lifecycle-configuration</a:t>
            </a:r>
          </a:p>
          <a:p>
            <a:r>
              <a:rPr lang="en-CA" sz="950" dirty="0">
                <a:solidFill>
                  <a:schemeClr val="bg1"/>
                </a:solidFill>
              </a:rPr>
              <a:t>put-bucket-logging</a:t>
            </a:r>
          </a:p>
          <a:p>
            <a:r>
              <a:rPr lang="en-CA" sz="950" dirty="0">
                <a:solidFill>
                  <a:schemeClr val="bg1"/>
                </a:solidFill>
              </a:rPr>
              <a:t>put-bucket-metrics-configuration</a:t>
            </a:r>
          </a:p>
          <a:p>
            <a:r>
              <a:rPr lang="en-CA" sz="950" dirty="0">
                <a:solidFill>
                  <a:schemeClr val="bg1"/>
                </a:solidFill>
              </a:rPr>
              <a:t>put-bucket-notification-configuration</a:t>
            </a:r>
          </a:p>
          <a:p>
            <a:r>
              <a:rPr lang="en-CA" sz="950" dirty="0">
                <a:solidFill>
                  <a:schemeClr val="bg1"/>
                </a:solidFill>
              </a:rPr>
              <a:t>put-bucket-policy</a:t>
            </a:r>
          </a:p>
          <a:p>
            <a:r>
              <a:rPr lang="en-CA" sz="950" dirty="0">
                <a:solidFill>
                  <a:schemeClr val="bg1"/>
                </a:solidFill>
              </a:rPr>
              <a:t>put-bucket-replication</a:t>
            </a:r>
          </a:p>
          <a:p>
            <a:r>
              <a:rPr lang="en-CA" sz="950" dirty="0">
                <a:solidFill>
                  <a:schemeClr val="bg1"/>
                </a:solidFill>
              </a:rPr>
              <a:t>put-bucket-request-payment</a:t>
            </a:r>
          </a:p>
          <a:p>
            <a:r>
              <a:rPr lang="en-CA" sz="950" dirty="0">
                <a:solidFill>
                  <a:schemeClr val="bg1"/>
                </a:solidFill>
              </a:rPr>
              <a:t>put-bucket-tagging</a:t>
            </a:r>
          </a:p>
          <a:p>
            <a:r>
              <a:rPr lang="en-CA" sz="950" dirty="0">
                <a:solidFill>
                  <a:schemeClr val="bg1"/>
                </a:solidFill>
              </a:rPr>
              <a:t>put-bucket-versioning</a:t>
            </a:r>
          </a:p>
          <a:p>
            <a:r>
              <a:rPr lang="en-CA" sz="950" dirty="0">
                <a:solidFill>
                  <a:schemeClr val="bg1"/>
                </a:solidFill>
              </a:rPr>
              <a:t>put-bucket-website</a:t>
            </a:r>
          </a:p>
          <a:p>
            <a:r>
              <a:rPr lang="en-CA" sz="950" dirty="0">
                <a:solidFill>
                  <a:schemeClr val="bg1"/>
                </a:solidFill>
              </a:rPr>
              <a:t>put-object</a:t>
            </a:r>
          </a:p>
          <a:p>
            <a:r>
              <a:rPr lang="en-CA" sz="950" dirty="0">
                <a:solidFill>
                  <a:schemeClr val="bg1"/>
                </a:solidFill>
              </a:rPr>
              <a:t>put-object-acl</a:t>
            </a:r>
          </a:p>
          <a:p>
            <a:r>
              <a:rPr lang="en-CA" sz="950" dirty="0">
                <a:solidFill>
                  <a:schemeClr val="bg1"/>
                </a:solidFill>
              </a:rPr>
              <a:t>put-object-legal-hold</a:t>
            </a:r>
          </a:p>
          <a:p>
            <a:r>
              <a:rPr lang="en-CA" sz="950" dirty="0">
                <a:solidFill>
                  <a:schemeClr val="bg1"/>
                </a:solidFill>
              </a:rPr>
              <a:t>put-object-lock-configuration</a:t>
            </a:r>
          </a:p>
          <a:p>
            <a:r>
              <a:rPr lang="en-CA" sz="950" dirty="0">
                <a:solidFill>
                  <a:schemeClr val="bg1"/>
                </a:solidFill>
              </a:rPr>
              <a:t>put-object-retention</a:t>
            </a:r>
          </a:p>
          <a:p>
            <a:r>
              <a:rPr lang="en-CA" sz="950" dirty="0">
                <a:solidFill>
                  <a:schemeClr val="bg1"/>
                </a:solidFill>
              </a:rPr>
              <a:t>put-object-tagging</a:t>
            </a:r>
          </a:p>
          <a:p>
            <a:r>
              <a:rPr lang="en-CA" sz="950" dirty="0">
                <a:solidFill>
                  <a:schemeClr val="bg1"/>
                </a:solidFill>
              </a:rPr>
              <a:t>put-public-access-block</a:t>
            </a:r>
          </a:p>
          <a:p>
            <a:r>
              <a:rPr lang="en-CA" sz="950" dirty="0">
                <a:solidFill>
                  <a:schemeClr val="bg1"/>
                </a:solidFill>
              </a:rPr>
              <a:t>restore-object</a:t>
            </a:r>
          </a:p>
          <a:p>
            <a:r>
              <a:rPr lang="en-CA" sz="950" dirty="0">
                <a:solidFill>
                  <a:schemeClr val="bg1"/>
                </a:solidFill>
              </a:rPr>
              <a:t>select-object-content</a:t>
            </a:r>
          </a:p>
          <a:p>
            <a:r>
              <a:rPr lang="en-CA" sz="950" dirty="0">
                <a:solidFill>
                  <a:schemeClr val="bg1"/>
                </a:solidFill>
              </a:rPr>
              <a:t>upload-part</a:t>
            </a:r>
          </a:p>
          <a:p>
            <a:r>
              <a:rPr lang="en-CA" sz="950" dirty="0">
                <a:solidFill>
                  <a:schemeClr val="bg1"/>
                </a:solidFill>
              </a:rPr>
              <a:t>upload-part-copy</a:t>
            </a:r>
          </a:p>
          <a:p>
            <a:r>
              <a:rPr lang="en-CA" sz="950" dirty="0">
                <a:solidFill>
                  <a:schemeClr val="bg1"/>
                </a:solidFill>
              </a:rPr>
              <a:t>wait</a:t>
            </a:r>
          </a:p>
        </p:txBody>
      </p:sp>
    </p:spTree>
    <p:extLst>
      <p:ext uri="{BB962C8B-B14F-4D97-AF65-F5344CB8AC3E}">
        <p14:creationId xmlns:p14="http://schemas.microsoft.com/office/powerpoint/2010/main" val="27151972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4</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Data Transfer and Edge Processing</a:t>
            </a:r>
          </a:p>
        </p:txBody>
      </p:sp>
    </p:spTree>
    <p:extLst>
      <p:ext uri="{BB962C8B-B14F-4D97-AF65-F5344CB8AC3E}">
        <p14:creationId xmlns:p14="http://schemas.microsoft.com/office/powerpoint/2010/main" val="518655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B34B-8237-684C-B936-84B58530D8F3}"/>
              </a:ext>
            </a:extLst>
          </p:cNvPr>
          <p:cNvSpPr>
            <a:spLocks noGrp="1"/>
          </p:cNvSpPr>
          <p:nvPr>
            <p:ph type="title"/>
          </p:nvPr>
        </p:nvSpPr>
        <p:spPr>
          <a:xfrm>
            <a:off x="217592" y="225546"/>
            <a:ext cx="8741880" cy="674749"/>
          </a:xfrm>
        </p:spPr>
        <p:txBody>
          <a:bodyPr/>
          <a:lstStyle/>
          <a:p>
            <a:r>
              <a:rPr lang="en-US" b="1" dirty="0"/>
              <a:t>Many Options for Data Transfer</a:t>
            </a:r>
          </a:p>
        </p:txBody>
      </p:sp>
      <p:sp>
        <p:nvSpPr>
          <p:cNvPr id="3" name="Rectangle 2">
            <a:extLst>
              <a:ext uri="{FF2B5EF4-FFF2-40B4-BE49-F238E27FC236}">
                <a16:creationId xmlns:a16="http://schemas.microsoft.com/office/drawing/2014/main" id="{880E198A-9613-6446-A60F-5FDE700D912D}"/>
              </a:ext>
            </a:extLst>
          </p:cNvPr>
          <p:cNvSpPr>
            <a:spLocks noChangeAspect="1"/>
          </p:cNvSpPr>
          <p:nvPr/>
        </p:nvSpPr>
        <p:spPr>
          <a:xfrm>
            <a:off x="348370" y="2070664"/>
            <a:ext cx="1281603" cy="514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a:t>
            </a:r>
            <a:b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Direct Connect</a:t>
            </a:r>
          </a:p>
        </p:txBody>
      </p:sp>
      <p:pic>
        <p:nvPicPr>
          <p:cNvPr id="4" name="Picture 3">
            <a:extLst>
              <a:ext uri="{FF2B5EF4-FFF2-40B4-BE49-F238E27FC236}">
                <a16:creationId xmlns:a16="http://schemas.microsoft.com/office/drawing/2014/main" id="{AE02170C-4EDA-BD4F-BCFF-1A67814FB68D}"/>
              </a:ext>
            </a:extLst>
          </p:cNvPr>
          <p:cNvPicPr>
            <a:picLocks noChangeAspect="1"/>
          </p:cNvPicPr>
          <p:nvPr/>
        </p:nvPicPr>
        <p:blipFill>
          <a:blip r:embed="rId3" cstate="print">
            <a:alphaModFix/>
            <a:lum bright="70000" contrast="-70000"/>
            <a:extLst>
              <a:ext uri="{BEBA8EAE-BF5A-486C-A8C5-ECC9F3942E4B}">
                <a14:imgProps xmlns:a14="http://schemas.microsoft.com/office/drawing/2010/main">
                  <a14:imgLayer>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86177" y="1179429"/>
            <a:ext cx="597044" cy="597044"/>
          </a:xfrm>
          <a:prstGeom prst="rect">
            <a:avLst/>
          </a:prstGeom>
        </p:spPr>
      </p:pic>
      <p:sp>
        <p:nvSpPr>
          <p:cNvPr id="5" name="Rectangle 4">
            <a:extLst>
              <a:ext uri="{FF2B5EF4-FFF2-40B4-BE49-F238E27FC236}">
                <a16:creationId xmlns:a16="http://schemas.microsoft.com/office/drawing/2014/main" id="{C943FD17-BC1B-C640-8FBF-E495B1F8823C}"/>
              </a:ext>
            </a:extLst>
          </p:cNvPr>
          <p:cNvSpPr>
            <a:spLocks noChangeAspect="1"/>
          </p:cNvSpPr>
          <p:nvPr/>
        </p:nvSpPr>
        <p:spPr>
          <a:xfrm>
            <a:off x="1843396" y="2070664"/>
            <a:ext cx="1165094" cy="608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 Firehose</a:t>
            </a:r>
          </a:p>
        </p:txBody>
      </p:sp>
      <p:pic>
        <p:nvPicPr>
          <p:cNvPr id="6" name="Picture 5">
            <a:extLst>
              <a:ext uri="{FF2B5EF4-FFF2-40B4-BE49-F238E27FC236}">
                <a16:creationId xmlns:a16="http://schemas.microsoft.com/office/drawing/2014/main" id="{2E2AC996-7A70-DA47-9932-5084F0217AE5}"/>
              </a:ext>
            </a:extLst>
          </p:cNvPr>
          <p:cNvPicPr>
            <a:picLocks noChangeAspect="1"/>
          </p:cNvPicPr>
          <p:nvPr/>
        </p:nvPicPr>
        <p:blipFill>
          <a:blip r:embed="rId4" cstate="print">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7421" y="1177479"/>
            <a:ext cx="597044" cy="597790"/>
          </a:xfrm>
          <a:prstGeom prst="rect">
            <a:avLst/>
          </a:prstGeom>
        </p:spPr>
      </p:pic>
      <p:sp>
        <p:nvSpPr>
          <p:cNvPr id="7" name="Rectangle 6">
            <a:extLst>
              <a:ext uri="{FF2B5EF4-FFF2-40B4-BE49-F238E27FC236}">
                <a16:creationId xmlns:a16="http://schemas.microsoft.com/office/drawing/2014/main" id="{FAD2397A-4494-2E44-A220-A5A693A9C5D9}"/>
              </a:ext>
            </a:extLst>
          </p:cNvPr>
          <p:cNvSpPr>
            <a:spLocks noChangeAspect="1"/>
          </p:cNvSpPr>
          <p:nvPr/>
        </p:nvSpPr>
        <p:spPr>
          <a:xfrm>
            <a:off x="1927323" y="3835796"/>
            <a:ext cx="962886" cy="3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a:t>
            </a:r>
          </a:p>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Snowcone</a:t>
            </a:r>
          </a:p>
        </p:txBody>
      </p:sp>
      <p:pic>
        <p:nvPicPr>
          <p:cNvPr id="8" name="Picture 7">
            <a:extLst>
              <a:ext uri="{FF2B5EF4-FFF2-40B4-BE49-F238E27FC236}">
                <a16:creationId xmlns:a16="http://schemas.microsoft.com/office/drawing/2014/main" id="{80F4B277-1DD6-DF41-82B1-016602567DED}"/>
              </a:ext>
            </a:extLst>
          </p:cNvPr>
          <p:cNvPicPr>
            <a:picLocks noChangeAspect="1"/>
          </p:cNvPicPr>
          <p:nvPr/>
        </p:nvPicPr>
        <p:blipFill>
          <a:blip r:embed="rId5" cstate="print">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07787" y="3012973"/>
            <a:ext cx="597044" cy="465693"/>
          </a:xfrm>
          <a:prstGeom prst="rect">
            <a:avLst/>
          </a:prstGeom>
        </p:spPr>
      </p:pic>
      <p:sp>
        <p:nvSpPr>
          <p:cNvPr id="9" name="Rectangle 8">
            <a:extLst>
              <a:ext uri="{FF2B5EF4-FFF2-40B4-BE49-F238E27FC236}">
                <a16:creationId xmlns:a16="http://schemas.microsoft.com/office/drawing/2014/main" id="{2DE45B37-30B5-BE43-90AA-58C87229DCB2}"/>
              </a:ext>
            </a:extLst>
          </p:cNvPr>
          <p:cNvSpPr>
            <a:spLocks noChangeAspect="1"/>
          </p:cNvSpPr>
          <p:nvPr/>
        </p:nvSpPr>
        <p:spPr>
          <a:xfrm>
            <a:off x="4666959" y="3835796"/>
            <a:ext cx="1289673" cy="3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Snowmobile</a:t>
            </a:r>
          </a:p>
        </p:txBody>
      </p:sp>
      <p:pic>
        <p:nvPicPr>
          <p:cNvPr id="10" name="Picture 9">
            <a:extLst>
              <a:ext uri="{FF2B5EF4-FFF2-40B4-BE49-F238E27FC236}">
                <a16:creationId xmlns:a16="http://schemas.microsoft.com/office/drawing/2014/main" id="{E619786C-91BC-7549-8A3D-1C4AA9ED77DF}"/>
              </a:ext>
            </a:extLst>
          </p:cNvPr>
          <p:cNvPicPr>
            <a:picLocks noChangeAspect="1"/>
          </p:cNvPicPr>
          <p:nvPr/>
        </p:nvPicPr>
        <p:blipFill>
          <a:blip r:embed="rId6" cstate="print">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16495" y="2961963"/>
            <a:ext cx="590601" cy="567715"/>
          </a:xfrm>
          <a:prstGeom prst="rect">
            <a:avLst/>
          </a:prstGeom>
        </p:spPr>
      </p:pic>
      <p:sp>
        <p:nvSpPr>
          <p:cNvPr id="11" name="Rectangle 10">
            <a:extLst>
              <a:ext uri="{FF2B5EF4-FFF2-40B4-BE49-F238E27FC236}">
                <a16:creationId xmlns:a16="http://schemas.microsoft.com/office/drawing/2014/main" id="{29487A87-37D8-A14E-8851-E1FC4FF203C8}"/>
              </a:ext>
            </a:extLst>
          </p:cNvPr>
          <p:cNvSpPr>
            <a:spLocks noChangeAspect="1"/>
          </p:cNvSpPr>
          <p:nvPr/>
        </p:nvSpPr>
        <p:spPr>
          <a:xfrm>
            <a:off x="7709476" y="2070664"/>
            <a:ext cx="962886" cy="3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Storage Gateway</a:t>
            </a:r>
          </a:p>
        </p:txBody>
      </p:sp>
      <p:sp>
        <p:nvSpPr>
          <p:cNvPr id="13" name="Rectangle 12">
            <a:extLst>
              <a:ext uri="{FF2B5EF4-FFF2-40B4-BE49-F238E27FC236}">
                <a16:creationId xmlns:a16="http://schemas.microsoft.com/office/drawing/2014/main" id="{1BEE7DC2-3192-F94B-8436-C13038110C70}"/>
              </a:ext>
            </a:extLst>
          </p:cNvPr>
          <p:cNvSpPr>
            <a:spLocks noChangeAspect="1"/>
          </p:cNvSpPr>
          <p:nvPr/>
        </p:nvSpPr>
        <p:spPr>
          <a:xfrm>
            <a:off x="6155259" y="2070664"/>
            <a:ext cx="1188835" cy="502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S3 Transfer Acceleration</a:t>
            </a:r>
          </a:p>
        </p:txBody>
      </p:sp>
      <p:pic>
        <p:nvPicPr>
          <p:cNvPr id="14" name="Picture 13">
            <a:extLst>
              <a:ext uri="{FF2B5EF4-FFF2-40B4-BE49-F238E27FC236}">
                <a16:creationId xmlns:a16="http://schemas.microsoft.com/office/drawing/2014/main" id="{AC72A468-BF1D-CB42-9B3E-350B13A74B2D}"/>
              </a:ext>
            </a:extLst>
          </p:cNvPr>
          <p:cNvPicPr>
            <a:picLocks noChangeAspect="1"/>
          </p:cNvPicPr>
          <p:nvPr/>
        </p:nvPicPr>
        <p:blipFill>
          <a:blip r:embed="rId7">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54376" y="1207785"/>
            <a:ext cx="590601" cy="537178"/>
          </a:xfrm>
          <a:prstGeom prst="rect">
            <a:avLst/>
          </a:prstGeom>
        </p:spPr>
      </p:pic>
      <p:sp>
        <p:nvSpPr>
          <p:cNvPr id="15" name="Rectangle 14">
            <a:extLst>
              <a:ext uri="{FF2B5EF4-FFF2-40B4-BE49-F238E27FC236}">
                <a16:creationId xmlns:a16="http://schemas.microsoft.com/office/drawing/2014/main" id="{3D715591-A6C9-6840-9BE8-176F9B0E0B9D}"/>
              </a:ext>
            </a:extLst>
          </p:cNvPr>
          <p:cNvSpPr>
            <a:spLocks noChangeAspect="1"/>
          </p:cNvSpPr>
          <p:nvPr/>
        </p:nvSpPr>
        <p:spPr>
          <a:xfrm>
            <a:off x="6278994" y="3835795"/>
            <a:ext cx="962887" cy="502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a:t>
            </a:r>
            <a:b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DataSync</a:t>
            </a:r>
          </a:p>
        </p:txBody>
      </p:sp>
      <p:pic>
        <p:nvPicPr>
          <p:cNvPr id="16" name="Picture 15">
            <a:extLst>
              <a:ext uri="{FF2B5EF4-FFF2-40B4-BE49-F238E27FC236}">
                <a16:creationId xmlns:a16="http://schemas.microsoft.com/office/drawing/2014/main" id="{FE00B1DC-9FF8-5041-85A8-4812607105D4}"/>
              </a:ext>
            </a:extLst>
          </p:cNvPr>
          <p:cNvPicPr>
            <a:picLocks noChangeAspect="1"/>
          </p:cNvPicPr>
          <p:nvPr/>
        </p:nvPicPr>
        <p:blipFill>
          <a:blip r:embed="rId8">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57740" y="3006348"/>
            <a:ext cx="590601" cy="478945"/>
          </a:xfrm>
          <a:prstGeom prst="rect">
            <a:avLst/>
          </a:prstGeom>
        </p:spPr>
      </p:pic>
      <p:sp>
        <p:nvSpPr>
          <p:cNvPr id="17" name="Rectangle 16">
            <a:extLst>
              <a:ext uri="{FF2B5EF4-FFF2-40B4-BE49-F238E27FC236}">
                <a16:creationId xmlns:a16="http://schemas.microsoft.com/office/drawing/2014/main" id="{824C2F42-D005-0B4B-AF50-2C2F0FE6F445}"/>
              </a:ext>
            </a:extLst>
          </p:cNvPr>
          <p:cNvSpPr>
            <a:spLocks noChangeAspect="1"/>
          </p:cNvSpPr>
          <p:nvPr/>
        </p:nvSpPr>
        <p:spPr>
          <a:xfrm>
            <a:off x="7681579" y="3835795"/>
            <a:ext cx="1059175" cy="552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Transfer </a:t>
            </a:r>
            <a:b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Family</a:t>
            </a:r>
          </a:p>
        </p:txBody>
      </p:sp>
      <p:sp>
        <p:nvSpPr>
          <p:cNvPr id="18" name="Rectangle 17">
            <a:extLst>
              <a:ext uri="{FF2B5EF4-FFF2-40B4-BE49-F238E27FC236}">
                <a16:creationId xmlns:a16="http://schemas.microsoft.com/office/drawing/2014/main" id="{25C48819-6003-064D-BA48-CB1E0BEA692D}"/>
              </a:ext>
            </a:extLst>
          </p:cNvPr>
          <p:cNvSpPr>
            <a:spLocks noChangeAspect="1"/>
          </p:cNvSpPr>
          <p:nvPr/>
        </p:nvSpPr>
        <p:spPr>
          <a:xfrm>
            <a:off x="3078513" y="3835796"/>
            <a:ext cx="1539509" cy="424459"/>
          </a:xfrm>
          <a:prstGeom prst="rect">
            <a:avLst/>
          </a:prstGeom>
          <a:noFill/>
          <a:ln w="12700" cap="flat" cmpd="sng" algn="ctr">
            <a:noFill/>
            <a:prstDash val="solid"/>
            <a:miter lim="800000"/>
          </a:ln>
          <a:effectLst/>
        </p:spPr>
        <p:txBody>
          <a:bodyPr rtlCol="0" anchor="t"/>
          <a:lstStyle/>
          <a:p>
            <a:pPr algn="ctr" defTabSz="571478">
              <a:lnSpc>
                <a:spcPct val="90000"/>
              </a:lnSpc>
              <a:defRPr/>
            </a:pP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a:t>
            </a:r>
            <a:b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Snowball Edge</a:t>
            </a:r>
          </a:p>
        </p:txBody>
      </p:sp>
      <p:pic>
        <p:nvPicPr>
          <p:cNvPr id="19" name="Picture 18">
            <a:extLst>
              <a:ext uri="{FF2B5EF4-FFF2-40B4-BE49-F238E27FC236}">
                <a16:creationId xmlns:a16="http://schemas.microsoft.com/office/drawing/2014/main" id="{66CDE8F0-79DE-DA41-B890-D1401EEDA9FC}"/>
              </a:ext>
            </a:extLst>
          </p:cNvPr>
          <p:cNvPicPr>
            <a:picLocks noChangeAspect="1"/>
          </p:cNvPicPr>
          <p:nvPr/>
        </p:nvPicPr>
        <p:blipFill>
          <a:blip r:embed="rId9" cstate="print">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49356" y="2965141"/>
            <a:ext cx="596396" cy="561357"/>
          </a:xfrm>
          <a:prstGeom prst="rect">
            <a:avLst/>
          </a:prstGeom>
          <a:noFill/>
        </p:spPr>
      </p:pic>
      <p:sp>
        <p:nvSpPr>
          <p:cNvPr id="20" name="Rectangle 19">
            <a:extLst>
              <a:ext uri="{FF2B5EF4-FFF2-40B4-BE49-F238E27FC236}">
                <a16:creationId xmlns:a16="http://schemas.microsoft.com/office/drawing/2014/main" id="{5991FD19-BDB1-0A41-A2A3-B73449DF6DCB}"/>
              </a:ext>
            </a:extLst>
          </p:cNvPr>
          <p:cNvSpPr>
            <a:spLocks noChangeAspect="1"/>
          </p:cNvSpPr>
          <p:nvPr/>
        </p:nvSpPr>
        <p:spPr>
          <a:xfrm>
            <a:off x="3220111" y="2070664"/>
            <a:ext cx="1294151" cy="604188"/>
          </a:xfrm>
          <a:prstGeom prst="rect">
            <a:avLst/>
          </a:prstGeom>
          <a:noFill/>
          <a:ln w="12700" cap="flat" cmpd="sng" algn="ctr">
            <a:noFill/>
            <a:prstDash val="solid"/>
            <a:miter lim="800000"/>
          </a:ln>
          <a:effectLst/>
        </p:spPr>
        <p:txBody>
          <a:bodyPr rtlCol="0" anchor="t"/>
          <a:lstStyle/>
          <a:p>
            <a:pPr algn="ctr" defTabSz="571478">
              <a:lnSpc>
                <a:spcPct val="90000"/>
              </a:lnSpc>
              <a:defRPr/>
            </a:pP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 </a:t>
            </a:r>
            <a:b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Streams</a:t>
            </a:r>
          </a:p>
        </p:txBody>
      </p:sp>
      <p:pic>
        <p:nvPicPr>
          <p:cNvPr id="21" name="Picture 20">
            <a:extLst>
              <a:ext uri="{FF2B5EF4-FFF2-40B4-BE49-F238E27FC236}">
                <a16:creationId xmlns:a16="http://schemas.microsoft.com/office/drawing/2014/main" id="{5677C55D-1B77-B742-97C7-AFC9089110A9}"/>
              </a:ext>
            </a:extLst>
          </p:cNvPr>
          <p:cNvPicPr>
            <a:picLocks noChangeAspect="1"/>
          </p:cNvPicPr>
          <p:nvPr/>
        </p:nvPicPr>
        <p:blipFill>
          <a:blip r:embed="rId10">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81605" y="1187641"/>
            <a:ext cx="571166" cy="571166"/>
          </a:xfrm>
          <a:prstGeom prst="rect">
            <a:avLst/>
          </a:prstGeom>
        </p:spPr>
      </p:pic>
      <p:sp>
        <p:nvSpPr>
          <p:cNvPr id="22" name="Rectangle 21">
            <a:extLst>
              <a:ext uri="{FF2B5EF4-FFF2-40B4-BE49-F238E27FC236}">
                <a16:creationId xmlns:a16="http://schemas.microsoft.com/office/drawing/2014/main" id="{07E29688-B59C-AF4E-A2FC-59EBE6D82DE1}"/>
              </a:ext>
            </a:extLst>
          </p:cNvPr>
          <p:cNvSpPr>
            <a:spLocks noChangeAspect="1"/>
          </p:cNvSpPr>
          <p:nvPr/>
        </p:nvSpPr>
        <p:spPr>
          <a:xfrm>
            <a:off x="4588532" y="2070664"/>
            <a:ext cx="1439799" cy="604188"/>
          </a:xfrm>
          <a:prstGeom prst="rect">
            <a:avLst/>
          </a:prstGeom>
          <a:noFill/>
          <a:ln w="12700" cap="flat" cmpd="sng" algn="ctr">
            <a:noFill/>
            <a:prstDash val="solid"/>
            <a:miter lim="800000"/>
          </a:ln>
          <a:effectLst/>
        </p:spPr>
        <p:txBody>
          <a:bodyPr rtlCol="0" anchor="t"/>
          <a:lstStyle/>
          <a:p>
            <a:pPr algn="ctr" defTabSz="571478">
              <a:lnSpc>
                <a:spcPct val="90000"/>
              </a:lnSpc>
              <a:defRPr/>
            </a:pP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 </a:t>
            </a:r>
            <a:b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50" kern="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Video Streams</a:t>
            </a:r>
          </a:p>
        </p:txBody>
      </p:sp>
      <p:pic>
        <p:nvPicPr>
          <p:cNvPr id="23" name="Picture 22">
            <a:extLst>
              <a:ext uri="{FF2B5EF4-FFF2-40B4-BE49-F238E27FC236}">
                <a16:creationId xmlns:a16="http://schemas.microsoft.com/office/drawing/2014/main" id="{A99F2AA4-6740-A24C-9238-33436D3C3F2B}"/>
              </a:ext>
            </a:extLst>
          </p:cNvPr>
          <p:cNvPicPr>
            <a:picLocks noChangeAspect="1"/>
          </p:cNvPicPr>
          <p:nvPr/>
        </p:nvPicPr>
        <p:blipFill>
          <a:blip r:embed="rId11" cstate="print">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22849" y="1185051"/>
            <a:ext cx="571166" cy="571166"/>
          </a:xfrm>
          <a:prstGeom prst="rect">
            <a:avLst/>
          </a:prstGeom>
        </p:spPr>
      </p:pic>
      <p:sp>
        <p:nvSpPr>
          <p:cNvPr id="24" name="Oval 23">
            <a:extLst>
              <a:ext uri="{FF2B5EF4-FFF2-40B4-BE49-F238E27FC236}">
                <a16:creationId xmlns:a16="http://schemas.microsoft.com/office/drawing/2014/main" id="{29D7D948-0204-434A-B27E-666FC143AD73}"/>
              </a:ext>
            </a:extLst>
          </p:cNvPr>
          <p:cNvSpPr/>
          <p:nvPr/>
        </p:nvSpPr>
        <p:spPr>
          <a:xfrm>
            <a:off x="486371" y="970513"/>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25" name="Oval 24">
            <a:extLst>
              <a:ext uri="{FF2B5EF4-FFF2-40B4-BE49-F238E27FC236}">
                <a16:creationId xmlns:a16="http://schemas.microsoft.com/office/drawing/2014/main" id="{4009BE76-F45F-1944-A190-7390EB42470F}"/>
              </a:ext>
            </a:extLst>
          </p:cNvPr>
          <p:cNvSpPr/>
          <p:nvPr/>
        </p:nvSpPr>
        <p:spPr>
          <a:xfrm>
            <a:off x="1927616" y="968936"/>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26" name="Oval 25">
            <a:extLst>
              <a:ext uri="{FF2B5EF4-FFF2-40B4-BE49-F238E27FC236}">
                <a16:creationId xmlns:a16="http://schemas.microsoft.com/office/drawing/2014/main" id="{1739AFA8-4C1B-0645-BEDB-426DD4C29211}"/>
              </a:ext>
            </a:extLst>
          </p:cNvPr>
          <p:cNvSpPr/>
          <p:nvPr/>
        </p:nvSpPr>
        <p:spPr>
          <a:xfrm>
            <a:off x="3368860" y="965786"/>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27" name="Oval 26">
            <a:extLst>
              <a:ext uri="{FF2B5EF4-FFF2-40B4-BE49-F238E27FC236}">
                <a16:creationId xmlns:a16="http://schemas.microsoft.com/office/drawing/2014/main" id="{0635304F-3F56-5741-B54E-690FBB15FC2E}"/>
              </a:ext>
            </a:extLst>
          </p:cNvPr>
          <p:cNvSpPr/>
          <p:nvPr/>
        </p:nvSpPr>
        <p:spPr>
          <a:xfrm>
            <a:off x="4810104" y="963197"/>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28" name="Oval 27">
            <a:extLst>
              <a:ext uri="{FF2B5EF4-FFF2-40B4-BE49-F238E27FC236}">
                <a16:creationId xmlns:a16="http://schemas.microsoft.com/office/drawing/2014/main" id="{20F2AF2C-A27F-8E45-A517-A6991CC474E0}"/>
              </a:ext>
            </a:extLst>
          </p:cNvPr>
          <p:cNvSpPr/>
          <p:nvPr/>
        </p:nvSpPr>
        <p:spPr>
          <a:xfrm>
            <a:off x="6251348" y="968936"/>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29" name="Oval 28">
            <a:extLst>
              <a:ext uri="{FF2B5EF4-FFF2-40B4-BE49-F238E27FC236}">
                <a16:creationId xmlns:a16="http://schemas.microsoft.com/office/drawing/2014/main" id="{2D8BDAB1-7924-7046-B863-A57702AD9C3B}"/>
              </a:ext>
            </a:extLst>
          </p:cNvPr>
          <p:cNvSpPr/>
          <p:nvPr/>
        </p:nvSpPr>
        <p:spPr>
          <a:xfrm>
            <a:off x="7692592" y="963196"/>
            <a:ext cx="996656" cy="1014877"/>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30" name="Oval 29">
            <a:extLst>
              <a:ext uri="{FF2B5EF4-FFF2-40B4-BE49-F238E27FC236}">
                <a16:creationId xmlns:a16="http://schemas.microsoft.com/office/drawing/2014/main" id="{FE14E22E-16D2-274F-8734-5A3C83CF4F95}"/>
              </a:ext>
            </a:extLst>
          </p:cNvPr>
          <p:cNvSpPr/>
          <p:nvPr/>
        </p:nvSpPr>
        <p:spPr>
          <a:xfrm>
            <a:off x="1907981" y="2738382"/>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31" name="Oval 30">
            <a:extLst>
              <a:ext uri="{FF2B5EF4-FFF2-40B4-BE49-F238E27FC236}">
                <a16:creationId xmlns:a16="http://schemas.microsoft.com/office/drawing/2014/main" id="{E5D644BF-7D06-284C-BB16-41560B52F580}"/>
              </a:ext>
            </a:extLst>
          </p:cNvPr>
          <p:cNvSpPr/>
          <p:nvPr/>
        </p:nvSpPr>
        <p:spPr>
          <a:xfrm>
            <a:off x="3349226" y="2738382"/>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32" name="Oval 31">
            <a:extLst>
              <a:ext uri="{FF2B5EF4-FFF2-40B4-BE49-F238E27FC236}">
                <a16:creationId xmlns:a16="http://schemas.microsoft.com/office/drawing/2014/main" id="{AAD7DEB5-BB7C-A240-855D-1B238BEA7AA8}"/>
              </a:ext>
            </a:extLst>
          </p:cNvPr>
          <p:cNvSpPr/>
          <p:nvPr/>
        </p:nvSpPr>
        <p:spPr>
          <a:xfrm>
            <a:off x="4813468" y="2738382"/>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sp>
        <p:nvSpPr>
          <p:cNvPr id="33" name="Oval 32">
            <a:extLst>
              <a:ext uri="{FF2B5EF4-FFF2-40B4-BE49-F238E27FC236}">
                <a16:creationId xmlns:a16="http://schemas.microsoft.com/office/drawing/2014/main" id="{0012293B-3707-094A-B772-7F2438C513CA}"/>
              </a:ext>
            </a:extLst>
          </p:cNvPr>
          <p:cNvSpPr/>
          <p:nvPr/>
        </p:nvSpPr>
        <p:spPr>
          <a:xfrm>
            <a:off x="6254712" y="2738382"/>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grpSp>
        <p:nvGrpSpPr>
          <p:cNvPr id="34" name="Group 33">
            <a:extLst>
              <a:ext uri="{FF2B5EF4-FFF2-40B4-BE49-F238E27FC236}">
                <a16:creationId xmlns:a16="http://schemas.microsoft.com/office/drawing/2014/main" id="{418770B3-0DA9-AD4A-9708-F966A8B23FD6}"/>
              </a:ext>
            </a:extLst>
          </p:cNvPr>
          <p:cNvGrpSpPr/>
          <p:nvPr/>
        </p:nvGrpSpPr>
        <p:grpSpPr>
          <a:xfrm>
            <a:off x="7712840" y="2738382"/>
            <a:ext cx="996656" cy="1014877"/>
            <a:chOff x="42497576" y="6538446"/>
            <a:chExt cx="3081042" cy="3081042"/>
          </a:xfrm>
        </p:grpSpPr>
        <p:pic>
          <p:nvPicPr>
            <p:cNvPr id="35" name="Picture 34">
              <a:extLst>
                <a:ext uri="{FF2B5EF4-FFF2-40B4-BE49-F238E27FC236}">
                  <a16:creationId xmlns:a16="http://schemas.microsoft.com/office/drawing/2014/main" id="{DC540EC8-3549-D14B-ADCA-D6DA534B1C14}"/>
                </a:ext>
              </a:extLst>
            </p:cNvPr>
            <p:cNvPicPr>
              <a:picLocks noChangeAspect="1"/>
            </p:cNvPicPr>
            <p:nvPr/>
          </p:nvPicPr>
          <p:blipFill>
            <a:blip r:embed="rId12">
              <a:lum bright="70000" contrast="-70000"/>
              <a:extLst>
                <a:ext uri="{BEBA8EAE-BF5A-486C-A8C5-ECC9F3942E4B}">
                  <a14:imgProps xmlns:a14="http://schemas.microsoft.com/office/drawing/2010/main">
                    <a14:imgLayer>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202884" y="7145491"/>
              <a:ext cx="1670430" cy="1866951"/>
            </a:xfrm>
            <a:prstGeom prst="rect">
              <a:avLst/>
            </a:prstGeom>
          </p:spPr>
        </p:pic>
        <p:sp>
          <p:nvSpPr>
            <p:cNvPr id="36" name="Oval 35">
              <a:extLst>
                <a:ext uri="{FF2B5EF4-FFF2-40B4-BE49-F238E27FC236}">
                  <a16:creationId xmlns:a16="http://schemas.microsoft.com/office/drawing/2014/main" id="{33C35572-1F11-0242-853C-82A08BCFFAF3}"/>
                </a:ext>
              </a:extLst>
            </p:cNvPr>
            <p:cNvSpPr/>
            <p:nvPr/>
          </p:nvSpPr>
          <p:spPr>
            <a:xfrm>
              <a:off x="42497576" y="6538446"/>
              <a:ext cx="3081042" cy="3081042"/>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defRPr/>
              </a:pPr>
              <a:endParaRPr lang="en-US" sz="1125" dirty="0">
                <a:solidFill>
                  <a:prstClr val="white"/>
                </a:solidFill>
                <a:latin typeface="Calibri" panose="020F0502020204030204"/>
              </a:endParaRPr>
            </a:p>
          </p:txBody>
        </p:sp>
      </p:grpSp>
      <p:pic>
        <p:nvPicPr>
          <p:cNvPr id="43" name="Graphic 42">
            <a:extLst>
              <a:ext uri="{FF2B5EF4-FFF2-40B4-BE49-F238E27FC236}">
                <a16:creationId xmlns:a16="http://schemas.microsoft.com/office/drawing/2014/main" id="{7787CECF-4ACE-464B-BC00-E17A1B2A340F}"/>
              </a:ext>
            </a:extLst>
          </p:cNvPr>
          <p:cNvPicPr>
            <a:picLocks noChangeAspect="1"/>
          </p:cNvPicPr>
          <p:nvPr/>
        </p:nvPicPr>
        <p:blipFill>
          <a:blip r:embed="rId13">
            <a:lum bright="70000" contrast="-70000"/>
            <a:alphaModFix/>
            <a:extLst>
              <a:ext uri="{BEBA8EAE-BF5A-486C-A8C5-ECC9F3942E4B}">
                <a14:imgProps xmlns:a14="http://schemas.microsoft.com/office/drawing/2010/main">
                  <a14:imgLayer r:embed="rId14">
                    <a14:imgEffect>
                      <a14:brightnessContrast contrast="20000"/>
                    </a14:imgEffect>
                  </a14:imgLayer>
                </a14:imgProps>
              </a:ext>
            </a:extLst>
          </a:blip>
          <a:stretch>
            <a:fillRect/>
          </a:stretch>
        </p:blipFill>
        <p:spPr>
          <a:xfrm>
            <a:off x="7853545" y="1101006"/>
            <a:ext cx="708515" cy="708515"/>
          </a:xfrm>
          <a:prstGeom prst="rect">
            <a:avLst/>
          </a:prstGeom>
        </p:spPr>
      </p:pic>
      <p:pic>
        <p:nvPicPr>
          <p:cNvPr id="37" name="Picture 36"/>
          <p:cNvPicPr>
            <a:picLocks noChangeAspect="1"/>
          </p:cNvPicPr>
          <p:nvPr/>
        </p:nvPicPr>
        <p:blipFill>
          <a:blip r:embed="rId15">
            <a:lum bright="70000" contrast="-70000"/>
            <a:alphaModFix/>
            <a:extLst>
              <a:ext uri="{BEBA8EAE-BF5A-486C-A8C5-ECC9F3942E4B}">
                <a14:imgProps xmlns:a14="http://schemas.microsoft.com/office/drawing/2010/main">
                  <a14:imgLayer r:embed="rId16">
                    <a14:imgEffect>
                      <a14:sharpenSoften amount="50000"/>
                    </a14:imgEffect>
                  </a14:imgLayer>
                </a14:imgProps>
              </a:ext>
              <a:ext uri="{28A0092B-C50C-407E-A947-70E740481C1C}">
                <a14:useLocalDpi xmlns:a14="http://schemas.microsoft.com/office/drawing/2010/main" val="0"/>
              </a:ext>
            </a:extLst>
          </a:blip>
          <a:stretch>
            <a:fillRect/>
          </a:stretch>
        </p:blipFill>
        <p:spPr>
          <a:xfrm>
            <a:off x="667126" y="2928246"/>
            <a:ext cx="635145" cy="635145"/>
          </a:xfrm>
          <a:prstGeom prst="rect">
            <a:avLst/>
          </a:prstGeom>
        </p:spPr>
      </p:pic>
      <p:sp>
        <p:nvSpPr>
          <p:cNvPr id="38" name="Oval 37">
            <a:extLst>
              <a:ext uri="{FF2B5EF4-FFF2-40B4-BE49-F238E27FC236}">
                <a16:creationId xmlns:a16="http://schemas.microsoft.com/office/drawing/2014/main" id="{FE14E22E-16D2-274F-8734-5A3C83CF4F95}"/>
              </a:ext>
            </a:extLst>
          </p:cNvPr>
          <p:cNvSpPr/>
          <p:nvPr/>
        </p:nvSpPr>
        <p:spPr>
          <a:xfrm>
            <a:off x="486371" y="2742367"/>
            <a:ext cx="996656" cy="1014877"/>
          </a:xfrm>
          <a:prstGeom prst="ellipse">
            <a:avLst/>
          </a:prstGeom>
          <a:noFill/>
          <a:ln w="63500">
            <a:gradFill>
              <a:gsLst>
                <a:gs pos="0">
                  <a:srgbClr val="DE3C4E"/>
                </a:gs>
                <a:gs pos="50000">
                  <a:srgbClr val="A2378B"/>
                </a:gs>
                <a:gs pos="100000">
                  <a:srgbClr val="2F489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739"/>
            <a:endParaRPr lang="en-US" sz="1125" dirty="0">
              <a:solidFill>
                <a:prstClr val="white"/>
              </a:solidFill>
              <a:latin typeface="Calibri" panose="020F0502020204030204"/>
            </a:endParaRPr>
          </a:p>
        </p:txBody>
      </p:sp>
      <p:sp>
        <p:nvSpPr>
          <p:cNvPr id="39" name="Rectangle 38">
            <a:extLst>
              <a:ext uri="{FF2B5EF4-FFF2-40B4-BE49-F238E27FC236}">
                <a16:creationId xmlns:a16="http://schemas.microsoft.com/office/drawing/2014/main" id="{FAD2397A-4494-2E44-A220-A5A693A9C5D9}"/>
              </a:ext>
            </a:extLst>
          </p:cNvPr>
          <p:cNvSpPr>
            <a:spLocks noChangeAspect="1"/>
          </p:cNvSpPr>
          <p:nvPr/>
        </p:nvSpPr>
        <p:spPr>
          <a:xfrm>
            <a:off x="520141" y="3835795"/>
            <a:ext cx="962886" cy="3862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a:t>
            </a:r>
          </a:p>
          <a:p>
            <a:pPr algn="ctr" defTabSz="285739">
              <a:lnSpc>
                <a:spcPct val="80000"/>
              </a:lnSpc>
              <a:defRPr/>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 Migration Service</a:t>
            </a:r>
          </a:p>
        </p:txBody>
      </p:sp>
    </p:spTree>
    <p:extLst>
      <p:ext uri="{BB962C8B-B14F-4D97-AF65-F5344CB8AC3E}">
        <p14:creationId xmlns:p14="http://schemas.microsoft.com/office/powerpoint/2010/main" val="10289081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Storage Gateway</a:t>
            </a:r>
          </a:p>
        </p:txBody>
      </p:sp>
    </p:spTree>
    <p:extLst>
      <p:ext uri="{BB962C8B-B14F-4D97-AF65-F5344CB8AC3E}">
        <p14:creationId xmlns:p14="http://schemas.microsoft.com/office/powerpoint/2010/main" val="1053198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96" name="Rounded Rectangle 95">
            <a:extLst>
              <a:ext uri="{FF2B5EF4-FFF2-40B4-BE49-F238E27FC236}">
                <a16:creationId xmlns:a16="http://schemas.microsoft.com/office/drawing/2014/main" id="{5BD14449-FCD9-3340-91DD-1EBEE453C8C6}"/>
              </a:ext>
            </a:extLst>
          </p:cNvPr>
          <p:cNvSpPr/>
          <p:nvPr/>
        </p:nvSpPr>
        <p:spPr>
          <a:xfrm>
            <a:off x="6709161" y="1565857"/>
            <a:ext cx="1749714" cy="2491342"/>
          </a:xfrm>
          <a:prstGeom prst="roundRect">
            <a:avLst/>
          </a:prstGeom>
          <a:no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66" name="Title 2">
            <a:extLst>
              <a:ext uri="{FF2B5EF4-FFF2-40B4-BE49-F238E27FC236}">
                <a16:creationId xmlns:a16="http://schemas.microsoft.com/office/drawing/2014/main" id="{2DB91B64-4145-644F-9D5A-88467CFFAC45}"/>
              </a:ext>
            </a:extLst>
          </p:cNvPr>
          <p:cNvSpPr txBox="1">
            <a:spLocks/>
          </p:cNvSpPr>
          <p:nvPr/>
        </p:nvSpPr>
        <p:spPr>
          <a:xfrm>
            <a:off x="353831" y="210186"/>
            <a:ext cx="8446770" cy="857250"/>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2400" dirty="0">
                <a:solidFill>
                  <a:schemeClr val="bg1"/>
                </a:solidFill>
              </a:rPr>
              <a:t>AWS Storage Gateway</a:t>
            </a:r>
            <a:br>
              <a:rPr lang="en-US" sz="2375" dirty="0">
                <a:solidFill>
                  <a:schemeClr val="bg1"/>
                </a:solidFill>
              </a:rPr>
            </a:br>
            <a:r>
              <a:rPr lang="en-US" sz="1800" b="0" dirty="0">
                <a:solidFill>
                  <a:schemeClr val="bg1"/>
                </a:solidFill>
              </a:rPr>
              <a:t>On-premises access to virtually unlimited cloud storage</a:t>
            </a:r>
          </a:p>
        </p:txBody>
      </p:sp>
      <p:cxnSp>
        <p:nvCxnSpPr>
          <p:cNvPr id="67" name="Straight Connector 66">
            <a:extLst>
              <a:ext uri="{FF2B5EF4-FFF2-40B4-BE49-F238E27FC236}">
                <a16:creationId xmlns:a16="http://schemas.microsoft.com/office/drawing/2014/main" id="{53E6841A-0B78-294F-A3A3-FAD9A6FFFFBA}"/>
              </a:ext>
            </a:extLst>
          </p:cNvPr>
          <p:cNvCxnSpPr>
            <a:cxnSpLocks/>
            <a:stCxn id="79" idx="3"/>
            <a:endCxn id="96" idx="1"/>
          </p:cNvCxnSpPr>
          <p:nvPr/>
        </p:nvCxnSpPr>
        <p:spPr>
          <a:xfrm>
            <a:off x="4005911" y="2811528"/>
            <a:ext cx="2703250" cy="1"/>
          </a:xfrm>
          <a:prstGeom prst="line">
            <a:avLst/>
          </a:prstGeom>
          <a:noFill/>
          <a:ln w="19050" cap="flat" cmpd="sng" algn="ctr">
            <a:solidFill>
              <a:schemeClr val="tx1"/>
            </a:solidFill>
            <a:prstDash val="solid"/>
          </a:ln>
          <a:effectLst/>
        </p:spPr>
      </p:cxnSp>
      <p:sp>
        <p:nvSpPr>
          <p:cNvPr id="72" name="Rounded Rectangle 71">
            <a:extLst>
              <a:ext uri="{FF2B5EF4-FFF2-40B4-BE49-F238E27FC236}">
                <a16:creationId xmlns:a16="http://schemas.microsoft.com/office/drawing/2014/main" id="{C8F11471-A546-7248-9C0E-EC20C8A3BBCF}"/>
              </a:ext>
            </a:extLst>
          </p:cNvPr>
          <p:cNvSpPr/>
          <p:nvPr/>
        </p:nvSpPr>
        <p:spPr>
          <a:xfrm>
            <a:off x="5693631" y="1565857"/>
            <a:ext cx="784709" cy="2491342"/>
          </a:xfrm>
          <a:prstGeom prst="roundRect">
            <a:avLst/>
          </a:prstGeom>
          <a:noFill/>
          <a:ln w="25400" cap="flat" cmpd="sng" algn="ctr">
            <a:solidFill>
              <a:srgbClr val="FF9900"/>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73" name="Rectangle 72">
            <a:extLst>
              <a:ext uri="{FF2B5EF4-FFF2-40B4-BE49-F238E27FC236}">
                <a16:creationId xmlns:a16="http://schemas.microsoft.com/office/drawing/2014/main" id="{8DBEDC06-5172-DC47-9931-931E27012737}"/>
              </a:ext>
            </a:extLst>
          </p:cNvPr>
          <p:cNvSpPr/>
          <p:nvPr/>
        </p:nvSpPr>
        <p:spPr>
          <a:xfrm>
            <a:off x="5159499" y="1222957"/>
            <a:ext cx="3599459" cy="3034861"/>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r>
              <a:rPr lang="en-US" sz="1200" kern="0" dirty="0">
                <a:solidFill>
                  <a:srgbClr val="FFFFFF"/>
                </a:solidFill>
                <a:latin typeface="Amazon Ember"/>
                <a:ea typeface="Amazon Ember" panose="020B0603020204020204" pitchFamily="34" charset="0"/>
                <a:cs typeface="Amazon Ember" panose="020B0603020204020204" pitchFamily="34" charset="0"/>
              </a:rPr>
              <a:t> AWS Cloud</a:t>
            </a:r>
          </a:p>
        </p:txBody>
      </p:sp>
      <p:grpSp>
        <p:nvGrpSpPr>
          <p:cNvPr id="74" name="Group 73">
            <a:extLst>
              <a:ext uri="{FF2B5EF4-FFF2-40B4-BE49-F238E27FC236}">
                <a16:creationId xmlns:a16="http://schemas.microsoft.com/office/drawing/2014/main" id="{BD6F8062-DB79-064B-8B18-1CBF5ED48D6E}"/>
              </a:ext>
            </a:extLst>
          </p:cNvPr>
          <p:cNvGrpSpPr>
            <a:grpSpLocks noChangeAspect="1"/>
          </p:cNvGrpSpPr>
          <p:nvPr/>
        </p:nvGrpSpPr>
        <p:grpSpPr>
          <a:xfrm>
            <a:off x="2994979" y="2520978"/>
            <a:ext cx="277461" cy="342900"/>
            <a:chOff x="8181596" y="4834932"/>
            <a:chExt cx="341155" cy="421616"/>
          </a:xfrm>
        </p:grpSpPr>
        <p:sp>
          <p:nvSpPr>
            <p:cNvPr id="127" name="Freeform: Shape 190">
              <a:extLst>
                <a:ext uri="{FF2B5EF4-FFF2-40B4-BE49-F238E27FC236}">
                  <a16:creationId xmlns:a16="http://schemas.microsoft.com/office/drawing/2014/main" id="{416ECB7B-241C-444B-906A-CF87DB02F393}"/>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8" name="Freeform: Shape 191">
              <a:extLst>
                <a:ext uri="{FF2B5EF4-FFF2-40B4-BE49-F238E27FC236}">
                  <a16:creationId xmlns:a16="http://schemas.microsoft.com/office/drawing/2014/main" id="{ED3114FA-F4F5-4740-9F5D-1E703696EDA7}"/>
                </a:ext>
              </a:extLst>
            </p:cNvPr>
            <p:cNvSpPr/>
            <p:nvPr/>
          </p:nvSpPr>
          <p:spPr>
            <a:xfrm>
              <a:off x="8181596" y="4834932"/>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9" name="Freeform: Shape 192">
              <a:extLst>
                <a:ext uri="{FF2B5EF4-FFF2-40B4-BE49-F238E27FC236}">
                  <a16:creationId xmlns:a16="http://schemas.microsoft.com/office/drawing/2014/main" id="{8D6CC435-4D81-034E-B0CE-31D2937CFEBD}"/>
                </a:ext>
              </a:extLst>
            </p:cNvPr>
            <p:cNvSpPr/>
            <p:nvPr/>
          </p:nvSpPr>
          <p:spPr>
            <a:xfrm>
              <a:off x="8181596" y="4996820"/>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30" name="Freeform: Shape 193">
              <a:extLst>
                <a:ext uri="{FF2B5EF4-FFF2-40B4-BE49-F238E27FC236}">
                  <a16:creationId xmlns:a16="http://schemas.microsoft.com/office/drawing/2014/main" id="{62757BDC-2698-0F45-AFEB-16B30EB54406}"/>
                </a:ext>
              </a:extLst>
            </p:cNvPr>
            <p:cNvSpPr/>
            <p:nvPr/>
          </p:nvSpPr>
          <p:spPr>
            <a:xfrm>
              <a:off x="8181596" y="5099166"/>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31" name="Freeform: Shape 194">
              <a:extLst>
                <a:ext uri="{FF2B5EF4-FFF2-40B4-BE49-F238E27FC236}">
                  <a16:creationId xmlns:a16="http://schemas.microsoft.com/office/drawing/2014/main" id="{F5AC0F40-91DE-6346-8BE6-564511C684B3}"/>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grpSp>
      <p:sp>
        <p:nvSpPr>
          <p:cNvPr id="75" name="TextBox 534">
            <a:extLst>
              <a:ext uri="{FF2B5EF4-FFF2-40B4-BE49-F238E27FC236}">
                <a16:creationId xmlns:a16="http://schemas.microsoft.com/office/drawing/2014/main" id="{BE1E8A0A-3DBF-894A-A9C8-6A05CACE1B76}"/>
              </a:ext>
            </a:extLst>
          </p:cNvPr>
          <p:cNvSpPr txBox="1"/>
          <p:nvPr/>
        </p:nvSpPr>
        <p:spPr>
          <a:xfrm>
            <a:off x="2572794" y="2116054"/>
            <a:ext cx="1468672" cy="284693"/>
          </a:xfrm>
          <a:prstGeom prst="rect">
            <a:avLst/>
          </a:prstGeom>
          <a:noFill/>
        </p:spPr>
        <p:txBody>
          <a:bodyPr wrap="non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457182">
              <a:defRPr/>
            </a:pPr>
            <a:r>
              <a:rPr lang="en-US" sz="1250" b="1" kern="0" dirty="0">
                <a:solidFill>
                  <a:srgbClr val="FFFFFF"/>
                </a:solidFill>
                <a:latin typeface="Amazon Ember"/>
              </a:rPr>
              <a:t>Storage Gateway</a:t>
            </a:r>
          </a:p>
        </p:txBody>
      </p:sp>
      <p:sp>
        <p:nvSpPr>
          <p:cNvPr id="76" name="TextBox 559">
            <a:extLst>
              <a:ext uri="{FF2B5EF4-FFF2-40B4-BE49-F238E27FC236}">
                <a16:creationId xmlns:a16="http://schemas.microsoft.com/office/drawing/2014/main" id="{75B53A2F-895F-AA47-9329-B1C615A91221}"/>
              </a:ext>
            </a:extLst>
          </p:cNvPr>
          <p:cNvSpPr txBox="1"/>
          <p:nvPr/>
        </p:nvSpPr>
        <p:spPr>
          <a:xfrm>
            <a:off x="5607991" y="2952292"/>
            <a:ext cx="916623" cy="738664"/>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Aft>
                <a:spcPts val="150"/>
              </a:spcAft>
              <a:defRPr/>
            </a:pPr>
            <a:r>
              <a:rPr lang="en-US" sz="1050" kern="0" dirty="0">
                <a:solidFill>
                  <a:srgbClr val="FFFFFF"/>
                </a:solidFill>
                <a:latin typeface="Amazon Ember"/>
              </a:rPr>
              <a:t>Storage Gateway Managed Service</a:t>
            </a:r>
            <a:endParaRPr lang="en-US" sz="900" kern="0" dirty="0">
              <a:solidFill>
                <a:srgbClr val="FFFFFF"/>
              </a:solidFill>
              <a:latin typeface="Amazon Ember"/>
            </a:endParaRPr>
          </a:p>
        </p:txBody>
      </p:sp>
      <p:sp>
        <p:nvSpPr>
          <p:cNvPr id="79" name="Rounded Rectangle 78">
            <a:extLst>
              <a:ext uri="{FF2B5EF4-FFF2-40B4-BE49-F238E27FC236}">
                <a16:creationId xmlns:a16="http://schemas.microsoft.com/office/drawing/2014/main" id="{30162B45-0271-6E43-9A45-382370F4FB1B}"/>
              </a:ext>
            </a:extLst>
          </p:cNvPr>
          <p:cNvSpPr/>
          <p:nvPr/>
        </p:nvSpPr>
        <p:spPr>
          <a:xfrm>
            <a:off x="2724341" y="2460991"/>
            <a:ext cx="1281570" cy="701074"/>
          </a:xfrm>
          <a:prstGeom prst="roundRect">
            <a:avLst/>
          </a:prstGeom>
          <a:noFill/>
          <a:ln w="25400" cap="flat" cmpd="sng" algn="ctr">
            <a:solidFill>
              <a:srgbClr val="FF9900"/>
            </a:solidFill>
            <a:prstDash val="solid"/>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pic>
        <p:nvPicPr>
          <p:cNvPr id="81" name="Graphic 37">
            <a:extLst>
              <a:ext uri="{FF2B5EF4-FFF2-40B4-BE49-F238E27FC236}">
                <a16:creationId xmlns:a16="http://schemas.microsoft.com/office/drawing/2014/main" id="{912ED170-E4D9-2E4E-904D-84C49C355C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2377" y="1776466"/>
            <a:ext cx="480060" cy="480060"/>
          </a:xfrm>
          <a:prstGeom prst="rect">
            <a:avLst/>
          </a:prstGeom>
        </p:spPr>
      </p:pic>
      <p:sp>
        <p:nvSpPr>
          <p:cNvPr id="82" name="TextBox 571">
            <a:extLst>
              <a:ext uri="{FF2B5EF4-FFF2-40B4-BE49-F238E27FC236}">
                <a16:creationId xmlns:a16="http://schemas.microsoft.com/office/drawing/2014/main" id="{2132DB98-8E2C-6C46-BCB8-84A4D3744A69}"/>
              </a:ext>
            </a:extLst>
          </p:cNvPr>
          <p:cNvSpPr txBox="1"/>
          <p:nvPr/>
        </p:nvSpPr>
        <p:spPr>
          <a:xfrm>
            <a:off x="403859" y="1866456"/>
            <a:ext cx="689369"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Application</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83" name="TextBox 573">
            <a:extLst>
              <a:ext uri="{FF2B5EF4-FFF2-40B4-BE49-F238E27FC236}">
                <a16:creationId xmlns:a16="http://schemas.microsoft.com/office/drawing/2014/main" id="{BFA040D8-C2C5-D44F-B0DD-C90D99E6E3C6}"/>
              </a:ext>
            </a:extLst>
          </p:cNvPr>
          <p:cNvSpPr txBox="1"/>
          <p:nvPr/>
        </p:nvSpPr>
        <p:spPr>
          <a:xfrm>
            <a:off x="349918" y="2699922"/>
            <a:ext cx="724493"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User Workstation</a:t>
            </a:r>
          </a:p>
        </p:txBody>
      </p:sp>
      <p:pic>
        <p:nvPicPr>
          <p:cNvPr id="84" name="Graphic 37">
            <a:extLst>
              <a:ext uri="{FF2B5EF4-FFF2-40B4-BE49-F238E27FC236}">
                <a16:creationId xmlns:a16="http://schemas.microsoft.com/office/drawing/2014/main" id="{95A7DC6B-7977-264B-8406-AC8ADCFA53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0033" y="3443399"/>
            <a:ext cx="480060" cy="480060"/>
          </a:xfrm>
          <a:prstGeom prst="rect">
            <a:avLst/>
          </a:prstGeom>
        </p:spPr>
      </p:pic>
      <p:sp>
        <p:nvSpPr>
          <p:cNvPr id="85" name="TextBox 575">
            <a:extLst>
              <a:ext uri="{FF2B5EF4-FFF2-40B4-BE49-F238E27FC236}">
                <a16:creationId xmlns:a16="http://schemas.microsoft.com/office/drawing/2014/main" id="{BF6A28BF-9978-C347-8A40-49E83AB73360}"/>
              </a:ext>
            </a:extLst>
          </p:cNvPr>
          <p:cNvSpPr txBox="1"/>
          <p:nvPr/>
        </p:nvSpPr>
        <p:spPr>
          <a:xfrm>
            <a:off x="385042" y="3533389"/>
            <a:ext cx="689369" cy="334835"/>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Backup</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pic>
        <p:nvPicPr>
          <p:cNvPr id="88" name="Graphic 439">
            <a:extLst>
              <a:ext uri="{FF2B5EF4-FFF2-40B4-BE49-F238E27FC236}">
                <a16:creationId xmlns:a16="http://schemas.microsoft.com/office/drawing/2014/main" id="{523CAA73-0E0A-5844-94C2-3FBE09FE5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9799" y="1222957"/>
            <a:ext cx="342900" cy="342900"/>
          </a:xfrm>
          <a:prstGeom prst="rect">
            <a:avLst/>
          </a:prstGeom>
        </p:spPr>
      </p:pic>
      <p:sp>
        <p:nvSpPr>
          <p:cNvPr id="89" name="Rectangle 88">
            <a:extLst>
              <a:ext uri="{FF2B5EF4-FFF2-40B4-BE49-F238E27FC236}">
                <a16:creationId xmlns:a16="http://schemas.microsoft.com/office/drawing/2014/main" id="{359E24BC-1E0B-3A4B-AC6A-920BFF55CBC2}"/>
              </a:ext>
            </a:extLst>
          </p:cNvPr>
          <p:cNvSpPr/>
          <p:nvPr/>
        </p:nvSpPr>
        <p:spPr>
          <a:xfrm>
            <a:off x="422014" y="1222957"/>
            <a:ext cx="3866298" cy="3034861"/>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r>
              <a:rPr lang="en-US" sz="1200" kern="0" dirty="0">
                <a:solidFill>
                  <a:srgbClr val="FFFFFF"/>
                </a:solidFill>
                <a:latin typeface="Amazon Ember"/>
                <a:ea typeface="Amazon Ember" panose="020B0603020204020204" pitchFamily="34" charset="0"/>
                <a:cs typeface="Amazon Ember" panose="020B0603020204020204" pitchFamily="34" charset="0"/>
              </a:rPr>
              <a:t>On-premises</a:t>
            </a:r>
          </a:p>
        </p:txBody>
      </p:sp>
      <p:grpSp>
        <p:nvGrpSpPr>
          <p:cNvPr id="90" name="Graphic 99">
            <a:extLst>
              <a:ext uri="{FF2B5EF4-FFF2-40B4-BE49-F238E27FC236}">
                <a16:creationId xmlns:a16="http://schemas.microsoft.com/office/drawing/2014/main" id="{F3772DBE-040E-0D47-BED3-30A5ED2ABC4C}"/>
              </a:ext>
            </a:extLst>
          </p:cNvPr>
          <p:cNvGrpSpPr/>
          <p:nvPr/>
        </p:nvGrpSpPr>
        <p:grpSpPr>
          <a:xfrm>
            <a:off x="428609" y="1222957"/>
            <a:ext cx="342900" cy="342900"/>
            <a:chOff x="-951951" y="353090"/>
            <a:chExt cx="371658" cy="371658"/>
          </a:xfrm>
          <a:solidFill>
            <a:srgbClr val="FFFFFF"/>
          </a:solidFill>
        </p:grpSpPr>
        <p:sp>
          <p:nvSpPr>
            <p:cNvPr id="114" name="Freeform: Shape 79">
              <a:extLst>
                <a:ext uri="{FF2B5EF4-FFF2-40B4-BE49-F238E27FC236}">
                  <a16:creationId xmlns:a16="http://schemas.microsoft.com/office/drawing/2014/main" id="{78A9AFE8-AEDD-604B-BBD4-A5C5201411C0}"/>
                </a:ext>
              </a:extLst>
            </p:cNvPr>
            <p:cNvSpPr/>
            <p:nvPr/>
          </p:nvSpPr>
          <p:spPr>
            <a:xfrm>
              <a:off x="-951951" y="353090"/>
              <a:ext cx="371658" cy="371658"/>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50000"/>
              </a:srgbClr>
            </a:solid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15" name="Freeform: Shape 103">
              <a:extLst>
                <a:ext uri="{FF2B5EF4-FFF2-40B4-BE49-F238E27FC236}">
                  <a16:creationId xmlns:a16="http://schemas.microsoft.com/office/drawing/2014/main" id="{1B12523E-0CC4-4E44-A0FA-058A110A9F4E}"/>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16" name="Freeform: Shape 105">
              <a:extLst>
                <a:ext uri="{FF2B5EF4-FFF2-40B4-BE49-F238E27FC236}">
                  <a16:creationId xmlns:a16="http://schemas.microsoft.com/office/drawing/2014/main" id="{5639FA01-7A59-3C45-AF07-7DC695A3229D}"/>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17" name="Freeform: Shape 106">
              <a:extLst>
                <a:ext uri="{FF2B5EF4-FFF2-40B4-BE49-F238E27FC236}">
                  <a16:creationId xmlns:a16="http://schemas.microsoft.com/office/drawing/2014/main" id="{11191B5F-84E1-234E-BE3A-5550C4194CDE}"/>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18" name="Freeform: Shape 107">
              <a:extLst>
                <a:ext uri="{FF2B5EF4-FFF2-40B4-BE49-F238E27FC236}">
                  <a16:creationId xmlns:a16="http://schemas.microsoft.com/office/drawing/2014/main" id="{7ADE48D3-5762-4243-BD5C-C77366F38F37}"/>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19" name="Freeform: Shape 108">
              <a:extLst>
                <a:ext uri="{FF2B5EF4-FFF2-40B4-BE49-F238E27FC236}">
                  <a16:creationId xmlns:a16="http://schemas.microsoft.com/office/drawing/2014/main" id="{585D3CB8-4CC7-D946-AF98-68F90671340E}"/>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0" name="Freeform: Shape 110">
              <a:extLst>
                <a:ext uri="{FF2B5EF4-FFF2-40B4-BE49-F238E27FC236}">
                  <a16:creationId xmlns:a16="http://schemas.microsoft.com/office/drawing/2014/main" id="{0C5F3A7A-A1D0-8F4A-9A81-BD1F80EC316F}"/>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1" name="Freeform: Shape 114">
              <a:extLst>
                <a:ext uri="{FF2B5EF4-FFF2-40B4-BE49-F238E27FC236}">
                  <a16:creationId xmlns:a16="http://schemas.microsoft.com/office/drawing/2014/main" id="{E24E722C-E3AA-FA4B-867C-748ED2FF9206}"/>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2" name="Freeform: Shape 118">
              <a:extLst>
                <a:ext uri="{FF2B5EF4-FFF2-40B4-BE49-F238E27FC236}">
                  <a16:creationId xmlns:a16="http://schemas.microsoft.com/office/drawing/2014/main" id="{CDF893C2-770E-A345-AA30-513A2A80C59A}"/>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3" name="Freeform: Shape 119">
              <a:extLst>
                <a:ext uri="{FF2B5EF4-FFF2-40B4-BE49-F238E27FC236}">
                  <a16:creationId xmlns:a16="http://schemas.microsoft.com/office/drawing/2014/main" id="{42F27465-D23C-7049-8673-408DE40859AF}"/>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4" name="Freeform: Shape 120">
              <a:extLst>
                <a:ext uri="{FF2B5EF4-FFF2-40B4-BE49-F238E27FC236}">
                  <a16:creationId xmlns:a16="http://schemas.microsoft.com/office/drawing/2014/main" id="{784C790F-9ED9-6E44-84E8-6D55DB9CD167}"/>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5" name="Freeform: Shape 122">
              <a:extLst>
                <a:ext uri="{FF2B5EF4-FFF2-40B4-BE49-F238E27FC236}">
                  <a16:creationId xmlns:a16="http://schemas.microsoft.com/office/drawing/2014/main" id="{0F5378AB-B23E-4E4B-AF1E-79CF7DD245B5}"/>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sp>
          <p:nvSpPr>
            <p:cNvPr id="126" name="Freeform: Shape 129">
              <a:extLst>
                <a:ext uri="{FF2B5EF4-FFF2-40B4-BE49-F238E27FC236}">
                  <a16:creationId xmlns:a16="http://schemas.microsoft.com/office/drawing/2014/main" id="{6F53C1AE-B59D-6C47-ACB5-EF3B515A8380}"/>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589" kern="0" dirty="0">
                <a:solidFill>
                  <a:srgbClr val="FFFFFF"/>
                </a:solidFill>
                <a:latin typeface="Amazon Ember"/>
              </a:endParaRPr>
            </a:p>
          </p:txBody>
        </p:sp>
      </p:grpSp>
      <p:pic>
        <p:nvPicPr>
          <p:cNvPr id="99" name="Graphic 37">
            <a:extLst>
              <a:ext uri="{FF2B5EF4-FFF2-40B4-BE49-F238E27FC236}">
                <a16:creationId xmlns:a16="http://schemas.microsoft.com/office/drawing/2014/main" id="{416F3E92-374D-6347-AA83-0D947ACBCF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0033" y="2609933"/>
            <a:ext cx="480060" cy="480060"/>
          </a:xfrm>
          <a:prstGeom prst="rect">
            <a:avLst/>
          </a:prstGeom>
        </p:spPr>
      </p:pic>
      <p:sp>
        <p:nvSpPr>
          <p:cNvPr id="100" name="Rectangle 99">
            <a:extLst>
              <a:ext uri="{FF2B5EF4-FFF2-40B4-BE49-F238E27FC236}">
                <a16:creationId xmlns:a16="http://schemas.microsoft.com/office/drawing/2014/main" id="{6E6746CE-A978-BF40-B65B-117A67E6A21F}"/>
              </a:ext>
            </a:extLst>
          </p:cNvPr>
          <p:cNvSpPr/>
          <p:nvPr/>
        </p:nvSpPr>
        <p:spPr>
          <a:xfrm>
            <a:off x="2674385" y="3201328"/>
            <a:ext cx="1356553" cy="381002"/>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Local cache for </a:t>
            </a:r>
            <a:b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93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low latency access</a:t>
            </a:r>
          </a:p>
        </p:txBody>
      </p:sp>
      <p:cxnSp>
        <p:nvCxnSpPr>
          <p:cNvPr id="101" name="Straight Connector 100">
            <a:extLst>
              <a:ext uri="{FF2B5EF4-FFF2-40B4-BE49-F238E27FC236}">
                <a16:creationId xmlns:a16="http://schemas.microsoft.com/office/drawing/2014/main" id="{94F794D1-938D-7742-85E6-B7D20AA1D3BF}"/>
              </a:ext>
            </a:extLst>
          </p:cNvPr>
          <p:cNvCxnSpPr>
            <a:cxnSpLocks/>
            <a:stCxn id="98" idx="2"/>
            <a:endCxn id="79" idx="1"/>
          </p:cNvCxnSpPr>
          <p:nvPr/>
        </p:nvCxnSpPr>
        <p:spPr>
          <a:xfrm>
            <a:off x="2044226" y="2811528"/>
            <a:ext cx="680115" cy="0"/>
          </a:xfrm>
          <a:prstGeom prst="line">
            <a:avLst/>
          </a:prstGeom>
          <a:noFill/>
          <a:ln w="19050" cap="flat" cmpd="sng" algn="ctr">
            <a:solidFill>
              <a:schemeClr val="tx1"/>
            </a:solidFill>
            <a:prstDash val="solid"/>
          </a:ln>
          <a:effectLst/>
        </p:spPr>
      </p:cxnSp>
      <p:sp>
        <p:nvSpPr>
          <p:cNvPr id="102" name="Rectangle 101">
            <a:extLst>
              <a:ext uri="{FF2B5EF4-FFF2-40B4-BE49-F238E27FC236}">
                <a16:creationId xmlns:a16="http://schemas.microsoft.com/office/drawing/2014/main" id="{8CCF4485-A458-6A4E-A7E1-C7F563CBD5D2}"/>
              </a:ext>
            </a:extLst>
          </p:cNvPr>
          <p:cNvSpPr/>
          <p:nvPr/>
        </p:nvSpPr>
        <p:spPr>
          <a:xfrm>
            <a:off x="4272977" y="2859145"/>
            <a:ext cx="936725"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Optimized uploads </a:t>
            </a:r>
          </a:p>
        </p:txBody>
      </p:sp>
      <p:sp>
        <p:nvSpPr>
          <p:cNvPr id="103" name="Rectangle 102">
            <a:extLst>
              <a:ext uri="{FF2B5EF4-FFF2-40B4-BE49-F238E27FC236}">
                <a16:creationId xmlns:a16="http://schemas.microsoft.com/office/drawing/2014/main" id="{83B664B1-DB34-894D-B4EC-831D6A64C45D}"/>
              </a:ext>
            </a:extLst>
          </p:cNvPr>
          <p:cNvSpPr/>
          <p:nvPr/>
        </p:nvSpPr>
        <p:spPr>
          <a:xfrm>
            <a:off x="2323829" y="3875113"/>
            <a:ext cx="1966170" cy="323165"/>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750" i="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 options: </a:t>
            </a:r>
            <a:r>
              <a:rPr lang="en-US" sz="7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VMware, Hyper-V, KVM, Amazon EC2, Hardware appliance</a:t>
            </a:r>
          </a:p>
        </p:txBody>
      </p:sp>
      <p:pic>
        <p:nvPicPr>
          <p:cNvPr id="104" name="Graphic 341">
            <a:extLst>
              <a:ext uri="{FF2B5EF4-FFF2-40B4-BE49-F238E27FC236}">
                <a16:creationId xmlns:a16="http://schemas.microsoft.com/office/drawing/2014/main" id="{18522BA0-C5DF-4542-9591-0762442AC8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9341" y="2155419"/>
            <a:ext cx="347119" cy="347119"/>
          </a:xfrm>
          <a:prstGeom prst="rect">
            <a:avLst/>
          </a:prstGeom>
        </p:spPr>
      </p:pic>
      <p:pic>
        <p:nvPicPr>
          <p:cNvPr id="105" name="Graphic 342">
            <a:extLst>
              <a:ext uri="{FF2B5EF4-FFF2-40B4-BE49-F238E27FC236}">
                <a16:creationId xmlns:a16="http://schemas.microsoft.com/office/drawing/2014/main" id="{8AB4315F-BFA0-9B42-8084-D16F57D1A2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9341" y="2960962"/>
            <a:ext cx="347119" cy="347119"/>
          </a:xfrm>
          <a:prstGeom prst="rect">
            <a:avLst/>
          </a:prstGeom>
        </p:spPr>
      </p:pic>
      <p:pic>
        <p:nvPicPr>
          <p:cNvPr id="106" name="Graphic 344">
            <a:extLst>
              <a:ext uri="{FF2B5EF4-FFF2-40B4-BE49-F238E27FC236}">
                <a16:creationId xmlns:a16="http://schemas.microsoft.com/office/drawing/2014/main" id="{060045AE-ACCE-9D4B-8BCD-2F0C7E2BD5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0474" y="3363734"/>
            <a:ext cx="344853" cy="344853"/>
          </a:xfrm>
          <a:prstGeom prst="rect">
            <a:avLst/>
          </a:prstGeom>
        </p:spPr>
      </p:pic>
      <p:pic>
        <p:nvPicPr>
          <p:cNvPr id="107" name="Graphic 345">
            <a:extLst>
              <a:ext uri="{FF2B5EF4-FFF2-40B4-BE49-F238E27FC236}">
                <a16:creationId xmlns:a16="http://schemas.microsoft.com/office/drawing/2014/main" id="{5D148A77-00A4-CD4C-B4A8-C1C018B4F7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9341" y="2558191"/>
            <a:ext cx="347119" cy="347119"/>
          </a:xfrm>
          <a:prstGeom prst="rect">
            <a:avLst/>
          </a:prstGeom>
        </p:spPr>
      </p:pic>
      <p:sp>
        <p:nvSpPr>
          <p:cNvPr id="108" name="Rectangle 107">
            <a:extLst>
              <a:ext uri="{FF2B5EF4-FFF2-40B4-BE49-F238E27FC236}">
                <a16:creationId xmlns:a16="http://schemas.microsoft.com/office/drawing/2014/main" id="{06AE9778-5E69-6B4A-BF1F-9435DC0A191D}"/>
              </a:ext>
            </a:extLst>
          </p:cNvPr>
          <p:cNvSpPr/>
          <p:nvPr/>
        </p:nvSpPr>
        <p:spPr>
          <a:xfrm>
            <a:off x="6800546" y="1788208"/>
            <a:ext cx="784709"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Storage Services</a:t>
            </a:r>
          </a:p>
        </p:txBody>
      </p:sp>
      <p:sp>
        <p:nvSpPr>
          <p:cNvPr id="113" name="Rectangle 112">
            <a:extLst>
              <a:ext uri="{FF2B5EF4-FFF2-40B4-BE49-F238E27FC236}">
                <a16:creationId xmlns:a16="http://schemas.microsoft.com/office/drawing/2014/main" id="{F671FC4D-0B76-0240-AF83-014B2CDC800A}"/>
              </a:ext>
            </a:extLst>
          </p:cNvPr>
          <p:cNvSpPr/>
          <p:nvPr/>
        </p:nvSpPr>
        <p:spPr>
          <a:xfrm>
            <a:off x="7505043" y="1718454"/>
            <a:ext cx="870626"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Management &amp; Monitoring</a:t>
            </a:r>
          </a:p>
        </p:txBody>
      </p:sp>
      <p:cxnSp>
        <p:nvCxnSpPr>
          <p:cNvPr id="68" name="Straight Connector 67">
            <a:extLst>
              <a:ext uri="{FF2B5EF4-FFF2-40B4-BE49-F238E27FC236}">
                <a16:creationId xmlns:a16="http://schemas.microsoft.com/office/drawing/2014/main" id="{43C30C91-4A4B-4D4A-A3F9-6D85E314E385}"/>
              </a:ext>
            </a:extLst>
          </p:cNvPr>
          <p:cNvCxnSpPr>
            <a:cxnSpLocks/>
          </p:cNvCxnSpPr>
          <p:nvPr/>
        </p:nvCxnSpPr>
        <p:spPr>
          <a:xfrm>
            <a:off x="1392948" y="2857961"/>
            <a:ext cx="528013" cy="0"/>
          </a:xfrm>
          <a:prstGeom prst="line">
            <a:avLst/>
          </a:prstGeom>
          <a:noFill/>
          <a:ln w="19050" cap="flat" cmpd="sng" algn="ctr">
            <a:solidFill>
              <a:schemeClr val="tx1"/>
            </a:solidFill>
            <a:prstDash val="solid"/>
          </a:ln>
          <a:effectLst/>
        </p:spPr>
      </p:cxnSp>
      <p:cxnSp>
        <p:nvCxnSpPr>
          <p:cNvPr id="69" name="Straight Connector 68">
            <a:extLst>
              <a:ext uri="{FF2B5EF4-FFF2-40B4-BE49-F238E27FC236}">
                <a16:creationId xmlns:a16="http://schemas.microsoft.com/office/drawing/2014/main" id="{97CB9935-67F5-FD4C-9CB8-77B760673F75}"/>
              </a:ext>
            </a:extLst>
          </p:cNvPr>
          <p:cNvCxnSpPr>
            <a:cxnSpLocks/>
            <a:endCxn id="98" idx="3"/>
          </p:cNvCxnSpPr>
          <p:nvPr/>
        </p:nvCxnSpPr>
        <p:spPr>
          <a:xfrm>
            <a:off x="1387276" y="2030077"/>
            <a:ext cx="525650" cy="187491"/>
          </a:xfrm>
          <a:prstGeom prst="line">
            <a:avLst/>
          </a:prstGeom>
          <a:noFill/>
          <a:ln w="19050" cap="flat" cmpd="sng" algn="ctr">
            <a:solidFill>
              <a:schemeClr val="tx1"/>
            </a:solidFill>
            <a:prstDash val="solid"/>
          </a:ln>
          <a:effectLst/>
        </p:spPr>
      </p:cxnSp>
      <p:cxnSp>
        <p:nvCxnSpPr>
          <p:cNvPr id="70" name="Straight Connector 69">
            <a:extLst>
              <a:ext uri="{FF2B5EF4-FFF2-40B4-BE49-F238E27FC236}">
                <a16:creationId xmlns:a16="http://schemas.microsoft.com/office/drawing/2014/main" id="{531FDAD6-96AA-A844-A2F5-0ACD1084F839}"/>
              </a:ext>
            </a:extLst>
          </p:cNvPr>
          <p:cNvCxnSpPr>
            <a:cxnSpLocks/>
            <a:endCxn id="98" idx="1"/>
          </p:cNvCxnSpPr>
          <p:nvPr/>
        </p:nvCxnSpPr>
        <p:spPr>
          <a:xfrm flipV="1">
            <a:off x="1385725" y="3405487"/>
            <a:ext cx="527201" cy="250844"/>
          </a:xfrm>
          <a:prstGeom prst="line">
            <a:avLst/>
          </a:prstGeom>
          <a:noFill/>
          <a:ln w="19050" cap="flat" cmpd="sng" algn="ctr">
            <a:solidFill>
              <a:schemeClr val="tx1"/>
            </a:solidFill>
            <a:prstDash val="solid"/>
          </a:ln>
          <a:effectLst/>
        </p:spPr>
      </p:cxnSp>
      <p:sp>
        <p:nvSpPr>
          <p:cNvPr id="98" name="Rectangle 97">
            <a:extLst>
              <a:ext uri="{FF2B5EF4-FFF2-40B4-BE49-F238E27FC236}">
                <a16:creationId xmlns:a16="http://schemas.microsoft.com/office/drawing/2014/main" id="{237D6047-EAAE-C94D-AA08-876BFBFB1989}"/>
              </a:ext>
            </a:extLst>
          </p:cNvPr>
          <p:cNvSpPr/>
          <p:nvPr/>
        </p:nvSpPr>
        <p:spPr>
          <a:xfrm rot="16200000">
            <a:off x="1318966" y="2680228"/>
            <a:ext cx="1187920" cy="262600"/>
          </a:xfrm>
          <a:prstGeom prst="rect">
            <a:avLst/>
          </a:prstGeom>
          <a:solidFill>
            <a:srgbClr val="0E2836"/>
          </a:solidFill>
          <a:ln>
            <a:solidFill>
              <a:schemeClr val="tx1"/>
            </a:solid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10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Standard Protocols</a:t>
            </a:r>
          </a:p>
        </p:txBody>
      </p:sp>
      <p:grpSp>
        <p:nvGrpSpPr>
          <p:cNvPr id="64" name="Graphic 10">
            <a:extLst>
              <a:ext uri="{FF2B5EF4-FFF2-40B4-BE49-F238E27FC236}">
                <a16:creationId xmlns:a16="http://schemas.microsoft.com/office/drawing/2014/main" id="{63095A82-9A5F-8649-9D31-8E620F24B124}"/>
              </a:ext>
            </a:extLst>
          </p:cNvPr>
          <p:cNvGrpSpPr>
            <a:grpSpLocks noChangeAspect="1"/>
          </p:cNvGrpSpPr>
          <p:nvPr/>
        </p:nvGrpSpPr>
        <p:grpSpPr>
          <a:xfrm>
            <a:off x="3311778" y="2584359"/>
            <a:ext cx="479832" cy="475346"/>
            <a:chOff x="1983371" y="1997699"/>
            <a:chExt cx="731520" cy="724681"/>
          </a:xfrm>
        </p:grpSpPr>
        <p:sp>
          <p:nvSpPr>
            <p:cNvPr id="65" name="Freeform: Shape 82">
              <a:extLst>
                <a:ext uri="{FF2B5EF4-FFF2-40B4-BE49-F238E27FC236}">
                  <a16:creationId xmlns:a16="http://schemas.microsoft.com/office/drawing/2014/main" id="{1BA5586C-2825-874F-A108-573E7575FBF3}"/>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77" name="Freeform: Shape 83">
              <a:extLst>
                <a:ext uri="{FF2B5EF4-FFF2-40B4-BE49-F238E27FC236}">
                  <a16:creationId xmlns:a16="http://schemas.microsoft.com/office/drawing/2014/main" id="{03527500-BE0D-5A4A-B9CC-DD59DB9F9533}"/>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grpSp>
        <p:nvGrpSpPr>
          <p:cNvPr id="93" name="Graphic 10">
            <a:extLst>
              <a:ext uri="{FF2B5EF4-FFF2-40B4-BE49-F238E27FC236}">
                <a16:creationId xmlns:a16="http://schemas.microsoft.com/office/drawing/2014/main" id="{5C13FED4-88B5-2542-B57D-8BF2BEE45057}"/>
              </a:ext>
            </a:extLst>
          </p:cNvPr>
          <p:cNvGrpSpPr>
            <a:grpSpLocks noChangeAspect="1"/>
          </p:cNvGrpSpPr>
          <p:nvPr/>
        </p:nvGrpSpPr>
        <p:grpSpPr>
          <a:xfrm>
            <a:off x="5801634" y="2269973"/>
            <a:ext cx="564448" cy="559171"/>
            <a:chOff x="1983371" y="1997699"/>
            <a:chExt cx="731520" cy="724681"/>
          </a:xfrm>
        </p:grpSpPr>
        <p:sp>
          <p:nvSpPr>
            <p:cNvPr id="94" name="Freeform: Shape 82">
              <a:extLst>
                <a:ext uri="{FF2B5EF4-FFF2-40B4-BE49-F238E27FC236}">
                  <a16:creationId xmlns:a16="http://schemas.microsoft.com/office/drawing/2014/main" id="{4941F6CB-48F3-D945-BA3C-BBA38A7851FF}"/>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95" name="Freeform: Shape 83">
              <a:extLst>
                <a:ext uri="{FF2B5EF4-FFF2-40B4-BE49-F238E27FC236}">
                  <a16:creationId xmlns:a16="http://schemas.microsoft.com/office/drawing/2014/main" id="{C58ABF23-FA1B-BF41-9E9C-7AC1D8DDBDA4}"/>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pic>
        <p:nvPicPr>
          <p:cNvPr id="97" name="Graphic 33">
            <a:extLst>
              <a:ext uri="{FF2B5EF4-FFF2-40B4-BE49-F238E27FC236}">
                <a16:creationId xmlns:a16="http://schemas.microsoft.com/office/drawing/2014/main" id="{E599F43A-F1F0-6044-8D39-83A2B8E1EA19}"/>
              </a:ext>
            </a:extLst>
          </p:cNvPr>
          <p:cNvPicPr>
            <a:picLocks noChangeAspect="1"/>
          </p:cNvPicPr>
          <p:nvPr/>
        </p:nvPicPr>
        <p:blipFill>
          <a:blip r:embed="rId14"/>
          <a:stretch>
            <a:fillRect/>
          </a:stretch>
        </p:blipFill>
        <p:spPr>
          <a:xfrm>
            <a:off x="7789986" y="3263486"/>
            <a:ext cx="300742" cy="300742"/>
          </a:xfrm>
          <a:prstGeom prst="rect">
            <a:avLst/>
          </a:prstGeom>
        </p:spPr>
      </p:pic>
      <p:pic>
        <p:nvPicPr>
          <p:cNvPr id="132" name="Graphic 51">
            <a:extLst>
              <a:ext uri="{FF2B5EF4-FFF2-40B4-BE49-F238E27FC236}">
                <a16:creationId xmlns:a16="http://schemas.microsoft.com/office/drawing/2014/main" id="{FEE9E33F-F1C4-0344-8C73-F3648D5DE099}"/>
              </a:ext>
            </a:extLst>
          </p:cNvPr>
          <p:cNvPicPr>
            <a:picLocks noChangeAspect="1"/>
          </p:cNvPicPr>
          <p:nvPr/>
        </p:nvPicPr>
        <p:blipFill>
          <a:blip r:embed="rId15"/>
          <a:stretch>
            <a:fillRect/>
          </a:stretch>
        </p:blipFill>
        <p:spPr>
          <a:xfrm>
            <a:off x="7789986" y="2897920"/>
            <a:ext cx="300742" cy="300742"/>
          </a:xfrm>
          <a:prstGeom prst="rect">
            <a:avLst/>
          </a:prstGeom>
        </p:spPr>
      </p:pic>
      <p:pic>
        <p:nvPicPr>
          <p:cNvPr id="133" name="Graphic 34">
            <a:extLst>
              <a:ext uri="{FF2B5EF4-FFF2-40B4-BE49-F238E27FC236}">
                <a16:creationId xmlns:a16="http://schemas.microsoft.com/office/drawing/2014/main" id="{2FB27193-9DBB-5C4C-ABE0-BB32F3834F79}"/>
              </a:ext>
            </a:extLst>
          </p:cNvPr>
          <p:cNvPicPr>
            <a:picLocks noChangeAspect="1"/>
          </p:cNvPicPr>
          <p:nvPr/>
        </p:nvPicPr>
        <p:blipFill>
          <a:blip r:embed="rId16"/>
          <a:stretch>
            <a:fillRect/>
          </a:stretch>
        </p:blipFill>
        <p:spPr>
          <a:xfrm>
            <a:off x="7789986" y="3629052"/>
            <a:ext cx="300742" cy="300742"/>
          </a:xfrm>
          <a:prstGeom prst="rect">
            <a:avLst/>
          </a:prstGeom>
        </p:spPr>
      </p:pic>
      <p:pic>
        <p:nvPicPr>
          <p:cNvPr id="136" name="Graphic 36">
            <a:extLst>
              <a:ext uri="{FF2B5EF4-FFF2-40B4-BE49-F238E27FC236}">
                <a16:creationId xmlns:a16="http://schemas.microsoft.com/office/drawing/2014/main" id="{D2119256-93CF-CD4B-B87C-94047C6C340C}"/>
              </a:ext>
            </a:extLst>
          </p:cNvPr>
          <p:cNvPicPr>
            <a:picLocks noChangeAspect="1"/>
          </p:cNvPicPr>
          <p:nvPr/>
        </p:nvPicPr>
        <p:blipFill>
          <a:blip r:embed="rId17"/>
          <a:stretch>
            <a:fillRect/>
          </a:stretch>
        </p:blipFill>
        <p:spPr>
          <a:xfrm>
            <a:off x="7789986" y="2532355"/>
            <a:ext cx="300741" cy="300741"/>
          </a:xfrm>
          <a:prstGeom prst="rect">
            <a:avLst/>
          </a:prstGeom>
        </p:spPr>
      </p:pic>
      <p:pic>
        <p:nvPicPr>
          <p:cNvPr id="137" name="Graphic 33">
            <a:extLst>
              <a:ext uri="{FF2B5EF4-FFF2-40B4-BE49-F238E27FC236}">
                <a16:creationId xmlns:a16="http://schemas.microsoft.com/office/drawing/2014/main" id="{FA109FBD-2D6D-384B-8BCE-0250DBDE5B4E}"/>
              </a:ext>
            </a:extLst>
          </p:cNvPr>
          <p:cNvPicPr>
            <a:picLocks noChangeAspect="1"/>
          </p:cNvPicPr>
          <p:nvPr/>
        </p:nvPicPr>
        <p:blipFill>
          <a:blip r:embed="rId18"/>
          <a:stretch>
            <a:fillRect/>
          </a:stretch>
        </p:blipFill>
        <p:spPr>
          <a:xfrm>
            <a:off x="7785517" y="2157852"/>
            <a:ext cx="309679" cy="309679"/>
          </a:xfrm>
          <a:prstGeom prst="rect">
            <a:avLst/>
          </a:prstGeom>
        </p:spPr>
      </p:pic>
      <p:sp>
        <p:nvSpPr>
          <p:cNvPr id="71" name="Rectangle 70">
            <a:extLst>
              <a:ext uri="{FF2B5EF4-FFF2-40B4-BE49-F238E27FC236}">
                <a16:creationId xmlns:a16="http://schemas.microsoft.com/office/drawing/2014/main" id="{2B78B2A0-BEAB-E447-8734-685202F9BA93}"/>
              </a:ext>
            </a:extLst>
          </p:cNvPr>
          <p:cNvSpPr/>
          <p:nvPr/>
        </p:nvSpPr>
        <p:spPr>
          <a:xfrm>
            <a:off x="4439630" y="2584825"/>
            <a:ext cx="516488" cy="226985"/>
          </a:xfrm>
          <a:prstGeom prst="rect">
            <a:avLst/>
          </a:prstGeom>
        </p:spPr>
        <p:txBody>
          <a:bodyPr wrap="non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spTree>
    <p:extLst>
      <p:ext uri="{BB962C8B-B14F-4D97-AF65-F5344CB8AC3E}">
        <p14:creationId xmlns:p14="http://schemas.microsoft.com/office/powerpoint/2010/main" val="320239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Amazon Ember" charset="0"/>
                <a:ea typeface="Amazon Ember" charset="0"/>
                <a:cs typeface="Amazon Ember" charset="0"/>
              </a:rPr>
              <a:t>Hybrid storage use cases with Storage Gateway</a:t>
            </a:r>
          </a:p>
        </p:txBody>
      </p:sp>
      <p:grpSp>
        <p:nvGrpSpPr>
          <p:cNvPr id="16" name="Group 15"/>
          <p:cNvGrpSpPr/>
          <p:nvPr/>
        </p:nvGrpSpPr>
        <p:grpSpPr>
          <a:xfrm>
            <a:off x="336789" y="1000818"/>
            <a:ext cx="8205304" cy="1027860"/>
            <a:chOff x="336789" y="1059812"/>
            <a:chExt cx="8205304" cy="102786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116542"/>
              <a:ext cx="1143000" cy="914400"/>
            </a:xfrm>
            <a:prstGeom prst="rect">
              <a:avLst/>
            </a:prstGeom>
          </p:spPr>
        </p:pic>
        <p:sp>
          <p:nvSpPr>
            <p:cNvPr id="10" name="Title 1"/>
            <p:cNvSpPr txBox="1">
              <a:spLocks/>
            </p:cNvSpPr>
            <p:nvPr/>
          </p:nvSpPr>
          <p:spPr>
            <a:xfrm>
              <a:off x="1479789" y="1059812"/>
              <a:ext cx="7062304" cy="102786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2400" dirty="0">
                  <a:solidFill>
                    <a:schemeClr val="accent1"/>
                  </a:solidFill>
                  <a:latin typeface="Amazon Ember" charset="0"/>
                  <a:ea typeface="Amazon Ember" charset="0"/>
                  <a:cs typeface="Amazon Ember" charset="0"/>
                </a:rPr>
                <a:t>Enabling cloud workloads</a:t>
              </a:r>
              <a:br>
                <a:rPr lang="en-US" sz="2400" dirty="0">
                  <a:solidFill>
                    <a:schemeClr val="accent1"/>
                  </a:solidFill>
                  <a:latin typeface="Amazon Ember" charset="0"/>
                  <a:ea typeface="Amazon Ember" charset="0"/>
                  <a:cs typeface="Amazon Ember" charset="0"/>
                </a:rPr>
              </a:br>
              <a:r>
                <a:rPr lang="en-US" sz="1800" b="0" dirty="0">
                  <a:solidFill>
                    <a:schemeClr val="bg2"/>
                  </a:solidFill>
                  <a:latin typeface="Amazon Ember" charset="0"/>
                  <a:ea typeface="Amazon Ember" charset="0"/>
                  <a:cs typeface="Amazon Ember" charset="0"/>
                </a:rPr>
                <a:t>Move data to AWS storage for Big Data, cloud bursting, or migration</a:t>
              </a:r>
              <a:endParaRPr lang="en-US" sz="2000" b="0" dirty="0">
                <a:solidFill>
                  <a:schemeClr val="bg2"/>
                </a:solidFill>
                <a:latin typeface="Amazon Ember" charset="0"/>
                <a:ea typeface="Amazon Ember" charset="0"/>
                <a:cs typeface="Amazon Ember" charset="0"/>
              </a:endParaRPr>
            </a:p>
          </p:txBody>
        </p:sp>
      </p:grpSp>
      <p:grpSp>
        <p:nvGrpSpPr>
          <p:cNvPr id="18" name="Group 17"/>
          <p:cNvGrpSpPr/>
          <p:nvPr/>
        </p:nvGrpSpPr>
        <p:grpSpPr>
          <a:xfrm>
            <a:off x="336789" y="3726692"/>
            <a:ext cx="8205304" cy="914400"/>
            <a:chOff x="336789" y="3726692"/>
            <a:chExt cx="8205304" cy="91440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89" y="3726692"/>
              <a:ext cx="1101685" cy="914400"/>
            </a:xfrm>
            <a:prstGeom prst="rect">
              <a:avLst/>
            </a:prstGeom>
          </p:spPr>
        </p:pic>
        <p:sp>
          <p:nvSpPr>
            <p:cNvPr id="12" name="Title 1"/>
            <p:cNvSpPr txBox="1">
              <a:spLocks/>
            </p:cNvSpPr>
            <p:nvPr/>
          </p:nvSpPr>
          <p:spPr>
            <a:xfrm>
              <a:off x="1479789" y="3769963"/>
              <a:ext cx="7062304" cy="827859"/>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2400" dirty="0">
                  <a:solidFill>
                    <a:schemeClr val="accent1"/>
                  </a:solidFill>
                  <a:latin typeface="Amazon Ember" charset="0"/>
                  <a:ea typeface="Amazon Ember" charset="0"/>
                  <a:cs typeface="Amazon Ember" charset="0"/>
                </a:rPr>
                <a:t>Tiered cloud storage</a:t>
              </a:r>
              <a:br>
                <a:rPr lang="en-US" sz="2400" dirty="0">
                  <a:latin typeface="Amazon Ember" charset="0"/>
                  <a:ea typeface="Amazon Ember" charset="0"/>
                  <a:cs typeface="Amazon Ember" charset="0"/>
                </a:rPr>
              </a:br>
              <a:r>
                <a:rPr lang="en-US" sz="1800" b="0" dirty="0">
                  <a:solidFill>
                    <a:schemeClr val="bg2"/>
                  </a:solidFill>
                  <a:latin typeface="Amazon Ember" charset="0"/>
                  <a:ea typeface="Amazon Ember" charset="0"/>
                  <a:cs typeface="Amazon Ember" charset="0"/>
                </a:rPr>
                <a:t>Easily add AWS storage to your on-premises environment</a:t>
              </a:r>
            </a:p>
          </p:txBody>
        </p:sp>
      </p:grpSp>
      <p:grpSp>
        <p:nvGrpSpPr>
          <p:cNvPr id="3" name="Group 2"/>
          <p:cNvGrpSpPr/>
          <p:nvPr/>
        </p:nvGrpSpPr>
        <p:grpSpPr>
          <a:xfrm>
            <a:off x="336789" y="2426098"/>
            <a:ext cx="8361878" cy="914400"/>
            <a:chOff x="336789" y="2426098"/>
            <a:chExt cx="8361878" cy="914400"/>
          </a:xfrm>
        </p:grpSpPr>
        <p:sp>
          <p:nvSpPr>
            <p:cNvPr id="11" name="Title 1"/>
            <p:cNvSpPr txBox="1">
              <a:spLocks/>
            </p:cNvSpPr>
            <p:nvPr/>
          </p:nvSpPr>
          <p:spPr>
            <a:xfrm>
              <a:off x="1479789" y="2461971"/>
              <a:ext cx="7218878" cy="831428"/>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2400" dirty="0">
                  <a:solidFill>
                    <a:schemeClr val="accent1"/>
                  </a:solidFill>
                  <a:latin typeface="Amazon Ember" charset="0"/>
                  <a:ea typeface="Amazon Ember" charset="0"/>
                  <a:cs typeface="Amazon Ember" charset="0"/>
                </a:rPr>
                <a:t>Backup, archive, and disaster recovery</a:t>
              </a:r>
              <a:br>
                <a:rPr lang="en-US" sz="2400" dirty="0">
                  <a:solidFill>
                    <a:schemeClr val="accent1"/>
                  </a:solidFill>
                  <a:latin typeface="Amazon Ember" charset="0"/>
                  <a:ea typeface="Amazon Ember" charset="0"/>
                  <a:cs typeface="Amazon Ember" charset="0"/>
                </a:rPr>
              </a:br>
              <a:r>
                <a:rPr lang="en-US" sz="1800" b="0" dirty="0">
                  <a:solidFill>
                    <a:schemeClr val="bg2"/>
                  </a:solidFill>
                  <a:latin typeface="Amazon Ember" charset="0"/>
                  <a:ea typeface="Amazon Ember" charset="0"/>
                  <a:cs typeface="Amazon Ember" charset="0"/>
                </a:rPr>
                <a:t>Cost effective storage in AWS with local or cloud restore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89" y="2426098"/>
              <a:ext cx="1143000" cy="914400"/>
            </a:xfrm>
            <a:prstGeom prst="rect">
              <a:avLst/>
            </a:prstGeom>
          </p:spPr>
        </p:pic>
      </p:grpSp>
    </p:spTree>
    <p:extLst>
      <p:ext uri="{BB962C8B-B14F-4D97-AF65-F5344CB8AC3E}">
        <p14:creationId xmlns:p14="http://schemas.microsoft.com/office/powerpoint/2010/main" val="120537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mazon Ember" charset="0"/>
                <a:ea typeface="Amazon Ember" charset="0"/>
                <a:cs typeface="Amazon Ember" charset="0"/>
              </a:rPr>
              <a:t>Storage - Characteristics</a:t>
            </a:r>
          </a:p>
        </p:txBody>
      </p:sp>
      <p:graphicFrame>
        <p:nvGraphicFramePr>
          <p:cNvPr id="8" name="Table 7"/>
          <p:cNvGraphicFramePr>
            <a:graphicFrameLocks noGrp="1"/>
          </p:cNvGraphicFramePr>
          <p:nvPr>
            <p:extLst>
              <p:ext uri="{D42A27DB-BD31-4B8C-83A1-F6EECF244321}">
                <p14:modId xmlns:p14="http://schemas.microsoft.com/office/powerpoint/2010/main" val="3002951702"/>
              </p:ext>
            </p:extLst>
          </p:nvPr>
        </p:nvGraphicFramePr>
        <p:xfrm>
          <a:off x="372374" y="1480333"/>
          <a:ext cx="8457302" cy="1414537"/>
        </p:xfrm>
        <a:graphic>
          <a:graphicData uri="http://schemas.openxmlformats.org/drawingml/2006/table">
            <a:tbl>
              <a:tblPr firstRow="1" bandRow="1">
                <a:tableStyleId>{5C22544A-7EE6-4342-B048-85BDC9FD1C3A}</a:tableStyleId>
              </a:tblPr>
              <a:tblGrid>
                <a:gridCol w="1208186">
                  <a:extLst>
                    <a:ext uri="{9D8B030D-6E8A-4147-A177-3AD203B41FA5}">
                      <a16:colId xmlns:a16="http://schemas.microsoft.com/office/drawing/2014/main" val="20000"/>
                    </a:ext>
                  </a:extLst>
                </a:gridCol>
                <a:gridCol w="1208186">
                  <a:extLst>
                    <a:ext uri="{9D8B030D-6E8A-4147-A177-3AD203B41FA5}">
                      <a16:colId xmlns:a16="http://schemas.microsoft.com/office/drawing/2014/main" val="20001"/>
                    </a:ext>
                  </a:extLst>
                </a:gridCol>
                <a:gridCol w="1208186">
                  <a:extLst>
                    <a:ext uri="{9D8B030D-6E8A-4147-A177-3AD203B41FA5}">
                      <a16:colId xmlns:a16="http://schemas.microsoft.com/office/drawing/2014/main" val="20002"/>
                    </a:ext>
                  </a:extLst>
                </a:gridCol>
                <a:gridCol w="1208186">
                  <a:extLst>
                    <a:ext uri="{9D8B030D-6E8A-4147-A177-3AD203B41FA5}">
                      <a16:colId xmlns:a16="http://schemas.microsoft.com/office/drawing/2014/main" val="20003"/>
                    </a:ext>
                  </a:extLst>
                </a:gridCol>
                <a:gridCol w="1109957">
                  <a:extLst>
                    <a:ext uri="{9D8B030D-6E8A-4147-A177-3AD203B41FA5}">
                      <a16:colId xmlns:a16="http://schemas.microsoft.com/office/drawing/2014/main" val="20004"/>
                    </a:ext>
                  </a:extLst>
                </a:gridCol>
                <a:gridCol w="1306415">
                  <a:extLst>
                    <a:ext uri="{9D8B030D-6E8A-4147-A177-3AD203B41FA5}">
                      <a16:colId xmlns:a16="http://schemas.microsoft.com/office/drawing/2014/main" val="20005"/>
                    </a:ext>
                  </a:extLst>
                </a:gridCol>
                <a:gridCol w="1208186">
                  <a:extLst>
                    <a:ext uri="{9D8B030D-6E8A-4147-A177-3AD203B41FA5}">
                      <a16:colId xmlns:a16="http://schemas.microsoft.com/office/drawing/2014/main" val="20006"/>
                    </a:ext>
                  </a:extLst>
                </a:gridCol>
              </a:tblGrid>
              <a:tr h="335233">
                <a:tc>
                  <a:txBody>
                    <a:bodyPr/>
                    <a:lstStyle/>
                    <a:p>
                      <a:pPr algn="ctr"/>
                      <a:r>
                        <a:rPr lang="en-US" sz="1400" dirty="0"/>
                        <a:t>Durability</a:t>
                      </a:r>
                      <a:endParaRPr lang="en-US" sz="1400" dirty="0">
                        <a:latin typeface="Amazon Ember" charset="0"/>
                        <a:ea typeface="Amazon Ember" charset="0"/>
                        <a:cs typeface="Amazon Ember" charset="0"/>
                      </a:endParaRPr>
                    </a:p>
                  </a:txBody>
                  <a:tcPr/>
                </a:tc>
                <a:tc>
                  <a:txBody>
                    <a:bodyPr/>
                    <a:lstStyle/>
                    <a:p>
                      <a:pPr algn="ctr"/>
                      <a:r>
                        <a:rPr lang="en-US" sz="1400" dirty="0"/>
                        <a:t>Availability</a:t>
                      </a:r>
                      <a:endParaRPr lang="en-US" sz="1400" dirty="0">
                        <a:latin typeface="Amazon Ember" charset="0"/>
                        <a:ea typeface="Amazon Ember" charset="0"/>
                        <a:cs typeface="Amazon Ember" charset="0"/>
                      </a:endParaRPr>
                    </a:p>
                  </a:txBody>
                  <a:tcPr/>
                </a:tc>
                <a:tc>
                  <a:txBody>
                    <a:bodyPr/>
                    <a:lstStyle/>
                    <a:p>
                      <a:pPr algn="ctr"/>
                      <a:r>
                        <a:rPr lang="en-US" sz="1400" dirty="0"/>
                        <a:t>Security</a:t>
                      </a:r>
                      <a:endParaRPr lang="en-US" sz="1400" dirty="0">
                        <a:latin typeface="Amazon Ember" charset="0"/>
                        <a:ea typeface="Amazon Ember" charset="0"/>
                        <a:cs typeface="Amazon Ember" charset="0"/>
                      </a:endParaRPr>
                    </a:p>
                  </a:txBody>
                  <a:tcPr/>
                </a:tc>
                <a:tc>
                  <a:txBody>
                    <a:bodyPr/>
                    <a:lstStyle/>
                    <a:p>
                      <a:pPr algn="ctr"/>
                      <a:r>
                        <a:rPr lang="en-US" sz="1400" dirty="0"/>
                        <a:t>Cost</a:t>
                      </a:r>
                      <a:endParaRPr lang="en-US" sz="1400" dirty="0">
                        <a:latin typeface="Amazon Ember" charset="0"/>
                        <a:ea typeface="Amazon Ember" charset="0"/>
                        <a:cs typeface="Amazon Ember" charset="0"/>
                      </a:endParaRPr>
                    </a:p>
                  </a:txBody>
                  <a:tcPr/>
                </a:tc>
                <a:tc>
                  <a:txBody>
                    <a:bodyPr/>
                    <a:lstStyle/>
                    <a:p>
                      <a:pPr algn="ctr"/>
                      <a:r>
                        <a:rPr lang="en-US" sz="1400" dirty="0"/>
                        <a:t>Scalability</a:t>
                      </a:r>
                      <a:endParaRPr lang="en-US" sz="1400" dirty="0">
                        <a:latin typeface="Amazon Ember" charset="0"/>
                        <a:ea typeface="Amazon Ember" charset="0"/>
                        <a:cs typeface="Amazon Ember" charset="0"/>
                      </a:endParaRPr>
                    </a:p>
                  </a:txBody>
                  <a:tcPr/>
                </a:tc>
                <a:tc>
                  <a:txBody>
                    <a:bodyPr/>
                    <a:lstStyle/>
                    <a:p>
                      <a:pPr algn="ctr"/>
                      <a:r>
                        <a:rPr lang="en-US" sz="1400" dirty="0"/>
                        <a:t>Performance</a:t>
                      </a:r>
                      <a:endParaRPr lang="en-US" sz="1400" dirty="0">
                        <a:latin typeface="Amazon Ember" charset="0"/>
                        <a:ea typeface="Amazon Ember" charset="0"/>
                        <a:cs typeface="Amazon Ember" charset="0"/>
                      </a:endParaRPr>
                    </a:p>
                  </a:txBody>
                  <a:tcPr/>
                </a:tc>
                <a:tc>
                  <a:txBody>
                    <a:bodyPr/>
                    <a:lstStyle/>
                    <a:p>
                      <a:pPr algn="ctr"/>
                      <a:r>
                        <a:rPr lang="en-US" sz="1400" dirty="0"/>
                        <a:t>Integration</a:t>
                      </a:r>
                      <a:endParaRPr lang="en-US" sz="1400" dirty="0">
                        <a:latin typeface="Amazon Ember" charset="0"/>
                        <a:ea typeface="Amazon Ember" charset="0"/>
                        <a:cs typeface="Amazon Ember" charset="0"/>
                      </a:endParaRPr>
                    </a:p>
                  </a:txBody>
                  <a:tcPr/>
                </a:tc>
                <a:extLst>
                  <a:ext uri="{0D108BD9-81ED-4DB2-BD59-A6C34878D82A}">
                    <a16:rowId xmlns:a16="http://schemas.microsoft.com/office/drawing/2014/main" val="10000"/>
                  </a:ext>
                </a:extLst>
              </a:tr>
              <a:tr h="1079304">
                <a:tc>
                  <a:txBody>
                    <a:bodyPr/>
                    <a:lstStyle/>
                    <a:p>
                      <a:r>
                        <a:rPr lang="en-US" sz="1200" dirty="0"/>
                        <a:t>Measure of expected data loss</a:t>
                      </a:r>
                      <a:endParaRPr lang="en-US" sz="1200" dirty="0">
                        <a:latin typeface="Amazon Ember" charset="0"/>
                        <a:ea typeface="Amazon Ember" charset="0"/>
                        <a:cs typeface="Amazon Ember" charset="0"/>
                      </a:endParaRPr>
                    </a:p>
                  </a:txBody>
                  <a:tcPr/>
                </a:tc>
                <a:tc>
                  <a:txBody>
                    <a:bodyPr/>
                    <a:lstStyle/>
                    <a:p>
                      <a:r>
                        <a:rPr lang="en-US" sz="1200" dirty="0"/>
                        <a:t>Measure</a:t>
                      </a:r>
                      <a:r>
                        <a:rPr lang="en-US" sz="1200" baseline="0" dirty="0"/>
                        <a:t> of expected downtime</a:t>
                      </a:r>
                      <a:endParaRPr lang="en-US" sz="1200" dirty="0">
                        <a:latin typeface="Amazon Ember" charset="0"/>
                        <a:ea typeface="Amazon Ember" charset="0"/>
                        <a:cs typeface="Amazon Ember" charset="0"/>
                      </a:endParaRPr>
                    </a:p>
                  </a:txBody>
                  <a:tcPr/>
                </a:tc>
                <a:tc>
                  <a:txBody>
                    <a:bodyPr/>
                    <a:lstStyle/>
                    <a:p>
                      <a:r>
                        <a:rPr lang="en-US" sz="1200" dirty="0"/>
                        <a:t>Security measures</a:t>
                      </a:r>
                      <a:r>
                        <a:rPr lang="en-US" sz="1200" baseline="0" dirty="0"/>
                        <a:t> for at-rest and in-transit data</a:t>
                      </a:r>
                      <a:endParaRPr lang="en-US" sz="1200" dirty="0">
                        <a:latin typeface="Amazon Ember" charset="0"/>
                        <a:ea typeface="Amazon Ember" charset="0"/>
                        <a:cs typeface="Amazon Ember" charset="0"/>
                      </a:endParaRPr>
                    </a:p>
                  </a:txBody>
                  <a:tcPr/>
                </a:tc>
                <a:tc>
                  <a:txBody>
                    <a:bodyPr/>
                    <a:lstStyle/>
                    <a:p>
                      <a:r>
                        <a:rPr lang="en-US" sz="1200" dirty="0"/>
                        <a:t>Amount per storage unit, e.g. $</a:t>
                      </a:r>
                      <a:r>
                        <a:rPr lang="en-US" sz="1200" baseline="0" dirty="0"/>
                        <a:t> </a:t>
                      </a:r>
                      <a:r>
                        <a:rPr lang="en-US" sz="1200" dirty="0"/>
                        <a:t>/</a:t>
                      </a:r>
                      <a:r>
                        <a:rPr lang="en-US" sz="1200" baseline="0" dirty="0"/>
                        <a:t> GB</a:t>
                      </a:r>
                      <a:endParaRPr lang="en-US" sz="1200" dirty="0">
                        <a:latin typeface="Amazon Ember" charset="0"/>
                        <a:ea typeface="Amazon Ember" charset="0"/>
                        <a:cs typeface="Amazon Ember" charset="0"/>
                      </a:endParaRPr>
                    </a:p>
                  </a:txBody>
                  <a:tcPr/>
                </a:tc>
                <a:tc>
                  <a:txBody>
                    <a:bodyPr/>
                    <a:lstStyle/>
                    <a:p>
                      <a:r>
                        <a:rPr lang="en-US" sz="1200" dirty="0"/>
                        <a:t>Upward</a:t>
                      </a:r>
                      <a:r>
                        <a:rPr lang="en-US" sz="1200" baseline="0" dirty="0"/>
                        <a:t> flexibility, storage size, number of users</a:t>
                      </a:r>
                      <a:endParaRPr lang="en-US" sz="1200" dirty="0">
                        <a:latin typeface="Amazon Ember" charset="0"/>
                        <a:ea typeface="Amazon Ember" charset="0"/>
                        <a:cs typeface="Amazon Ember" charset="0"/>
                      </a:endParaRPr>
                    </a:p>
                  </a:txBody>
                  <a:tcPr/>
                </a:tc>
                <a:tc>
                  <a:txBody>
                    <a:bodyPr/>
                    <a:lstStyle/>
                    <a:p>
                      <a:r>
                        <a:rPr lang="en-US" sz="1200" dirty="0"/>
                        <a:t>Performance</a:t>
                      </a:r>
                      <a:r>
                        <a:rPr lang="en-US" sz="1200" baseline="0" dirty="0"/>
                        <a:t> metrics (bandwidth</a:t>
                      </a:r>
                      <a:endParaRPr lang="en-US" sz="1200" baseline="0" dirty="0">
                        <a:latin typeface="Amazon Ember" charset="0"/>
                        <a:ea typeface="Amazon Ember" charset="0"/>
                        <a:cs typeface="Amazon Ember" charset="0"/>
                      </a:endParaRPr>
                    </a:p>
                  </a:txBody>
                  <a:tcPr/>
                </a:tc>
                <a:tc>
                  <a:txBody>
                    <a:bodyPr/>
                    <a:lstStyle/>
                    <a:p>
                      <a:r>
                        <a:rPr lang="en-US" sz="1200" dirty="0"/>
                        <a:t>Ability to interact via API or with other services</a:t>
                      </a:r>
                      <a:endParaRPr lang="en-US" sz="1200" dirty="0">
                        <a:latin typeface="Amazon Ember" charset="0"/>
                        <a:ea typeface="Amazon Ember" charset="0"/>
                        <a:cs typeface="Amazon Ember" charset="0"/>
                      </a:endParaRPr>
                    </a:p>
                  </a:txBody>
                  <a:tcPr/>
                </a:tc>
                <a:extLst>
                  <a:ext uri="{0D108BD9-81ED-4DB2-BD59-A6C34878D82A}">
                    <a16:rowId xmlns:a16="http://schemas.microsoft.com/office/drawing/2014/main" val="10001"/>
                  </a:ext>
                </a:extLst>
              </a:tr>
            </a:tbl>
          </a:graphicData>
        </a:graphic>
      </p:graphicFrame>
      <p:sp>
        <p:nvSpPr>
          <p:cNvPr id="7" name="TextBox 6"/>
          <p:cNvSpPr txBox="1"/>
          <p:nvPr/>
        </p:nvSpPr>
        <p:spPr>
          <a:xfrm>
            <a:off x="336789" y="1030304"/>
            <a:ext cx="4019049" cy="369332"/>
          </a:xfrm>
          <a:prstGeom prst="rect">
            <a:avLst/>
          </a:prstGeom>
          <a:noFill/>
        </p:spPr>
        <p:txBody>
          <a:bodyPr wrap="none" rtlCol="0">
            <a:spAutoFit/>
          </a:bodyPr>
          <a:lstStyle/>
          <a:p>
            <a:r>
              <a:rPr lang="en-US" dirty="0">
                <a:solidFill>
                  <a:schemeClr val="bg2"/>
                </a:solidFill>
                <a:latin typeface="Amazon Ember" charset="0"/>
                <a:ea typeface="Amazon Ember" charset="0"/>
                <a:cs typeface="Amazon Ember" charset="0"/>
              </a:rPr>
              <a:t>Some of the ways we look at storage</a:t>
            </a:r>
          </a:p>
        </p:txBody>
      </p:sp>
    </p:spTree>
    <p:extLst>
      <p:ext uri="{BB962C8B-B14F-4D97-AF65-F5344CB8AC3E}">
        <p14:creationId xmlns:p14="http://schemas.microsoft.com/office/powerpoint/2010/main" val="1198637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3B5D785E-EE52-1441-98C6-3B0CB3175D04}"/>
              </a:ext>
            </a:extLst>
          </p:cNvPr>
          <p:cNvSpPr>
            <a:spLocks noGrp="1"/>
          </p:cNvSpPr>
          <p:nvPr>
            <p:ph type="title" idx="4294967295"/>
          </p:nvPr>
        </p:nvSpPr>
        <p:spPr>
          <a:xfrm>
            <a:off x="251018" y="95250"/>
            <a:ext cx="8194481" cy="546100"/>
          </a:xfrm>
        </p:spPr>
        <p:txBody>
          <a:bodyPr/>
          <a:lstStyle/>
          <a:p>
            <a:r>
              <a:rPr lang="en-US" sz="2250" b="1" dirty="0">
                <a:latin typeface="Amazon Ember Regular"/>
              </a:rPr>
              <a:t>Storage Gateway Family</a:t>
            </a:r>
          </a:p>
        </p:txBody>
      </p:sp>
      <p:sp>
        <p:nvSpPr>
          <p:cNvPr id="114" name="TextBox 113">
            <a:extLst>
              <a:ext uri="{FF2B5EF4-FFF2-40B4-BE49-F238E27FC236}">
                <a16:creationId xmlns:a16="http://schemas.microsoft.com/office/drawing/2014/main" id="{FE2C9F5E-991C-CF49-87D4-1EA89A21D1FF}"/>
              </a:ext>
            </a:extLst>
          </p:cNvPr>
          <p:cNvSpPr txBox="1"/>
          <p:nvPr/>
        </p:nvSpPr>
        <p:spPr>
          <a:xfrm>
            <a:off x="5661187" y="5520709"/>
            <a:ext cx="1356041" cy="253916"/>
          </a:xfrm>
          <a:prstGeom prst="rect">
            <a:avLst/>
          </a:prstGeom>
          <a:noFill/>
        </p:spPr>
        <p:txBody>
          <a:bodyPr wrap="square" rtlCol="0">
            <a:spAutoFit/>
          </a:bodyPr>
          <a:lstStyle/>
          <a:p>
            <a:pPr algn="ctr">
              <a:defRPr/>
            </a:pPr>
            <a:r>
              <a:rPr lang="en-US" sz="1050" dirty="0">
                <a:solidFill>
                  <a:srgbClr val="FFFFFF"/>
                </a:solidFill>
                <a:latin typeface="Amazon Ember"/>
              </a:rPr>
              <a:t>AWS SFTP server</a:t>
            </a:r>
          </a:p>
        </p:txBody>
      </p:sp>
      <p:sp>
        <p:nvSpPr>
          <p:cNvPr id="119" name="TextBox 118">
            <a:extLst>
              <a:ext uri="{FF2B5EF4-FFF2-40B4-BE49-F238E27FC236}">
                <a16:creationId xmlns:a16="http://schemas.microsoft.com/office/drawing/2014/main" id="{3CDA18BF-5CCE-5543-82A1-34D8B5CAFE4A}"/>
              </a:ext>
            </a:extLst>
          </p:cNvPr>
          <p:cNvSpPr txBox="1"/>
          <p:nvPr/>
        </p:nvSpPr>
        <p:spPr>
          <a:xfrm>
            <a:off x="7263594" y="5446655"/>
            <a:ext cx="1726428" cy="415498"/>
          </a:xfrm>
          <a:prstGeom prst="rect">
            <a:avLst/>
          </a:prstGeom>
          <a:noFill/>
        </p:spPr>
        <p:txBody>
          <a:bodyPr wrap="square" rtlCol="0">
            <a:spAutoFit/>
          </a:bodyPr>
          <a:lstStyle/>
          <a:p>
            <a:pPr algn="ctr">
              <a:defRPr/>
            </a:pPr>
            <a:r>
              <a:rPr lang="en-US" sz="1050" dirty="0">
                <a:solidFill>
                  <a:srgbClr val="FFFFFF"/>
                </a:solidFill>
                <a:latin typeface="Amazon Ember"/>
              </a:rPr>
              <a:t>Customer’s Amazon S3 Bucket</a:t>
            </a:r>
          </a:p>
        </p:txBody>
      </p:sp>
      <p:sp>
        <p:nvSpPr>
          <p:cNvPr id="66" name="TextBox 65">
            <a:extLst>
              <a:ext uri="{FF2B5EF4-FFF2-40B4-BE49-F238E27FC236}">
                <a16:creationId xmlns:a16="http://schemas.microsoft.com/office/drawing/2014/main" id="{C445D311-34EB-4BB3-BAC9-33CD3A3E63E7}"/>
              </a:ext>
            </a:extLst>
          </p:cNvPr>
          <p:cNvSpPr txBox="1"/>
          <p:nvPr/>
        </p:nvSpPr>
        <p:spPr>
          <a:xfrm>
            <a:off x="251019" y="1636055"/>
            <a:ext cx="1874078" cy="530915"/>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Amazon S3 File Gateway</a:t>
            </a:r>
          </a:p>
        </p:txBody>
      </p:sp>
      <p:sp>
        <p:nvSpPr>
          <p:cNvPr id="67" name="TextBox 66">
            <a:extLst>
              <a:ext uri="{FF2B5EF4-FFF2-40B4-BE49-F238E27FC236}">
                <a16:creationId xmlns:a16="http://schemas.microsoft.com/office/drawing/2014/main" id="{138D27DA-583C-4583-B891-A8CBAAADDBDF}"/>
              </a:ext>
            </a:extLst>
          </p:cNvPr>
          <p:cNvSpPr txBox="1"/>
          <p:nvPr/>
        </p:nvSpPr>
        <p:spPr>
          <a:xfrm>
            <a:off x="6683835" y="1599576"/>
            <a:ext cx="2006173" cy="300082"/>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Volume Gateway</a:t>
            </a:r>
          </a:p>
        </p:txBody>
      </p:sp>
      <p:sp>
        <p:nvSpPr>
          <p:cNvPr id="69" name="TextBox 68">
            <a:extLst>
              <a:ext uri="{FF2B5EF4-FFF2-40B4-BE49-F238E27FC236}">
                <a16:creationId xmlns:a16="http://schemas.microsoft.com/office/drawing/2014/main" id="{8E1C689A-59F3-44C0-B13A-53A25C0F347F}"/>
              </a:ext>
            </a:extLst>
          </p:cNvPr>
          <p:cNvSpPr txBox="1"/>
          <p:nvPr/>
        </p:nvSpPr>
        <p:spPr>
          <a:xfrm>
            <a:off x="4521852" y="1601430"/>
            <a:ext cx="1874078" cy="300082"/>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Tape Gateway</a:t>
            </a:r>
          </a:p>
        </p:txBody>
      </p:sp>
      <p:pic>
        <p:nvPicPr>
          <p:cNvPr id="26" name="Picture 25">
            <a:extLst>
              <a:ext uri="{FF2B5EF4-FFF2-40B4-BE49-F238E27FC236}">
                <a16:creationId xmlns:a16="http://schemas.microsoft.com/office/drawing/2014/main" id="{9E44B71D-D1A2-6F44-8430-DE41765E6CD0}"/>
              </a:ext>
            </a:extLst>
          </p:cNvPr>
          <p:cNvPicPr>
            <a:picLocks noChangeAspect="1"/>
          </p:cNvPicPr>
          <p:nvPr/>
        </p:nvPicPr>
        <p:blipFill>
          <a:blip r:embed="rId3"/>
          <a:stretch>
            <a:fillRect/>
          </a:stretch>
        </p:blipFill>
        <p:spPr>
          <a:xfrm>
            <a:off x="7378226" y="901296"/>
            <a:ext cx="617389" cy="617389"/>
          </a:xfrm>
          <a:prstGeom prst="rect">
            <a:avLst/>
          </a:prstGeom>
        </p:spPr>
      </p:pic>
      <p:pic>
        <p:nvPicPr>
          <p:cNvPr id="28" name="Picture 27">
            <a:extLst>
              <a:ext uri="{FF2B5EF4-FFF2-40B4-BE49-F238E27FC236}">
                <a16:creationId xmlns:a16="http://schemas.microsoft.com/office/drawing/2014/main" id="{75144A65-7A75-C742-A1AA-55567AA38932}"/>
              </a:ext>
            </a:extLst>
          </p:cNvPr>
          <p:cNvPicPr>
            <a:picLocks noChangeAspect="1"/>
          </p:cNvPicPr>
          <p:nvPr/>
        </p:nvPicPr>
        <p:blipFill>
          <a:blip r:embed="rId4"/>
          <a:stretch>
            <a:fillRect/>
          </a:stretch>
        </p:blipFill>
        <p:spPr>
          <a:xfrm>
            <a:off x="5150196" y="845114"/>
            <a:ext cx="617389" cy="617389"/>
          </a:xfrm>
          <a:prstGeom prst="rect">
            <a:avLst/>
          </a:prstGeom>
        </p:spPr>
      </p:pic>
      <p:sp>
        <p:nvSpPr>
          <p:cNvPr id="14" name="TextBox 13">
            <a:extLst>
              <a:ext uri="{FF2B5EF4-FFF2-40B4-BE49-F238E27FC236}">
                <a16:creationId xmlns:a16="http://schemas.microsoft.com/office/drawing/2014/main" id="{4C766FA7-31DE-2046-9758-B00E3278063B}"/>
              </a:ext>
            </a:extLst>
          </p:cNvPr>
          <p:cNvSpPr txBox="1"/>
          <p:nvPr/>
        </p:nvSpPr>
        <p:spPr>
          <a:xfrm>
            <a:off x="2479392" y="1601431"/>
            <a:ext cx="1874078" cy="530915"/>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Amazon FSx File Gateway</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610" y="845375"/>
            <a:ext cx="642895" cy="67516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9839" y="791176"/>
            <a:ext cx="673181" cy="673181"/>
          </a:xfrm>
          <a:prstGeom prst="rect">
            <a:avLst/>
          </a:prstGeom>
        </p:spPr>
      </p:pic>
      <p:sp>
        <p:nvSpPr>
          <p:cNvPr id="19" name="TextBox 18">
            <a:extLst>
              <a:ext uri="{FF2B5EF4-FFF2-40B4-BE49-F238E27FC236}">
                <a16:creationId xmlns:a16="http://schemas.microsoft.com/office/drawing/2014/main" id="{C445D311-34EB-4BB3-BAC9-33CD3A3E63E7}"/>
              </a:ext>
            </a:extLst>
          </p:cNvPr>
          <p:cNvSpPr txBox="1"/>
          <p:nvPr/>
        </p:nvSpPr>
        <p:spPr>
          <a:xfrm>
            <a:off x="224288" y="2185506"/>
            <a:ext cx="1927537" cy="807913"/>
          </a:xfrm>
          <a:prstGeom prst="rect">
            <a:avLst/>
          </a:prstGeom>
          <a:noFill/>
        </p:spPr>
        <p:txBody>
          <a:bodyPr wrap="square" lIns="68580" tIns="34290" rIns="68580" bIns="34290" rtlCol="0">
            <a:spAutoFit/>
          </a:bodyPr>
          <a:lstStyle/>
          <a:p>
            <a:pPr algn="ctr" defTabSz="342865">
              <a:spcBef>
                <a:spcPts val="324"/>
              </a:spcBef>
              <a:defRPr/>
            </a:pPr>
            <a:r>
              <a:rPr lang="en-US" sz="1200" dirty="0">
                <a:solidFill>
                  <a:srgbClr val="FFFFFF"/>
                </a:solidFill>
                <a:latin typeface="Arial"/>
                <a:ea typeface="Amazon Ember" panose="020B0603020204020204" pitchFamily="34" charset="0"/>
                <a:cs typeface="Amazon Ember" panose="020B0603020204020204" pitchFamily="34" charset="0"/>
              </a:rPr>
              <a:t>Store and access objects in Amazon S3 from file-based applications with local caching</a:t>
            </a:r>
          </a:p>
        </p:txBody>
      </p:sp>
      <p:sp>
        <p:nvSpPr>
          <p:cNvPr id="23" name="TextBox 22">
            <a:extLst>
              <a:ext uri="{FF2B5EF4-FFF2-40B4-BE49-F238E27FC236}">
                <a16:creationId xmlns:a16="http://schemas.microsoft.com/office/drawing/2014/main" id="{138D27DA-583C-4583-B891-A8CBAAADDBDF}"/>
              </a:ext>
            </a:extLst>
          </p:cNvPr>
          <p:cNvSpPr txBox="1"/>
          <p:nvPr/>
        </p:nvSpPr>
        <p:spPr>
          <a:xfrm>
            <a:off x="6754785" y="2183652"/>
            <a:ext cx="2027133" cy="1177245"/>
          </a:xfrm>
          <a:prstGeom prst="rect">
            <a:avLst/>
          </a:prstGeom>
          <a:noFill/>
        </p:spPr>
        <p:txBody>
          <a:bodyPr wrap="square" lIns="68580" tIns="34290" rIns="68580" bIns="34290" rtlCol="0">
            <a:spAutoFit/>
          </a:bodyPr>
          <a:lstStyle/>
          <a:p>
            <a:pPr algn="ctr" defTabSz="342865">
              <a:spcBef>
                <a:spcPts val="324"/>
              </a:spcBef>
              <a:defRPr/>
            </a:pPr>
            <a:r>
              <a:rPr lang="en-US" sz="1200" dirty="0">
                <a:solidFill>
                  <a:srgbClr val="FFFFFF"/>
                </a:solidFill>
                <a:latin typeface="Arial"/>
                <a:ea typeface="Amazon Ember" panose="020B0603020204020204" pitchFamily="34" charset="0"/>
                <a:cs typeface="Amazon Ember" panose="020B0603020204020204" pitchFamily="34" charset="0"/>
              </a:rPr>
              <a:t>Block storage on-premises backed by cloud storage with local caching, Amazon EBS snapshots, and clones, integrated with AWS Backup</a:t>
            </a:r>
          </a:p>
        </p:txBody>
      </p:sp>
      <p:sp>
        <p:nvSpPr>
          <p:cNvPr id="24" name="TextBox 23">
            <a:extLst>
              <a:ext uri="{FF2B5EF4-FFF2-40B4-BE49-F238E27FC236}">
                <a16:creationId xmlns:a16="http://schemas.microsoft.com/office/drawing/2014/main" id="{8E1C689A-59F3-44C0-B13A-53A25C0F347F}"/>
              </a:ext>
            </a:extLst>
          </p:cNvPr>
          <p:cNvSpPr txBox="1"/>
          <p:nvPr/>
        </p:nvSpPr>
        <p:spPr>
          <a:xfrm>
            <a:off x="4521852" y="2165116"/>
            <a:ext cx="1912165" cy="992579"/>
          </a:xfrm>
          <a:prstGeom prst="rect">
            <a:avLst/>
          </a:prstGeom>
          <a:noFill/>
        </p:spPr>
        <p:txBody>
          <a:bodyPr wrap="square" lIns="68580" tIns="34290" rIns="68580" bIns="34290" rtlCol="0">
            <a:spAutoFit/>
          </a:bodyPr>
          <a:lstStyle/>
          <a:p>
            <a:pPr algn="ctr" defTabSz="342865">
              <a:spcBef>
                <a:spcPts val="324"/>
              </a:spcBef>
              <a:defRPr/>
            </a:pPr>
            <a:r>
              <a:rPr lang="en-US" sz="1200" dirty="0">
                <a:solidFill>
                  <a:srgbClr val="FFFFFF"/>
                </a:solidFill>
                <a:latin typeface="Arial"/>
                <a:ea typeface="Amazon Ember" panose="020B0603020204020204" pitchFamily="34" charset="0"/>
                <a:cs typeface="Amazon Ember" panose="020B0603020204020204" pitchFamily="34" charset="0"/>
              </a:rPr>
              <a:t>Drop-in replacement for physical tape infrastructure backed by cloud storage with local caching</a:t>
            </a:r>
          </a:p>
        </p:txBody>
      </p:sp>
      <p:sp>
        <p:nvSpPr>
          <p:cNvPr id="25" name="Rectangle 24">
            <a:extLst>
              <a:ext uri="{FF2B5EF4-FFF2-40B4-BE49-F238E27FC236}">
                <a16:creationId xmlns:a16="http://schemas.microsoft.com/office/drawing/2014/main" id="{6BE0756F-609F-44DA-AAF6-476AA7A40F21}"/>
              </a:ext>
            </a:extLst>
          </p:cNvPr>
          <p:cNvSpPr/>
          <p:nvPr/>
        </p:nvSpPr>
        <p:spPr>
          <a:xfrm>
            <a:off x="251019" y="3338976"/>
            <a:ext cx="1874078" cy="1028700"/>
          </a:xfrm>
          <a:prstGeom prst="rect">
            <a:avLst/>
          </a:prstGeom>
          <a:noFill/>
          <a:ln w="9525" cap="flat" cmpd="sng" algn="ctr">
            <a:solidFill>
              <a:srgbClr val="FFFFFF"/>
            </a:solidFill>
            <a:prstDash val="solid"/>
          </a:ln>
          <a:effectLst/>
        </p:spPr>
        <p:txBody>
          <a:bodyPr lIns="68580" tIns="68580" rIns="68580" bIns="68580" rtlCol="0" anchor="ctr" anchorCtr="0"/>
          <a:lstStyle/>
          <a:p>
            <a:pPr marL="0" marR="0" lvl="0" indent="0" algn="ctr" defTabSz="34286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rPr>
              <a:t>File-based applications work without change</a:t>
            </a:r>
          </a:p>
        </p:txBody>
      </p:sp>
      <p:sp>
        <p:nvSpPr>
          <p:cNvPr id="27" name="Rectangle 26">
            <a:extLst>
              <a:ext uri="{FF2B5EF4-FFF2-40B4-BE49-F238E27FC236}">
                <a16:creationId xmlns:a16="http://schemas.microsoft.com/office/drawing/2014/main" id="{270BDC52-476F-4A97-9849-C3E6DBD7F0B7}"/>
              </a:ext>
            </a:extLst>
          </p:cNvPr>
          <p:cNvSpPr/>
          <p:nvPr/>
        </p:nvSpPr>
        <p:spPr>
          <a:xfrm>
            <a:off x="6830974" y="3337122"/>
            <a:ext cx="1950944" cy="1028700"/>
          </a:xfrm>
          <a:prstGeom prst="rect">
            <a:avLst/>
          </a:prstGeom>
          <a:noFill/>
          <a:ln w="9525" cap="flat" cmpd="sng" algn="ctr">
            <a:solidFill>
              <a:srgbClr val="FFFFFF"/>
            </a:solidFill>
            <a:prstDash val="solid"/>
          </a:ln>
          <a:effectLst/>
        </p:spPr>
        <p:txBody>
          <a:bodyPr lIns="68580" tIns="68580" rIns="68580" bIns="68580" rtlCol="0" anchor="ctr" anchorCtr="0"/>
          <a:lstStyle/>
          <a:p>
            <a:pPr marL="0" marR="0" lvl="0" indent="0" algn="ctr" defTabSz="34286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rPr>
              <a:t>SAN-like with cloud recovery</a:t>
            </a:r>
          </a:p>
        </p:txBody>
      </p:sp>
      <p:sp>
        <p:nvSpPr>
          <p:cNvPr id="29" name="Rectangle 28">
            <a:extLst>
              <a:ext uri="{FF2B5EF4-FFF2-40B4-BE49-F238E27FC236}">
                <a16:creationId xmlns:a16="http://schemas.microsoft.com/office/drawing/2014/main" id="{2B78688B-0000-4E40-87EF-0ACD1A04EBC3}"/>
              </a:ext>
            </a:extLst>
          </p:cNvPr>
          <p:cNvSpPr/>
          <p:nvPr/>
        </p:nvSpPr>
        <p:spPr>
          <a:xfrm>
            <a:off x="4618357" y="3337122"/>
            <a:ext cx="1976044" cy="1028700"/>
          </a:xfrm>
          <a:prstGeom prst="rect">
            <a:avLst/>
          </a:prstGeom>
          <a:noFill/>
          <a:ln w="9525" cap="flat" cmpd="sng" algn="ctr">
            <a:solidFill>
              <a:srgbClr val="FFFFFF"/>
            </a:solidFill>
            <a:prstDash val="solid"/>
          </a:ln>
          <a:effectLst/>
        </p:spPr>
        <p:txBody>
          <a:bodyPr lIns="68580" tIns="68580" rIns="68580" bIns="68580" rtlCol="0" anchor="ctr" anchorCtr="0"/>
          <a:lstStyle/>
          <a:p>
            <a:pPr marL="0" marR="0" lvl="0" indent="0" algn="ctr" defTabSz="34286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rPr>
              <a:t>Easily switch tape backups to AWS</a:t>
            </a:r>
          </a:p>
        </p:txBody>
      </p:sp>
      <p:sp>
        <p:nvSpPr>
          <p:cNvPr id="30" name="TextBox 29">
            <a:extLst>
              <a:ext uri="{FF2B5EF4-FFF2-40B4-BE49-F238E27FC236}">
                <a16:creationId xmlns:a16="http://schemas.microsoft.com/office/drawing/2014/main" id="{C445D311-34EB-4BB3-BAC9-33CD3A3E63E7}"/>
              </a:ext>
            </a:extLst>
          </p:cNvPr>
          <p:cNvSpPr txBox="1"/>
          <p:nvPr/>
        </p:nvSpPr>
        <p:spPr>
          <a:xfrm>
            <a:off x="2479392" y="2232540"/>
            <a:ext cx="1927537" cy="807913"/>
          </a:xfrm>
          <a:prstGeom prst="rect">
            <a:avLst/>
          </a:prstGeom>
          <a:noFill/>
        </p:spPr>
        <p:txBody>
          <a:bodyPr wrap="square" lIns="68580" tIns="34290" rIns="68580" bIns="34290" rtlCol="0">
            <a:spAutoFit/>
          </a:bodyPr>
          <a:lstStyle/>
          <a:p>
            <a:pPr lvl="0" algn="ctr" defTabSz="548584">
              <a:defRPr/>
            </a:pPr>
            <a:r>
              <a:rPr lang="en-US" sz="1200" dirty="0">
                <a:solidFill>
                  <a:srgbClr val="FFFFFF"/>
                </a:solidFill>
              </a:rPr>
              <a:t>Native access to Amazon FSx for on-premises group file shares and home directories</a:t>
            </a:r>
          </a:p>
        </p:txBody>
      </p:sp>
      <p:sp>
        <p:nvSpPr>
          <p:cNvPr id="31" name="Rectangle 30">
            <a:extLst>
              <a:ext uri="{FF2B5EF4-FFF2-40B4-BE49-F238E27FC236}">
                <a16:creationId xmlns:a16="http://schemas.microsoft.com/office/drawing/2014/main" id="{2B78688B-0000-4E40-87EF-0ACD1A04EBC3}"/>
              </a:ext>
            </a:extLst>
          </p:cNvPr>
          <p:cNvSpPr/>
          <p:nvPr/>
        </p:nvSpPr>
        <p:spPr>
          <a:xfrm>
            <a:off x="2430885" y="3337122"/>
            <a:ext cx="1976044" cy="1028700"/>
          </a:xfrm>
          <a:prstGeom prst="rect">
            <a:avLst/>
          </a:prstGeom>
          <a:noFill/>
          <a:ln w="9525" cap="flat" cmpd="sng" algn="ctr">
            <a:solidFill>
              <a:srgbClr val="FFFFFF"/>
            </a:solidFill>
            <a:prstDash val="solid"/>
          </a:ln>
          <a:effectLst/>
        </p:spPr>
        <p:txBody>
          <a:bodyPr lIns="68580" tIns="68580" rIns="68580" bIns="68580" rtlCol="0" anchor="ctr" anchorCtr="0"/>
          <a:lstStyle/>
          <a:p>
            <a:pPr marL="0" marR="0" lvl="0" indent="0" algn="ctr" defTabSz="342865"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a:ea typeface="+mn-ea"/>
                <a:cs typeface="+mn-cs"/>
              </a:rPr>
              <a:t>Access FSx for Windows File Server from on-premises</a:t>
            </a:r>
          </a:p>
        </p:txBody>
      </p:sp>
    </p:spTree>
    <p:extLst>
      <p:ext uri="{BB962C8B-B14F-4D97-AF65-F5344CB8AC3E}">
        <p14:creationId xmlns:p14="http://schemas.microsoft.com/office/powerpoint/2010/main" val="1350437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F6D7-66F2-4114-9165-4B1F1091C96F}"/>
              </a:ext>
            </a:extLst>
          </p:cNvPr>
          <p:cNvSpPr>
            <a:spLocks noGrp="1"/>
          </p:cNvSpPr>
          <p:nvPr>
            <p:ph type="title" idx="4294967295"/>
          </p:nvPr>
        </p:nvSpPr>
        <p:spPr>
          <a:xfrm>
            <a:off x="529389" y="3151188"/>
            <a:ext cx="1702636" cy="674687"/>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File Gateway</a:t>
            </a:r>
          </a:p>
        </p:txBody>
      </p:sp>
      <p:sp>
        <p:nvSpPr>
          <p:cNvPr id="3" name="Content Placeholder 2">
            <a:extLst>
              <a:ext uri="{FF2B5EF4-FFF2-40B4-BE49-F238E27FC236}">
                <a16:creationId xmlns:a16="http://schemas.microsoft.com/office/drawing/2014/main" id="{856CBD56-EB19-4D7A-9F3B-77966AB24D48}"/>
              </a:ext>
            </a:extLst>
          </p:cNvPr>
          <p:cNvSpPr>
            <a:spLocks noGrp="1"/>
          </p:cNvSpPr>
          <p:nvPr>
            <p:ph idx="4294967295"/>
          </p:nvPr>
        </p:nvSpPr>
        <p:spPr>
          <a:xfrm>
            <a:off x="2350169" y="587639"/>
            <a:ext cx="6793832" cy="4052624"/>
          </a:xfrm>
        </p:spPr>
        <p:txBody>
          <a:bodyPr/>
          <a:lstStyle/>
          <a:p>
            <a:pPr defTabSz="685799">
              <a:lnSpc>
                <a:spcPct val="90000"/>
              </a:lnSpc>
              <a:spcBef>
                <a:spcPts val="1125"/>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Connect using NFS v3/v4 or SMB v2/v3 protocols</a:t>
            </a:r>
          </a:p>
          <a:p>
            <a:pPr marL="140891" defTabSz="685799">
              <a:lnSpc>
                <a:spcPct val="90000"/>
              </a:lnSpc>
              <a:spcBef>
                <a:spcPts val="0"/>
              </a:spcBef>
              <a:spcAft>
                <a:spcPts val="375"/>
              </a:spcAft>
              <a:buSzPct val="90000"/>
            </a:pPr>
            <a:r>
              <a:rPr lang="en-US" sz="1000" dirty="0">
                <a:latin typeface="Amazon Ember" panose="020B0603020204020204" pitchFamily="34" charset="0"/>
                <a:ea typeface="Amazon Ember" panose="020B0603020204020204" pitchFamily="34" charset="0"/>
                <a:cs typeface="Amazon Ember" panose="020B0603020204020204" pitchFamily="34" charset="0"/>
              </a:rPr>
              <a:t>Files stored as native S3 objects</a:t>
            </a:r>
          </a:p>
          <a:p>
            <a:pPr marL="140891" defTabSz="685799">
              <a:lnSpc>
                <a:spcPct val="90000"/>
              </a:lnSpc>
              <a:spcBef>
                <a:spcPts val="0"/>
              </a:spcBef>
              <a:spcAft>
                <a:spcPts val="375"/>
              </a:spcAft>
              <a:buSzPct val="90000"/>
            </a:pPr>
            <a:r>
              <a:rPr lang="en-US" sz="1000" dirty="0">
                <a:latin typeface="Amazon Ember" panose="020B0603020204020204" pitchFamily="34" charset="0"/>
                <a:ea typeface="Amazon Ember" panose="020B0603020204020204" pitchFamily="34" charset="0"/>
                <a:cs typeface="Amazon Ember" panose="020B0603020204020204" pitchFamily="34" charset="0"/>
              </a:rPr>
              <a:t>Metadata is preserved as object user metadata</a:t>
            </a:r>
          </a:p>
          <a:p>
            <a:pPr defTabSz="685799">
              <a:lnSpc>
                <a:spcPct val="90000"/>
              </a:lnSpc>
              <a:spcBef>
                <a:spcPts val="1125"/>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Object-level encryption with SSE-S3 or SSE-KMS</a:t>
            </a:r>
          </a:p>
          <a:p>
            <a:pPr defTabSz="685799">
              <a:lnSpc>
                <a:spcPct val="90000"/>
              </a:lnSpc>
              <a:spcBef>
                <a:spcPts val="1125"/>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Fully managed local cache</a:t>
            </a:r>
          </a:p>
          <a:p>
            <a:pPr marL="140891" defTabSz="685799">
              <a:lnSpc>
                <a:spcPct val="90000"/>
              </a:lnSpc>
              <a:spcBef>
                <a:spcPts val="0"/>
              </a:spcBef>
              <a:spcAft>
                <a:spcPts val="375"/>
              </a:spcAft>
              <a:buSzPct val="90000"/>
            </a:pPr>
            <a:r>
              <a:rPr lang="en-US" sz="1000" dirty="0">
                <a:latin typeface="Amazon Ember" panose="020B0603020204020204" pitchFamily="34" charset="0"/>
                <a:ea typeface="Amazon Ember" panose="020B0603020204020204" pitchFamily="34" charset="0"/>
                <a:cs typeface="Amazon Ember" panose="020B0603020204020204" pitchFamily="34" charset="0"/>
              </a:rPr>
              <a:t>Read-through, write-back, LRU managed</a:t>
            </a: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defTabSz="685799">
              <a:lnSpc>
                <a:spcPct val="90000"/>
              </a:lnSpc>
              <a:spcBef>
                <a:spcPts val="1125"/>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Notifications through Amazon CloudWatch (e.g., upload complete)</a:t>
            </a:r>
          </a:p>
          <a:p>
            <a:pPr defTabSz="685799">
              <a:lnSpc>
                <a:spcPct val="90000"/>
              </a:lnSpc>
              <a:spcBef>
                <a:spcPts val="1125"/>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Optimized data transfers</a:t>
            </a:r>
          </a:p>
          <a:p>
            <a:pPr marL="140891" defTabSz="685799">
              <a:lnSpc>
                <a:spcPct val="90000"/>
              </a:lnSpc>
              <a:spcBef>
                <a:spcPts val="0"/>
              </a:spcBef>
              <a:spcAft>
                <a:spcPts val="375"/>
              </a:spcAft>
              <a:buSzPct val="90000"/>
            </a:pPr>
            <a:r>
              <a:rPr lang="en-US" sz="1000" dirty="0">
                <a:latin typeface="Amazon Ember" panose="020B0603020204020204" pitchFamily="34" charset="0"/>
                <a:ea typeface="Amazon Ember" panose="020B0603020204020204" pitchFamily="34" charset="0"/>
                <a:cs typeface="Amazon Ember" panose="020B0603020204020204" pitchFamily="34" charset="0"/>
              </a:rPr>
              <a:t>Uploads only sends changes, downloads retrieve file parts needed</a:t>
            </a:r>
          </a:p>
          <a:p>
            <a:pPr marL="140891" defTabSz="685799">
              <a:lnSpc>
                <a:spcPct val="90000"/>
              </a:lnSpc>
              <a:spcBef>
                <a:spcPts val="0"/>
              </a:spcBef>
              <a:spcAft>
                <a:spcPts val="375"/>
              </a:spcAft>
              <a:buSzPct val="90000"/>
            </a:pP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defTabSz="685799">
              <a:lnSpc>
                <a:spcPct val="90000"/>
              </a:lnSpc>
              <a:spcBef>
                <a:spcPts val="0"/>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Refresh cache by prefix</a:t>
            </a:r>
          </a:p>
          <a:p>
            <a:pPr marL="142875" defTabSz="685799">
              <a:lnSpc>
                <a:spcPct val="90000"/>
              </a:lnSpc>
              <a:spcBef>
                <a:spcPts val="0"/>
              </a:spcBef>
              <a:spcAft>
                <a:spcPts val="375"/>
              </a:spcAft>
              <a:buSzPct val="90000"/>
            </a:pPr>
            <a:r>
              <a:rPr lang="en-US" sz="1000" dirty="0">
                <a:latin typeface="Amazon Ember" panose="020B0603020204020204" pitchFamily="34" charset="0"/>
                <a:ea typeface="Amazon Ember" panose="020B0603020204020204" pitchFamily="34" charset="0"/>
                <a:cs typeface="Amazon Ember" panose="020B0603020204020204" pitchFamily="34" charset="0"/>
              </a:rPr>
              <a:t>Optimizes content distribution workloads</a:t>
            </a:r>
          </a:p>
          <a:p>
            <a:pPr defTabSz="685799">
              <a:lnSpc>
                <a:spcPct val="90000"/>
              </a:lnSpc>
              <a:spcBef>
                <a:spcPts val="0"/>
              </a:spcBef>
              <a:spcAft>
                <a:spcPts val="375"/>
              </a:spcAft>
              <a:buSzPct val="90000"/>
            </a:pPr>
            <a:endParaRPr lang="en-US" sz="1250" dirty="0">
              <a:latin typeface="Amazon Ember" panose="020B0603020204020204" pitchFamily="34" charset="0"/>
              <a:ea typeface="Amazon Ember" panose="020B0603020204020204" pitchFamily="34" charset="0"/>
              <a:cs typeface="Amazon Ember" panose="020B0603020204020204" pitchFamily="34" charset="0"/>
            </a:endParaRPr>
          </a:p>
          <a:p>
            <a:pPr defTabSz="685799">
              <a:lnSpc>
                <a:spcPct val="90000"/>
              </a:lnSpc>
              <a:spcBef>
                <a:spcPts val="0"/>
              </a:spcBef>
              <a:spcAft>
                <a:spcPts val="375"/>
              </a:spcAft>
              <a:buSzPct val="90000"/>
            </a:pPr>
            <a:r>
              <a:rPr lang="en-US" sz="1250" dirty="0">
                <a:latin typeface="Amazon Ember" panose="020B0603020204020204" pitchFamily="34" charset="0"/>
                <a:ea typeface="Amazon Ember" panose="020B0603020204020204" pitchFamily="34" charset="0"/>
                <a:cs typeface="Amazon Ember" panose="020B0603020204020204" pitchFamily="34" charset="0"/>
              </a:rPr>
              <a:t>Performance</a:t>
            </a:r>
          </a:p>
          <a:p>
            <a:pPr marL="142875" lvl="1" indent="0" defTabSz="685799">
              <a:lnSpc>
                <a:spcPct val="90000"/>
              </a:lnSpc>
              <a:spcBef>
                <a:spcPts val="0"/>
              </a:spcBef>
              <a:spcAft>
                <a:spcPts val="375"/>
              </a:spcAft>
              <a:buSzPct val="90000"/>
              <a:buNone/>
            </a:pPr>
            <a:r>
              <a:rPr lang="en-US" sz="1000" dirty="0">
                <a:latin typeface="Amazon Ember" panose="020B0603020204020204" pitchFamily="34" charset="0"/>
                <a:ea typeface="Amazon Ember" panose="020B0603020204020204" pitchFamily="34" charset="0"/>
                <a:cs typeface="Amazon Ember" panose="020B0603020204020204" pitchFamily="34" charset="0"/>
              </a:rPr>
              <a:t>Client writes at up to 4 Gbps</a:t>
            </a:r>
          </a:p>
        </p:txBody>
      </p:sp>
      <p:cxnSp>
        <p:nvCxnSpPr>
          <p:cNvPr id="4" name="Straight Connector 3">
            <a:extLst>
              <a:ext uri="{FF2B5EF4-FFF2-40B4-BE49-F238E27FC236}">
                <a16:creationId xmlns:a16="http://schemas.microsoft.com/office/drawing/2014/main" id="{3AF35CDC-F09F-428A-9FC5-531FA810C942}"/>
              </a:ext>
            </a:extLst>
          </p:cNvPr>
          <p:cNvCxnSpPr/>
          <p:nvPr/>
        </p:nvCxnSpPr>
        <p:spPr>
          <a:xfrm>
            <a:off x="2444298" y="1307078"/>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719FD11-D6C2-4E7D-9999-CFB93B2650AA}"/>
              </a:ext>
            </a:extLst>
          </p:cNvPr>
          <p:cNvCxnSpPr/>
          <p:nvPr/>
        </p:nvCxnSpPr>
        <p:spPr>
          <a:xfrm>
            <a:off x="2444298" y="1673605"/>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3220EA7-016E-4FEC-B8C6-B3A5DB99776B}"/>
              </a:ext>
            </a:extLst>
          </p:cNvPr>
          <p:cNvCxnSpPr/>
          <p:nvPr/>
        </p:nvCxnSpPr>
        <p:spPr>
          <a:xfrm>
            <a:off x="2444298" y="2236444"/>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DC39F02-A4FC-4F66-8572-B59A54A0A0FF}"/>
              </a:ext>
            </a:extLst>
          </p:cNvPr>
          <p:cNvCxnSpPr/>
          <p:nvPr/>
        </p:nvCxnSpPr>
        <p:spPr>
          <a:xfrm>
            <a:off x="2444298" y="2573461"/>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B9FFF17-5919-4C4D-A4F7-A2AD2D6C32BE}"/>
              </a:ext>
            </a:extLst>
          </p:cNvPr>
          <p:cNvCxnSpPr/>
          <p:nvPr/>
        </p:nvCxnSpPr>
        <p:spPr>
          <a:xfrm>
            <a:off x="2444298" y="3155069"/>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D9CAAC-4254-4ECD-A8A4-F2E5674E5260}"/>
              </a:ext>
            </a:extLst>
          </p:cNvPr>
          <p:cNvCxnSpPr/>
          <p:nvPr/>
        </p:nvCxnSpPr>
        <p:spPr>
          <a:xfrm>
            <a:off x="2444298" y="3807984"/>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D9BA24-F1C2-F44B-9B20-245ECD60AD69}"/>
              </a:ext>
            </a:extLst>
          </p:cNvPr>
          <p:cNvCxnSpPr/>
          <p:nvPr/>
        </p:nvCxnSpPr>
        <p:spPr>
          <a:xfrm>
            <a:off x="2444298" y="4387057"/>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1A32F8D-FC00-1B45-8287-FA7D0039CA24}"/>
              </a:ext>
            </a:extLst>
          </p:cNvPr>
          <p:cNvGrpSpPr/>
          <p:nvPr/>
        </p:nvGrpSpPr>
        <p:grpSpPr>
          <a:xfrm>
            <a:off x="434801" y="1235055"/>
            <a:ext cx="1776626" cy="1995733"/>
            <a:chOff x="903151" y="2585767"/>
            <a:chExt cx="2842602" cy="3193172"/>
          </a:xfrm>
        </p:grpSpPr>
        <p:grpSp>
          <p:nvGrpSpPr>
            <p:cNvPr id="14" name="Graphic 76">
              <a:extLst>
                <a:ext uri="{FF2B5EF4-FFF2-40B4-BE49-F238E27FC236}">
                  <a16:creationId xmlns:a16="http://schemas.microsoft.com/office/drawing/2014/main" id="{56F156E7-1888-5D4A-BA4F-542EF88E51E0}"/>
                </a:ext>
              </a:extLst>
            </p:cNvPr>
            <p:cNvGrpSpPr>
              <a:grpSpLocks noChangeAspect="1"/>
            </p:cNvGrpSpPr>
            <p:nvPr/>
          </p:nvGrpSpPr>
          <p:grpSpPr>
            <a:xfrm>
              <a:off x="903151" y="2585767"/>
              <a:ext cx="2106390" cy="2086685"/>
              <a:chOff x="4396324" y="3356405"/>
              <a:chExt cx="422274" cy="418325"/>
            </a:xfrm>
          </p:grpSpPr>
          <p:sp>
            <p:nvSpPr>
              <p:cNvPr id="16" name="Freeform: Shape 35">
                <a:extLst>
                  <a:ext uri="{FF2B5EF4-FFF2-40B4-BE49-F238E27FC236}">
                    <a16:creationId xmlns:a16="http://schemas.microsoft.com/office/drawing/2014/main" id="{D9C3453F-739B-4841-AF40-F253081EEFEE}"/>
                  </a:ext>
                </a:extLst>
              </p:cNvPr>
              <p:cNvSpPr/>
              <p:nvPr/>
            </p:nvSpPr>
            <p:spPr>
              <a:xfrm>
                <a:off x="4396324" y="3356405"/>
                <a:ext cx="422274" cy="261810"/>
              </a:xfrm>
              <a:custGeom>
                <a:avLst/>
                <a:gdLst>
                  <a:gd name="connsiteX0" fmla="*/ 355720 w 422274"/>
                  <a:gd name="connsiteY0" fmla="*/ 112974 h 261809"/>
                  <a:gd name="connsiteX1" fmla="*/ 316956 w 422274"/>
                  <a:gd name="connsiteY1" fmla="*/ 60950 h 261809"/>
                  <a:gd name="connsiteX2" fmla="*/ 271181 w 422274"/>
                  <a:gd name="connsiteY2" fmla="*/ 69395 h 261809"/>
                  <a:gd name="connsiteX3" fmla="*/ 245845 w 422274"/>
                  <a:gd name="connsiteY3" fmla="*/ 33249 h 261809"/>
                  <a:gd name="connsiteX4" fmla="*/ 88192 w 422274"/>
                  <a:gd name="connsiteY4" fmla="*/ 32059 h 261809"/>
                  <a:gd name="connsiteX5" fmla="*/ 54977 w 422274"/>
                  <a:gd name="connsiteY5" fmla="*/ 108751 h 261809"/>
                  <a:gd name="connsiteX6" fmla="*/ 54977 w 422274"/>
                  <a:gd name="connsiteY6" fmla="*/ 114917 h 261809"/>
                  <a:gd name="connsiteX7" fmla="*/ 81 w 422274"/>
                  <a:gd name="connsiteY7" fmla="*/ 190926 h 261809"/>
                  <a:gd name="connsiteX8" fmla="*/ 81 w 422274"/>
                  <a:gd name="connsiteY8" fmla="*/ 196838 h 261809"/>
                  <a:gd name="connsiteX9" fmla="*/ 67645 w 422274"/>
                  <a:gd name="connsiteY9" fmla="*/ 266682 h 261809"/>
                  <a:gd name="connsiteX10" fmla="*/ 67645 w 422274"/>
                  <a:gd name="connsiteY10" fmla="*/ 249791 h 261809"/>
                  <a:gd name="connsiteX11" fmla="*/ 16972 w 422274"/>
                  <a:gd name="connsiteY11" fmla="*/ 195486 h 261809"/>
                  <a:gd name="connsiteX12" fmla="*/ 16972 w 422274"/>
                  <a:gd name="connsiteY12" fmla="*/ 190841 h 261809"/>
                  <a:gd name="connsiteX13" fmla="*/ 65618 w 422274"/>
                  <a:gd name="connsiteY13" fmla="*/ 129865 h 261809"/>
                  <a:gd name="connsiteX14" fmla="*/ 72628 w 422274"/>
                  <a:gd name="connsiteY14" fmla="*/ 120491 h 261809"/>
                  <a:gd name="connsiteX15" fmla="*/ 71868 w 422274"/>
                  <a:gd name="connsiteY15" fmla="*/ 108751 h 261809"/>
                  <a:gd name="connsiteX16" fmla="*/ 169109 w 422274"/>
                  <a:gd name="connsiteY16" fmla="*/ 17065 h 261809"/>
                  <a:gd name="connsiteX17" fmla="*/ 234021 w 422274"/>
                  <a:gd name="connsiteY17" fmla="*/ 45579 h 261809"/>
                  <a:gd name="connsiteX18" fmla="*/ 260371 w 422274"/>
                  <a:gd name="connsiteY18" fmla="*/ 87807 h 261809"/>
                  <a:gd name="connsiteX19" fmla="*/ 271217 w 422274"/>
                  <a:gd name="connsiteY19" fmla="*/ 92807 h 261809"/>
                  <a:gd name="connsiteX20" fmla="*/ 271266 w 422274"/>
                  <a:gd name="connsiteY20" fmla="*/ 92789 h 261809"/>
                  <a:gd name="connsiteX21" fmla="*/ 274982 w 422274"/>
                  <a:gd name="connsiteY21" fmla="*/ 90002 h 261809"/>
                  <a:gd name="connsiteX22" fmla="*/ 312395 w 422274"/>
                  <a:gd name="connsiteY22" fmla="*/ 77165 h 261809"/>
                  <a:gd name="connsiteX23" fmla="*/ 339758 w 422274"/>
                  <a:gd name="connsiteY23" fmla="*/ 120322 h 261809"/>
                  <a:gd name="connsiteX24" fmla="*/ 346515 w 422274"/>
                  <a:gd name="connsiteY24" fmla="*/ 128092 h 261809"/>
                  <a:gd name="connsiteX25" fmla="*/ 405633 w 422274"/>
                  <a:gd name="connsiteY25" fmla="*/ 191095 h 261809"/>
                  <a:gd name="connsiteX26" fmla="*/ 354960 w 422274"/>
                  <a:gd name="connsiteY26" fmla="*/ 249115 h 261809"/>
                  <a:gd name="connsiteX27" fmla="*/ 354960 w 422274"/>
                  <a:gd name="connsiteY27" fmla="*/ 266006 h 261809"/>
                  <a:gd name="connsiteX28" fmla="*/ 422524 w 422274"/>
                  <a:gd name="connsiteY28" fmla="*/ 191010 h 261809"/>
                  <a:gd name="connsiteX29" fmla="*/ 355720 w 422274"/>
                  <a:gd name="connsiteY29" fmla="*/ 112974 h 26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74" h="261809">
                    <a:moveTo>
                      <a:pt x="355720" y="112974"/>
                    </a:moveTo>
                    <a:cubicBezTo>
                      <a:pt x="352342" y="86624"/>
                      <a:pt x="338154" y="67453"/>
                      <a:pt x="316956" y="60950"/>
                    </a:cubicBezTo>
                    <a:cubicBezTo>
                      <a:pt x="301236" y="56088"/>
                      <a:pt x="284131" y="59244"/>
                      <a:pt x="271181" y="69395"/>
                    </a:cubicBezTo>
                    <a:cubicBezTo>
                      <a:pt x="265043" y="55884"/>
                      <a:pt x="256452" y="43627"/>
                      <a:pt x="245845" y="33249"/>
                    </a:cubicBezTo>
                    <a:cubicBezTo>
                      <a:pt x="202639" y="-10614"/>
                      <a:pt x="132055" y="-11147"/>
                      <a:pt x="88192" y="32059"/>
                    </a:cubicBezTo>
                    <a:cubicBezTo>
                      <a:pt x="67594" y="52349"/>
                      <a:pt x="55685" y="79847"/>
                      <a:pt x="54977" y="108751"/>
                    </a:cubicBezTo>
                    <a:lnTo>
                      <a:pt x="54977" y="114917"/>
                    </a:lnTo>
                    <a:cubicBezTo>
                      <a:pt x="21220" y="124391"/>
                      <a:pt x="-1538" y="155902"/>
                      <a:pt x="81" y="190926"/>
                    </a:cubicBezTo>
                    <a:lnTo>
                      <a:pt x="81" y="196838"/>
                    </a:lnTo>
                    <a:cubicBezTo>
                      <a:pt x="2502" y="233504"/>
                      <a:pt x="31079" y="263046"/>
                      <a:pt x="67645" y="266682"/>
                    </a:cubicBezTo>
                    <a:lnTo>
                      <a:pt x="67645" y="249791"/>
                    </a:lnTo>
                    <a:cubicBezTo>
                      <a:pt x="40072" y="245884"/>
                      <a:pt x="18964" y="223264"/>
                      <a:pt x="16972" y="195486"/>
                    </a:cubicBezTo>
                    <a:lnTo>
                      <a:pt x="16972" y="190841"/>
                    </a:lnTo>
                    <a:cubicBezTo>
                      <a:pt x="16972" y="148614"/>
                      <a:pt x="47207" y="134595"/>
                      <a:pt x="65618" y="129865"/>
                    </a:cubicBezTo>
                    <a:cubicBezTo>
                      <a:pt x="70092" y="129129"/>
                      <a:pt x="73187" y="124991"/>
                      <a:pt x="72628" y="120491"/>
                    </a:cubicBezTo>
                    <a:cubicBezTo>
                      <a:pt x="72100" y="116600"/>
                      <a:pt x="71846" y="112677"/>
                      <a:pt x="71868" y="108751"/>
                    </a:cubicBezTo>
                    <a:cubicBezTo>
                      <a:pt x="73402" y="56580"/>
                      <a:pt x="116938" y="15531"/>
                      <a:pt x="169109" y="17065"/>
                    </a:cubicBezTo>
                    <a:cubicBezTo>
                      <a:pt x="193627" y="17786"/>
                      <a:pt x="216904" y="28011"/>
                      <a:pt x="234021" y="45579"/>
                    </a:cubicBezTo>
                    <a:cubicBezTo>
                      <a:pt x="245893" y="57475"/>
                      <a:pt x="254904" y="71915"/>
                      <a:pt x="260371" y="87807"/>
                    </a:cubicBezTo>
                    <a:cubicBezTo>
                      <a:pt x="261985" y="92183"/>
                      <a:pt x="266841" y="94422"/>
                      <a:pt x="271217" y="92807"/>
                    </a:cubicBezTo>
                    <a:cubicBezTo>
                      <a:pt x="271233" y="92801"/>
                      <a:pt x="271249" y="92795"/>
                      <a:pt x="271266" y="92789"/>
                    </a:cubicBezTo>
                    <a:cubicBezTo>
                      <a:pt x="272740" y="92226"/>
                      <a:pt x="274028" y="91260"/>
                      <a:pt x="274982" y="90002"/>
                    </a:cubicBezTo>
                    <a:cubicBezTo>
                      <a:pt x="283382" y="78106"/>
                      <a:pt x="298461" y="72933"/>
                      <a:pt x="312395" y="77165"/>
                    </a:cubicBezTo>
                    <a:cubicBezTo>
                      <a:pt x="328441" y="82064"/>
                      <a:pt x="338407" y="97772"/>
                      <a:pt x="339758" y="120322"/>
                    </a:cubicBezTo>
                    <a:cubicBezTo>
                      <a:pt x="339989" y="124144"/>
                      <a:pt x="342762" y="127333"/>
                      <a:pt x="346515" y="128092"/>
                    </a:cubicBezTo>
                    <a:cubicBezTo>
                      <a:pt x="385786" y="136030"/>
                      <a:pt x="405633" y="157228"/>
                      <a:pt x="405633" y="191095"/>
                    </a:cubicBezTo>
                    <a:cubicBezTo>
                      <a:pt x="405633" y="224961"/>
                      <a:pt x="388742" y="245146"/>
                      <a:pt x="354960" y="249115"/>
                    </a:cubicBezTo>
                    <a:lnTo>
                      <a:pt x="354960" y="266006"/>
                    </a:lnTo>
                    <a:cubicBezTo>
                      <a:pt x="398708" y="261615"/>
                      <a:pt x="422524" y="235349"/>
                      <a:pt x="422524" y="191010"/>
                    </a:cubicBezTo>
                    <a:cubicBezTo>
                      <a:pt x="422186" y="151148"/>
                      <a:pt x="398623" y="123278"/>
                      <a:pt x="355720" y="112974"/>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sp>
            <p:nvSpPr>
              <p:cNvPr id="17" name="Freeform: Shape 37">
                <a:extLst>
                  <a:ext uri="{FF2B5EF4-FFF2-40B4-BE49-F238E27FC236}">
                    <a16:creationId xmlns:a16="http://schemas.microsoft.com/office/drawing/2014/main" id="{C2F468B8-E521-C84C-9910-7C3BA71BF222}"/>
                  </a:ext>
                </a:extLst>
              </p:cNvPr>
              <p:cNvSpPr/>
              <p:nvPr/>
            </p:nvSpPr>
            <p:spPr>
              <a:xfrm>
                <a:off x="4480691" y="3487584"/>
                <a:ext cx="253364" cy="287146"/>
              </a:xfrm>
              <a:custGeom>
                <a:avLst/>
                <a:gdLst>
                  <a:gd name="connsiteX0" fmla="*/ 244919 w 253364"/>
                  <a:gd name="connsiteY0" fmla="*/ 287690 h 287146"/>
                  <a:gd name="connsiteX1" fmla="*/ 202692 w 253364"/>
                  <a:gd name="connsiteY1" fmla="*/ 287690 h 287146"/>
                  <a:gd name="connsiteX2" fmla="*/ 194246 w 253364"/>
                  <a:gd name="connsiteY2" fmla="*/ 279244 h 287146"/>
                  <a:gd name="connsiteX3" fmla="*/ 194246 w 253364"/>
                  <a:gd name="connsiteY3" fmla="*/ 73343 h 287146"/>
                  <a:gd name="connsiteX4" fmla="*/ 129216 w 253364"/>
                  <a:gd name="connsiteY4" fmla="*/ 56452 h 287146"/>
                  <a:gd name="connsiteX5" fmla="*/ 59118 w 253364"/>
                  <a:gd name="connsiteY5" fmla="*/ 75793 h 287146"/>
                  <a:gd name="connsiteX6" fmla="*/ 59118 w 253364"/>
                  <a:gd name="connsiteY6" fmla="*/ 279244 h 287146"/>
                  <a:gd name="connsiteX7" fmla="*/ 50673 w 253364"/>
                  <a:gd name="connsiteY7" fmla="*/ 287690 h 287146"/>
                  <a:gd name="connsiteX8" fmla="*/ 8445 w 253364"/>
                  <a:gd name="connsiteY8" fmla="*/ 287690 h 287146"/>
                  <a:gd name="connsiteX9" fmla="*/ 0 w 253364"/>
                  <a:gd name="connsiteY9" fmla="*/ 279244 h 287146"/>
                  <a:gd name="connsiteX10" fmla="*/ 0 w 253364"/>
                  <a:gd name="connsiteY10" fmla="*/ 49527 h 287146"/>
                  <a:gd name="connsiteX11" fmla="*/ 2871 w 253364"/>
                  <a:gd name="connsiteY11" fmla="*/ 43193 h 287146"/>
                  <a:gd name="connsiteX12" fmla="*/ 129554 w 253364"/>
                  <a:gd name="connsiteY12" fmla="*/ 37 h 287146"/>
                  <a:gd name="connsiteX13" fmla="*/ 250155 w 253364"/>
                  <a:gd name="connsiteY13" fmla="*/ 38548 h 287146"/>
                  <a:gd name="connsiteX14" fmla="*/ 253364 w 253364"/>
                  <a:gd name="connsiteY14" fmla="*/ 45135 h 287146"/>
                  <a:gd name="connsiteX15" fmla="*/ 253364 w 253364"/>
                  <a:gd name="connsiteY15" fmla="*/ 279244 h 287146"/>
                  <a:gd name="connsiteX16" fmla="*/ 244919 w 253364"/>
                  <a:gd name="connsiteY16" fmla="*/ 287690 h 287146"/>
                  <a:gd name="connsiteX17" fmla="*/ 211137 w 253364"/>
                  <a:gd name="connsiteY17" fmla="*/ 270799 h 287146"/>
                  <a:gd name="connsiteX18" fmla="*/ 236473 w 253364"/>
                  <a:gd name="connsiteY18" fmla="*/ 270799 h 287146"/>
                  <a:gd name="connsiteX19" fmla="*/ 236473 w 253364"/>
                  <a:gd name="connsiteY19" fmla="*/ 49358 h 287146"/>
                  <a:gd name="connsiteX20" fmla="*/ 129300 w 253364"/>
                  <a:gd name="connsiteY20" fmla="*/ 16927 h 287146"/>
                  <a:gd name="connsiteX21" fmla="*/ 16891 w 253364"/>
                  <a:gd name="connsiteY21" fmla="*/ 53412 h 287146"/>
                  <a:gd name="connsiteX22" fmla="*/ 16891 w 253364"/>
                  <a:gd name="connsiteY22" fmla="*/ 270799 h 287146"/>
                  <a:gd name="connsiteX23" fmla="*/ 42227 w 253364"/>
                  <a:gd name="connsiteY23" fmla="*/ 270799 h 287146"/>
                  <a:gd name="connsiteX24" fmla="*/ 42227 w 253364"/>
                  <a:gd name="connsiteY24" fmla="*/ 70810 h 287146"/>
                  <a:gd name="connsiteX25" fmla="*/ 46197 w 253364"/>
                  <a:gd name="connsiteY25" fmla="*/ 63462 h 287146"/>
                  <a:gd name="connsiteX26" fmla="*/ 129216 w 253364"/>
                  <a:gd name="connsiteY26" fmla="*/ 39477 h 287146"/>
                  <a:gd name="connsiteX27" fmla="*/ 206323 w 253364"/>
                  <a:gd name="connsiteY27" fmla="*/ 60760 h 287146"/>
                  <a:gd name="connsiteX28" fmla="*/ 211137 w 253364"/>
                  <a:gd name="connsiteY28" fmla="*/ 68107 h 28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3364" h="287146">
                    <a:moveTo>
                      <a:pt x="244919" y="287690"/>
                    </a:moveTo>
                    <a:lnTo>
                      <a:pt x="202692" y="287690"/>
                    </a:lnTo>
                    <a:cubicBezTo>
                      <a:pt x="198027" y="287690"/>
                      <a:pt x="194246" y="283908"/>
                      <a:pt x="194246" y="279244"/>
                    </a:cubicBezTo>
                    <a:lnTo>
                      <a:pt x="194246" y="73343"/>
                    </a:lnTo>
                    <a:cubicBezTo>
                      <a:pt x="174298" y="62425"/>
                      <a:pt x="151955" y="56622"/>
                      <a:pt x="129216" y="56452"/>
                    </a:cubicBezTo>
                    <a:cubicBezTo>
                      <a:pt x="104556" y="56626"/>
                      <a:pt x="80378" y="63297"/>
                      <a:pt x="59118" y="75793"/>
                    </a:cubicBezTo>
                    <a:lnTo>
                      <a:pt x="59118" y="279244"/>
                    </a:lnTo>
                    <a:cubicBezTo>
                      <a:pt x="59118" y="283908"/>
                      <a:pt x="55337" y="287690"/>
                      <a:pt x="50673" y="287690"/>
                    </a:cubicBezTo>
                    <a:lnTo>
                      <a:pt x="8445" y="287690"/>
                    </a:lnTo>
                    <a:cubicBezTo>
                      <a:pt x="3781" y="287690"/>
                      <a:pt x="0" y="283908"/>
                      <a:pt x="0" y="279244"/>
                    </a:cubicBezTo>
                    <a:lnTo>
                      <a:pt x="0" y="49527"/>
                    </a:lnTo>
                    <a:cubicBezTo>
                      <a:pt x="55" y="47113"/>
                      <a:pt x="1092" y="44825"/>
                      <a:pt x="2871" y="43193"/>
                    </a:cubicBezTo>
                    <a:cubicBezTo>
                      <a:pt x="33951" y="15745"/>
                      <a:pt x="80063" y="37"/>
                      <a:pt x="129554" y="37"/>
                    </a:cubicBezTo>
                    <a:cubicBezTo>
                      <a:pt x="172904" y="-800"/>
                      <a:pt x="215312" y="12742"/>
                      <a:pt x="250155" y="38548"/>
                    </a:cubicBezTo>
                    <a:cubicBezTo>
                      <a:pt x="252171" y="40141"/>
                      <a:pt x="253353" y="42566"/>
                      <a:pt x="253364" y="45135"/>
                    </a:cubicBezTo>
                    <a:lnTo>
                      <a:pt x="253364" y="279244"/>
                    </a:lnTo>
                    <a:cubicBezTo>
                      <a:pt x="253364" y="283908"/>
                      <a:pt x="249583" y="287690"/>
                      <a:pt x="244919" y="287690"/>
                    </a:cubicBezTo>
                    <a:close/>
                    <a:moveTo>
                      <a:pt x="211137" y="270799"/>
                    </a:moveTo>
                    <a:lnTo>
                      <a:pt x="236473" y="270799"/>
                    </a:lnTo>
                    <a:lnTo>
                      <a:pt x="236473" y="49358"/>
                    </a:lnTo>
                    <a:cubicBezTo>
                      <a:pt x="205075" y="27491"/>
                      <a:pt x="167555" y="16137"/>
                      <a:pt x="129300" y="16927"/>
                    </a:cubicBezTo>
                    <a:cubicBezTo>
                      <a:pt x="88761" y="15880"/>
                      <a:pt x="49088" y="28757"/>
                      <a:pt x="16891" y="53412"/>
                    </a:cubicBezTo>
                    <a:lnTo>
                      <a:pt x="16891" y="270799"/>
                    </a:lnTo>
                    <a:lnTo>
                      <a:pt x="42227" y="270799"/>
                    </a:lnTo>
                    <a:lnTo>
                      <a:pt x="42227" y="70810"/>
                    </a:lnTo>
                    <a:cubicBezTo>
                      <a:pt x="42031" y="67802"/>
                      <a:pt x="43573" y="64947"/>
                      <a:pt x="46197" y="63462"/>
                    </a:cubicBezTo>
                    <a:cubicBezTo>
                      <a:pt x="71194" y="48113"/>
                      <a:pt x="99884" y="39824"/>
                      <a:pt x="129216" y="39477"/>
                    </a:cubicBezTo>
                    <a:cubicBezTo>
                      <a:pt x="156321" y="39818"/>
                      <a:pt x="182880" y="47148"/>
                      <a:pt x="206323" y="60760"/>
                    </a:cubicBezTo>
                    <a:cubicBezTo>
                      <a:pt x="209175" y="62116"/>
                      <a:pt x="211032" y="64950"/>
                      <a:pt x="211137" y="68107"/>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grpSp>
        <p:sp>
          <p:nvSpPr>
            <p:cNvPr id="10" name="Rectangle 9">
              <a:extLst>
                <a:ext uri="{FF2B5EF4-FFF2-40B4-BE49-F238E27FC236}">
                  <a16:creationId xmlns:a16="http://schemas.microsoft.com/office/drawing/2014/main" id="{1CE243A9-503A-6E49-9B3D-C5100EE53D0C}"/>
                </a:ext>
              </a:extLst>
            </p:cNvPr>
            <p:cNvSpPr/>
            <p:nvPr/>
          </p:nvSpPr>
          <p:spPr>
            <a:xfrm>
              <a:off x="1652809" y="4219344"/>
              <a:ext cx="2092944" cy="1432339"/>
            </a:xfrm>
            <a:prstGeom prst="rect">
              <a:avLst/>
            </a:prstGeom>
            <a:solidFill>
              <a:srgbClr val="0E28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pic>
          <p:nvPicPr>
            <p:cNvPr id="15" name="Picture 14">
              <a:extLst>
                <a:ext uri="{FF2B5EF4-FFF2-40B4-BE49-F238E27FC236}">
                  <a16:creationId xmlns:a16="http://schemas.microsoft.com/office/drawing/2014/main" id="{B4A840DD-BD91-4442-A85A-E0F906F173DA}"/>
                </a:ext>
              </a:extLst>
            </p:cNvPr>
            <p:cNvPicPr>
              <a:picLocks noChangeAspect="1"/>
            </p:cNvPicPr>
            <p:nvPr/>
          </p:nvPicPr>
          <p:blipFill>
            <a:blip r:embed="rId3"/>
            <a:stretch>
              <a:fillRect/>
            </a:stretch>
          </p:blipFill>
          <p:spPr>
            <a:xfrm>
              <a:off x="1681027" y="3956282"/>
              <a:ext cx="1813591" cy="1822657"/>
            </a:xfrm>
            <a:prstGeom prst="rect">
              <a:avLst/>
            </a:prstGeom>
          </p:spPr>
        </p:pic>
      </p:grpSp>
      <p:cxnSp>
        <p:nvCxnSpPr>
          <p:cNvPr id="19" name="Straight Connector 18">
            <a:extLst>
              <a:ext uri="{FF2B5EF4-FFF2-40B4-BE49-F238E27FC236}">
                <a16:creationId xmlns:a16="http://schemas.microsoft.com/office/drawing/2014/main" id="{0BF22E43-6953-F74E-9948-403D5A518629}"/>
              </a:ext>
            </a:extLst>
          </p:cNvPr>
          <p:cNvCxnSpPr/>
          <p:nvPr/>
        </p:nvCxnSpPr>
        <p:spPr>
          <a:xfrm>
            <a:off x="2444298" y="587639"/>
            <a:ext cx="6285365"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187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4">
            <a:extLst>
              <a:ext uri="{FF2B5EF4-FFF2-40B4-BE49-F238E27FC236}">
                <a16:creationId xmlns:a16="http://schemas.microsoft.com/office/drawing/2014/main" id="{F350191B-B400-4D5E-A27A-EBF45FB77C95}"/>
              </a:ext>
            </a:extLst>
          </p:cNvPr>
          <p:cNvSpPr txBox="1">
            <a:spLocks/>
          </p:cNvSpPr>
          <p:nvPr/>
        </p:nvSpPr>
        <p:spPr>
          <a:xfrm>
            <a:off x="1614489" y="3297951"/>
            <a:ext cx="5336429" cy="979755"/>
          </a:xfrm>
          <a:prstGeom prst="rect">
            <a:avLst/>
          </a:prstGeom>
        </p:spPr>
        <p:txBody>
          <a:bodyPr vert="horz" wrap="square" lIns="114300" tIns="91440" rIns="114300" bIns="91440" rtlCol="0" anchor="ct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178594" indent="-178594" defTabSz="685799">
              <a:lnSpc>
                <a:spcPct val="100000"/>
              </a:lnSpc>
              <a:spcBef>
                <a:spcPts val="375"/>
              </a:spcBef>
              <a:buFont typeface="Arial" panose="020B0604020202020204" pitchFamily="34" charset="0"/>
              <a:buChar char="•"/>
              <a:defRPr/>
            </a:pPr>
            <a:r>
              <a:rPr lang="en-US" sz="1500" dirty="0">
                <a:solidFill>
                  <a:srgbClr val="FFFFFF"/>
                </a:solidFill>
              </a:rPr>
              <a:t>Backup on-premises data to the cloud</a:t>
            </a:r>
          </a:p>
          <a:p>
            <a:pPr marL="178594" indent="-178594">
              <a:lnSpc>
                <a:spcPct val="100000"/>
              </a:lnSpc>
              <a:spcBef>
                <a:spcPts val="375"/>
              </a:spcBef>
              <a:buFont typeface="Arial" panose="020B0604020202020204" pitchFamily="34" charset="0"/>
              <a:buChar char="•"/>
              <a:defRPr/>
            </a:pPr>
            <a:r>
              <a:rPr lang="en-US" sz="1500" dirty="0">
                <a:solidFill>
                  <a:srgbClr val="FFFFFF"/>
                </a:solidFill>
              </a:rPr>
              <a:t>Shift on-premises storage to cloud-backed file shares</a:t>
            </a:r>
          </a:p>
          <a:p>
            <a:pPr marL="178594" indent="-178594">
              <a:lnSpc>
                <a:spcPct val="100000"/>
              </a:lnSpc>
              <a:spcBef>
                <a:spcPts val="375"/>
              </a:spcBef>
              <a:buFont typeface="Arial" panose="020B0604020202020204" pitchFamily="34" charset="0"/>
              <a:buChar char="•"/>
              <a:defRPr/>
            </a:pPr>
            <a:r>
              <a:rPr lang="en-US" sz="1500" dirty="0">
                <a:solidFill>
                  <a:srgbClr val="FFFFFF"/>
                </a:solidFill>
              </a:rPr>
              <a:t>Low-latency on-premises access to cloud storage</a:t>
            </a:r>
          </a:p>
        </p:txBody>
      </p:sp>
      <p:sp>
        <p:nvSpPr>
          <p:cNvPr id="23" name="Pentagon 9">
            <a:extLst>
              <a:ext uri="{FF2B5EF4-FFF2-40B4-BE49-F238E27FC236}">
                <a16:creationId xmlns:a16="http://schemas.microsoft.com/office/drawing/2014/main" id="{8755F7EE-AEDC-4DF4-9857-F08BA2CDA476}"/>
              </a:ext>
            </a:extLst>
          </p:cNvPr>
          <p:cNvSpPr/>
          <p:nvPr/>
        </p:nvSpPr>
        <p:spPr bwMode="auto">
          <a:xfrm>
            <a:off x="1" y="3323138"/>
            <a:ext cx="1477805" cy="929378"/>
          </a:xfrm>
          <a:prstGeom prst="homePlate">
            <a:avLst>
              <a:gd name="adj" fmla="val 15470"/>
            </a:avLst>
          </a:prstGeom>
          <a:solidFill>
            <a:schemeClr val="bg2"/>
          </a:solidFill>
          <a:ln w="28575">
            <a:noFill/>
          </a:ln>
          <a:effectLst/>
        </p:spPr>
        <p:style>
          <a:lnRef idx="1">
            <a:schemeClr val="accent1"/>
          </a:lnRef>
          <a:fillRef idx="3">
            <a:schemeClr val="accent1"/>
          </a:fillRef>
          <a:effectRef idx="2">
            <a:schemeClr val="accent1"/>
          </a:effectRef>
          <a:fontRef idx="minor">
            <a:schemeClr val="lt1"/>
          </a:fontRef>
        </p:style>
        <p:txBody>
          <a:bodyPr lIns="228600" rtlCol="0" anchor="ctr"/>
          <a:lstStyle/>
          <a:p>
            <a:pPr algn="ctr">
              <a:defRPr/>
            </a:pPr>
            <a:r>
              <a:rPr lang="en-US" sz="1750" b="1" dirty="0">
                <a:solidFill>
                  <a:schemeClr val="tx1"/>
                </a:solidFill>
                <a:latin typeface="Amazon Ember"/>
              </a:rPr>
              <a:t>Use cases</a:t>
            </a:r>
          </a:p>
        </p:txBody>
      </p:sp>
      <p:cxnSp>
        <p:nvCxnSpPr>
          <p:cNvPr id="38" name="Straight Connector 37">
            <a:extLst>
              <a:ext uri="{FF2B5EF4-FFF2-40B4-BE49-F238E27FC236}">
                <a16:creationId xmlns:a16="http://schemas.microsoft.com/office/drawing/2014/main" id="{1A21BAEC-3026-48BC-9F95-D7BB427FE181}"/>
              </a:ext>
            </a:extLst>
          </p:cNvPr>
          <p:cNvCxnSpPr/>
          <p:nvPr/>
        </p:nvCxnSpPr>
        <p:spPr>
          <a:xfrm>
            <a:off x="0" y="3188668"/>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2E5C76-D22B-4326-A889-1D0EB26254CC}"/>
              </a:ext>
            </a:extLst>
          </p:cNvPr>
          <p:cNvCxnSpPr/>
          <p:nvPr/>
        </p:nvCxnSpPr>
        <p:spPr>
          <a:xfrm>
            <a:off x="0" y="4395390"/>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BC0A5-FD8F-BD4E-A92B-C9FC83DBCF13}"/>
              </a:ext>
            </a:extLst>
          </p:cNvPr>
          <p:cNvCxnSpPr>
            <a:cxnSpLocks/>
          </p:cNvCxnSpPr>
          <p:nvPr/>
        </p:nvCxnSpPr>
        <p:spPr>
          <a:xfrm>
            <a:off x="4092559" y="1885700"/>
            <a:ext cx="2537460" cy="0"/>
          </a:xfrm>
          <a:prstGeom prst="line">
            <a:avLst/>
          </a:prstGeom>
          <a:noFill/>
          <a:ln w="19050" cap="flat" cmpd="sng" algn="ctr">
            <a:solidFill>
              <a:schemeClr val="bg1"/>
            </a:solidFill>
            <a:prstDash val="solid"/>
          </a:ln>
          <a:effectLst/>
        </p:spPr>
      </p:cxnSp>
      <p:sp>
        <p:nvSpPr>
          <p:cNvPr id="20" name="Rounded Rectangle 19">
            <a:extLst>
              <a:ext uri="{FF2B5EF4-FFF2-40B4-BE49-F238E27FC236}">
                <a16:creationId xmlns:a16="http://schemas.microsoft.com/office/drawing/2014/main" id="{FF24C20E-3D2B-B54B-867A-771AF38956F5}"/>
              </a:ext>
            </a:extLst>
          </p:cNvPr>
          <p:cNvSpPr/>
          <p:nvPr/>
        </p:nvSpPr>
        <p:spPr>
          <a:xfrm>
            <a:off x="5493107" y="1596488"/>
            <a:ext cx="625497" cy="607035"/>
          </a:xfrm>
          <a:prstGeom prst="roundRect">
            <a:avLst/>
          </a:prstGeom>
          <a:noFill/>
          <a:ln w="25400" cap="flat" cmpd="sng" algn="ctr">
            <a:solidFill>
              <a:srgbClr val="FF9900"/>
            </a:solidFill>
            <a:prstDash val="dash"/>
          </a:ln>
          <a:effectLst/>
        </p:spPr>
        <p:txBody>
          <a:bodyPr rtlCol="0" anchor="ctr"/>
          <a:lstStyle/>
          <a:p>
            <a:pPr algn="ctr" defTabSz="457182">
              <a:defRPr/>
            </a:pPr>
            <a:endParaRPr lang="en-US" sz="1125" kern="0" dirty="0">
              <a:solidFill>
                <a:srgbClr val="FF9900"/>
              </a:solidFill>
              <a:latin typeface="Amazon Ember"/>
            </a:endParaRPr>
          </a:p>
        </p:txBody>
      </p:sp>
      <p:sp>
        <p:nvSpPr>
          <p:cNvPr id="21" name="Rectangle 20">
            <a:extLst>
              <a:ext uri="{FF2B5EF4-FFF2-40B4-BE49-F238E27FC236}">
                <a16:creationId xmlns:a16="http://schemas.microsoft.com/office/drawing/2014/main" id="{3942F763-70F5-D545-A405-E43376BECF4D}"/>
              </a:ext>
            </a:extLst>
          </p:cNvPr>
          <p:cNvSpPr/>
          <p:nvPr/>
        </p:nvSpPr>
        <p:spPr>
          <a:xfrm>
            <a:off x="5121935" y="1240081"/>
            <a:ext cx="3455263"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825" kern="0" dirty="0">
                <a:solidFill>
                  <a:srgbClr val="FFFFFF"/>
                </a:solidFill>
                <a:latin typeface="Amazon Ember"/>
                <a:ea typeface="Amazon Ember" panose="020B0603020204020204" pitchFamily="34" charset="0"/>
                <a:cs typeface="Amazon Ember" panose="020B0603020204020204" pitchFamily="34" charset="0"/>
              </a:rPr>
              <a:t>AWS Cloud</a:t>
            </a:r>
          </a:p>
        </p:txBody>
      </p:sp>
      <p:sp>
        <p:nvSpPr>
          <p:cNvPr id="31" name="Rectangle 30">
            <a:extLst>
              <a:ext uri="{FF2B5EF4-FFF2-40B4-BE49-F238E27FC236}">
                <a16:creationId xmlns:a16="http://schemas.microsoft.com/office/drawing/2014/main" id="{0DF30B85-81C6-CA40-AF0D-D75AE98041AC}"/>
              </a:ext>
            </a:extLst>
          </p:cNvPr>
          <p:cNvSpPr/>
          <p:nvPr/>
        </p:nvSpPr>
        <p:spPr>
          <a:xfrm>
            <a:off x="4537198" y="1696193"/>
            <a:ext cx="497252"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pic>
        <p:nvPicPr>
          <p:cNvPr id="32" name="Graphic 31">
            <a:extLst>
              <a:ext uri="{FF2B5EF4-FFF2-40B4-BE49-F238E27FC236}">
                <a16:creationId xmlns:a16="http://schemas.microsoft.com/office/drawing/2014/main" id="{63BF1BB1-8CEF-6044-B0E3-F3766D846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035" y="1240125"/>
            <a:ext cx="243358" cy="243358"/>
          </a:xfrm>
          <a:prstGeom prst="rect">
            <a:avLst/>
          </a:prstGeom>
        </p:spPr>
      </p:pic>
      <p:cxnSp>
        <p:nvCxnSpPr>
          <p:cNvPr id="33" name="Straight Connector 32">
            <a:extLst>
              <a:ext uri="{FF2B5EF4-FFF2-40B4-BE49-F238E27FC236}">
                <a16:creationId xmlns:a16="http://schemas.microsoft.com/office/drawing/2014/main" id="{CDA970C0-07F6-4647-A032-CBBBB4E29924}"/>
              </a:ext>
            </a:extLst>
          </p:cNvPr>
          <p:cNvCxnSpPr>
            <a:cxnSpLocks/>
          </p:cNvCxnSpPr>
          <p:nvPr/>
        </p:nvCxnSpPr>
        <p:spPr>
          <a:xfrm>
            <a:off x="1245874" y="1895311"/>
            <a:ext cx="912800" cy="0"/>
          </a:xfrm>
          <a:prstGeom prst="line">
            <a:avLst/>
          </a:prstGeom>
          <a:noFill/>
          <a:ln w="19050" cap="flat" cmpd="sng" algn="ctr">
            <a:solidFill>
              <a:schemeClr val="bg1"/>
            </a:solidFill>
            <a:prstDash val="solid"/>
          </a:ln>
          <a:effectLst/>
        </p:spPr>
      </p:cxnSp>
      <p:cxnSp>
        <p:nvCxnSpPr>
          <p:cNvPr id="34" name="Straight Connector 33">
            <a:extLst>
              <a:ext uri="{FF2B5EF4-FFF2-40B4-BE49-F238E27FC236}">
                <a16:creationId xmlns:a16="http://schemas.microsoft.com/office/drawing/2014/main" id="{A2F5AA81-BBFD-274C-9C87-221B12A803FF}"/>
              </a:ext>
            </a:extLst>
          </p:cNvPr>
          <p:cNvCxnSpPr>
            <a:cxnSpLocks/>
          </p:cNvCxnSpPr>
          <p:nvPr/>
        </p:nvCxnSpPr>
        <p:spPr>
          <a:xfrm>
            <a:off x="3420198" y="1586806"/>
            <a:ext cx="0" cy="600075"/>
          </a:xfrm>
          <a:prstGeom prst="line">
            <a:avLst/>
          </a:prstGeom>
          <a:noFill/>
          <a:ln w="3175" cap="flat" cmpd="sng" algn="ctr">
            <a:solidFill>
              <a:schemeClr val="accent1"/>
            </a:solidFill>
            <a:prstDash val="solid"/>
            <a:headEnd type="none"/>
            <a:tailEnd type="none"/>
          </a:ln>
          <a:effectLst/>
        </p:spPr>
      </p:cxnSp>
      <p:grpSp>
        <p:nvGrpSpPr>
          <p:cNvPr id="35" name="Group 34">
            <a:extLst>
              <a:ext uri="{FF2B5EF4-FFF2-40B4-BE49-F238E27FC236}">
                <a16:creationId xmlns:a16="http://schemas.microsoft.com/office/drawing/2014/main" id="{A376164E-AE1D-9342-9023-1BD1804BAAFE}"/>
              </a:ext>
            </a:extLst>
          </p:cNvPr>
          <p:cNvGrpSpPr>
            <a:grpSpLocks noChangeAspect="1"/>
          </p:cNvGrpSpPr>
          <p:nvPr/>
        </p:nvGrpSpPr>
        <p:grpSpPr>
          <a:xfrm>
            <a:off x="2945048" y="1677249"/>
            <a:ext cx="342900" cy="413670"/>
            <a:chOff x="1945746" y="3939434"/>
            <a:chExt cx="393266" cy="474431"/>
          </a:xfrm>
        </p:grpSpPr>
        <p:sp>
          <p:nvSpPr>
            <p:cNvPr id="36" name="Freeform: Shape 196">
              <a:extLst>
                <a:ext uri="{FF2B5EF4-FFF2-40B4-BE49-F238E27FC236}">
                  <a16:creationId xmlns:a16="http://schemas.microsoft.com/office/drawing/2014/main" id="{387A901B-0DCD-6B4F-BBDC-115FCC6F42A9}"/>
                </a:ext>
              </a:extLst>
            </p:cNvPr>
            <p:cNvSpPr/>
            <p:nvPr/>
          </p:nvSpPr>
          <p:spPr>
            <a:xfrm>
              <a:off x="1945746" y="4117429"/>
              <a:ext cx="42962" cy="69400"/>
            </a:xfrm>
            <a:custGeom>
              <a:avLst/>
              <a:gdLst>
                <a:gd name="connsiteX0" fmla="*/ 38005 w 42961"/>
                <a:gd name="connsiteY0" fmla="*/ 4957 h 69399"/>
                <a:gd name="connsiteX1" fmla="*/ 14210 w 42961"/>
                <a:gd name="connsiteY1" fmla="*/ 4957 h 69399"/>
                <a:gd name="connsiteX2" fmla="*/ 4957 w 42961"/>
                <a:gd name="connsiteY2" fmla="*/ 15532 h 69399"/>
                <a:gd name="connsiteX3" fmla="*/ 4957 w 42961"/>
                <a:gd name="connsiteY3" fmla="*/ 67417 h 69399"/>
              </a:gdLst>
              <a:ahLst/>
              <a:cxnLst>
                <a:cxn ang="0">
                  <a:pos x="connsiteX0" y="connsiteY0"/>
                </a:cxn>
                <a:cxn ang="0">
                  <a:pos x="connsiteX1" y="connsiteY1"/>
                </a:cxn>
                <a:cxn ang="0">
                  <a:pos x="connsiteX2" y="connsiteY2"/>
                </a:cxn>
                <a:cxn ang="0">
                  <a:pos x="connsiteX3" y="connsiteY3"/>
                </a:cxn>
              </a:cxnLst>
              <a:rect l="l" t="t" r="r" b="b"/>
              <a:pathLst>
                <a:path w="42961" h="69399">
                  <a:moveTo>
                    <a:pt x="38005" y="4957"/>
                  </a:moveTo>
                  <a:lnTo>
                    <a:pt x="14210" y="4957"/>
                  </a:lnTo>
                  <a:cubicBezTo>
                    <a:pt x="8923" y="4957"/>
                    <a:pt x="4957" y="9914"/>
                    <a:pt x="4957" y="15532"/>
                  </a:cubicBezTo>
                  <a:lnTo>
                    <a:pt x="4957" y="67417"/>
                  </a:lnTo>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40" name="Freeform: Shape 197">
              <a:extLst>
                <a:ext uri="{FF2B5EF4-FFF2-40B4-BE49-F238E27FC236}">
                  <a16:creationId xmlns:a16="http://schemas.microsoft.com/office/drawing/2014/main" id="{C0480BF4-EB66-AF47-9F92-E27C045D3039}"/>
                </a:ext>
              </a:extLst>
            </p:cNvPr>
            <p:cNvSpPr/>
            <p:nvPr/>
          </p:nvSpPr>
          <p:spPr>
            <a:xfrm>
              <a:off x="2299686" y="4116107"/>
              <a:ext cx="36352" cy="72705"/>
            </a:xfrm>
            <a:custGeom>
              <a:avLst/>
              <a:gdLst>
                <a:gd name="connsiteX0" fmla="*/ 34369 w 36352"/>
                <a:gd name="connsiteY0" fmla="*/ 68078 h 72704"/>
                <a:gd name="connsiteX1" fmla="*/ 34369 w 36352"/>
                <a:gd name="connsiteY1" fmla="*/ 15532 h 72704"/>
                <a:gd name="connsiteX2" fmla="*/ 25116 w 36352"/>
                <a:gd name="connsiteY2" fmla="*/ 4957 h 72704"/>
                <a:gd name="connsiteX3" fmla="*/ 4957 w 36352"/>
                <a:gd name="connsiteY3" fmla="*/ 4957 h 72704"/>
              </a:gdLst>
              <a:ahLst/>
              <a:cxnLst>
                <a:cxn ang="0">
                  <a:pos x="connsiteX0" y="connsiteY0"/>
                </a:cxn>
                <a:cxn ang="0">
                  <a:pos x="connsiteX1" y="connsiteY1"/>
                </a:cxn>
                <a:cxn ang="0">
                  <a:pos x="connsiteX2" y="connsiteY2"/>
                </a:cxn>
                <a:cxn ang="0">
                  <a:pos x="connsiteX3" y="connsiteY3"/>
                </a:cxn>
              </a:cxnLst>
              <a:rect l="l" t="t" r="r" b="b"/>
              <a:pathLst>
                <a:path w="36352" h="72704">
                  <a:moveTo>
                    <a:pt x="34369" y="68078"/>
                  </a:moveTo>
                  <a:lnTo>
                    <a:pt x="34369" y="15532"/>
                  </a:lnTo>
                  <a:cubicBezTo>
                    <a:pt x="34369" y="9584"/>
                    <a:pt x="30073" y="4957"/>
                    <a:pt x="25116" y="4957"/>
                  </a:cubicBezTo>
                  <a:lnTo>
                    <a:pt x="4957" y="4957"/>
                  </a:lnTo>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41" name="Freeform: Shape 198">
              <a:extLst>
                <a:ext uri="{FF2B5EF4-FFF2-40B4-BE49-F238E27FC236}">
                  <a16:creationId xmlns:a16="http://schemas.microsoft.com/office/drawing/2014/main" id="{6D6DC073-4D7F-014B-AFD1-D6103E6A6B97}"/>
                </a:ext>
              </a:extLst>
            </p:cNvPr>
            <p:cNvSpPr/>
            <p:nvPr/>
          </p:nvSpPr>
          <p:spPr>
            <a:xfrm>
              <a:off x="2076614" y="4022582"/>
              <a:ext cx="145409" cy="122276"/>
            </a:xfrm>
            <a:custGeom>
              <a:avLst/>
              <a:gdLst>
                <a:gd name="connsiteX0" fmla="*/ 4957 w 145409"/>
                <a:gd name="connsiteY0" fmla="*/ 116328 h 122276"/>
                <a:gd name="connsiteX1" fmla="*/ 4957 w 145409"/>
                <a:gd name="connsiteY1" fmla="*/ 10245 h 122276"/>
                <a:gd name="connsiteX2" fmla="*/ 10245 w 145409"/>
                <a:gd name="connsiteY2" fmla="*/ 4957 h 122276"/>
                <a:gd name="connsiteX3" fmla="*/ 96169 w 145409"/>
                <a:gd name="connsiteY3" fmla="*/ 4957 h 122276"/>
                <a:gd name="connsiteX4" fmla="*/ 141774 w 145409"/>
                <a:gd name="connsiteY4" fmla="*/ 50563 h 122276"/>
                <a:gd name="connsiteX5" fmla="*/ 141774 w 145409"/>
                <a:gd name="connsiteY5" fmla="*/ 118971 h 12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09" h="122276">
                  <a:moveTo>
                    <a:pt x="4957" y="116328"/>
                  </a:moveTo>
                  <a:lnTo>
                    <a:pt x="4957" y="10245"/>
                  </a:lnTo>
                  <a:cubicBezTo>
                    <a:pt x="4957" y="7270"/>
                    <a:pt x="7270" y="4957"/>
                    <a:pt x="10245" y="4957"/>
                  </a:cubicBezTo>
                  <a:lnTo>
                    <a:pt x="96169" y="4957"/>
                  </a:lnTo>
                  <a:lnTo>
                    <a:pt x="141774" y="50563"/>
                  </a:lnTo>
                  <a:lnTo>
                    <a:pt x="141774" y="118971"/>
                  </a:ln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43" name="Freeform: Shape 199">
              <a:extLst>
                <a:ext uri="{FF2B5EF4-FFF2-40B4-BE49-F238E27FC236}">
                  <a16:creationId xmlns:a16="http://schemas.microsoft.com/office/drawing/2014/main" id="{789B057F-9598-024F-8357-1481311B2E70}"/>
                </a:ext>
              </a:extLst>
            </p:cNvPr>
            <p:cNvSpPr/>
            <p:nvPr/>
          </p:nvSpPr>
          <p:spPr>
            <a:xfrm>
              <a:off x="2167826" y="4022252"/>
              <a:ext cx="52876" cy="52876"/>
            </a:xfrm>
            <a:custGeom>
              <a:avLst/>
              <a:gdLst>
                <a:gd name="connsiteX0" fmla="*/ 4957 w 52876"/>
                <a:gd name="connsiteY0" fmla="*/ 50893 h 52876"/>
                <a:gd name="connsiteX1" fmla="*/ 50563 w 52876"/>
                <a:gd name="connsiteY1" fmla="*/ 50893 h 52876"/>
                <a:gd name="connsiteX2" fmla="*/ 4957 w 52876"/>
                <a:gd name="connsiteY2" fmla="*/ 4957 h 52876"/>
              </a:gdLst>
              <a:ahLst/>
              <a:cxnLst>
                <a:cxn ang="0">
                  <a:pos x="connsiteX0" y="connsiteY0"/>
                </a:cxn>
                <a:cxn ang="0">
                  <a:pos x="connsiteX1" y="connsiteY1"/>
                </a:cxn>
                <a:cxn ang="0">
                  <a:pos x="connsiteX2" y="connsiteY2"/>
                </a:cxn>
              </a:cxnLst>
              <a:rect l="l" t="t" r="r" b="b"/>
              <a:pathLst>
                <a:path w="52876" h="52876">
                  <a:moveTo>
                    <a:pt x="4957" y="50893"/>
                  </a:moveTo>
                  <a:lnTo>
                    <a:pt x="50563" y="50893"/>
                  </a:lnTo>
                  <a:lnTo>
                    <a:pt x="4957" y="4957"/>
                  </a:lnTo>
                  <a:close/>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46" name="Freeform: Shape 200">
              <a:extLst>
                <a:ext uri="{FF2B5EF4-FFF2-40B4-BE49-F238E27FC236}">
                  <a16:creationId xmlns:a16="http://schemas.microsoft.com/office/drawing/2014/main" id="{9BD111E6-1F6C-2A46-AE4B-3059F0551F55}"/>
                </a:ext>
              </a:extLst>
            </p:cNvPr>
            <p:cNvSpPr/>
            <p:nvPr/>
          </p:nvSpPr>
          <p:spPr>
            <a:xfrm>
              <a:off x="2096773" y="4104871"/>
              <a:ext cx="105752" cy="9914"/>
            </a:xfrm>
            <a:custGeom>
              <a:avLst/>
              <a:gdLst>
                <a:gd name="connsiteX0" fmla="*/ 4957 w 105752"/>
                <a:gd name="connsiteY0" fmla="*/ 4957 h 9914"/>
                <a:gd name="connsiteX1" fmla="*/ 101787 w 105752"/>
                <a:gd name="connsiteY1" fmla="*/ 4957 h 9914"/>
              </a:gdLst>
              <a:ahLst/>
              <a:cxnLst>
                <a:cxn ang="0">
                  <a:pos x="connsiteX0" y="connsiteY0"/>
                </a:cxn>
                <a:cxn ang="0">
                  <a:pos x="connsiteX1" y="connsiteY1"/>
                </a:cxn>
              </a:cxnLst>
              <a:rect l="l" t="t" r="r" b="b"/>
              <a:pathLst>
                <a:path w="105752" h="9914">
                  <a:moveTo>
                    <a:pt x="4957" y="4957"/>
                  </a:moveTo>
                  <a:lnTo>
                    <a:pt x="101787"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49" name="Freeform: Shape 201">
              <a:extLst>
                <a:ext uri="{FF2B5EF4-FFF2-40B4-BE49-F238E27FC236}">
                  <a16:creationId xmlns:a16="http://schemas.microsoft.com/office/drawing/2014/main" id="{ED908FAE-A58C-0B40-82BE-CA99BEE00330}"/>
                </a:ext>
              </a:extLst>
            </p:cNvPr>
            <p:cNvSpPr/>
            <p:nvPr/>
          </p:nvSpPr>
          <p:spPr>
            <a:xfrm>
              <a:off x="2096773" y="4078102"/>
              <a:ext cx="62790" cy="9914"/>
            </a:xfrm>
            <a:custGeom>
              <a:avLst/>
              <a:gdLst>
                <a:gd name="connsiteX0" fmla="*/ 4957 w 62790"/>
                <a:gd name="connsiteY0" fmla="*/ 4957 h 9914"/>
                <a:gd name="connsiteX1" fmla="*/ 59816 w 62790"/>
                <a:gd name="connsiteY1" fmla="*/ 4957 h 9914"/>
              </a:gdLst>
              <a:ahLst/>
              <a:cxnLst>
                <a:cxn ang="0">
                  <a:pos x="connsiteX0" y="connsiteY0"/>
                </a:cxn>
                <a:cxn ang="0">
                  <a:pos x="connsiteX1" y="connsiteY1"/>
                </a:cxn>
              </a:cxnLst>
              <a:rect l="l" t="t" r="r" b="b"/>
              <a:pathLst>
                <a:path w="62790" h="9914">
                  <a:moveTo>
                    <a:pt x="4957" y="4957"/>
                  </a:moveTo>
                  <a:lnTo>
                    <a:pt x="59816"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0" name="Freeform: Shape 202">
              <a:extLst>
                <a:ext uri="{FF2B5EF4-FFF2-40B4-BE49-F238E27FC236}">
                  <a16:creationId xmlns:a16="http://schemas.microsoft.com/office/drawing/2014/main" id="{212A9708-B806-FD4A-8CC1-A9D352A2B3FD}"/>
                </a:ext>
              </a:extLst>
            </p:cNvPr>
            <p:cNvSpPr/>
            <p:nvPr/>
          </p:nvSpPr>
          <p:spPr>
            <a:xfrm>
              <a:off x="1964575" y="3940624"/>
              <a:ext cx="95838" cy="204895"/>
            </a:xfrm>
            <a:custGeom>
              <a:avLst/>
              <a:gdLst>
                <a:gd name="connsiteX0" fmla="*/ 90889 w 95838"/>
                <a:gd name="connsiteY0" fmla="*/ 4957 h 204895"/>
                <a:gd name="connsiteX1" fmla="*/ 11575 w 95838"/>
                <a:gd name="connsiteY1" fmla="*/ 25777 h 204895"/>
                <a:gd name="connsiteX2" fmla="*/ 5296 w 95838"/>
                <a:gd name="connsiteY2" fmla="*/ 36683 h 204895"/>
                <a:gd name="connsiteX3" fmla="*/ 47927 w 95838"/>
                <a:gd name="connsiteY3" fmla="*/ 200599 h 204895"/>
              </a:gdLst>
              <a:ahLst/>
              <a:cxnLst>
                <a:cxn ang="0">
                  <a:pos x="connsiteX0" y="connsiteY0"/>
                </a:cxn>
                <a:cxn ang="0">
                  <a:pos x="connsiteX1" y="connsiteY1"/>
                </a:cxn>
                <a:cxn ang="0">
                  <a:pos x="connsiteX2" y="connsiteY2"/>
                </a:cxn>
                <a:cxn ang="0">
                  <a:pos x="connsiteX3" y="connsiteY3"/>
                </a:cxn>
              </a:cxnLst>
              <a:rect l="l" t="t" r="r" b="b"/>
              <a:pathLst>
                <a:path w="95838" h="204895">
                  <a:moveTo>
                    <a:pt x="90889" y="4957"/>
                  </a:moveTo>
                  <a:lnTo>
                    <a:pt x="11575" y="25777"/>
                  </a:lnTo>
                  <a:cubicBezTo>
                    <a:pt x="6618" y="27099"/>
                    <a:pt x="3974" y="32056"/>
                    <a:pt x="5296" y="36683"/>
                  </a:cubicBezTo>
                  <a:lnTo>
                    <a:pt x="47927" y="200599"/>
                  </a:ln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1" name="Freeform: Shape 203">
              <a:extLst>
                <a:ext uri="{FF2B5EF4-FFF2-40B4-BE49-F238E27FC236}">
                  <a16:creationId xmlns:a16="http://schemas.microsoft.com/office/drawing/2014/main" id="{E2AABB4C-3FFA-054F-A90E-DABC078531FE}"/>
                </a:ext>
              </a:extLst>
            </p:cNvPr>
            <p:cNvSpPr/>
            <p:nvPr/>
          </p:nvSpPr>
          <p:spPr>
            <a:xfrm>
              <a:off x="2050507" y="3940624"/>
              <a:ext cx="62790" cy="52876"/>
            </a:xfrm>
            <a:custGeom>
              <a:avLst/>
              <a:gdLst>
                <a:gd name="connsiteX0" fmla="*/ 16854 w 62790"/>
                <a:gd name="connsiteY0" fmla="*/ 48910 h 52876"/>
                <a:gd name="connsiteX1" fmla="*/ 60808 w 62790"/>
                <a:gd name="connsiteY1" fmla="*/ 37344 h 52876"/>
                <a:gd name="connsiteX2" fmla="*/ 4957 w 62790"/>
                <a:gd name="connsiteY2" fmla="*/ 4957 h 52876"/>
              </a:gdLst>
              <a:ahLst/>
              <a:cxnLst>
                <a:cxn ang="0">
                  <a:pos x="connsiteX0" y="connsiteY0"/>
                </a:cxn>
                <a:cxn ang="0">
                  <a:pos x="connsiteX1" y="connsiteY1"/>
                </a:cxn>
                <a:cxn ang="0">
                  <a:pos x="connsiteX2" y="connsiteY2"/>
                </a:cxn>
              </a:cxnLst>
              <a:rect l="l" t="t" r="r" b="b"/>
              <a:pathLst>
                <a:path w="62790" h="52876">
                  <a:moveTo>
                    <a:pt x="16854" y="48910"/>
                  </a:moveTo>
                  <a:lnTo>
                    <a:pt x="60808" y="37344"/>
                  </a:lnTo>
                  <a:lnTo>
                    <a:pt x="4957" y="4957"/>
                  </a:lnTo>
                  <a:close/>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2" name="Freeform: Shape 204">
              <a:extLst>
                <a:ext uri="{FF2B5EF4-FFF2-40B4-BE49-F238E27FC236}">
                  <a16:creationId xmlns:a16="http://schemas.microsoft.com/office/drawing/2014/main" id="{02F8DB11-E150-AD4D-B27B-885552621B41}"/>
                </a:ext>
              </a:extLst>
            </p:cNvPr>
            <p:cNvSpPr/>
            <p:nvPr/>
          </p:nvSpPr>
          <p:spPr>
            <a:xfrm>
              <a:off x="2002257" y="4020599"/>
              <a:ext cx="66095" cy="23133"/>
            </a:xfrm>
            <a:custGeom>
              <a:avLst/>
              <a:gdLst>
                <a:gd name="connsiteX0" fmla="*/ 4957 w 66095"/>
                <a:gd name="connsiteY0" fmla="*/ 19829 h 23133"/>
                <a:gd name="connsiteX1" fmla="*/ 62460 w 66095"/>
                <a:gd name="connsiteY1" fmla="*/ 4957 h 23133"/>
              </a:gdLst>
              <a:ahLst/>
              <a:cxnLst>
                <a:cxn ang="0">
                  <a:pos x="connsiteX0" y="connsiteY0"/>
                </a:cxn>
                <a:cxn ang="0">
                  <a:pos x="connsiteX1" y="connsiteY1"/>
                </a:cxn>
              </a:cxnLst>
              <a:rect l="l" t="t" r="r" b="b"/>
              <a:pathLst>
                <a:path w="66095" h="23133">
                  <a:moveTo>
                    <a:pt x="4957" y="19829"/>
                  </a:moveTo>
                  <a:lnTo>
                    <a:pt x="62460"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3" name="Freeform: Shape 205">
              <a:extLst>
                <a:ext uri="{FF2B5EF4-FFF2-40B4-BE49-F238E27FC236}">
                  <a16:creationId xmlns:a16="http://schemas.microsoft.com/office/drawing/2014/main" id="{3918CDED-F0E6-A14E-AE3B-911DE6216D02}"/>
                </a:ext>
              </a:extLst>
            </p:cNvPr>
            <p:cNvSpPr/>
            <p:nvPr/>
          </p:nvSpPr>
          <p:spPr>
            <a:xfrm>
              <a:off x="2009197" y="4047698"/>
              <a:ext cx="59486" cy="23133"/>
            </a:xfrm>
            <a:custGeom>
              <a:avLst/>
              <a:gdLst>
                <a:gd name="connsiteX0" fmla="*/ 4957 w 59485"/>
                <a:gd name="connsiteY0" fmla="*/ 18837 h 23133"/>
                <a:gd name="connsiteX1" fmla="*/ 56511 w 59485"/>
                <a:gd name="connsiteY1" fmla="*/ 4957 h 23133"/>
              </a:gdLst>
              <a:ahLst/>
              <a:cxnLst>
                <a:cxn ang="0">
                  <a:pos x="connsiteX0" y="connsiteY0"/>
                </a:cxn>
                <a:cxn ang="0">
                  <a:pos x="connsiteX1" y="connsiteY1"/>
                </a:cxn>
              </a:cxnLst>
              <a:rect l="l" t="t" r="r" b="b"/>
              <a:pathLst>
                <a:path w="59485" h="23133">
                  <a:moveTo>
                    <a:pt x="4957" y="18837"/>
                  </a:moveTo>
                  <a:lnTo>
                    <a:pt x="56511"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4" name="Freeform: Shape 206">
              <a:extLst>
                <a:ext uri="{FF2B5EF4-FFF2-40B4-BE49-F238E27FC236}">
                  <a16:creationId xmlns:a16="http://schemas.microsoft.com/office/drawing/2014/main" id="{EF5165C5-E778-9649-91B2-39A49A20807E}"/>
                </a:ext>
              </a:extLst>
            </p:cNvPr>
            <p:cNvSpPr/>
            <p:nvPr/>
          </p:nvSpPr>
          <p:spPr>
            <a:xfrm>
              <a:off x="2015807" y="4075458"/>
              <a:ext cx="52876" cy="19829"/>
            </a:xfrm>
            <a:custGeom>
              <a:avLst/>
              <a:gdLst>
                <a:gd name="connsiteX0" fmla="*/ 4957 w 52876"/>
                <a:gd name="connsiteY0" fmla="*/ 16854 h 19828"/>
                <a:gd name="connsiteX1" fmla="*/ 49902 w 52876"/>
                <a:gd name="connsiteY1" fmla="*/ 4957 h 19828"/>
              </a:gdLst>
              <a:ahLst/>
              <a:cxnLst>
                <a:cxn ang="0">
                  <a:pos x="connsiteX0" y="connsiteY0"/>
                </a:cxn>
                <a:cxn ang="0">
                  <a:pos x="connsiteX1" y="connsiteY1"/>
                </a:cxn>
              </a:cxnLst>
              <a:rect l="l" t="t" r="r" b="b"/>
              <a:pathLst>
                <a:path w="52876" h="19828">
                  <a:moveTo>
                    <a:pt x="4957" y="16854"/>
                  </a:moveTo>
                  <a:lnTo>
                    <a:pt x="49902"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5" name="Freeform: Shape 207">
              <a:extLst>
                <a:ext uri="{FF2B5EF4-FFF2-40B4-BE49-F238E27FC236}">
                  <a16:creationId xmlns:a16="http://schemas.microsoft.com/office/drawing/2014/main" id="{429898AF-2706-A44F-A5B0-55B0540122AB}"/>
                </a:ext>
              </a:extLst>
            </p:cNvPr>
            <p:cNvSpPr/>
            <p:nvPr/>
          </p:nvSpPr>
          <p:spPr>
            <a:xfrm>
              <a:off x="1995648" y="3995814"/>
              <a:ext cx="59486" cy="23133"/>
            </a:xfrm>
            <a:custGeom>
              <a:avLst/>
              <a:gdLst>
                <a:gd name="connsiteX0" fmla="*/ 4957 w 59485"/>
                <a:gd name="connsiteY0" fmla="*/ 18837 h 23133"/>
                <a:gd name="connsiteX1" fmla="*/ 57503 w 59485"/>
                <a:gd name="connsiteY1" fmla="*/ 4957 h 23133"/>
              </a:gdLst>
              <a:ahLst/>
              <a:cxnLst>
                <a:cxn ang="0">
                  <a:pos x="connsiteX0" y="connsiteY0"/>
                </a:cxn>
                <a:cxn ang="0">
                  <a:pos x="connsiteX1" y="connsiteY1"/>
                </a:cxn>
              </a:cxnLst>
              <a:rect l="l" t="t" r="r" b="b"/>
              <a:pathLst>
                <a:path w="59485" h="23133">
                  <a:moveTo>
                    <a:pt x="4957" y="18837"/>
                  </a:moveTo>
                  <a:lnTo>
                    <a:pt x="57503"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6" name="Freeform: Shape 208">
              <a:extLst>
                <a:ext uri="{FF2B5EF4-FFF2-40B4-BE49-F238E27FC236}">
                  <a16:creationId xmlns:a16="http://schemas.microsoft.com/office/drawing/2014/main" id="{93B5BDD9-02BE-1343-9272-B01E188D474B}"/>
                </a:ext>
              </a:extLst>
            </p:cNvPr>
            <p:cNvSpPr/>
            <p:nvPr/>
          </p:nvSpPr>
          <p:spPr>
            <a:xfrm>
              <a:off x="2106688" y="3974663"/>
              <a:ext cx="16524" cy="39657"/>
            </a:xfrm>
            <a:custGeom>
              <a:avLst/>
              <a:gdLst>
                <a:gd name="connsiteX0" fmla="*/ 13219 w 16523"/>
                <a:gd name="connsiteY0" fmla="*/ 36352 h 39657"/>
                <a:gd name="connsiteX1" fmla="*/ 4957 w 16523"/>
                <a:gd name="connsiteY1" fmla="*/ 4957 h 39657"/>
              </a:gdLst>
              <a:ahLst/>
              <a:cxnLst>
                <a:cxn ang="0">
                  <a:pos x="connsiteX0" y="connsiteY0"/>
                </a:cxn>
                <a:cxn ang="0">
                  <a:pos x="connsiteX1" y="connsiteY1"/>
                </a:cxn>
              </a:cxnLst>
              <a:rect l="l" t="t" r="r" b="b"/>
              <a:pathLst>
                <a:path w="16523" h="39657">
                  <a:moveTo>
                    <a:pt x="13219" y="36352"/>
                  </a:moveTo>
                  <a:lnTo>
                    <a:pt x="4957" y="495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7" name="Freeform: Shape 209">
              <a:extLst>
                <a:ext uri="{FF2B5EF4-FFF2-40B4-BE49-F238E27FC236}">
                  <a16:creationId xmlns:a16="http://schemas.microsoft.com/office/drawing/2014/main" id="{D7CAC971-7B25-0E43-84B4-761DCFA0EF72}"/>
                </a:ext>
              </a:extLst>
            </p:cNvPr>
            <p:cNvSpPr/>
            <p:nvPr/>
          </p:nvSpPr>
          <p:spPr>
            <a:xfrm>
              <a:off x="2170469" y="3939434"/>
              <a:ext cx="118971" cy="76009"/>
            </a:xfrm>
            <a:custGeom>
              <a:avLst/>
              <a:gdLst>
                <a:gd name="connsiteX0" fmla="*/ 115006 w 118971"/>
                <a:gd name="connsiteY0" fmla="*/ 32916 h 76009"/>
                <a:gd name="connsiteX1" fmla="*/ 38005 w 118971"/>
                <a:gd name="connsiteY1" fmla="*/ 5486 h 76009"/>
                <a:gd name="connsiteX2" fmla="*/ 26438 w 118971"/>
                <a:gd name="connsiteY2" fmla="*/ 11104 h 76009"/>
                <a:gd name="connsiteX3" fmla="*/ 4957 w 118971"/>
                <a:gd name="connsiteY3" fmla="*/ 71912 h 76009"/>
              </a:gdLst>
              <a:ahLst/>
              <a:cxnLst>
                <a:cxn ang="0">
                  <a:pos x="connsiteX0" y="connsiteY0"/>
                </a:cxn>
                <a:cxn ang="0">
                  <a:pos x="connsiteX1" y="connsiteY1"/>
                </a:cxn>
                <a:cxn ang="0">
                  <a:pos x="connsiteX2" y="connsiteY2"/>
                </a:cxn>
                <a:cxn ang="0">
                  <a:pos x="connsiteX3" y="connsiteY3"/>
                </a:cxn>
              </a:cxnLst>
              <a:rect l="l" t="t" r="r" b="b"/>
              <a:pathLst>
                <a:path w="118971" h="76009">
                  <a:moveTo>
                    <a:pt x="115006" y="32916"/>
                  </a:moveTo>
                  <a:lnTo>
                    <a:pt x="38005" y="5486"/>
                  </a:lnTo>
                  <a:cubicBezTo>
                    <a:pt x="33378" y="3834"/>
                    <a:pt x="28090" y="6147"/>
                    <a:pt x="26438" y="11104"/>
                  </a:cubicBezTo>
                  <a:lnTo>
                    <a:pt x="4957" y="71912"/>
                  </a:ln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8" name="Freeform: Shape 210">
              <a:extLst>
                <a:ext uri="{FF2B5EF4-FFF2-40B4-BE49-F238E27FC236}">
                  <a16:creationId xmlns:a16="http://schemas.microsoft.com/office/drawing/2014/main" id="{FC0B459B-0FBD-A248-8454-4BC390E5BB50}"/>
                </a:ext>
              </a:extLst>
            </p:cNvPr>
            <p:cNvSpPr/>
            <p:nvPr/>
          </p:nvSpPr>
          <p:spPr>
            <a:xfrm>
              <a:off x="2265316" y="3967393"/>
              <a:ext cx="52876" cy="66095"/>
            </a:xfrm>
            <a:custGeom>
              <a:avLst/>
              <a:gdLst>
                <a:gd name="connsiteX0" fmla="*/ 4957 w 52876"/>
                <a:gd name="connsiteY0" fmla="*/ 47919 h 66095"/>
                <a:gd name="connsiteX1" fmla="*/ 47919 w 52876"/>
                <a:gd name="connsiteY1" fmla="*/ 63121 h 66095"/>
                <a:gd name="connsiteX2" fmla="*/ 20159 w 52876"/>
                <a:gd name="connsiteY2" fmla="*/ 4957 h 66095"/>
              </a:gdLst>
              <a:ahLst/>
              <a:cxnLst>
                <a:cxn ang="0">
                  <a:pos x="connsiteX0" y="connsiteY0"/>
                </a:cxn>
                <a:cxn ang="0">
                  <a:pos x="connsiteX1" y="connsiteY1"/>
                </a:cxn>
                <a:cxn ang="0">
                  <a:pos x="connsiteX2" y="connsiteY2"/>
                </a:cxn>
              </a:cxnLst>
              <a:rect l="l" t="t" r="r" b="b"/>
              <a:pathLst>
                <a:path w="52876" h="66095">
                  <a:moveTo>
                    <a:pt x="4957" y="47919"/>
                  </a:moveTo>
                  <a:lnTo>
                    <a:pt x="47919" y="63121"/>
                  </a:lnTo>
                  <a:lnTo>
                    <a:pt x="20159" y="4957"/>
                  </a:lnTo>
                  <a:close/>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59" name="Freeform: Shape 211">
              <a:extLst>
                <a:ext uri="{FF2B5EF4-FFF2-40B4-BE49-F238E27FC236}">
                  <a16:creationId xmlns:a16="http://schemas.microsoft.com/office/drawing/2014/main" id="{70CDF3F5-D6F6-8F47-AC3B-531E54C891BE}"/>
                </a:ext>
              </a:extLst>
            </p:cNvPr>
            <p:cNvSpPr/>
            <p:nvPr/>
          </p:nvSpPr>
          <p:spPr>
            <a:xfrm>
              <a:off x="2186993" y="4018616"/>
              <a:ext cx="99143" cy="39657"/>
            </a:xfrm>
            <a:custGeom>
              <a:avLst/>
              <a:gdLst>
                <a:gd name="connsiteX0" fmla="*/ 4957 w 99142"/>
                <a:gd name="connsiteY0" fmla="*/ 4957 h 39657"/>
                <a:gd name="connsiteX1" fmla="*/ 95508 w 99142"/>
                <a:gd name="connsiteY1" fmla="*/ 37344 h 39657"/>
              </a:gdLst>
              <a:ahLst/>
              <a:cxnLst>
                <a:cxn ang="0">
                  <a:pos x="connsiteX0" y="connsiteY0"/>
                </a:cxn>
                <a:cxn ang="0">
                  <a:pos x="connsiteX1" y="connsiteY1"/>
                </a:cxn>
              </a:cxnLst>
              <a:rect l="l" t="t" r="r" b="b"/>
              <a:pathLst>
                <a:path w="99142" h="39657">
                  <a:moveTo>
                    <a:pt x="4957" y="4957"/>
                  </a:moveTo>
                  <a:lnTo>
                    <a:pt x="95508" y="37344"/>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0" name="Freeform: Shape 212">
              <a:extLst>
                <a:ext uri="{FF2B5EF4-FFF2-40B4-BE49-F238E27FC236}">
                  <a16:creationId xmlns:a16="http://schemas.microsoft.com/office/drawing/2014/main" id="{2BEDAF7A-0755-CB45-A083-A7EEAAF3B4CE}"/>
                </a:ext>
              </a:extLst>
            </p:cNvPr>
            <p:cNvSpPr/>
            <p:nvPr/>
          </p:nvSpPr>
          <p:spPr>
            <a:xfrm>
              <a:off x="2230286" y="4062570"/>
              <a:ext cx="46267" cy="23133"/>
            </a:xfrm>
            <a:custGeom>
              <a:avLst/>
              <a:gdLst>
                <a:gd name="connsiteX0" fmla="*/ 4957 w 46266"/>
                <a:gd name="connsiteY0" fmla="*/ 4957 h 23133"/>
                <a:gd name="connsiteX1" fmla="*/ 43292 w 46266"/>
                <a:gd name="connsiteY1" fmla="*/ 18507 h 23133"/>
              </a:gdLst>
              <a:ahLst/>
              <a:cxnLst>
                <a:cxn ang="0">
                  <a:pos x="connsiteX0" y="connsiteY0"/>
                </a:cxn>
                <a:cxn ang="0">
                  <a:pos x="connsiteX1" y="connsiteY1"/>
                </a:cxn>
              </a:cxnLst>
              <a:rect l="l" t="t" r="r" b="b"/>
              <a:pathLst>
                <a:path w="46266" h="23133">
                  <a:moveTo>
                    <a:pt x="4957" y="4957"/>
                  </a:moveTo>
                  <a:lnTo>
                    <a:pt x="43292" y="18507"/>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1" name="Freeform: Shape 213">
              <a:extLst>
                <a:ext uri="{FF2B5EF4-FFF2-40B4-BE49-F238E27FC236}">
                  <a16:creationId xmlns:a16="http://schemas.microsoft.com/office/drawing/2014/main" id="{C7D6BF33-A256-1C4B-85D3-6FFE4C3D0CD0}"/>
                </a:ext>
              </a:extLst>
            </p:cNvPr>
            <p:cNvSpPr/>
            <p:nvPr/>
          </p:nvSpPr>
          <p:spPr>
            <a:xfrm>
              <a:off x="2226981" y="4089669"/>
              <a:ext cx="39657" cy="19829"/>
            </a:xfrm>
            <a:custGeom>
              <a:avLst/>
              <a:gdLst>
                <a:gd name="connsiteX0" fmla="*/ 4957 w 39657"/>
                <a:gd name="connsiteY0" fmla="*/ 4957 h 19828"/>
                <a:gd name="connsiteX1" fmla="*/ 37674 w 39657"/>
                <a:gd name="connsiteY1" fmla="*/ 16524 h 19828"/>
              </a:gdLst>
              <a:ahLst/>
              <a:cxnLst>
                <a:cxn ang="0">
                  <a:pos x="connsiteX0" y="connsiteY0"/>
                </a:cxn>
                <a:cxn ang="0">
                  <a:pos x="connsiteX1" y="connsiteY1"/>
                </a:cxn>
              </a:cxnLst>
              <a:rect l="l" t="t" r="r" b="b"/>
              <a:pathLst>
                <a:path w="39657" h="19828">
                  <a:moveTo>
                    <a:pt x="4957" y="4957"/>
                  </a:moveTo>
                  <a:lnTo>
                    <a:pt x="37674" y="16524"/>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2" name="Freeform: Shape 214">
              <a:extLst>
                <a:ext uri="{FF2B5EF4-FFF2-40B4-BE49-F238E27FC236}">
                  <a16:creationId xmlns:a16="http://schemas.microsoft.com/office/drawing/2014/main" id="{FF84F628-E99E-E24D-BF8D-5E23B0EBFA1F}"/>
                </a:ext>
              </a:extLst>
            </p:cNvPr>
            <p:cNvSpPr/>
            <p:nvPr/>
          </p:nvSpPr>
          <p:spPr>
            <a:xfrm>
              <a:off x="2195916" y="3993500"/>
              <a:ext cx="59486" cy="26438"/>
            </a:xfrm>
            <a:custGeom>
              <a:avLst/>
              <a:gdLst>
                <a:gd name="connsiteX0" fmla="*/ 4957 w 59485"/>
                <a:gd name="connsiteY0" fmla="*/ 4957 h 26438"/>
                <a:gd name="connsiteX1" fmla="*/ 56181 w 59485"/>
                <a:gd name="connsiteY1" fmla="*/ 23133 h 26438"/>
              </a:gdLst>
              <a:ahLst/>
              <a:cxnLst>
                <a:cxn ang="0">
                  <a:pos x="connsiteX0" y="connsiteY0"/>
                </a:cxn>
                <a:cxn ang="0">
                  <a:pos x="connsiteX1" y="connsiteY1"/>
                </a:cxn>
              </a:cxnLst>
              <a:rect l="l" t="t" r="r" b="b"/>
              <a:pathLst>
                <a:path w="59485" h="26438">
                  <a:moveTo>
                    <a:pt x="4957" y="4957"/>
                  </a:moveTo>
                  <a:lnTo>
                    <a:pt x="56181" y="23133"/>
                  </a:lnTo>
                </a:path>
              </a:pathLst>
            </a:custGeom>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3" name="Freeform: Shape 215">
              <a:extLst>
                <a:ext uri="{FF2B5EF4-FFF2-40B4-BE49-F238E27FC236}">
                  <a16:creationId xmlns:a16="http://schemas.microsoft.com/office/drawing/2014/main" id="{B879C2B1-9152-4041-9577-FEEEB1E8B6E2}"/>
                </a:ext>
              </a:extLst>
            </p:cNvPr>
            <p:cNvSpPr/>
            <p:nvPr/>
          </p:nvSpPr>
          <p:spPr>
            <a:xfrm>
              <a:off x="2269282" y="4025226"/>
              <a:ext cx="49571" cy="118971"/>
            </a:xfrm>
            <a:custGeom>
              <a:avLst/>
              <a:gdLst>
                <a:gd name="connsiteX0" fmla="*/ 44614 w 49571"/>
                <a:gd name="connsiteY0" fmla="*/ 4957 h 118971"/>
                <a:gd name="connsiteX1" fmla="*/ 16524 w 49571"/>
                <a:gd name="connsiteY1" fmla="*/ 83610 h 118971"/>
                <a:gd name="connsiteX2" fmla="*/ 4957 w 49571"/>
                <a:gd name="connsiteY2" fmla="*/ 115997 h 118971"/>
              </a:gdLst>
              <a:ahLst/>
              <a:cxnLst>
                <a:cxn ang="0">
                  <a:pos x="connsiteX0" y="connsiteY0"/>
                </a:cxn>
                <a:cxn ang="0">
                  <a:pos x="connsiteX1" y="connsiteY1"/>
                </a:cxn>
                <a:cxn ang="0">
                  <a:pos x="connsiteX2" y="connsiteY2"/>
                </a:cxn>
              </a:cxnLst>
              <a:rect l="l" t="t" r="r" b="b"/>
              <a:pathLst>
                <a:path w="49571" h="118971">
                  <a:moveTo>
                    <a:pt x="44614" y="4957"/>
                  </a:moveTo>
                  <a:lnTo>
                    <a:pt x="16524" y="83610"/>
                  </a:lnTo>
                  <a:lnTo>
                    <a:pt x="4957" y="115997"/>
                  </a:ln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4" name="Freeform: Shape 216">
              <a:extLst>
                <a:ext uri="{FF2B5EF4-FFF2-40B4-BE49-F238E27FC236}">
                  <a16:creationId xmlns:a16="http://schemas.microsoft.com/office/drawing/2014/main" id="{18FF1E4B-F73D-C441-9602-9E929C4E07BD}"/>
                </a:ext>
              </a:extLst>
            </p:cNvPr>
            <p:cNvSpPr/>
            <p:nvPr/>
          </p:nvSpPr>
          <p:spPr>
            <a:xfrm>
              <a:off x="1945746" y="4244662"/>
              <a:ext cx="9914" cy="42962"/>
            </a:xfrm>
            <a:custGeom>
              <a:avLst/>
              <a:gdLst>
                <a:gd name="connsiteX0" fmla="*/ 4957 w 9914"/>
                <a:gd name="connsiteY0" fmla="*/ 38666 h 42961"/>
                <a:gd name="connsiteX1" fmla="*/ 4957 w 9914"/>
                <a:gd name="connsiteY1" fmla="*/ 4957 h 42961"/>
              </a:gdLst>
              <a:ahLst/>
              <a:cxnLst>
                <a:cxn ang="0">
                  <a:pos x="connsiteX0" y="connsiteY0"/>
                </a:cxn>
                <a:cxn ang="0">
                  <a:pos x="connsiteX1" y="connsiteY1"/>
                </a:cxn>
              </a:cxnLst>
              <a:rect l="l" t="t" r="r" b="b"/>
              <a:pathLst>
                <a:path w="9914" h="42961">
                  <a:moveTo>
                    <a:pt x="4957" y="38666"/>
                  </a:moveTo>
                  <a:lnTo>
                    <a:pt x="4957" y="4957"/>
                  </a:lnTo>
                </a:path>
              </a:pathLst>
            </a:custGeom>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5" name="Freeform: Shape 217">
              <a:extLst>
                <a:ext uri="{FF2B5EF4-FFF2-40B4-BE49-F238E27FC236}">
                  <a16:creationId xmlns:a16="http://schemas.microsoft.com/office/drawing/2014/main" id="{229E24C5-A0DB-5546-A167-EAF76AC2382C}"/>
                </a:ext>
              </a:extLst>
            </p:cNvPr>
            <p:cNvSpPr/>
            <p:nvPr/>
          </p:nvSpPr>
          <p:spPr>
            <a:xfrm>
              <a:off x="1945746" y="4156094"/>
              <a:ext cx="393266" cy="257771"/>
            </a:xfrm>
            <a:custGeom>
              <a:avLst/>
              <a:gdLst>
                <a:gd name="connsiteX0" fmla="*/ 4957 w 393266"/>
                <a:gd name="connsiteY0" fmla="*/ 62130 h 257771"/>
                <a:gd name="connsiteX1" fmla="*/ 4957 w 393266"/>
                <a:gd name="connsiteY1" fmla="*/ 28421 h 257771"/>
                <a:gd name="connsiteX2" fmla="*/ 14541 w 393266"/>
                <a:gd name="connsiteY2" fmla="*/ 19498 h 257771"/>
                <a:gd name="connsiteX3" fmla="*/ 146070 w 393266"/>
                <a:gd name="connsiteY3" fmla="*/ 19498 h 257771"/>
                <a:gd name="connsiteX4" fmla="*/ 146070 w 393266"/>
                <a:gd name="connsiteY4" fmla="*/ 19498 h 257771"/>
                <a:gd name="connsiteX5" fmla="*/ 156646 w 393266"/>
                <a:gd name="connsiteY5" fmla="*/ 4957 h 257771"/>
                <a:gd name="connsiteX6" fmla="*/ 231994 w 393266"/>
                <a:gd name="connsiteY6" fmla="*/ 4957 h 257771"/>
                <a:gd name="connsiteX7" fmla="*/ 242569 w 393266"/>
                <a:gd name="connsiteY7" fmla="*/ 19498 h 257771"/>
                <a:gd name="connsiteX8" fmla="*/ 242569 w 393266"/>
                <a:gd name="connsiteY8" fmla="*/ 19498 h 257771"/>
                <a:gd name="connsiteX9" fmla="*/ 378726 w 393266"/>
                <a:gd name="connsiteY9" fmla="*/ 19498 h 257771"/>
                <a:gd name="connsiteX10" fmla="*/ 388309 w 393266"/>
                <a:gd name="connsiteY10" fmla="*/ 28421 h 257771"/>
                <a:gd name="connsiteX11" fmla="*/ 388309 w 393266"/>
                <a:gd name="connsiteY11" fmla="*/ 244552 h 257771"/>
                <a:gd name="connsiteX12" fmla="*/ 378726 w 393266"/>
                <a:gd name="connsiteY12" fmla="*/ 253475 h 257771"/>
                <a:gd name="connsiteX13" fmla="*/ 14541 w 393266"/>
                <a:gd name="connsiteY13" fmla="*/ 253475 h 257771"/>
                <a:gd name="connsiteX14" fmla="*/ 4957 w 393266"/>
                <a:gd name="connsiteY14" fmla="*/ 244552 h 257771"/>
                <a:gd name="connsiteX15" fmla="*/ 4957 w 393266"/>
                <a:gd name="connsiteY15" fmla="*/ 147392 h 2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3266" h="257771">
                  <a:moveTo>
                    <a:pt x="4957" y="62130"/>
                  </a:moveTo>
                  <a:lnTo>
                    <a:pt x="4957" y="28421"/>
                  </a:lnTo>
                  <a:cubicBezTo>
                    <a:pt x="4957" y="23464"/>
                    <a:pt x="9253" y="19498"/>
                    <a:pt x="14541" y="19498"/>
                  </a:cubicBezTo>
                  <a:lnTo>
                    <a:pt x="146070" y="19498"/>
                  </a:lnTo>
                  <a:lnTo>
                    <a:pt x="146070" y="19498"/>
                  </a:lnTo>
                  <a:cubicBezTo>
                    <a:pt x="145409" y="10906"/>
                    <a:pt x="150697" y="4957"/>
                    <a:pt x="156646" y="4957"/>
                  </a:cubicBezTo>
                  <a:lnTo>
                    <a:pt x="231994" y="4957"/>
                  </a:lnTo>
                  <a:cubicBezTo>
                    <a:pt x="237943" y="4957"/>
                    <a:pt x="242900" y="10575"/>
                    <a:pt x="242569" y="19498"/>
                  </a:cubicBezTo>
                  <a:lnTo>
                    <a:pt x="242569" y="19498"/>
                  </a:lnTo>
                  <a:lnTo>
                    <a:pt x="378726" y="19498"/>
                  </a:lnTo>
                  <a:cubicBezTo>
                    <a:pt x="384013" y="19498"/>
                    <a:pt x="388309" y="23464"/>
                    <a:pt x="388309" y="28421"/>
                  </a:cubicBezTo>
                  <a:lnTo>
                    <a:pt x="388309" y="244552"/>
                  </a:lnTo>
                  <a:cubicBezTo>
                    <a:pt x="388309" y="249509"/>
                    <a:pt x="384013" y="253475"/>
                    <a:pt x="378726" y="253475"/>
                  </a:cubicBezTo>
                  <a:lnTo>
                    <a:pt x="14541" y="253475"/>
                  </a:lnTo>
                  <a:cubicBezTo>
                    <a:pt x="9253" y="253475"/>
                    <a:pt x="4957" y="249509"/>
                    <a:pt x="4957" y="244552"/>
                  </a:cubicBezTo>
                  <a:lnTo>
                    <a:pt x="4957" y="147392"/>
                  </a:lnTo>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6" name="Freeform: Shape 218">
              <a:extLst>
                <a:ext uri="{FF2B5EF4-FFF2-40B4-BE49-F238E27FC236}">
                  <a16:creationId xmlns:a16="http://schemas.microsoft.com/office/drawing/2014/main" id="{2725C575-3A59-EF41-AF36-C1B58D231CC6}"/>
                </a:ext>
              </a:extLst>
            </p:cNvPr>
            <p:cNvSpPr/>
            <p:nvPr/>
          </p:nvSpPr>
          <p:spPr>
            <a:xfrm>
              <a:off x="2072979" y="4372226"/>
              <a:ext cx="237943" cy="9914"/>
            </a:xfrm>
            <a:custGeom>
              <a:avLst/>
              <a:gdLst>
                <a:gd name="connsiteX0" fmla="*/ 4957 w 237942"/>
                <a:gd name="connsiteY0" fmla="*/ 4957 h 9914"/>
                <a:gd name="connsiteX1" fmla="*/ 235960 w 237942"/>
                <a:gd name="connsiteY1" fmla="*/ 4957 h 9914"/>
              </a:gdLst>
              <a:ahLst/>
              <a:cxnLst>
                <a:cxn ang="0">
                  <a:pos x="connsiteX0" y="connsiteY0"/>
                </a:cxn>
                <a:cxn ang="0">
                  <a:pos x="connsiteX1" y="connsiteY1"/>
                </a:cxn>
              </a:cxnLst>
              <a:rect l="l" t="t" r="r" b="b"/>
              <a:pathLst>
                <a:path w="237942" h="9914">
                  <a:moveTo>
                    <a:pt x="4957" y="4957"/>
                  </a:moveTo>
                  <a:lnTo>
                    <a:pt x="235960" y="4957"/>
                  </a:lnTo>
                </a:path>
              </a:pathLst>
            </a:custGeom>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7" name="Freeform: Shape 219">
              <a:extLst>
                <a:ext uri="{FF2B5EF4-FFF2-40B4-BE49-F238E27FC236}">
                  <a16:creationId xmlns:a16="http://schemas.microsoft.com/office/drawing/2014/main" id="{7CDB38A6-4265-A445-9447-3DCD23E975BC}"/>
                </a:ext>
              </a:extLst>
            </p:cNvPr>
            <p:cNvSpPr/>
            <p:nvPr/>
          </p:nvSpPr>
          <p:spPr>
            <a:xfrm>
              <a:off x="2015807" y="4372226"/>
              <a:ext cx="46267" cy="9914"/>
            </a:xfrm>
            <a:custGeom>
              <a:avLst/>
              <a:gdLst>
                <a:gd name="connsiteX0" fmla="*/ 4957 w 46266"/>
                <a:gd name="connsiteY0" fmla="*/ 4957 h 9914"/>
                <a:gd name="connsiteX1" fmla="*/ 43292 w 46266"/>
                <a:gd name="connsiteY1" fmla="*/ 4957 h 9914"/>
              </a:gdLst>
              <a:ahLst/>
              <a:cxnLst>
                <a:cxn ang="0">
                  <a:pos x="connsiteX0" y="connsiteY0"/>
                </a:cxn>
                <a:cxn ang="0">
                  <a:pos x="connsiteX1" y="connsiteY1"/>
                </a:cxn>
              </a:cxnLst>
              <a:rect l="l" t="t" r="r" b="b"/>
              <a:pathLst>
                <a:path w="46266" h="9914">
                  <a:moveTo>
                    <a:pt x="4957" y="4957"/>
                  </a:moveTo>
                  <a:lnTo>
                    <a:pt x="43292" y="4957"/>
                  </a:lnTo>
                </a:path>
              </a:pathLst>
            </a:custGeom>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8" name="Freeform: Shape 220">
              <a:extLst>
                <a:ext uri="{FF2B5EF4-FFF2-40B4-BE49-F238E27FC236}">
                  <a16:creationId xmlns:a16="http://schemas.microsoft.com/office/drawing/2014/main" id="{C71A59E8-660F-1740-AD24-CE54285E3A27}"/>
                </a:ext>
              </a:extLst>
            </p:cNvPr>
            <p:cNvSpPr/>
            <p:nvPr/>
          </p:nvSpPr>
          <p:spPr>
            <a:xfrm>
              <a:off x="1964913" y="4372226"/>
              <a:ext cx="46267" cy="9914"/>
            </a:xfrm>
            <a:custGeom>
              <a:avLst/>
              <a:gdLst>
                <a:gd name="connsiteX0" fmla="*/ 4957 w 46266"/>
                <a:gd name="connsiteY0" fmla="*/ 4957 h 9914"/>
                <a:gd name="connsiteX1" fmla="*/ 42301 w 46266"/>
                <a:gd name="connsiteY1" fmla="*/ 4957 h 9914"/>
              </a:gdLst>
              <a:ahLst/>
              <a:cxnLst>
                <a:cxn ang="0">
                  <a:pos x="connsiteX0" y="connsiteY0"/>
                </a:cxn>
                <a:cxn ang="0">
                  <a:pos x="connsiteX1" y="connsiteY1"/>
                </a:cxn>
              </a:cxnLst>
              <a:rect l="l" t="t" r="r" b="b"/>
              <a:pathLst>
                <a:path w="46266" h="9914">
                  <a:moveTo>
                    <a:pt x="4957" y="4957"/>
                  </a:moveTo>
                  <a:lnTo>
                    <a:pt x="42301" y="4957"/>
                  </a:lnTo>
                </a:path>
              </a:pathLst>
            </a:custGeom>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grpSp>
      <p:sp>
        <p:nvSpPr>
          <p:cNvPr id="69" name="TextBox 68">
            <a:extLst>
              <a:ext uri="{FF2B5EF4-FFF2-40B4-BE49-F238E27FC236}">
                <a16:creationId xmlns:a16="http://schemas.microsoft.com/office/drawing/2014/main" id="{B3C37A0D-A50F-F44A-BCE7-23520F021D34}"/>
              </a:ext>
            </a:extLst>
          </p:cNvPr>
          <p:cNvSpPr txBox="1"/>
          <p:nvPr/>
        </p:nvSpPr>
        <p:spPr>
          <a:xfrm>
            <a:off x="2166028" y="1728945"/>
            <a:ext cx="732894" cy="415498"/>
          </a:xfrm>
          <a:prstGeom prst="rect">
            <a:avLst/>
          </a:prstGeom>
          <a:noFill/>
        </p:spPr>
        <p:txBody>
          <a:bodyPr wrap="none" rtlCol="0">
            <a:spAutoFit/>
          </a:bodyPr>
          <a:lstStyle/>
          <a:p>
            <a:pPr algn="r" defTabSz="457182">
              <a:defRPr/>
            </a:pPr>
            <a:r>
              <a:rPr lang="en-US" sz="1050" b="1" kern="0" dirty="0">
                <a:solidFill>
                  <a:srgbClr val="FFFFFF"/>
                </a:solidFill>
                <a:latin typeface="Amazon Ember"/>
              </a:rPr>
              <a:t>File </a:t>
            </a:r>
            <a:br>
              <a:rPr lang="en-US" sz="1050" b="1" kern="0" dirty="0">
                <a:solidFill>
                  <a:srgbClr val="FFFFFF"/>
                </a:solidFill>
                <a:latin typeface="Amazon Ember"/>
              </a:rPr>
            </a:br>
            <a:r>
              <a:rPr lang="en-US" sz="1050" b="1" kern="0" dirty="0">
                <a:solidFill>
                  <a:srgbClr val="FFFFFF"/>
                </a:solidFill>
                <a:latin typeface="Amazon Ember"/>
              </a:rPr>
              <a:t>Gateway</a:t>
            </a:r>
          </a:p>
        </p:txBody>
      </p:sp>
      <p:sp>
        <p:nvSpPr>
          <p:cNvPr id="70" name="Rounded Rectangle 69">
            <a:extLst>
              <a:ext uri="{FF2B5EF4-FFF2-40B4-BE49-F238E27FC236}">
                <a16:creationId xmlns:a16="http://schemas.microsoft.com/office/drawing/2014/main" id="{403E2CF5-31AB-D14C-A4F1-F0661E23DABB}"/>
              </a:ext>
            </a:extLst>
          </p:cNvPr>
          <p:cNvSpPr/>
          <p:nvPr/>
        </p:nvSpPr>
        <p:spPr>
          <a:xfrm>
            <a:off x="2164679" y="1591796"/>
            <a:ext cx="1932065" cy="607034"/>
          </a:xfrm>
          <a:prstGeom prst="roundRect">
            <a:avLst/>
          </a:prstGeom>
          <a:noFill/>
          <a:ln w="25400" cap="flat" cmpd="sng" algn="ctr">
            <a:solidFill>
              <a:srgbClr val="FF9900"/>
            </a:solidFill>
            <a:prstDash val="solid"/>
          </a:ln>
          <a:effectLst/>
        </p:spPr>
        <p:txBody>
          <a:bodyPr rtlCol="0" anchor="ctr"/>
          <a:lstStyle/>
          <a:p>
            <a:pPr algn="ctr" defTabSz="457182">
              <a:defRPr/>
            </a:pPr>
            <a:endParaRPr lang="en-US" sz="1125" kern="0" dirty="0">
              <a:solidFill>
                <a:srgbClr val="FF9900"/>
              </a:solidFill>
              <a:latin typeface="Amazon Ember"/>
            </a:endParaRPr>
          </a:p>
        </p:txBody>
      </p:sp>
      <p:pic>
        <p:nvPicPr>
          <p:cNvPr id="72" name="Graphic 37">
            <a:extLst>
              <a:ext uri="{FF2B5EF4-FFF2-40B4-BE49-F238E27FC236}">
                <a16:creationId xmlns:a16="http://schemas.microsoft.com/office/drawing/2014/main" id="{6A4B2C19-028A-6E46-BF3E-5B13DE89B3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9225" y="1641701"/>
            <a:ext cx="480060" cy="480060"/>
          </a:xfrm>
          <a:prstGeom prst="rect">
            <a:avLst/>
          </a:prstGeom>
        </p:spPr>
      </p:pic>
      <p:sp>
        <p:nvSpPr>
          <p:cNvPr id="73" name="Rectangle 72">
            <a:extLst>
              <a:ext uri="{FF2B5EF4-FFF2-40B4-BE49-F238E27FC236}">
                <a16:creationId xmlns:a16="http://schemas.microsoft.com/office/drawing/2014/main" id="{66B8418D-52A3-6F49-8350-81DF965EF7CA}"/>
              </a:ext>
            </a:extLst>
          </p:cNvPr>
          <p:cNvSpPr/>
          <p:nvPr/>
        </p:nvSpPr>
        <p:spPr>
          <a:xfrm>
            <a:off x="1376937" y="1700865"/>
            <a:ext cx="627096"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NFS/SMB</a:t>
            </a:r>
          </a:p>
        </p:txBody>
      </p:sp>
      <p:grpSp>
        <p:nvGrpSpPr>
          <p:cNvPr id="75" name="Graphic 418">
            <a:extLst>
              <a:ext uri="{FF2B5EF4-FFF2-40B4-BE49-F238E27FC236}">
                <a16:creationId xmlns:a16="http://schemas.microsoft.com/office/drawing/2014/main" id="{6CF971B1-D023-964D-9074-AAACAFAF382C}"/>
              </a:ext>
            </a:extLst>
          </p:cNvPr>
          <p:cNvGrpSpPr>
            <a:grpSpLocks noChangeAspect="1"/>
          </p:cNvGrpSpPr>
          <p:nvPr/>
        </p:nvGrpSpPr>
        <p:grpSpPr>
          <a:xfrm>
            <a:off x="7655520" y="1697457"/>
            <a:ext cx="328797" cy="342900"/>
            <a:chOff x="9428474" y="2518414"/>
            <a:chExt cx="378861" cy="395111"/>
          </a:xfrm>
        </p:grpSpPr>
        <p:sp>
          <p:nvSpPr>
            <p:cNvPr id="76" name="Freeform: Shape 143">
              <a:extLst>
                <a:ext uri="{FF2B5EF4-FFF2-40B4-BE49-F238E27FC236}">
                  <a16:creationId xmlns:a16="http://schemas.microsoft.com/office/drawing/2014/main" id="{7C5936F6-04F0-E54A-89E8-D36FB34387F5}"/>
                </a:ext>
              </a:extLst>
            </p:cNvPr>
            <p:cNvSpPr/>
            <p:nvPr/>
          </p:nvSpPr>
          <p:spPr>
            <a:xfrm>
              <a:off x="9428474" y="2518414"/>
              <a:ext cx="355600" cy="395111"/>
            </a:xfrm>
            <a:custGeom>
              <a:avLst/>
              <a:gdLst>
                <a:gd name="connsiteX0" fmla="*/ 178383 w 355600"/>
                <a:gd name="connsiteY0" fmla="*/ 0 h 395111"/>
                <a:gd name="connsiteX1" fmla="*/ 29 w 355600"/>
                <a:gd name="connsiteY1" fmla="*/ 62665 h 395111"/>
                <a:gd name="connsiteX2" fmla="*/ 29 w 355600"/>
                <a:gd name="connsiteY2" fmla="*/ 63692 h 395111"/>
                <a:gd name="connsiteX3" fmla="*/ 504 w 355600"/>
                <a:gd name="connsiteY3" fmla="*/ 67169 h 395111"/>
                <a:gd name="connsiteX4" fmla="*/ 504 w 355600"/>
                <a:gd name="connsiteY4" fmla="*/ 68196 h 395111"/>
                <a:gd name="connsiteX5" fmla="*/ 38434 w 355600"/>
                <a:gd name="connsiteY5" fmla="*/ 350622 h 395111"/>
                <a:gd name="connsiteX6" fmla="*/ 178146 w 355600"/>
                <a:gd name="connsiteY6" fmla="*/ 395111 h 395111"/>
                <a:gd name="connsiteX7" fmla="*/ 233145 w 355600"/>
                <a:gd name="connsiteY7" fmla="*/ 391634 h 395111"/>
                <a:gd name="connsiteX8" fmla="*/ 231091 w 355600"/>
                <a:gd name="connsiteY8" fmla="*/ 375830 h 395111"/>
                <a:gd name="connsiteX9" fmla="*/ 178541 w 355600"/>
                <a:gd name="connsiteY9" fmla="*/ 379149 h 395111"/>
                <a:gd name="connsiteX10" fmla="*/ 54634 w 355600"/>
                <a:gd name="connsiteY10" fmla="*/ 349832 h 395111"/>
                <a:gd name="connsiteX11" fmla="*/ 54634 w 355600"/>
                <a:gd name="connsiteY11" fmla="*/ 348804 h 395111"/>
                <a:gd name="connsiteX12" fmla="*/ 19785 w 355600"/>
                <a:gd name="connsiteY12" fmla="*/ 89295 h 395111"/>
                <a:gd name="connsiteX13" fmla="*/ 30058 w 355600"/>
                <a:gd name="connsiteY13" fmla="*/ 94748 h 395111"/>
                <a:gd name="connsiteX14" fmla="*/ 34957 w 355600"/>
                <a:gd name="connsiteY14" fmla="*/ 96881 h 395111"/>
                <a:gd name="connsiteX15" fmla="*/ 40094 w 355600"/>
                <a:gd name="connsiteY15" fmla="*/ 98936 h 395111"/>
                <a:gd name="connsiteX16" fmla="*/ 49576 w 355600"/>
                <a:gd name="connsiteY16" fmla="*/ 102255 h 395111"/>
                <a:gd name="connsiteX17" fmla="*/ 58664 w 355600"/>
                <a:gd name="connsiteY17" fmla="*/ 104942 h 395111"/>
                <a:gd name="connsiteX18" fmla="*/ 68147 w 355600"/>
                <a:gd name="connsiteY18" fmla="*/ 107391 h 395111"/>
                <a:gd name="connsiteX19" fmla="*/ 72256 w 355600"/>
                <a:gd name="connsiteY19" fmla="*/ 108340 h 395111"/>
                <a:gd name="connsiteX20" fmla="*/ 128204 w 355600"/>
                <a:gd name="connsiteY20" fmla="*/ 116953 h 395111"/>
                <a:gd name="connsiteX21" fmla="*/ 141005 w 355600"/>
                <a:gd name="connsiteY21" fmla="*/ 117980 h 395111"/>
                <a:gd name="connsiteX22" fmla="*/ 178699 w 355600"/>
                <a:gd name="connsiteY22" fmla="*/ 119324 h 395111"/>
                <a:gd name="connsiteX23" fmla="*/ 216392 w 355600"/>
                <a:gd name="connsiteY23" fmla="*/ 117980 h 395111"/>
                <a:gd name="connsiteX24" fmla="*/ 229589 w 355600"/>
                <a:gd name="connsiteY24" fmla="*/ 116953 h 395111"/>
                <a:gd name="connsiteX25" fmla="*/ 274474 w 355600"/>
                <a:gd name="connsiteY25" fmla="*/ 110631 h 395111"/>
                <a:gd name="connsiteX26" fmla="*/ 281191 w 355600"/>
                <a:gd name="connsiteY26" fmla="*/ 109209 h 395111"/>
                <a:gd name="connsiteX27" fmla="*/ 285695 w 355600"/>
                <a:gd name="connsiteY27" fmla="*/ 108261 h 395111"/>
                <a:gd name="connsiteX28" fmla="*/ 289172 w 355600"/>
                <a:gd name="connsiteY28" fmla="*/ 107391 h 395111"/>
                <a:gd name="connsiteX29" fmla="*/ 303317 w 355600"/>
                <a:gd name="connsiteY29" fmla="*/ 103598 h 395111"/>
                <a:gd name="connsiteX30" fmla="*/ 307742 w 355600"/>
                <a:gd name="connsiteY30" fmla="*/ 102255 h 395111"/>
                <a:gd name="connsiteX31" fmla="*/ 317225 w 355600"/>
                <a:gd name="connsiteY31" fmla="*/ 98936 h 395111"/>
                <a:gd name="connsiteX32" fmla="*/ 322361 w 355600"/>
                <a:gd name="connsiteY32" fmla="*/ 96881 h 395111"/>
                <a:gd name="connsiteX33" fmla="*/ 327261 w 355600"/>
                <a:gd name="connsiteY33" fmla="*/ 94748 h 395111"/>
                <a:gd name="connsiteX34" fmla="*/ 337533 w 355600"/>
                <a:gd name="connsiteY34" fmla="*/ 89295 h 395111"/>
                <a:gd name="connsiteX35" fmla="*/ 320544 w 355600"/>
                <a:gd name="connsiteY35" fmla="*/ 213044 h 395111"/>
                <a:gd name="connsiteX36" fmla="*/ 329315 w 355600"/>
                <a:gd name="connsiteY36" fmla="*/ 215652 h 395111"/>
                <a:gd name="connsiteX37" fmla="*/ 335874 w 355600"/>
                <a:gd name="connsiteY37" fmla="*/ 217311 h 395111"/>
                <a:gd name="connsiteX38" fmla="*/ 338166 w 355600"/>
                <a:gd name="connsiteY38" fmla="*/ 199768 h 395111"/>
                <a:gd name="connsiteX39" fmla="*/ 329236 w 355600"/>
                <a:gd name="connsiteY39" fmla="*/ 194632 h 395111"/>
                <a:gd name="connsiteX40" fmla="*/ 327972 w 355600"/>
                <a:gd name="connsiteY40" fmla="*/ 194079 h 395111"/>
                <a:gd name="connsiteX41" fmla="*/ 335874 w 355600"/>
                <a:gd name="connsiteY41" fmla="*/ 180329 h 395111"/>
                <a:gd name="connsiteX42" fmla="*/ 336901 w 355600"/>
                <a:gd name="connsiteY42" fmla="*/ 180882 h 395111"/>
                <a:gd name="connsiteX43" fmla="*/ 340536 w 355600"/>
                <a:gd name="connsiteY43" fmla="*/ 182937 h 395111"/>
                <a:gd name="connsiteX44" fmla="*/ 355946 w 355600"/>
                <a:gd name="connsiteY44" fmla="*/ 68196 h 395111"/>
                <a:gd name="connsiteX45" fmla="*/ 355946 w 355600"/>
                <a:gd name="connsiteY45" fmla="*/ 68196 h 395111"/>
                <a:gd name="connsiteX46" fmla="*/ 355946 w 355600"/>
                <a:gd name="connsiteY46" fmla="*/ 67406 h 395111"/>
                <a:gd name="connsiteX47" fmla="*/ 355946 w 355600"/>
                <a:gd name="connsiteY47" fmla="*/ 63929 h 395111"/>
                <a:gd name="connsiteX48" fmla="*/ 355946 w 355600"/>
                <a:gd name="connsiteY48" fmla="*/ 62902 h 395111"/>
                <a:gd name="connsiteX49" fmla="*/ 178383 w 355600"/>
                <a:gd name="connsiteY49" fmla="*/ 0 h 395111"/>
                <a:gd name="connsiteX50" fmla="*/ 332160 w 355600"/>
                <a:gd name="connsiteY50" fmla="*/ 73886 h 395111"/>
                <a:gd name="connsiteX51" fmla="*/ 316356 w 355600"/>
                <a:gd name="connsiteY51" fmla="*/ 81788 h 395111"/>
                <a:gd name="connsiteX52" fmla="*/ 311693 w 355600"/>
                <a:gd name="connsiteY52" fmla="*/ 83685 h 395111"/>
                <a:gd name="connsiteX53" fmla="*/ 303317 w 355600"/>
                <a:gd name="connsiteY53" fmla="*/ 86608 h 395111"/>
                <a:gd name="connsiteX54" fmla="*/ 298417 w 355600"/>
                <a:gd name="connsiteY54" fmla="*/ 88110 h 395111"/>
                <a:gd name="connsiteX55" fmla="*/ 282613 w 355600"/>
                <a:gd name="connsiteY55" fmla="*/ 92456 h 395111"/>
                <a:gd name="connsiteX56" fmla="*/ 276607 w 355600"/>
                <a:gd name="connsiteY56" fmla="*/ 93799 h 395111"/>
                <a:gd name="connsiteX57" fmla="*/ 265939 w 355600"/>
                <a:gd name="connsiteY57" fmla="*/ 95854 h 395111"/>
                <a:gd name="connsiteX58" fmla="*/ 248554 w 355600"/>
                <a:gd name="connsiteY58" fmla="*/ 98620 h 395111"/>
                <a:gd name="connsiteX59" fmla="*/ 238598 w 355600"/>
                <a:gd name="connsiteY59" fmla="*/ 99805 h 395111"/>
                <a:gd name="connsiteX60" fmla="*/ 225164 w 355600"/>
                <a:gd name="connsiteY60" fmla="*/ 101148 h 395111"/>
                <a:gd name="connsiteX61" fmla="*/ 214180 w 355600"/>
                <a:gd name="connsiteY61" fmla="*/ 102018 h 395111"/>
                <a:gd name="connsiteX62" fmla="*/ 178857 w 355600"/>
                <a:gd name="connsiteY62" fmla="*/ 103124 h 395111"/>
                <a:gd name="connsiteX63" fmla="*/ 143534 w 355600"/>
                <a:gd name="connsiteY63" fmla="*/ 102018 h 395111"/>
                <a:gd name="connsiteX64" fmla="*/ 132550 w 355600"/>
                <a:gd name="connsiteY64" fmla="*/ 101148 h 395111"/>
                <a:gd name="connsiteX65" fmla="*/ 119116 w 355600"/>
                <a:gd name="connsiteY65" fmla="*/ 99805 h 395111"/>
                <a:gd name="connsiteX66" fmla="*/ 109159 w 355600"/>
                <a:gd name="connsiteY66" fmla="*/ 98620 h 395111"/>
                <a:gd name="connsiteX67" fmla="*/ 75101 w 355600"/>
                <a:gd name="connsiteY67" fmla="*/ 92456 h 395111"/>
                <a:gd name="connsiteX68" fmla="*/ 63958 w 355600"/>
                <a:gd name="connsiteY68" fmla="*/ 89611 h 395111"/>
                <a:gd name="connsiteX69" fmla="*/ 53923 w 355600"/>
                <a:gd name="connsiteY69" fmla="*/ 86608 h 395111"/>
                <a:gd name="connsiteX70" fmla="*/ 49260 w 355600"/>
                <a:gd name="connsiteY70" fmla="*/ 85028 h 395111"/>
                <a:gd name="connsiteX71" fmla="*/ 40884 w 355600"/>
                <a:gd name="connsiteY71" fmla="*/ 81788 h 395111"/>
                <a:gd name="connsiteX72" fmla="*/ 23262 w 355600"/>
                <a:gd name="connsiteY72" fmla="*/ 72226 h 395111"/>
                <a:gd name="connsiteX73" fmla="*/ 19311 w 355600"/>
                <a:gd name="connsiteY73" fmla="*/ 68512 h 395111"/>
                <a:gd name="connsiteX74" fmla="*/ 18046 w 355600"/>
                <a:gd name="connsiteY74" fmla="*/ 66932 h 395111"/>
                <a:gd name="connsiteX75" fmla="*/ 17098 w 355600"/>
                <a:gd name="connsiteY75" fmla="*/ 65351 h 395111"/>
                <a:gd name="connsiteX76" fmla="*/ 16624 w 355600"/>
                <a:gd name="connsiteY76" fmla="*/ 64166 h 395111"/>
                <a:gd name="connsiteX77" fmla="*/ 16624 w 355600"/>
                <a:gd name="connsiteY77" fmla="*/ 64166 h 395111"/>
                <a:gd name="connsiteX78" fmla="*/ 16624 w 355600"/>
                <a:gd name="connsiteY78" fmla="*/ 64166 h 395111"/>
                <a:gd name="connsiteX79" fmla="*/ 16624 w 355600"/>
                <a:gd name="connsiteY79" fmla="*/ 62270 h 395111"/>
                <a:gd name="connsiteX80" fmla="*/ 179173 w 355600"/>
                <a:gd name="connsiteY80" fmla="*/ 15804 h 395111"/>
                <a:gd name="connsiteX81" fmla="*/ 341643 w 355600"/>
                <a:gd name="connsiteY81" fmla="*/ 62270 h 395111"/>
                <a:gd name="connsiteX82" fmla="*/ 341643 w 355600"/>
                <a:gd name="connsiteY82" fmla="*/ 64166 h 395111"/>
                <a:gd name="connsiteX83" fmla="*/ 341643 w 355600"/>
                <a:gd name="connsiteY83" fmla="*/ 64166 h 395111"/>
                <a:gd name="connsiteX84" fmla="*/ 341643 w 355600"/>
                <a:gd name="connsiteY84" fmla="*/ 64166 h 395111"/>
                <a:gd name="connsiteX85" fmla="*/ 341169 w 355600"/>
                <a:gd name="connsiteY85" fmla="*/ 65351 h 395111"/>
                <a:gd name="connsiteX86" fmla="*/ 340220 w 355600"/>
                <a:gd name="connsiteY86" fmla="*/ 66932 h 395111"/>
                <a:gd name="connsiteX87" fmla="*/ 338956 w 355600"/>
                <a:gd name="connsiteY87" fmla="*/ 68512 h 395111"/>
                <a:gd name="connsiteX88" fmla="*/ 332160 w 355600"/>
                <a:gd name="connsiteY88" fmla="*/ 73886 h 39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5600" h="395111">
                  <a:moveTo>
                    <a:pt x="178383" y="0"/>
                  </a:moveTo>
                  <a:cubicBezTo>
                    <a:pt x="93987" y="0"/>
                    <a:pt x="29" y="25761"/>
                    <a:pt x="29" y="62665"/>
                  </a:cubicBezTo>
                  <a:cubicBezTo>
                    <a:pt x="-10" y="63006"/>
                    <a:pt x="-10" y="63351"/>
                    <a:pt x="29" y="63692"/>
                  </a:cubicBezTo>
                  <a:lnTo>
                    <a:pt x="504" y="67169"/>
                  </a:lnTo>
                  <a:cubicBezTo>
                    <a:pt x="466" y="67510"/>
                    <a:pt x="466" y="67855"/>
                    <a:pt x="504" y="68196"/>
                  </a:cubicBezTo>
                  <a:lnTo>
                    <a:pt x="38434" y="350622"/>
                  </a:lnTo>
                  <a:cubicBezTo>
                    <a:pt x="39461" y="383021"/>
                    <a:pt x="124489" y="395111"/>
                    <a:pt x="178146" y="395111"/>
                  </a:cubicBezTo>
                  <a:cubicBezTo>
                    <a:pt x="196534" y="395119"/>
                    <a:pt x="214904" y="393958"/>
                    <a:pt x="233145" y="391634"/>
                  </a:cubicBezTo>
                  <a:lnTo>
                    <a:pt x="231091" y="375830"/>
                  </a:lnTo>
                  <a:cubicBezTo>
                    <a:pt x="213662" y="378044"/>
                    <a:pt x="196110" y="379153"/>
                    <a:pt x="178541" y="379149"/>
                  </a:cubicBezTo>
                  <a:cubicBezTo>
                    <a:pt x="102916" y="379149"/>
                    <a:pt x="54634" y="359867"/>
                    <a:pt x="54634" y="349832"/>
                  </a:cubicBezTo>
                  <a:cubicBezTo>
                    <a:pt x="54673" y="349490"/>
                    <a:pt x="54673" y="349146"/>
                    <a:pt x="54634" y="348804"/>
                  </a:cubicBezTo>
                  <a:lnTo>
                    <a:pt x="19785" y="89295"/>
                  </a:lnTo>
                  <a:cubicBezTo>
                    <a:pt x="23104" y="91304"/>
                    <a:pt x="26534" y="93124"/>
                    <a:pt x="30058" y="94748"/>
                  </a:cubicBezTo>
                  <a:cubicBezTo>
                    <a:pt x="31648" y="95554"/>
                    <a:pt x="33284" y="96266"/>
                    <a:pt x="34957" y="96881"/>
                  </a:cubicBezTo>
                  <a:cubicBezTo>
                    <a:pt x="36617" y="97593"/>
                    <a:pt x="38276" y="98304"/>
                    <a:pt x="40094" y="98936"/>
                  </a:cubicBezTo>
                  <a:cubicBezTo>
                    <a:pt x="41911" y="99568"/>
                    <a:pt x="46257" y="101228"/>
                    <a:pt x="49576" y="102255"/>
                  </a:cubicBezTo>
                  <a:cubicBezTo>
                    <a:pt x="52895" y="103282"/>
                    <a:pt x="55503" y="104072"/>
                    <a:pt x="58664" y="104942"/>
                  </a:cubicBezTo>
                  <a:cubicBezTo>
                    <a:pt x="61825" y="105811"/>
                    <a:pt x="64907" y="106680"/>
                    <a:pt x="68147" y="107391"/>
                  </a:cubicBezTo>
                  <a:lnTo>
                    <a:pt x="72256" y="108340"/>
                  </a:lnTo>
                  <a:cubicBezTo>
                    <a:pt x="90696" y="112435"/>
                    <a:pt x="109386" y="115312"/>
                    <a:pt x="128204" y="116953"/>
                  </a:cubicBezTo>
                  <a:cubicBezTo>
                    <a:pt x="132392" y="117348"/>
                    <a:pt x="136738" y="117743"/>
                    <a:pt x="141005" y="117980"/>
                  </a:cubicBezTo>
                  <a:cubicBezTo>
                    <a:pt x="153570" y="118850"/>
                    <a:pt x="166292" y="119324"/>
                    <a:pt x="178699" y="119324"/>
                  </a:cubicBezTo>
                  <a:cubicBezTo>
                    <a:pt x="191105" y="119324"/>
                    <a:pt x="203828" y="118850"/>
                    <a:pt x="216392" y="117980"/>
                  </a:cubicBezTo>
                  <a:cubicBezTo>
                    <a:pt x="220818" y="117980"/>
                    <a:pt x="225243" y="117348"/>
                    <a:pt x="229589" y="116953"/>
                  </a:cubicBezTo>
                  <a:cubicBezTo>
                    <a:pt x="245394" y="115452"/>
                    <a:pt x="260329" y="113397"/>
                    <a:pt x="274474" y="110631"/>
                  </a:cubicBezTo>
                  <a:lnTo>
                    <a:pt x="281191" y="109209"/>
                  </a:lnTo>
                  <a:lnTo>
                    <a:pt x="285695" y="108261"/>
                  </a:lnTo>
                  <a:lnTo>
                    <a:pt x="289172" y="107391"/>
                  </a:lnTo>
                  <a:cubicBezTo>
                    <a:pt x="294071" y="106285"/>
                    <a:pt x="298813" y="105021"/>
                    <a:pt x="303317" y="103598"/>
                  </a:cubicBezTo>
                  <a:lnTo>
                    <a:pt x="307742" y="102255"/>
                  </a:lnTo>
                  <a:cubicBezTo>
                    <a:pt x="311061" y="101201"/>
                    <a:pt x="314222" y="100095"/>
                    <a:pt x="317225" y="98936"/>
                  </a:cubicBezTo>
                  <a:cubicBezTo>
                    <a:pt x="319042" y="98304"/>
                    <a:pt x="320702" y="97593"/>
                    <a:pt x="322361" y="96881"/>
                  </a:cubicBezTo>
                  <a:cubicBezTo>
                    <a:pt x="324034" y="96266"/>
                    <a:pt x="325670" y="95554"/>
                    <a:pt x="327261" y="94748"/>
                  </a:cubicBezTo>
                  <a:cubicBezTo>
                    <a:pt x="330785" y="93124"/>
                    <a:pt x="334214" y="91304"/>
                    <a:pt x="337533" y="89295"/>
                  </a:cubicBezTo>
                  <a:lnTo>
                    <a:pt x="320544" y="213044"/>
                  </a:lnTo>
                  <a:lnTo>
                    <a:pt x="329315" y="215652"/>
                  </a:lnTo>
                  <a:lnTo>
                    <a:pt x="335874" y="217311"/>
                  </a:lnTo>
                  <a:lnTo>
                    <a:pt x="338166" y="199768"/>
                  </a:lnTo>
                  <a:cubicBezTo>
                    <a:pt x="335479" y="198109"/>
                    <a:pt x="332555" y="196449"/>
                    <a:pt x="329236" y="194632"/>
                  </a:cubicBezTo>
                  <a:lnTo>
                    <a:pt x="327972" y="194079"/>
                  </a:lnTo>
                  <a:lnTo>
                    <a:pt x="335874" y="180329"/>
                  </a:lnTo>
                  <a:lnTo>
                    <a:pt x="336901" y="180882"/>
                  </a:lnTo>
                  <a:lnTo>
                    <a:pt x="340536" y="182937"/>
                  </a:lnTo>
                  <a:lnTo>
                    <a:pt x="355946" y="68196"/>
                  </a:lnTo>
                  <a:lnTo>
                    <a:pt x="355946" y="68196"/>
                  </a:lnTo>
                  <a:cubicBezTo>
                    <a:pt x="355909" y="67934"/>
                    <a:pt x="355909" y="67668"/>
                    <a:pt x="355946" y="67406"/>
                  </a:cubicBezTo>
                  <a:lnTo>
                    <a:pt x="355946" y="63929"/>
                  </a:lnTo>
                  <a:cubicBezTo>
                    <a:pt x="355985" y="63588"/>
                    <a:pt x="355985" y="63243"/>
                    <a:pt x="355946" y="62902"/>
                  </a:cubicBezTo>
                  <a:cubicBezTo>
                    <a:pt x="356657" y="25761"/>
                    <a:pt x="262699" y="0"/>
                    <a:pt x="178383" y="0"/>
                  </a:cubicBezTo>
                  <a:close/>
                  <a:moveTo>
                    <a:pt x="332160" y="73886"/>
                  </a:moveTo>
                  <a:cubicBezTo>
                    <a:pt x="327195" y="77087"/>
                    <a:pt x="321895" y="79736"/>
                    <a:pt x="316356" y="81788"/>
                  </a:cubicBezTo>
                  <a:cubicBezTo>
                    <a:pt x="314836" y="82501"/>
                    <a:pt x="313279" y="83134"/>
                    <a:pt x="311693" y="83685"/>
                  </a:cubicBezTo>
                  <a:cubicBezTo>
                    <a:pt x="309085" y="84712"/>
                    <a:pt x="306320" y="85660"/>
                    <a:pt x="303317" y="86608"/>
                  </a:cubicBezTo>
                  <a:lnTo>
                    <a:pt x="298417" y="88110"/>
                  </a:lnTo>
                  <a:cubicBezTo>
                    <a:pt x="293439" y="89690"/>
                    <a:pt x="287987" y="91113"/>
                    <a:pt x="282613" y="92456"/>
                  </a:cubicBezTo>
                  <a:lnTo>
                    <a:pt x="276607" y="93799"/>
                  </a:lnTo>
                  <a:lnTo>
                    <a:pt x="265939" y="95854"/>
                  </a:lnTo>
                  <a:cubicBezTo>
                    <a:pt x="260408" y="96881"/>
                    <a:pt x="254639" y="97751"/>
                    <a:pt x="248554" y="98620"/>
                  </a:cubicBezTo>
                  <a:cubicBezTo>
                    <a:pt x="245288" y="99094"/>
                    <a:pt x="241969" y="99489"/>
                    <a:pt x="238598" y="99805"/>
                  </a:cubicBezTo>
                  <a:cubicBezTo>
                    <a:pt x="234251" y="100358"/>
                    <a:pt x="229747" y="100832"/>
                    <a:pt x="225164" y="101148"/>
                  </a:cubicBezTo>
                  <a:cubicBezTo>
                    <a:pt x="220581" y="101465"/>
                    <a:pt x="217894" y="101781"/>
                    <a:pt x="214180" y="102018"/>
                  </a:cubicBezTo>
                  <a:cubicBezTo>
                    <a:pt x="202959" y="102729"/>
                    <a:pt x="191184" y="103124"/>
                    <a:pt x="178857" y="103124"/>
                  </a:cubicBezTo>
                  <a:cubicBezTo>
                    <a:pt x="166529" y="103124"/>
                    <a:pt x="155150" y="102729"/>
                    <a:pt x="143534" y="102018"/>
                  </a:cubicBezTo>
                  <a:cubicBezTo>
                    <a:pt x="139820" y="102018"/>
                    <a:pt x="136106" y="101544"/>
                    <a:pt x="132550" y="101148"/>
                  </a:cubicBezTo>
                  <a:cubicBezTo>
                    <a:pt x="128994" y="100753"/>
                    <a:pt x="123462" y="100358"/>
                    <a:pt x="119116" y="99805"/>
                  </a:cubicBezTo>
                  <a:cubicBezTo>
                    <a:pt x="114770" y="99252"/>
                    <a:pt x="112399" y="99094"/>
                    <a:pt x="109159" y="98620"/>
                  </a:cubicBezTo>
                  <a:cubicBezTo>
                    <a:pt x="96674" y="96881"/>
                    <a:pt x="85452" y="94827"/>
                    <a:pt x="75101" y="92456"/>
                  </a:cubicBezTo>
                  <a:lnTo>
                    <a:pt x="63958" y="89611"/>
                  </a:lnTo>
                  <a:cubicBezTo>
                    <a:pt x="60402" y="88663"/>
                    <a:pt x="57083" y="87636"/>
                    <a:pt x="53923" y="86608"/>
                  </a:cubicBezTo>
                  <a:lnTo>
                    <a:pt x="49260" y="85028"/>
                  </a:lnTo>
                  <a:cubicBezTo>
                    <a:pt x="46257" y="84001"/>
                    <a:pt x="43492" y="82894"/>
                    <a:pt x="40884" y="81788"/>
                  </a:cubicBezTo>
                  <a:cubicBezTo>
                    <a:pt x="34618" y="79384"/>
                    <a:pt x="28693" y="76169"/>
                    <a:pt x="23262" y="72226"/>
                  </a:cubicBezTo>
                  <a:cubicBezTo>
                    <a:pt x="21819" y="71129"/>
                    <a:pt x="20495" y="69884"/>
                    <a:pt x="19311" y="68512"/>
                  </a:cubicBezTo>
                  <a:cubicBezTo>
                    <a:pt x="18837" y="68029"/>
                    <a:pt x="18414" y="67500"/>
                    <a:pt x="18046" y="66932"/>
                  </a:cubicBezTo>
                  <a:cubicBezTo>
                    <a:pt x="17690" y="66430"/>
                    <a:pt x="17373" y="65902"/>
                    <a:pt x="17098" y="65351"/>
                  </a:cubicBezTo>
                  <a:cubicBezTo>
                    <a:pt x="16906" y="64971"/>
                    <a:pt x="16748" y="64574"/>
                    <a:pt x="16624" y="64166"/>
                  </a:cubicBezTo>
                  <a:lnTo>
                    <a:pt x="16624" y="64166"/>
                  </a:lnTo>
                  <a:lnTo>
                    <a:pt x="16624" y="64166"/>
                  </a:lnTo>
                  <a:lnTo>
                    <a:pt x="16624" y="62270"/>
                  </a:lnTo>
                  <a:cubicBezTo>
                    <a:pt x="17730" y="45675"/>
                    <a:pt x="84425" y="15804"/>
                    <a:pt x="179173" y="15804"/>
                  </a:cubicBezTo>
                  <a:cubicBezTo>
                    <a:pt x="273921" y="15804"/>
                    <a:pt x="340536" y="45675"/>
                    <a:pt x="341643" y="62270"/>
                  </a:cubicBezTo>
                  <a:lnTo>
                    <a:pt x="341643" y="64166"/>
                  </a:lnTo>
                  <a:lnTo>
                    <a:pt x="341643" y="64166"/>
                  </a:lnTo>
                  <a:lnTo>
                    <a:pt x="341643" y="64166"/>
                  </a:lnTo>
                  <a:cubicBezTo>
                    <a:pt x="341519" y="64574"/>
                    <a:pt x="341360" y="64971"/>
                    <a:pt x="341169" y="65351"/>
                  </a:cubicBezTo>
                  <a:cubicBezTo>
                    <a:pt x="340894" y="65902"/>
                    <a:pt x="340577" y="66430"/>
                    <a:pt x="340220" y="66932"/>
                  </a:cubicBezTo>
                  <a:cubicBezTo>
                    <a:pt x="339853" y="67500"/>
                    <a:pt x="339430" y="68029"/>
                    <a:pt x="338956" y="68512"/>
                  </a:cubicBezTo>
                  <a:cubicBezTo>
                    <a:pt x="337006" y="70670"/>
                    <a:pt x="334709" y="72486"/>
                    <a:pt x="332160" y="73886"/>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77" name="Freeform: Shape 144">
              <a:extLst>
                <a:ext uri="{FF2B5EF4-FFF2-40B4-BE49-F238E27FC236}">
                  <a16:creationId xmlns:a16="http://schemas.microsoft.com/office/drawing/2014/main" id="{2713543F-4FCA-654A-8507-7944D379EFD8}"/>
                </a:ext>
              </a:extLst>
            </p:cNvPr>
            <p:cNvSpPr/>
            <p:nvPr/>
          </p:nvSpPr>
          <p:spPr>
            <a:xfrm>
              <a:off x="9444624" y="2582659"/>
              <a:ext cx="7902" cy="7902"/>
            </a:xfrm>
            <a:custGeom>
              <a:avLst/>
              <a:gdLst>
                <a:gd name="connsiteX0" fmla="*/ 0 w 0"/>
                <a:gd name="connsiteY0" fmla="*/ 0 h 0"/>
                <a:gd name="connsiteX1" fmla="*/ 474 w 0"/>
                <a:gd name="connsiteY1" fmla="*/ 1501 h 0"/>
                <a:gd name="connsiteX2" fmla="*/ 0 w 0"/>
                <a:gd name="connsiteY2" fmla="*/ 316 h 0"/>
              </a:gdLst>
              <a:ahLst/>
              <a:cxnLst>
                <a:cxn ang="0">
                  <a:pos x="connsiteX0" y="connsiteY0"/>
                </a:cxn>
                <a:cxn ang="0">
                  <a:pos x="connsiteX1" y="connsiteY1"/>
                </a:cxn>
                <a:cxn ang="0">
                  <a:pos x="connsiteX2" y="connsiteY2"/>
                </a:cxn>
              </a:cxnLst>
              <a:rect l="l" t="t" r="r" b="b"/>
              <a:pathLst>
                <a:path>
                  <a:moveTo>
                    <a:pt x="0" y="0"/>
                  </a:moveTo>
                  <a:cubicBezTo>
                    <a:pt x="96" y="518"/>
                    <a:pt x="256" y="1022"/>
                    <a:pt x="474" y="1501"/>
                  </a:cubicBezTo>
                  <a:cubicBezTo>
                    <a:pt x="282" y="1121"/>
                    <a:pt x="124" y="724"/>
                    <a:pt x="0" y="316"/>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78" name="Freeform: Shape 145">
              <a:extLst>
                <a:ext uri="{FF2B5EF4-FFF2-40B4-BE49-F238E27FC236}">
                  <a16:creationId xmlns:a16="http://schemas.microsoft.com/office/drawing/2014/main" id="{E909F697-E4AB-374E-8F03-B0A4BF5F196C}"/>
                </a:ext>
              </a:extLst>
            </p:cNvPr>
            <p:cNvSpPr/>
            <p:nvPr/>
          </p:nvSpPr>
          <p:spPr>
            <a:xfrm>
              <a:off x="9451261" y="2591035"/>
              <a:ext cx="15804" cy="7902"/>
            </a:xfrm>
            <a:custGeom>
              <a:avLst/>
              <a:gdLst>
                <a:gd name="connsiteX0" fmla="*/ 0 w 15804"/>
                <a:gd name="connsiteY0" fmla="*/ 0 h 7902"/>
                <a:gd name="connsiteX1" fmla="*/ 17622 w 15804"/>
                <a:gd name="connsiteY1" fmla="*/ 9562 h 7902"/>
                <a:gd name="connsiteX2" fmla="*/ 0 w 15804"/>
                <a:gd name="connsiteY2" fmla="*/ 0 h 7902"/>
              </a:gdLst>
              <a:ahLst/>
              <a:cxnLst>
                <a:cxn ang="0">
                  <a:pos x="connsiteX0" y="connsiteY0"/>
                </a:cxn>
                <a:cxn ang="0">
                  <a:pos x="connsiteX1" y="connsiteY1"/>
                </a:cxn>
                <a:cxn ang="0">
                  <a:pos x="connsiteX2" y="connsiteY2"/>
                </a:cxn>
              </a:cxnLst>
              <a:rect l="l" t="t" r="r" b="b"/>
              <a:pathLst>
                <a:path w="15804" h="7902">
                  <a:moveTo>
                    <a:pt x="0" y="0"/>
                  </a:moveTo>
                  <a:cubicBezTo>
                    <a:pt x="5450" y="3913"/>
                    <a:pt x="11370" y="7126"/>
                    <a:pt x="17622" y="9562"/>
                  </a:cubicBezTo>
                  <a:cubicBezTo>
                    <a:pt x="11356" y="7157"/>
                    <a:pt x="5431" y="3943"/>
                    <a:pt x="0" y="0"/>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79" name="Freeform: Shape 146">
              <a:extLst>
                <a:ext uri="{FF2B5EF4-FFF2-40B4-BE49-F238E27FC236}">
                  <a16:creationId xmlns:a16="http://schemas.microsoft.com/office/drawing/2014/main" id="{EBEF772C-A9D1-A840-B3D0-7D1ECB6D4B18}"/>
                </a:ext>
              </a:extLst>
            </p:cNvPr>
            <p:cNvSpPr/>
            <p:nvPr/>
          </p:nvSpPr>
          <p:spPr>
            <a:xfrm>
              <a:off x="9710613" y="2606919"/>
              <a:ext cx="15804" cy="7902"/>
            </a:xfrm>
            <a:custGeom>
              <a:avLst/>
              <a:gdLst>
                <a:gd name="connsiteX0" fmla="*/ 0 w 15804"/>
                <a:gd name="connsiteY0" fmla="*/ 4346 h 0"/>
                <a:gd name="connsiteX1" fmla="*/ 15804 w 15804"/>
                <a:gd name="connsiteY1" fmla="*/ 0 h 0"/>
                <a:gd name="connsiteX2" fmla="*/ 0 w 15804"/>
                <a:gd name="connsiteY2" fmla="*/ 4346 h 0"/>
              </a:gdLst>
              <a:ahLst/>
              <a:cxnLst>
                <a:cxn ang="0">
                  <a:pos x="connsiteX0" y="connsiteY0"/>
                </a:cxn>
                <a:cxn ang="0">
                  <a:pos x="connsiteX1" y="connsiteY1"/>
                </a:cxn>
                <a:cxn ang="0">
                  <a:pos x="connsiteX2" y="connsiteY2"/>
                </a:cxn>
              </a:cxnLst>
              <a:rect l="l" t="t" r="r" b="b"/>
              <a:pathLst>
                <a:path w="15804">
                  <a:moveTo>
                    <a:pt x="0" y="4346"/>
                  </a:moveTo>
                  <a:cubicBezTo>
                    <a:pt x="5769" y="3003"/>
                    <a:pt x="11221" y="1501"/>
                    <a:pt x="15804" y="0"/>
                  </a:cubicBezTo>
                  <a:cubicBezTo>
                    <a:pt x="11221" y="1580"/>
                    <a:pt x="5769" y="3003"/>
                    <a:pt x="0" y="4346"/>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0" name="Freeform: Shape 147">
              <a:extLst>
                <a:ext uri="{FF2B5EF4-FFF2-40B4-BE49-F238E27FC236}">
                  <a16:creationId xmlns:a16="http://schemas.microsoft.com/office/drawing/2014/main" id="{26990F56-0883-2945-ABC0-708D3094B433}"/>
                </a:ext>
              </a:extLst>
            </p:cNvPr>
            <p:cNvSpPr/>
            <p:nvPr/>
          </p:nvSpPr>
          <p:spPr>
            <a:xfrm>
              <a:off x="9744829" y="2592300"/>
              <a:ext cx="15804" cy="7902"/>
            </a:xfrm>
            <a:custGeom>
              <a:avLst/>
              <a:gdLst>
                <a:gd name="connsiteX0" fmla="*/ 15804 w 15804"/>
                <a:gd name="connsiteY0" fmla="*/ 0 h 7902"/>
                <a:gd name="connsiteX1" fmla="*/ 0 w 15804"/>
                <a:gd name="connsiteY1" fmla="*/ 7902 h 7902"/>
                <a:gd name="connsiteX2" fmla="*/ 15804 w 15804"/>
                <a:gd name="connsiteY2" fmla="*/ 0 h 7902"/>
              </a:gdLst>
              <a:ahLst/>
              <a:cxnLst>
                <a:cxn ang="0">
                  <a:pos x="connsiteX0" y="connsiteY0"/>
                </a:cxn>
                <a:cxn ang="0">
                  <a:pos x="connsiteX1" y="connsiteY1"/>
                </a:cxn>
                <a:cxn ang="0">
                  <a:pos x="connsiteX2" y="connsiteY2"/>
                </a:cxn>
              </a:cxnLst>
              <a:rect l="l" t="t" r="r" b="b"/>
              <a:pathLst>
                <a:path w="15804" h="7902">
                  <a:moveTo>
                    <a:pt x="15804" y="0"/>
                  </a:moveTo>
                  <a:cubicBezTo>
                    <a:pt x="10839" y="3201"/>
                    <a:pt x="5540" y="5851"/>
                    <a:pt x="0" y="7902"/>
                  </a:cubicBezTo>
                  <a:cubicBezTo>
                    <a:pt x="5526" y="5819"/>
                    <a:pt x="10823" y="3171"/>
                    <a:pt x="15804" y="0"/>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1" name="Freeform: Shape 148">
              <a:extLst>
                <a:ext uri="{FF2B5EF4-FFF2-40B4-BE49-F238E27FC236}">
                  <a16:creationId xmlns:a16="http://schemas.microsoft.com/office/drawing/2014/main" id="{02F3ECD3-B681-0244-82C7-601F7AE33358}"/>
                </a:ext>
              </a:extLst>
            </p:cNvPr>
            <p:cNvSpPr/>
            <p:nvPr/>
          </p:nvSpPr>
          <p:spPr>
            <a:xfrm>
              <a:off x="9745777" y="2731458"/>
              <a:ext cx="15804" cy="23707"/>
            </a:xfrm>
            <a:custGeom>
              <a:avLst/>
              <a:gdLst>
                <a:gd name="connsiteX0" fmla="*/ 12011 w 15804"/>
                <a:gd name="connsiteY0" fmla="*/ 2608 h 23706"/>
                <a:gd name="connsiteX1" fmla="*/ 18570 w 15804"/>
                <a:gd name="connsiteY1" fmla="*/ 4267 h 23706"/>
                <a:gd name="connsiteX2" fmla="*/ 16437 w 15804"/>
                <a:gd name="connsiteY2" fmla="*/ 20072 h 23706"/>
                <a:gd name="connsiteX3" fmla="*/ 15804 w 15804"/>
                <a:gd name="connsiteY3" fmla="*/ 24576 h 23706"/>
                <a:gd name="connsiteX4" fmla="*/ 0 w 15804"/>
                <a:gd name="connsiteY4" fmla="*/ 22521 h 23706"/>
                <a:gd name="connsiteX5" fmla="*/ 869 w 15804"/>
                <a:gd name="connsiteY5" fmla="*/ 15804 h 23706"/>
                <a:gd name="connsiteX6" fmla="*/ 3003 w 15804"/>
                <a:gd name="connsiteY6" fmla="*/ 0 h 2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4" h="23706">
                  <a:moveTo>
                    <a:pt x="12011" y="2608"/>
                  </a:moveTo>
                  <a:lnTo>
                    <a:pt x="18570" y="4267"/>
                  </a:lnTo>
                  <a:lnTo>
                    <a:pt x="16437" y="20072"/>
                  </a:lnTo>
                  <a:lnTo>
                    <a:pt x="15804" y="24576"/>
                  </a:lnTo>
                  <a:lnTo>
                    <a:pt x="0" y="22521"/>
                  </a:lnTo>
                  <a:lnTo>
                    <a:pt x="869" y="15804"/>
                  </a:lnTo>
                  <a:lnTo>
                    <a:pt x="3003" y="0"/>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2" name="Freeform: Shape 149">
              <a:extLst>
                <a:ext uri="{FF2B5EF4-FFF2-40B4-BE49-F238E27FC236}">
                  <a16:creationId xmlns:a16="http://schemas.microsoft.com/office/drawing/2014/main" id="{952B3CBA-6062-914D-92F6-DC89D7EE54D2}"/>
                </a:ext>
              </a:extLst>
            </p:cNvPr>
            <p:cNvSpPr/>
            <p:nvPr/>
          </p:nvSpPr>
          <p:spPr>
            <a:xfrm>
              <a:off x="9756445" y="2698743"/>
              <a:ext cx="7902" cy="15804"/>
            </a:xfrm>
            <a:custGeom>
              <a:avLst/>
              <a:gdLst>
                <a:gd name="connsiteX0" fmla="*/ 8930 w 7902"/>
                <a:gd name="connsiteY0" fmla="*/ 553 h 15804"/>
                <a:gd name="connsiteX1" fmla="*/ 12565 w 7902"/>
                <a:gd name="connsiteY1" fmla="*/ 2608 h 15804"/>
                <a:gd name="connsiteX2" fmla="*/ 10273 w 7902"/>
                <a:gd name="connsiteY2" fmla="*/ 19519 h 15804"/>
                <a:gd name="connsiteX3" fmla="*/ 1343 w 7902"/>
                <a:gd name="connsiteY3" fmla="*/ 14382 h 15804"/>
                <a:gd name="connsiteX4" fmla="*/ 0 w 7902"/>
                <a:gd name="connsiteY4" fmla="*/ 13750 h 15804"/>
                <a:gd name="connsiteX5" fmla="*/ 7902 w 7902"/>
                <a:gd name="connsiteY5" fmla="*/ 0 h 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2" h="15804">
                  <a:moveTo>
                    <a:pt x="8930" y="553"/>
                  </a:moveTo>
                  <a:lnTo>
                    <a:pt x="12565" y="2608"/>
                  </a:lnTo>
                  <a:lnTo>
                    <a:pt x="10273" y="19519"/>
                  </a:lnTo>
                  <a:cubicBezTo>
                    <a:pt x="7586" y="17859"/>
                    <a:pt x="4662" y="16200"/>
                    <a:pt x="1343" y="14382"/>
                  </a:cubicBezTo>
                  <a:lnTo>
                    <a:pt x="0" y="13750"/>
                  </a:lnTo>
                  <a:lnTo>
                    <a:pt x="7902" y="0"/>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3" name="Freeform: Shape 150">
              <a:extLst>
                <a:ext uri="{FF2B5EF4-FFF2-40B4-BE49-F238E27FC236}">
                  <a16:creationId xmlns:a16="http://schemas.microsoft.com/office/drawing/2014/main" id="{91B24BA7-4F9F-F34A-9CE4-E3F7A55CE330}"/>
                </a:ext>
              </a:extLst>
            </p:cNvPr>
            <p:cNvSpPr/>
            <p:nvPr/>
          </p:nvSpPr>
          <p:spPr>
            <a:xfrm>
              <a:off x="9768536" y="2582659"/>
              <a:ext cx="7902" cy="7902"/>
            </a:xfrm>
            <a:custGeom>
              <a:avLst/>
              <a:gdLst>
                <a:gd name="connsiteX0" fmla="*/ 474 w 0"/>
                <a:gd name="connsiteY0" fmla="*/ 0 h 0"/>
                <a:gd name="connsiteX1" fmla="*/ 474 w 0"/>
                <a:gd name="connsiteY1" fmla="*/ 0 h 0"/>
                <a:gd name="connsiteX2" fmla="*/ 0 w 0"/>
                <a:gd name="connsiteY2" fmla="*/ 1185 h 0"/>
                <a:gd name="connsiteX3" fmla="*/ 47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74" y="0"/>
                  </a:moveTo>
                  <a:lnTo>
                    <a:pt x="474" y="0"/>
                  </a:lnTo>
                  <a:cubicBezTo>
                    <a:pt x="350" y="408"/>
                    <a:pt x="192" y="805"/>
                    <a:pt x="0" y="1185"/>
                  </a:cubicBezTo>
                  <a:cubicBezTo>
                    <a:pt x="197" y="807"/>
                    <a:pt x="355" y="410"/>
                    <a:pt x="474" y="0"/>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4" name="Freeform: Shape 151">
              <a:extLst>
                <a:ext uri="{FF2B5EF4-FFF2-40B4-BE49-F238E27FC236}">
                  <a16:creationId xmlns:a16="http://schemas.microsoft.com/office/drawing/2014/main" id="{F4686DA6-02A1-B944-A6D1-FE3C7EBCA8B1}"/>
                </a:ext>
              </a:extLst>
            </p:cNvPr>
            <p:cNvSpPr/>
            <p:nvPr/>
          </p:nvSpPr>
          <p:spPr>
            <a:xfrm>
              <a:off x="9612309" y="2677802"/>
              <a:ext cx="189653" cy="71120"/>
            </a:xfrm>
            <a:custGeom>
              <a:avLst/>
              <a:gdLst>
                <a:gd name="connsiteX0" fmla="*/ 191550 w 189653"/>
                <a:gd name="connsiteY0" fmla="*/ 70804 h 71120"/>
                <a:gd name="connsiteX1" fmla="*/ 173612 w 189653"/>
                <a:gd name="connsiteY1" fmla="*/ 77284 h 71120"/>
                <a:gd name="connsiteX2" fmla="*/ 149905 w 189653"/>
                <a:gd name="connsiteY2" fmla="*/ 73807 h 71120"/>
                <a:gd name="connsiteX3" fmla="*/ 141134 w 189653"/>
                <a:gd name="connsiteY3" fmla="*/ 71436 h 71120"/>
                <a:gd name="connsiteX4" fmla="*/ 134496 w 189653"/>
                <a:gd name="connsiteY4" fmla="*/ 69540 h 71120"/>
                <a:gd name="connsiteX5" fmla="*/ 5532 w 189653"/>
                <a:gd name="connsiteY5" fmla="*/ 16832 h 71120"/>
                <a:gd name="connsiteX6" fmla="*/ 0 w 189653"/>
                <a:gd name="connsiteY6" fmla="*/ 14224 h 71120"/>
                <a:gd name="connsiteX7" fmla="*/ 6796 w 189653"/>
                <a:gd name="connsiteY7" fmla="*/ 0 h 71120"/>
                <a:gd name="connsiteX8" fmla="*/ 12327 w 189653"/>
                <a:gd name="connsiteY8" fmla="*/ 2608 h 71120"/>
                <a:gd name="connsiteX9" fmla="*/ 136709 w 189653"/>
                <a:gd name="connsiteY9" fmla="*/ 53656 h 71120"/>
                <a:gd name="connsiteX10" fmla="*/ 145480 w 189653"/>
                <a:gd name="connsiteY10" fmla="*/ 56264 h 71120"/>
                <a:gd name="connsiteX11" fmla="*/ 152039 w 189653"/>
                <a:gd name="connsiteY11" fmla="*/ 57923 h 71120"/>
                <a:gd name="connsiteX12" fmla="*/ 179302 w 189653"/>
                <a:gd name="connsiteY12" fmla="*/ 60689 h 71120"/>
                <a:gd name="connsiteX13" fmla="*/ 154331 w 189653"/>
                <a:gd name="connsiteY13" fmla="*/ 40380 h 71120"/>
                <a:gd name="connsiteX14" fmla="*/ 145401 w 189653"/>
                <a:gd name="connsiteY14" fmla="*/ 35244 h 71120"/>
                <a:gd name="connsiteX15" fmla="*/ 144137 w 189653"/>
                <a:gd name="connsiteY15" fmla="*/ 34691 h 71120"/>
                <a:gd name="connsiteX16" fmla="*/ 152039 w 189653"/>
                <a:gd name="connsiteY16" fmla="*/ 20941 h 71120"/>
                <a:gd name="connsiteX17" fmla="*/ 153066 w 189653"/>
                <a:gd name="connsiteY17" fmla="*/ 21494 h 71120"/>
                <a:gd name="connsiteX18" fmla="*/ 156701 w 189653"/>
                <a:gd name="connsiteY18" fmla="*/ 23549 h 71120"/>
                <a:gd name="connsiteX19" fmla="*/ 195106 w 189653"/>
                <a:gd name="connsiteY19" fmla="*/ 58397 h 71120"/>
                <a:gd name="connsiteX20" fmla="*/ 191550 w 189653"/>
                <a:gd name="connsiteY20" fmla="*/ 70804 h 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9653" h="71120">
                  <a:moveTo>
                    <a:pt x="191550" y="70804"/>
                  </a:moveTo>
                  <a:cubicBezTo>
                    <a:pt x="186875" y="75592"/>
                    <a:pt x="180267" y="77979"/>
                    <a:pt x="173612" y="77284"/>
                  </a:cubicBezTo>
                  <a:cubicBezTo>
                    <a:pt x="165602" y="77042"/>
                    <a:pt x="157647" y="75875"/>
                    <a:pt x="149905" y="73807"/>
                  </a:cubicBezTo>
                  <a:lnTo>
                    <a:pt x="141134" y="71436"/>
                  </a:lnTo>
                  <a:lnTo>
                    <a:pt x="134496" y="69540"/>
                  </a:lnTo>
                  <a:cubicBezTo>
                    <a:pt x="90422" y="54753"/>
                    <a:pt x="47345" y="37148"/>
                    <a:pt x="5532" y="16832"/>
                  </a:cubicBezTo>
                  <a:lnTo>
                    <a:pt x="0" y="14224"/>
                  </a:lnTo>
                  <a:lnTo>
                    <a:pt x="6796" y="0"/>
                  </a:lnTo>
                  <a:lnTo>
                    <a:pt x="12327" y="2608"/>
                  </a:lnTo>
                  <a:cubicBezTo>
                    <a:pt x="52745" y="22060"/>
                    <a:pt x="94278" y="39106"/>
                    <a:pt x="136709" y="53656"/>
                  </a:cubicBezTo>
                  <a:lnTo>
                    <a:pt x="145480" y="56264"/>
                  </a:lnTo>
                  <a:lnTo>
                    <a:pt x="152039" y="57923"/>
                  </a:lnTo>
                  <a:cubicBezTo>
                    <a:pt x="171399" y="62744"/>
                    <a:pt x="177642" y="61400"/>
                    <a:pt x="179302" y="60689"/>
                  </a:cubicBezTo>
                  <a:cubicBezTo>
                    <a:pt x="178511" y="58793"/>
                    <a:pt x="174718" y="52787"/>
                    <a:pt x="154331" y="40380"/>
                  </a:cubicBezTo>
                  <a:cubicBezTo>
                    <a:pt x="151644" y="38721"/>
                    <a:pt x="148720" y="37061"/>
                    <a:pt x="145401" y="35244"/>
                  </a:cubicBezTo>
                  <a:lnTo>
                    <a:pt x="144137" y="34691"/>
                  </a:lnTo>
                  <a:lnTo>
                    <a:pt x="152039" y="20941"/>
                  </a:lnTo>
                  <a:lnTo>
                    <a:pt x="153066" y="21494"/>
                  </a:lnTo>
                  <a:lnTo>
                    <a:pt x="156701" y="23549"/>
                  </a:lnTo>
                  <a:cubicBezTo>
                    <a:pt x="181356" y="37457"/>
                    <a:pt x="193130" y="48283"/>
                    <a:pt x="195106" y="58397"/>
                  </a:cubicBezTo>
                  <a:cubicBezTo>
                    <a:pt x="195861" y="62858"/>
                    <a:pt x="194553" y="67421"/>
                    <a:pt x="191550" y="70804"/>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5" name="Freeform: Shape 152">
              <a:extLst>
                <a:ext uri="{FF2B5EF4-FFF2-40B4-BE49-F238E27FC236}">
                  <a16:creationId xmlns:a16="http://schemas.microsoft.com/office/drawing/2014/main" id="{935FE619-F06E-4C4D-984E-91FBCB55B19F}"/>
                </a:ext>
              </a:extLst>
            </p:cNvPr>
            <p:cNvSpPr/>
            <p:nvPr/>
          </p:nvSpPr>
          <p:spPr>
            <a:xfrm>
              <a:off x="9589078" y="2662867"/>
              <a:ext cx="31609" cy="31609"/>
            </a:xfrm>
            <a:custGeom>
              <a:avLst/>
              <a:gdLst>
                <a:gd name="connsiteX0" fmla="*/ 17778 w 31608"/>
                <a:gd name="connsiteY0" fmla="*/ 35560 h 31608"/>
                <a:gd name="connsiteX1" fmla="*/ 0 w 31608"/>
                <a:gd name="connsiteY1" fmla="*/ 17778 h 31608"/>
                <a:gd name="connsiteX2" fmla="*/ 17782 w 31608"/>
                <a:gd name="connsiteY2" fmla="*/ 0 h 31608"/>
                <a:gd name="connsiteX3" fmla="*/ 35558 w 31608"/>
                <a:gd name="connsiteY3" fmla="*/ 17543 h 31608"/>
                <a:gd name="connsiteX4" fmla="*/ 18017 w 31608"/>
                <a:gd name="connsiteY4" fmla="*/ 35558 h 31608"/>
                <a:gd name="connsiteX5" fmla="*/ 17778 w 31608"/>
                <a:gd name="connsiteY5" fmla="*/ 35560 h 31608"/>
                <a:gd name="connsiteX6" fmla="*/ 17778 w 31608"/>
                <a:gd name="connsiteY6" fmla="*/ 15804 h 31608"/>
                <a:gd name="connsiteX7" fmla="*/ 15803 w 31608"/>
                <a:gd name="connsiteY7" fmla="*/ 17780 h 31608"/>
                <a:gd name="connsiteX8" fmla="*/ 19754 w 31608"/>
                <a:gd name="connsiteY8" fmla="*/ 17780 h 31608"/>
                <a:gd name="connsiteX9" fmla="*/ 17778 w 31608"/>
                <a:gd name="connsiteY9" fmla="*/ 15804 h 3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08" h="31608">
                  <a:moveTo>
                    <a:pt x="17778" y="35560"/>
                  </a:moveTo>
                  <a:cubicBezTo>
                    <a:pt x="7959" y="35559"/>
                    <a:pt x="-1" y="27598"/>
                    <a:pt x="0" y="17778"/>
                  </a:cubicBezTo>
                  <a:cubicBezTo>
                    <a:pt x="1" y="7959"/>
                    <a:pt x="7962" y="-1"/>
                    <a:pt x="17782" y="0"/>
                  </a:cubicBezTo>
                  <a:cubicBezTo>
                    <a:pt x="27508" y="1"/>
                    <a:pt x="35429" y="7817"/>
                    <a:pt x="35558" y="17543"/>
                  </a:cubicBezTo>
                  <a:cubicBezTo>
                    <a:pt x="35689" y="27362"/>
                    <a:pt x="27836" y="35428"/>
                    <a:pt x="18017" y="35558"/>
                  </a:cubicBezTo>
                  <a:cubicBezTo>
                    <a:pt x="17938" y="35559"/>
                    <a:pt x="17858" y="35560"/>
                    <a:pt x="17778" y="35560"/>
                  </a:cubicBezTo>
                  <a:close/>
                  <a:moveTo>
                    <a:pt x="17778" y="15804"/>
                  </a:moveTo>
                  <a:cubicBezTo>
                    <a:pt x="16687" y="15804"/>
                    <a:pt x="15803" y="16689"/>
                    <a:pt x="15803" y="17780"/>
                  </a:cubicBezTo>
                  <a:cubicBezTo>
                    <a:pt x="15803" y="19914"/>
                    <a:pt x="19754" y="19914"/>
                    <a:pt x="19754" y="17780"/>
                  </a:cubicBezTo>
                  <a:cubicBezTo>
                    <a:pt x="19754" y="16689"/>
                    <a:pt x="18870" y="15804"/>
                    <a:pt x="17778" y="15804"/>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6" name="Freeform: Shape 153">
              <a:extLst>
                <a:ext uri="{FF2B5EF4-FFF2-40B4-BE49-F238E27FC236}">
                  <a16:creationId xmlns:a16="http://schemas.microsoft.com/office/drawing/2014/main" id="{1500CD92-939E-614C-BE42-DF8DA150A1BD}"/>
                </a:ext>
              </a:extLst>
            </p:cNvPr>
            <p:cNvSpPr/>
            <p:nvPr/>
          </p:nvSpPr>
          <p:spPr>
            <a:xfrm>
              <a:off x="9657193" y="2767176"/>
              <a:ext cx="150142" cy="142240"/>
            </a:xfrm>
            <a:custGeom>
              <a:avLst/>
              <a:gdLst>
                <a:gd name="connsiteX0" fmla="*/ 120351 w 150142"/>
                <a:gd name="connsiteY0" fmla="*/ 81077 h 142240"/>
                <a:gd name="connsiteX1" fmla="*/ 88979 w 150142"/>
                <a:gd name="connsiteY1" fmla="*/ 81077 h 142240"/>
                <a:gd name="connsiteX2" fmla="*/ 104388 w 150142"/>
                <a:gd name="connsiteY2" fmla="*/ 107786 h 142240"/>
                <a:gd name="connsiteX3" fmla="*/ 130861 w 150142"/>
                <a:gd name="connsiteY3" fmla="*/ 115214 h 142240"/>
                <a:gd name="connsiteX4" fmla="*/ 126594 w 150142"/>
                <a:gd name="connsiteY4" fmla="*/ 130466 h 142240"/>
                <a:gd name="connsiteX5" fmla="*/ 105100 w 150142"/>
                <a:gd name="connsiteY5" fmla="*/ 124381 h 142240"/>
                <a:gd name="connsiteX6" fmla="*/ 99252 w 150142"/>
                <a:gd name="connsiteY6" fmla="*/ 146349 h 142240"/>
                <a:gd name="connsiteX7" fmla="*/ 84001 w 150142"/>
                <a:gd name="connsiteY7" fmla="*/ 142240 h 142240"/>
                <a:gd name="connsiteX8" fmla="*/ 90955 w 150142"/>
                <a:gd name="connsiteY8" fmla="*/ 116084 h 142240"/>
                <a:gd name="connsiteX9" fmla="*/ 75308 w 150142"/>
                <a:gd name="connsiteY9" fmla="*/ 88979 h 142240"/>
                <a:gd name="connsiteX10" fmla="*/ 75308 w 150142"/>
                <a:gd name="connsiteY10" fmla="*/ 88979 h 142240"/>
                <a:gd name="connsiteX11" fmla="*/ 59899 w 150142"/>
                <a:gd name="connsiteY11" fmla="*/ 115689 h 142240"/>
                <a:gd name="connsiteX12" fmla="*/ 66695 w 150142"/>
                <a:gd name="connsiteY12" fmla="*/ 142319 h 142240"/>
                <a:gd name="connsiteX13" fmla="*/ 51364 w 150142"/>
                <a:gd name="connsiteY13" fmla="*/ 146270 h 142240"/>
                <a:gd name="connsiteX14" fmla="*/ 45833 w 150142"/>
                <a:gd name="connsiteY14" fmla="*/ 124618 h 142240"/>
                <a:gd name="connsiteX15" fmla="*/ 23944 w 150142"/>
                <a:gd name="connsiteY15" fmla="*/ 130466 h 142240"/>
                <a:gd name="connsiteX16" fmla="*/ 19835 w 150142"/>
                <a:gd name="connsiteY16" fmla="*/ 115214 h 142240"/>
                <a:gd name="connsiteX17" fmla="*/ 45991 w 150142"/>
                <a:gd name="connsiteY17" fmla="*/ 108181 h 142240"/>
                <a:gd name="connsiteX18" fmla="*/ 61637 w 150142"/>
                <a:gd name="connsiteY18" fmla="*/ 81077 h 142240"/>
                <a:gd name="connsiteX19" fmla="*/ 30740 w 150142"/>
                <a:gd name="connsiteY19" fmla="*/ 81077 h 142240"/>
                <a:gd name="connsiteX20" fmla="*/ 11063 w 150142"/>
                <a:gd name="connsiteY20" fmla="*/ 100279 h 142240"/>
                <a:gd name="connsiteX21" fmla="*/ 79 w 150142"/>
                <a:gd name="connsiteY21" fmla="*/ 88979 h 142240"/>
                <a:gd name="connsiteX22" fmla="*/ 16042 w 150142"/>
                <a:gd name="connsiteY22" fmla="*/ 73412 h 142240"/>
                <a:gd name="connsiteX23" fmla="*/ 0 w 150142"/>
                <a:gd name="connsiteY23" fmla="*/ 57291 h 142240"/>
                <a:gd name="connsiteX24" fmla="*/ 11142 w 150142"/>
                <a:gd name="connsiteY24" fmla="*/ 46149 h 142240"/>
                <a:gd name="connsiteX25" fmla="*/ 30266 w 150142"/>
                <a:gd name="connsiteY25" fmla="*/ 65272 h 142240"/>
                <a:gd name="connsiteX26" fmla="*/ 61637 w 150142"/>
                <a:gd name="connsiteY26" fmla="*/ 65272 h 142240"/>
                <a:gd name="connsiteX27" fmla="*/ 46228 w 150142"/>
                <a:gd name="connsiteY27" fmla="*/ 38563 h 142240"/>
                <a:gd name="connsiteX28" fmla="*/ 19756 w 150142"/>
                <a:gd name="connsiteY28" fmla="*/ 31135 h 142240"/>
                <a:gd name="connsiteX29" fmla="*/ 24023 w 150142"/>
                <a:gd name="connsiteY29" fmla="*/ 15883 h 142240"/>
                <a:gd name="connsiteX30" fmla="*/ 45517 w 150142"/>
                <a:gd name="connsiteY30" fmla="*/ 21968 h 142240"/>
                <a:gd name="connsiteX31" fmla="*/ 51364 w 150142"/>
                <a:gd name="connsiteY31" fmla="*/ 0 h 142240"/>
                <a:gd name="connsiteX32" fmla="*/ 66616 w 150142"/>
                <a:gd name="connsiteY32" fmla="*/ 4109 h 142240"/>
                <a:gd name="connsiteX33" fmla="*/ 59662 w 150142"/>
                <a:gd name="connsiteY33" fmla="*/ 30266 h 142240"/>
                <a:gd name="connsiteX34" fmla="*/ 75308 w 150142"/>
                <a:gd name="connsiteY34" fmla="*/ 57370 h 142240"/>
                <a:gd name="connsiteX35" fmla="*/ 90718 w 150142"/>
                <a:gd name="connsiteY35" fmla="*/ 30661 h 142240"/>
                <a:gd name="connsiteX36" fmla="*/ 83922 w 150142"/>
                <a:gd name="connsiteY36" fmla="*/ 4030 h 142240"/>
                <a:gd name="connsiteX37" fmla="*/ 99252 w 150142"/>
                <a:gd name="connsiteY37" fmla="*/ 79 h 142240"/>
                <a:gd name="connsiteX38" fmla="*/ 104784 w 150142"/>
                <a:gd name="connsiteY38" fmla="*/ 21731 h 142240"/>
                <a:gd name="connsiteX39" fmla="*/ 126673 w 150142"/>
                <a:gd name="connsiteY39" fmla="*/ 15883 h 142240"/>
                <a:gd name="connsiteX40" fmla="*/ 130782 w 150142"/>
                <a:gd name="connsiteY40" fmla="*/ 31135 h 142240"/>
                <a:gd name="connsiteX41" fmla="*/ 104625 w 150142"/>
                <a:gd name="connsiteY41" fmla="*/ 38168 h 142240"/>
                <a:gd name="connsiteX42" fmla="*/ 88979 w 150142"/>
                <a:gd name="connsiteY42" fmla="*/ 65272 h 142240"/>
                <a:gd name="connsiteX43" fmla="*/ 119877 w 150142"/>
                <a:gd name="connsiteY43" fmla="*/ 65272 h 142240"/>
                <a:gd name="connsiteX44" fmla="*/ 139553 w 150142"/>
                <a:gd name="connsiteY44" fmla="*/ 46070 h 142240"/>
                <a:gd name="connsiteX45" fmla="*/ 150537 w 150142"/>
                <a:gd name="connsiteY45" fmla="*/ 57370 h 142240"/>
                <a:gd name="connsiteX46" fmla="*/ 134575 w 150142"/>
                <a:gd name="connsiteY46" fmla="*/ 72938 h 142240"/>
                <a:gd name="connsiteX47" fmla="*/ 150616 w 150142"/>
                <a:gd name="connsiteY47" fmla="*/ 89058 h 142240"/>
                <a:gd name="connsiteX48" fmla="*/ 139474 w 150142"/>
                <a:gd name="connsiteY48" fmla="*/ 100200 h 142240"/>
                <a:gd name="connsiteX49" fmla="*/ 120351 w 150142"/>
                <a:gd name="connsiteY49" fmla="*/ 81077 h 14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0142" h="142240">
                  <a:moveTo>
                    <a:pt x="120351" y="81077"/>
                  </a:moveTo>
                  <a:lnTo>
                    <a:pt x="88979" y="81077"/>
                  </a:lnTo>
                  <a:lnTo>
                    <a:pt x="104388" y="107786"/>
                  </a:lnTo>
                  <a:lnTo>
                    <a:pt x="130861" y="115214"/>
                  </a:lnTo>
                  <a:lnTo>
                    <a:pt x="126594" y="130466"/>
                  </a:lnTo>
                  <a:lnTo>
                    <a:pt x="105100" y="124381"/>
                  </a:lnTo>
                  <a:lnTo>
                    <a:pt x="99252" y="146349"/>
                  </a:lnTo>
                  <a:lnTo>
                    <a:pt x="84001" y="142240"/>
                  </a:lnTo>
                  <a:lnTo>
                    <a:pt x="90955" y="116084"/>
                  </a:lnTo>
                  <a:lnTo>
                    <a:pt x="75308" y="88979"/>
                  </a:lnTo>
                  <a:lnTo>
                    <a:pt x="75308" y="88979"/>
                  </a:lnTo>
                  <a:lnTo>
                    <a:pt x="59899" y="115689"/>
                  </a:lnTo>
                  <a:lnTo>
                    <a:pt x="66695" y="142319"/>
                  </a:lnTo>
                  <a:lnTo>
                    <a:pt x="51364" y="146270"/>
                  </a:lnTo>
                  <a:lnTo>
                    <a:pt x="45833" y="124618"/>
                  </a:lnTo>
                  <a:lnTo>
                    <a:pt x="23944" y="130466"/>
                  </a:lnTo>
                  <a:lnTo>
                    <a:pt x="19835" y="115214"/>
                  </a:lnTo>
                  <a:lnTo>
                    <a:pt x="45991" y="108181"/>
                  </a:lnTo>
                  <a:lnTo>
                    <a:pt x="61637" y="81077"/>
                  </a:lnTo>
                  <a:lnTo>
                    <a:pt x="30740" y="81077"/>
                  </a:lnTo>
                  <a:lnTo>
                    <a:pt x="11063" y="100279"/>
                  </a:lnTo>
                  <a:lnTo>
                    <a:pt x="79" y="88979"/>
                  </a:lnTo>
                  <a:lnTo>
                    <a:pt x="16042" y="73412"/>
                  </a:lnTo>
                  <a:lnTo>
                    <a:pt x="0" y="57291"/>
                  </a:lnTo>
                  <a:lnTo>
                    <a:pt x="11142" y="46149"/>
                  </a:lnTo>
                  <a:lnTo>
                    <a:pt x="30266" y="65272"/>
                  </a:lnTo>
                  <a:lnTo>
                    <a:pt x="61637" y="65272"/>
                  </a:lnTo>
                  <a:lnTo>
                    <a:pt x="46228" y="38563"/>
                  </a:lnTo>
                  <a:lnTo>
                    <a:pt x="19756" y="31135"/>
                  </a:lnTo>
                  <a:lnTo>
                    <a:pt x="24023" y="15883"/>
                  </a:lnTo>
                  <a:lnTo>
                    <a:pt x="45517" y="21968"/>
                  </a:lnTo>
                  <a:lnTo>
                    <a:pt x="51364" y="0"/>
                  </a:lnTo>
                  <a:lnTo>
                    <a:pt x="66616" y="4109"/>
                  </a:lnTo>
                  <a:lnTo>
                    <a:pt x="59662" y="30266"/>
                  </a:lnTo>
                  <a:lnTo>
                    <a:pt x="75308" y="57370"/>
                  </a:lnTo>
                  <a:lnTo>
                    <a:pt x="90718" y="30661"/>
                  </a:lnTo>
                  <a:lnTo>
                    <a:pt x="83922" y="4030"/>
                  </a:lnTo>
                  <a:lnTo>
                    <a:pt x="99252" y="79"/>
                  </a:lnTo>
                  <a:lnTo>
                    <a:pt x="104784" y="21731"/>
                  </a:lnTo>
                  <a:lnTo>
                    <a:pt x="126673" y="15883"/>
                  </a:lnTo>
                  <a:lnTo>
                    <a:pt x="130782" y="31135"/>
                  </a:lnTo>
                  <a:lnTo>
                    <a:pt x="104625" y="38168"/>
                  </a:lnTo>
                  <a:lnTo>
                    <a:pt x="88979" y="65272"/>
                  </a:lnTo>
                  <a:lnTo>
                    <a:pt x="119877" y="65272"/>
                  </a:lnTo>
                  <a:lnTo>
                    <a:pt x="139553" y="46070"/>
                  </a:lnTo>
                  <a:lnTo>
                    <a:pt x="150537" y="57370"/>
                  </a:lnTo>
                  <a:lnTo>
                    <a:pt x="134575" y="72938"/>
                  </a:lnTo>
                  <a:lnTo>
                    <a:pt x="150616" y="89058"/>
                  </a:lnTo>
                  <a:lnTo>
                    <a:pt x="139474" y="100200"/>
                  </a:lnTo>
                  <a:lnTo>
                    <a:pt x="120351" y="81077"/>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grpSp>
      <p:sp>
        <p:nvSpPr>
          <p:cNvPr id="87" name="Freeform: Shape 141">
            <a:extLst>
              <a:ext uri="{FF2B5EF4-FFF2-40B4-BE49-F238E27FC236}">
                <a16:creationId xmlns:a16="http://schemas.microsoft.com/office/drawing/2014/main" id="{5B78F872-18F0-3141-9BCF-7F43D376D570}"/>
              </a:ext>
            </a:extLst>
          </p:cNvPr>
          <p:cNvSpPr>
            <a:spLocks noChangeAspect="1"/>
          </p:cNvSpPr>
          <p:nvPr/>
        </p:nvSpPr>
        <p:spPr>
          <a:xfrm>
            <a:off x="6621146" y="1684695"/>
            <a:ext cx="322326" cy="342900"/>
          </a:xfrm>
          <a:custGeom>
            <a:avLst/>
            <a:gdLst>
              <a:gd name="connsiteX0" fmla="*/ 378278 w 371404"/>
              <a:gd name="connsiteY0" fmla="*/ 217626 h 395111"/>
              <a:gd name="connsiteX1" fmla="*/ 352280 w 371404"/>
              <a:gd name="connsiteY1" fmla="*/ 190205 h 395111"/>
              <a:gd name="connsiteX2" fmla="*/ 340031 w 371404"/>
              <a:gd name="connsiteY2" fmla="*/ 182303 h 395111"/>
              <a:gd name="connsiteX3" fmla="*/ 340821 w 371404"/>
              <a:gd name="connsiteY3" fmla="*/ 176455 h 395111"/>
              <a:gd name="connsiteX4" fmla="*/ 348724 w 371404"/>
              <a:gd name="connsiteY4" fmla="*/ 119638 h 395111"/>
              <a:gd name="connsiteX5" fmla="*/ 355519 w 371404"/>
              <a:gd name="connsiteY5" fmla="*/ 69617 h 395111"/>
              <a:gd name="connsiteX6" fmla="*/ 337739 w 371404"/>
              <a:gd name="connsiteY6" fmla="*/ 35400 h 395111"/>
              <a:gd name="connsiteX7" fmla="*/ 249156 w 371404"/>
              <a:gd name="connsiteY7" fmla="*/ 5767 h 395111"/>
              <a:gd name="connsiteX8" fmla="*/ 135522 w 371404"/>
              <a:gd name="connsiteY8" fmla="*/ 2053 h 395111"/>
              <a:gd name="connsiteX9" fmla="*/ 36507 w 371404"/>
              <a:gd name="connsiteY9" fmla="*/ 25760 h 395111"/>
              <a:gd name="connsiteX10" fmla="*/ 236 w 371404"/>
              <a:gd name="connsiteY10" fmla="*/ 67562 h 395111"/>
              <a:gd name="connsiteX11" fmla="*/ 26076 w 371404"/>
              <a:gd name="connsiteY11" fmla="*/ 259824 h 395111"/>
              <a:gd name="connsiteX12" fmla="*/ 37929 w 371404"/>
              <a:gd name="connsiteY12" fmla="*/ 347775 h 395111"/>
              <a:gd name="connsiteX13" fmla="*/ 57369 w 371404"/>
              <a:gd name="connsiteY13" fmla="*/ 374090 h 395111"/>
              <a:gd name="connsiteX14" fmla="*/ 139552 w 371404"/>
              <a:gd name="connsiteY14" fmla="*/ 393687 h 395111"/>
              <a:gd name="connsiteX15" fmla="*/ 248444 w 371404"/>
              <a:gd name="connsiteY15" fmla="*/ 388867 h 395111"/>
              <a:gd name="connsiteX16" fmla="*/ 317194 w 371404"/>
              <a:gd name="connsiteY16" fmla="*/ 349356 h 395111"/>
              <a:gd name="connsiteX17" fmla="*/ 331418 w 371404"/>
              <a:gd name="connsiteY17" fmla="*/ 243703 h 395111"/>
              <a:gd name="connsiteX18" fmla="*/ 333156 w 371404"/>
              <a:gd name="connsiteY18" fmla="*/ 232956 h 395111"/>
              <a:gd name="connsiteX19" fmla="*/ 378278 w 371404"/>
              <a:gd name="connsiteY19" fmla="*/ 217626 h 395111"/>
              <a:gd name="connsiteX20" fmla="*/ 177720 w 371404"/>
              <a:gd name="connsiteY20" fmla="*/ 15645 h 395111"/>
              <a:gd name="connsiteX21" fmla="*/ 321935 w 371404"/>
              <a:gd name="connsiteY21" fmla="*/ 44409 h 395111"/>
              <a:gd name="connsiteX22" fmla="*/ 339162 w 371404"/>
              <a:gd name="connsiteY22" fmla="*/ 65824 h 395111"/>
              <a:gd name="connsiteX23" fmla="*/ 311662 w 371404"/>
              <a:gd name="connsiteY23" fmla="*/ 83762 h 395111"/>
              <a:gd name="connsiteX24" fmla="*/ 273494 w 371404"/>
              <a:gd name="connsiteY24" fmla="*/ 94430 h 395111"/>
              <a:gd name="connsiteX25" fmla="*/ 102333 w 371404"/>
              <a:gd name="connsiteY25" fmla="*/ 97986 h 395111"/>
              <a:gd name="connsiteX26" fmla="*/ 28684 w 371404"/>
              <a:gd name="connsiteY26" fmla="*/ 76413 h 395111"/>
              <a:gd name="connsiteX27" fmla="*/ 16198 w 371404"/>
              <a:gd name="connsiteY27" fmla="*/ 59581 h 395111"/>
              <a:gd name="connsiteX28" fmla="*/ 25523 w 371404"/>
              <a:gd name="connsiteY28" fmla="*/ 49624 h 395111"/>
              <a:gd name="connsiteX29" fmla="*/ 82419 w 371404"/>
              <a:gd name="connsiteY29" fmla="*/ 26629 h 395111"/>
              <a:gd name="connsiteX30" fmla="*/ 177720 w 371404"/>
              <a:gd name="connsiteY30" fmla="*/ 15645 h 395111"/>
              <a:gd name="connsiteX31" fmla="*/ 301626 w 371404"/>
              <a:gd name="connsiteY31" fmla="*/ 348724 h 395111"/>
              <a:gd name="connsiteX32" fmla="*/ 277920 w 371404"/>
              <a:gd name="connsiteY32" fmla="*/ 365160 h 395111"/>
              <a:gd name="connsiteX33" fmla="*/ 231455 w 371404"/>
              <a:gd name="connsiteY33" fmla="*/ 375591 h 395111"/>
              <a:gd name="connsiteX34" fmla="*/ 125802 w 371404"/>
              <a:gd name="connsiteY34" fmla="*/ 375591 h 395111"/>
              <a:gd name="connsiteX35" fmla="*/ 62584 w 371404"/>
              <a:gd name="connsiteY35" fmla="*/ 358443 h 395111"/>
              <a:gd name="connsiteX36" fmla="*/ 53102 w 371404"/>
              <a:gd name="connsiteY36" fmla="*/ 344773 h 395111"/>
              <a:gd name="connsiteX37" fmla="*/ 27736 w 371404"/>
              <a:gd name="connsiteY37" fmla="*/ 156779 h 395111"/>
              <a:gd name="connsiteX38" fmla="*/ 18569 w 371404"/>
              <a:gd name="connsiteY38" fmla="*/ 88819 h 395111"/>
              <a:gd name="connsiteX39" fmla="*/ 76255 w 371404"/>
              <a:gd name="connsiteY39" fmla="*/ 109049 h 395111"/>
              <a:gd name="connsiteX40" fmla="*/ 141923 w 371404"/>
              <a:gd name="connsiteY40" fmla="*/ 117663 h 395111"/>
              <a:gd name="connsiteX41" fmla="*/ 271440 w 371404"/>
              <a:gd name="connsiteY41" fmla="*/ 110472 h 395111"/>
              <a:gd name="connsiteX42" fmla="*/ 336317 w 371404"/>
              <a:gd name="connsiteY42" fmla="*/ 88819 h 395111"/>
              <a:gd name="connsiteX43" fmla="*/ 319564 w 371404"/>
              <a:gd name="connsiteY43" fmla="*/ 212884 h 395111"/>
              <a:gd name="connsiteX44" fmla="*/ 202454 w 371404"/>
              <a:gd name="connsiteY44" fmla="*/ 165471 h 395111"/>
              <a:gd name="connsiteX45" fmla="*/ 197633 w 371404"/>
              <a:gd name="connsiteY45" fmla="*/ 163179 h 395111"/>
              <a:gd name="connsiteX46" fmla="*/ 195026 w 371404"/>
              <a:gd name="connsiteY46" fmla="*/ 159940 h 395111"/>
              <a:gd name="connsiteX47" fmla="*/ 188388 w 371404"/>
              <a:gd name="connsiteY47" fmla="*/ 148323 h 395111"/>
              <a:gd name="connsiteX48" fmla="*/ 163395 w 371404"/>
              <a:gd name="connsiteY48" fmla="*/ 151086 h 395111"/>
              <a:gd name="connsiteX49" fmla="*/ 166158 w 371404"/>
              <a:gd name="connsiteY49" fmla="*/ 176079 h 395111"/>
              <a:gd name="connsiteX50" fmla="*/ 178589 w 371404"/>
              <a:gd name="connsiteY50" fmla="*/ 179932 h 395111"/>
              <a:gd name="connsiteX51" fmla="*/ 186491 w 371404"/>
              <a:gd name="connsiteY51" fmla="*/ 177561 h 395111"/>
              <a:gd name="connsiteX52" fmla="*/ 192813 w 371404"/>
              <a:gd name="connsiteY52" fmla="*/ 178273 h 395111"/>
              <a:gd name="connsiteX53" fmla="*/ 311346 w 371404"/>
              <a:gd name="connsiteY53" fmla="*/ 226950 h 395111"/>
              <a:gd name="connsiteX54" fmla="*/ 317352 w 371404"/>
              <a:gd name="connsiteY54" fmla="*/ 232008 h 395111"/>
              <a:gd name="connsiteX55" fmla="*/ 315850 w 371404"/>
              <a:gd name="connsiteY55" fmla="*/ 243466 h 395111"/>
              <a:gd name="connsiteX56" fmla="*/ 310793 w 371404"/>
              <a:gd name="connsiteY56" fmla="*/ 281160 h 395111"/>
              <a:gd name="connsiteX57" fmla="*/ 179695 w 371404"/>
              <a:gd name="connsiteY57" fmla="*/ 161836 h 395111"/>
              <a:gd name="connsiteX58" fmla="*/ 175902 w 371404"/>
              <a:gd name="connsiteY58" fmla="*/ 162389 h 395111"/>
              <a:gd name="connsiteX59" fmla="*/ 179695 w 371404"/>
              <a:gd name="connsiteY59" fmla="*/ 161836 h 395111"/>
              <a:gd name="connsiteX60" fmla="*/ 335369 w 371404"/>
              <a:gd name="connsiteY60" fmla="*/ 217152 h 395111"/>
              <a:gd name="connsiteX61" fmla="*/ 337739 w 371404"/>
              <a:gd name="connsiteY61" fmla="*/ 199688 h 395111"/>
              <a:gd name="connsiteX62" fmla="*/ 362631 w 371404"/>
              <a:gd name="connsiteY62" fmla="*/ 219996 h 395111"/>
              <a:gd name="connsiteX63" fmla="*/ 335369 w 371404"/>
              <a:gd name="connsiteY63" fmla="*/ 217152 h 39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04" h="395111">
                <a:moveTo>
                  <a:pt x="378278" y="217626"/>
                </a:moveTo>
                <a:cubicBezTo>
                  <a:pt x="375986" y="205219"/>
                  <a:pt x="361920" y="196448"/>
                  <a:pt x="352280" y="190205"/>
                </a:cubicBezTo>
                <a:cubicBezTo>
                  <a:pt x="349198" y="188229"/>
                  <a:pt x="340742" y="185069"/>
                  <a:pt x="340031" y="182303"/>
                </a:cubicBezTo>
                <a:cubicBezTo>
                  <a:pt x="339983" y="180324"/>
                  <a:pt x="340249" y="178350"/>
                  <a:pt x="340821" y="176455"/>
                </a:cubicBezTo>
                <a:lnTo>
                  <a:pt x="348724" y="119638"/>
                </a:lnTo>
                <a:cubicBezTo>
                  <a:pt x="351015" y="102964"/>
                  <a:pt x="353228" y="86291"/>
                  <a:pt x="355519" y="69617"/>
                </a:cubicBezTo>
                <a:cubicBezTo>
                  <a:pt x="357574" y="54287"/>
                  <a:pt x="350225" y="44014"/>
                  <a:pt x="337739" y="35400"/>
                </a:cubicBezTo>
                <a:cubicBezTo>
                  <a:pt x="312294" y="17778"/>
                  <a:pt x="279105" y="10666"/>
                  <a:pt x="249156" y="5767"/>
                </a:cubicBezTo>
                <a:cubicBezTo>
                  <a:pt x="211596" y="-365"/>
                  <a:pt x="173401" y="-1613"/>
                  <a:pt x="135522" y="2053"/>
                </a:cubicBezTo>
                <a:cubicBezTo>
                  <a:pt x="101453" y="4553"/>
                  <a:pt x="68014" y="12559"/>
                  <a:pt x="36507" y="25760"/>
                </a:cubicBezTo>
                <a:cubicBezTo>
                  <a:pt x="19596" y="33662"/>
                  <a:pt x="-2530" y="45989"/>
                  <a:pt x="236" y="67562"/>
                </a:cubicBezTo>
                <a:cubicBezTo>
                  <a:pt x="8138" y="131729"/>
                  <a:pt x="17463" y="195737"/>
                  <a:pt x="26076" y="259824"/>
                </a:cubicBezTo>
                <a:cubicBezTo>
                  <a:pt x="30027" y="289141"/>
                  <a:pt x="33978" y="318458"/>
                  <a:pt x="37929" y="347775"/>
                </a:cubicBezTo>
                <a:cubicBezTo>
                  <a:pt x="39228" y="359396"/>
                  <a:pt x="46643" y="369434"/>
                  <a:pt x="57369" y="374090"/>
                </a:cubicBezTo>
                <a:cubicBezTo>
                  <a:pt x="81866" y="387366"/>
                  <a:pt x="112210" y="391159"/>
                  <a:pt x="139552" y="393687"/>
                </a:cubicBezTo>
                <a:cubicBezTo>
                  <a:pt x="175901" y="396971"/>
                  <a:pt x="212527" y="395349"/>
                  <a:pt x="248444" y="388867"/>
                </a:cubicBezTo>
                <a:cubicBezTo>
                  <a:pt x="271203" y="384679"/>
                  <a:pt x="313559" y="377804"/>
                  <a:pt x="317194" y="349356"/>
                </a:cubicBezTo>
                <a:cubicBezTo>
                  <a:pt x="321698" y="314112"/>
                  <a:pt x="326676" y="278868"/>
                  <a:pt x="331418" y="243703"/>
                </a:cubicBezTo>
                <a:lnTo>
                  <a:pt x="333156" y="232956"/>
                </a:lnTo>
                <a:cubicBezTo>
                  <a:pt x="346037" y="236038"/>
                  <a:pt x="382782" y="242597"/>
                  <a:pt x="378278" y="217626"/>
                </a:cubicBezTo>
                <a:close/>
                <a:moveTo>
                  <a:pt x="177720" y="15645"/>
                </a:moveTo>
                <a:cubicBezTo>
                  <a:pt x="225133" y="15645"/>
                  <a:pt x="279421" y="21018"/>
                  <a:pt x="321935" y="44409"/>
                </a:cubicBezTo>
                <a:cubicBezTo>
                  <a:pt x="328494" y="48044"/>
                  <a:pt x="343745" y="56183"/>
                  <a:pt x="339162" y="65824"/>
                </a:cubicBezTo>
                <a:cubicBezTo>
                  <a:pt x="334579" y="75465"/>
                  <a:pt x="320355" y="80285"/>
                  <a:pt x="311662" y="83762"/>
                </a:cubicBezTo>
                <a:cubicBezTo>
                  <a:pt x="299250" y="88347"/>
                  <a:pt x="286485" y="91915"/>
                  <a:pt x="273494" y="94430"/>
                </a:cubicBezTo>
                <a:cubicBezTo>
                  <a:pt x="217086" y="105604"/>
                  <a:pt x="159156" y="106808"/>
                  <a:pt x="102333" y="97986"/>
                </a:cubicBezTo>
                <a:cubicBezTo>
                  <a:pt x="76674" y="95340"/>
                  <a:pt x="51715" y="88029"/>
                  <a:pt x="28684" y="76413"/>
                </a:cubicBezTo>
                <a:cubicBezTo>
                  <a:pt x="22994" y="73173"/>
                  <a:pt x="13591" y="67325"/>
                  <a:pt x="16198" y="59581"/>
                </a:cubicBezTo>
                <a:cubicBezTo>
                  <a:pt x="18264" y="55420"/>
                  <a:pt x="21506" y="51958"/>
                  <a:pt x="25523" y="49624"/>
                </a:cubicBezTo>
                <a:cubicBezTo>
                  <a:pt x="42880" y="38462"/>
                  <a:pt x="62180" y="30662"/>
                  <a:pt x="82419" y="26629"/>
                </a:cubicBezTo>
                <a:cubicBezTo>
                  <a:pt x="113627" y="19137"/>
                  <a:pt x="145626" y="15449"/>
                  <a:pt x="177720" y="15645"/>
                </a:cubicBezTo>
                <a:close/>
                <a:moveTo>
                  <a:pt x="301626" y="348724"/>
                </a:moveTo>
                <a:cubicBezTo>
                  <a:pt x="300441" y="357969"/>
                  <a:pt x="285190" y="362553"/>
                  <a:pt x="277920" y="365160"/>
                </a:cubicBezTo>
                <a:cubicBezTo>
                  <a:pt x="262827" y="370209"/>
                  <a:pt x="247258" y="373704"/>
                  <a:pt x="231455" y="375591"/>
                </a:cubicBezTo>
                <a:cubicBezTo>
                  <a:pt x="196391" y="380253"/>
                  <a:pt x="160865" y="380253"/>
                  <a:pt x="125802" y="375591"/>
                </a:cubicBezTo>
                <a:cubicBezTo>
                  <a:pt x="103841" y="373888"/>
                  <a:pt x="82396" y="368071"/>
                  <a:pt x="62584" y="358443"/>
                </a:cubicBezTo>
                <a:cubicBezTo>
                  <a:pt x="57087" y="356054"/>
                  <a:pt x="53414" y="350759"/>
                  <a:pt x="53102" y="344773"/>
                </a:cubicBezTo>
                <a:cubicBezTo>
                  <a:pt x="45200" y="282108"/>
                  <a:pt x="36191" y="219443"/>
                  <a:pt x="27736" y="156779"/>
                </a:cubicBezTo>
                <a:lnTo>
                  <a:pt x="18569" y="88819"/>
                </a:lnTo>
                <a:cubicBezTo>
                  <a:pt x="36534" y="98735"/>
                  <a:pt x="56032" y="105573"/>
                  <a:pt x="76255" y="109049"/>
                </a:cubicBezTo>
                <a:cubicBezTo>
                  <a:pt x="97915" y="113457"/>
                  <a:pt x="119859" y="116335"/>
                  <a:pt x="141923" y="117663"/>
                </a:cubicBezTo>
                <a:cubicBezTo>
                  <a:pt x="185225" y="120766"/>
                  <a:pt x="228747" y="118349"/>
                  <a:pt x="271440" y="110472"/>
                </a:cubicBezTo>
                <a:cubicBezTo>
                  <a:pt x="294188" y="107200"/>
                  <a:pt x="316163" y="99866"/>
                  <a:pt x="336317" y="88819"/>
                </a:cubicBezTo>
                <a:lnTo>
                  <a:pt x="319564" y="212884"/>
                </a:lnTo>
                <a:cubicBezTo>
                  <a:pt x="279520" y="199692"/>
                  <a:pt x="240397" y="183852"/>
                  <a:pt x="202454" y="165471"/>
                </a:cubicBezTo>
                <a:cubicBezTo>
                  <a:pt x="200789" y="164836"/>
                  <a:pt x="199177" y="164069"/>
                  <a:pt x="197633" y="163179"/>
                </a:cubicBezTo>
                <a:cubicBezTo>
                  <a:pt x="195500" y="161599"/>
                  <a:pt x="196053" y="162389"/>
                  <a:pt x="195026" y="159940"/>
                </a:cubicBezTo>
                <a:cubicBezTo>
                  <a:pt x="193050" y="155435"/>
                  <a:pt x="192576" y="152037"/>
                  <a:pt x="188388" y="148323"/>
                </a:cubicBezTo>
                <a:cubicBezTo>
                  <a:pt x="180723" y="142185"/>
                  <a:pt x="169534" y="143422"/>
                  <a:pt x="163395" y="151086"/>
                </a:cubicBezTo>
                <a:cubicBezTo>
                  <a:pt x="157257" y="158751"/>
                  <a:pt x="158494" y="169940"/>
                  <a:pt x="166158" y="176079"/>
                </a:cubicBezTo>
                <a:cubicBezTo>
                  <a:pt x="169666" y="178888"/>
                  <a:pt x="174107" y="180265"/>
                  <a:pt x="178589" y="179932"/>
                </a:cubicBezTo>
                <a:cubicBezTo>
                  <a:pt x="181313" y="179480"/>
                  <a:pt x="183968" y="178684"/>
                  <a:pt x="186491" y="177561"/>
                </a:cubicBezTo>
                <a:cubicBezTo>
                  <a:pt x="189573" y="176613"/>
                  <a:pt x="189573" y="176771"/>
                  <a:pt x="192813" y="178273"/>
                </a:cubicBezTo>
                <a:cubicBezTo>
                  <a:pt x="231244" y="197013"/>
                  <a:pt x="270836" y="213272"/>
                  <a:pt x="311346" y="226950"/>
                </a:cubicBezTo>
                <a:cubicBezTo>
                  <a:pt x="317431" y="228926"/>
                  <a:pt x="317352" y="226950"/>
                  <a:pt x="317352" y="232008"/>
                </a:cubicBezTo>
                <a:cubicBezTo>
                  <a:pt x="317095" y="235855"/>
                  <a:pt x="316594" y="239682"/>
                  <a:pt x="315850" y="243466"/>
                </a:cubicBezTo>
                <a:lnTo>
                  <a:pt x="310793" y="281160"/>
                </a:lnTo>
                <a:close/>
                <a:moveTo>
                  <a:pt x="179695" y="161836"/>
                </a:moveTo>
                <a:cubicBezTo>
                  <a:pt x="179695" y="163970"/>
                  <a:pt x="176692" y="163733"/>
                  <a:pt x="175902" y="162389"/>
                </a:cubicBezTo>
                <a:cubicBezTo>
                  <a:pt x="175112" y="161046"/>
                  <a:pt x="179695" y="158833"/>
                  <a:pt x="179695" y="161836"/>
                </a:cubicBezTo>
                <a:close/>
                <a:moveTo>
                  <a:pt x="335369" y="217152"/>
                </a:moveTo>
                <a:lnTo>
                  <a:pt x="337739" y="199688"/>
                </a:lnTo>
                <a:cubicBezTo>
                  <a:pt x="345642" y="204192"/>
                  <a:pt x="359075" y="210988"/>
                  <a:pt x="362631" y="219996"/>
                </a:cubicBezTo>
                <a:cubicBezTo>
                  <a:pt x="354887" y="223157"/>
                  <a:pt x="342639" y="218969"/>
                  <a:pt x="335369" y="217152"/>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cxnSp>
        <p:nvCxnSpPr>
          <p:cNvPr id="88" name="Straight Connector 87">
            <a:extLst>
              <a:ext uri="{FF2B5EF4-FFF2-40B4-BE49-F238E27FC236}">
                <a16:creationId xmlns:a16="http://schemas.microsoft.com/office/drawing/2014/main" id="{7137964E-D464-4443-AEB7-0B592010A371}"/>
              </a:ext>
            </a:extLst>
          </p:cNvPr>
          <p:cNvCxnSpPr>
            <a:cxnSpLocks/>
          </p:cNvCxnSpPr>
          <p:nvPr/>
        </p:nvCxnSpPr>
        <p:spPr>
          <a:xfrm>
            <a:off x="6950919" y="1884644"/>
            <a:ext cx="701464" cy="0"/>
          </a:xfrm>
          <a:prstGeom prst="line">
            <a:avLst/>
          </a:prstGeom>
          <a:noFill/>
          <a:ln w="19050" cap="flat" cmpd="sng" algn="ctr">
            <a:solidFill>
              <a:schemeClr val="bg1"/>
            </a:solidFill>
            <a:prstDash val="dash"/>
          </a:ln>
          <a:effectLst/>
        </p:spPr>
      </p:cxnSp>
      <p:sp>
        <p:nvSpPr>
          <p:cNvPr id="89" name="TextBox 88">
            <a:extLst>
              <a:ext uri="{FF2B5EF4-FFF2-40B4-BE49-F238E27FC236}">
                <a16:creationId xmlns:a16="http://schemas.microsoft.com/office/drawing/2014/main" id="{AE5CD59F-90E7-D34B-9090-131760268CC6}"/>
              </a:ext>
            </a:extLst>
          </p:cNvPr>
          <p:cNvSpPr txBox="1"/>
          <p:nvPr/>
        </p:nvSpPr>
        <p:spPr>
          <a:xfrm>
            <a:off x="7255309" y="2068131"/>
            <a:ext cx="1096269"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Any S3 storage class</a:t>
            </a:r>
          </a:p>
        </p:txBody>
      </p:sp>
      <p:sp>
        <p:nvSpPr>
          <p:cNvPr id="90" name="Rectangle 89">
            <a:extLst>
              <a:ext uri="{FF2B5EF4-FFF2-40B4-BE49-F238E27FC236}">
                <a16:creationId xmlns:a16="http://schemas.microsoft.com/office/drawing/2014/main" id="{BDB28556-5F6B-EB4D-B2F9-40E35A4E507F}"/>
              </a:ext>
            </a:extLst>
          </p:cNvPr>
          <p:cNvSpPr/>
          <p:nvPr/>
        </p:nvSpPr>
        <p:spPr>
          <a:xfrm>
            <a:off x="652810" y="1240081"/>
            <a:ext cx="3838708"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900" kern="0" dirty="0">
                <a:solidFill>
                  <a:srgbClr val="FFFFFF"/>
                </a:solidFill>
                <a:latin typeface="Amazon Ember"/>
                <a:ea typeface="Amazon Ember" panose="020B0603020204020204" pitchFamily="34" charset="0"/>
                <a:cs typeface="Amazon Ember" panose="020B0603020204020204" pitchFamily="34" charset="0"/>
              </a:rPr>
              <a:t>On premises</a:t>
            </a:r>
          </a:p>
        </p:txBody>
      </p:sp>
      <p:grpSp>
        <p:nvGrpSpPr>
          <p:cNvPr id="91" name="Graphic 99">
            <a:extLst>
              <a:ext uri="{FF2B5EF4-FFF2-40B4-BE49-F238E27FC236}">
                <a16:creationId xmlns:a16="http://schemas.microsoft.com/office/drawing/2014/main" id="{F9758C51-261A-6748-8DAE-EA524DEE3AE8}"/>
              </a:ext>
            </a:extLst>
          </p:cNvPr>
          <p:cNvGrpSpPr/>
          <p:nvPr/>
        </p:nvGrpSpPr>
        <p:grpSpPr>
          <a:xfrm>
            <a:off x="671887" y="1243943"/>
            <a:ext cx="243358" cy="241497"/>
            <a:chOff x="-951951" y="353090"/>
            <a:chExt cx="371658" cy="371658"/>
          </a:xfrm>
          <a:solidFill>
            <a:srgbClr val="FFFFFF"/>
          </a:solidFill>
        </p:grpSpPr>
        <p:sp>
          <p:nvSpPr>
            <p:cNvPr id="92" name="Freeform: Shape 79">
              <a:extLst>
                <a:ext uri="{FF2B5EF4-FFF2-40B4-BE49-F238E27FC236}">
                  <a16:creationId xmlns:a16="http://schemas.microsoft.com/office/drawing/2014/main" id="{7CF3B7AF-F75A-6547-9F08-85359F00A021}"/>
                </a:ext>
              </a:extLst>
            </p:cNvPr>
            <p:cNvSpPr/>
            <p:nvPr/>
          </p:nvSpPr>
          <p:spPr>
            <a:xfrm>
              <a:off x="-951951" y="353090"/>
              <a:ext cx="371658" cy="371658"/>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50000"/>
              </a:srgbClr>
            </a:solid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3" name="Freeform: Shape 103">
              <a:extLst>
                <a:ext uri="{FF2B5EF4-FFF2-40B4-BE49-F238E27FC236}">
                  <a16:creationId xmlns:a16="http://schemas.microsoft.com/office/drawing/2014/main" id="{729A0A64-23E3-2640-B758-042AB9666770}"/>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4" name="Freeform: Shape 105">
              <a:extLst>
                <a:ext uri="{FF2B5EF4-FFF2-40B4-BE49-F238E27FC236}">
                  <a16:creationId xmlns:a16="http://schemas.microsoft.com/office/drawing/2014/main" id="{3BE5020B-4AE1-004A-9F22-7F6EEC6CC7CB}"/>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5" name="Freeform: Shape 106">
              <a:extLst>
                <a:ext uri="{FF2B5EF4-FFF2-40B4-BE49-F238E27FC236}">
                  <a16:creationId xmlns:a16="http://schemas.microsoft.com/office/drawing/2014/main" id="{8248DE46-904F-1D46-8830-6E8552CECF7C}"/>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6" name="Freeform: Shape 107">
              <a:extLst>
                <a:ext uri="{FF2B5EF4-FFF2-40B4-BE49-F238E27FC236}">
                  <a16:creationId xmlns:a16="http://schemas.microsoft.com/office/drawing/2014/main" id="{BAB0894F-F19E-DF49-B591-A5BFD251246C}"/>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7" name="Freeform: Shape 108">
              <a:extLst>
                <a:ext uri="{FF2B5EF4-FFF2-40B4-BE49-F238E27FC236}">
                  <a16:creationId xmlns:a16="http://schemas.microsoft.com/office/drawing/2014/main" id="{426B8072-841E-F84A-A732-0CF70970BD8F}"/>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8" name="Freeform: Shape 110">
              <a:extLst>
                <a:ext uri="{FF2B5EF4-FFF2-40B4-BE49-F238E27FC236}">
                  <a16:creationId xmlns:a16="http://schemas.microsoft.com/office/drawing/2014/main" id="{16D400C9-7436-1840-A10C-D4402D258E6A}"/>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9" name="Freeform: Shape 114">
              <a:extLst>
                <a:ext uri="{FF2B5EF4-FFF2-40B4-BE49-F238E27FC236}">
                  <a16:creationId xmlns:a16="http://schemas.microsoft.com/office/drawing/2014/main" id="{3E76B0CC-396F-AC46-B731-20DD5400FA54}"/>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0" name="Freeform: Shape 118">
              <a:extLst>
                <a:ext uri="{FF2B5EF4-FFF2-40B4-BE49-F238E27FC236}">
                  <a16:creationId xmlns:a16="http://schemas.microsoft.com/office/drawing/2014/main" id="{A4FB34F3-740F-BB43-8F84-D363C36937D4}"/>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1" name="Freeform: Shape 119">
              <a:extLst>
                <a:ext uri="{FF2B5EF4-FFF2-40B4-BE49-F238E27FC236}">
                  <a16:creationId xmlns:a16="http://schemas.microsoft.com/office/drawing/2014/main" id="{E02921E4-0FDB-3742-9271-A8BF3B0244A1}"/>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2" name="Freeform: Shape 120">
              <a:extLst>
                <a:ext uri="{FF2B5EF4-FFF2-40B4-BE49-F238E27FC236}">
                  <a16:creationId xmlns:a16="http://schemas.microsoft.com/office/drawing/2014/main" id="{0DC6AFD2-E2FF-9F43-9D06-61196795E62C}"/>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3" name="Freeform: Shape 122">
              <a:extLst>
                <a:ext uri="{FF2B5EF4-FFF2-40B4-BE49-F238E27FC236}">
                  <a16:creationId xmlns:a16="http://schemas.microsoft.com/office/drawing/2014/main" id="{FFEEF8FE-54C5-AA46-ADF9-1D92742B2744}"/>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4" name="Freeform: Shape 129">
              <a:extLst>
                <a:ext uri="{FF2B5EF4-FFF2-40B4-BE49-F238E27FC236}">
                  <a16:creationId xmlns:a16="http://schemas.microsoft.com/office/drawing/2014/main" id="{4171B30E-56E3-774E-9CEA-0A89F960754F}"/>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grpSp>
      <p:sp>
        <p:nvSpPr>
          <p:cNvPr id="105" name="TextBox 104">
            <a:extLst>
              <a:ext uri="{FF2B5EF4-FFF2-40B4-BE49-F238E27FC236}">
                <a16:creationId xmlns:a16="http://schemas.microsoft.com/office/drawing/2014/main" id="{6CF41132-70EB-C044-A615-58DC12A71AD7}"/>
              </a:ext>
            </a:extLst>
          </p:cNvPr>
          <p:cNvSpPr txBox="1"/>
          <p:nvPr/>
        </p:nvSpPr>
        <p:spPr>
          <a:xfrm>
            <a:off x="6280310" y="2068131"/>
            <a:ext cx="97500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06" name="TextBox 105">
            <a:extLst>
              <a:ext uri="{FF2B5EF4-FFF2-40B4-BE49-F238E27FC236}">
                <a16:creationId xmlns:a16="http://schemas.microsoft.com/office/drawing/2014/main" id="{6F7407C0-4817-F44F-91E7-2D182AA4E80F}"/>
              </a:ext>
            </a:extLst>
          </p:cNvPr>
          <p:cNvSpPr txBox="1"/>
          <p:nvPr/>
        </p:nvSpPr>
        <p:spPr>
          <a:xfrm>
            <a:off x="6797816" y="1675725"/>
            <a:ext cx="975001" cy="213585"/>
          </a:xfrm>
          <a:prstGeom prst="rect">
            <a:avLst/>
          </a:prstGeom>
          <a:noFill/>
        </p:spPr>
        <p:txBody>
          <a:bodyPr wrap="square" rtlCol="0">
            <a:spAutoFit/>
          </a:bodyPr>
          <a:lstStyle/>
          <a:p>
            <a:pPr algn="ctr" defTabSz="548640">
              <a:defRPr/>
            </a:pPr>
            <a:r>
              <a:rPr lang="en-US" sz="788" i="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lifecycle</a:t>
            </a:r>
          </a:p>
        </p:txBody>
      </p:sp>
      <p:grpSp>
        <p:nvGrpSpPr>
          <p:cNvPr id="107" name="Graphic 10">
            <a:extLst>
              <a:ext uri="{FF2B5EF4-FFF2-40B4-BE49-F238E27FC236}">
                <a16:creationId xmlns:a16="http://schemas.microsoft.com/office/drawing/2014/main" id="{3B47274D-7FDF-E34C-B722-9C38A0FFA028}"/>
              </a:ext>
            </a:extLst>
          </p:cNvPr>
          <p:cNvGrpSpPr>
            <a:grpSpLocks noChangeAspect="1"/>
          </p:cNvGrpSpPr>
          <p:nvPr/>
        </p:nvGrpSpPr>
        <p:grpSpPr>
          <a:xfrm>
            <a:off x="3578729" y="1731961"/>
            <a:ext cx="349044" cy="345781"/>
            <a:chOff x="1983371" y="1997699"/>
            <a:chExt cx="731520" cy="724681"/>
          </a:xfrm>
        </p:grpSpPr>
        <p:sp>
          <p:nvSpPr>
            <p:cNvPr id="108" name="Freeform: Shape 82">
              <a:extLst>
                <a:ext uri="{FF2B5EF4-FFF2-40B4-BE49-F238E27FC236}">
                  <a16:creationId xmlns:a16="http://schemas.microsoft.com/office/drawing/2014/main" id="{5183D39D-BDF6-D14F-AEAB-5EF0D633B5D6}"/>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09" name="Freeform: Shape 83">
              <a:extLst>
                <a:ext uri="{FF2B5EF4-FFF2-40B4-BE49-F238E27FC236}">
                  <a16:creationId xmlns:a16="http://schemas.microsoft.com/office/drawing/2014/main" id="{B142B005-7617-DD42-9085-D4DB169B671C}"/>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grpSp>
        <p:nvGrpSpPr>
          <p:cNvPr id="110" name="Graphic 10">
            <a:extLst>
              <a:ext uri="{FF2B5EF4-FFF2-40B4-BE49-F238E27FC236}">
                <a16:creationId xmlns:a16="http://schemas.microsoft.com/office/drawing/2014/main" id="{89013D02-BF8A-3243-9868-D41C69458B49}"/>
              </a:ext>
            </a:extLst>
          </p:cNvPr>
          <p:cNvGrpSpPr>
            <a:grpSpLocks noChangeAspect="1"/>
          </p:cNvGrpSpPr>
          <p:nvPr/>
        </p:nvGrpSpPr>
        <p:grpSpPr>
          <a:xfrm>
            <a:off x="5631661" y="1721958"/>
            <a:ext cx="349044" cy="345781"/>
            <a:chOff x="1983371" y="1997699"/>
            <a:chExt cx="731520" cy="724681"/>
          </a:xfrm>
        </p:grpSpPr>
        <p:sp>
          <p:nvSpPr>
            <p:cNvPr id="111" name="Freeform: Shape 82">
              <a:extLst>
                <a:ext uri="{FF2B5EF4-FFF2-40B4-BE49-F238E27FC236}">
                  <a16:creationId xmlns:a16="http://schemas.microsoft.com/office/drawing/2014/main" id="{855D14E3-1D16-0A4F-9A30-598E87ABE989}"/>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12" name="Freeform: Shape 83">
              <a:extLst>
                <a:ext uri="{FF2B5EF4-FFF2-40B4-BE49-F238E27FC236}">
                  <a16:creationId xmlns:a16="http://schemas.microsoft.com/office/drawing/2014/main" id="{EB54BFE0-FD3A-3E43-85E3-8F0D1B63D47C}"/>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sp>
        <p:nvSpPr>
          <p:cNvPr id="113" name="TextBox 112">
            <a:extLst>
              <a:ext uri="{FF2B5EF4-FFF2-40B4-BE49-F238E27FC236}">
                <a16:creationId xmlns:a16="http://schemas.microsoft.com/office/drawing/2014/main" id="{51BC2819-C5C8-6541-BD3A-40A5B2508BF5}"/>
              </a:ext>
            </a:extLst>
          </p:cNvPr>
          <p:cNvSpPr txBox="1"/>
          <p:nvPr/>
        </p:nvSpPr>
        <p:spPr>
          <a:xfrm>
            <a:off x="336790" y="501909"/>
            <a:ext cx="7541423" cy="323165"/>
          </a:xfrm>
          <a:prstGeom prst="rect">
            <a:avLst/>
          </a:prstGeom>
          <a:noFill/>
        </p:spPr>
        <p:txBody>
          <a:bodyPr wrap="none" rtlCol="0">
            <a:spAutoFit/>
          </a:bodyPr>
          <a:lstStyle/>
          <a:p>
            <a:r>
              <a:rPr lang="en-US" sz="1500" dirty="0">
                <a:solidFill>
                  <a:schemeClr val="accent1"/>
                </a:solidFill>
              </a:rPr>
              <a:t>Store and access objects in Amazon S3 from file-based applications with local caching</a:t>
            </a:r>
            <a:endParaRPr lang="en-US" sz="1500" dirty="0"/>
          </a:p>
        </p:txBody>
      </p:sp>
      <p:sp>
        <p:nvSpPr>
          <p:cNvPr id="5" name="Title 4">
            <a:extLst>
              <a:ext uri="{FF2B5EF4-FFF2-40B4-BE49-F238E27FC236}">
                <a16:creationId xmlns:a16="http://schemas.microsoft.com/office/drawing/2014/main" id="{74170174-1FC6-424C-B4A8-D53176F40F66}"/>
              </a:ext>
            </a:extLst>
          </p:cNvPr>
          <p:cNvSpPr>
            <a:spLocks noGrp="1"/>
          </p:cNvSpPr>
          <p:nvPr>
            <p:ph type="title"/>
          </p:nvPr>
        </p:nvSpPr>
        <p:spPr>
          <a:xfrm>
            <a:off x="342899" y="114936"/>
            <a:ext cx="8446770" cy="499841"/>
          </a:xfrm>
        </p:spPr>
        <p:txBody>
          <a:bodyPr/>
          <a:lstStyle/>
          <a:p>
            <a:r>
              <a:rPr lang="en-US" b="1" dirty="0"/>
              <a:t>File Gateway</a:t>
            </a:r>
          </a:p>
        </p:txBody>
      </p:sp>
    </p:spTree>
    <p:extLst>
      <p:ext uri="{BB962C8B-B14F-4D97-AF65-F5344CB8AC3E}">
        <p14:creationId xmlns:p14="http://schemas.microsoft.com/office/powerpoint/2010/main" val="137262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3F84E6-574D-0945-8D74-310F9368FCF1}"/>
              </a:ext>
            </a:extLst>
          </p:cNvPr>
          <p:cNvSpPr>
            <a:spLocks noGrp="1"/>
          </p:cNvSpPr>
          <p:nvPr>
            <p:ph idx="4294967295"/>
          </p:nvPr>
        </p:nvSpPr>
        <p:spPr>
          <a:xfrm>
            <a:off x="3566915" y="729258"/>
            <a:ext cx="5577086" cy="3271242"/>
          </a:xfrm>
        </p:spPr>
        <p:txBody>
          <a:bodyPr/>
          <a:lstStyle/>
          <a:p>
            <a:pPr>
              <a:lnSpc>
                <a:spcPct val="150000"/>
              </a:lnSpc>
              <a:spcBef>
                <a:spcPts val="1125"/>
              </a:spcBef>
              <a:spcAft>
                <a:spcPts val="375"/>
              </a:spcAft>
            </a:pPr>
            <a:r>
              <a:rPr lang="en-US" sz="1250" dirty="0"/>
              <a:t>Connect using the iSCSI block protocol</a:t>
            </a:r>
          </a:p>
          <a:p>
            <a:pPr marL="400050" lvl="2" indent="0">
              <a:lnSpc>
                <a:spcPct val="150000"/>
              </a:lnSpc>
              <a:spcBef>
                <a:spcPts val="0"/>
              </a:spcBef>
              <a:spcAft>
                <a:spcPts val="375"/>
              </a:spcAft>
              <a:buNone/>
            </a:pPr>
            <a:r>
              <a:rPr lang="en-US" sz="1000" dirty="0">
                <a:solidFill>
                  <a:srgbClr val="FFFFFF"/>
                </a:solidFill>
              </a:rPr>
              <a:t>Volumes stored in AWS reducing on-premises SAN footprint</a:t>
            </a:r>
          </a:p>
          <a:p>
            <a:pPr marL="400050" lvl="2" indent="0">
              <a:lnSpc>
                <a:spcPct val="150000"/>
              </a:lnSpc>
              <a:spcBef>
                <a:spcPts val="0"/>
              </a:spcBef>
              <a:spcAft>
                <a:spcPts val="375"/>
              </a:spcAft>
              <a:buNone/>
            </a:pPr>
            <a:r>
              <a:rPr lang="en-US" sz="1000" dirty="0">
                <a:solidFill>
                  <a:srgbClr val="FFFFFF"/>
                </a:solidFill>
              </a:rPr>
              <a:t>Thin-provisioned (cached) or local (stored) volume types</a:t>
            </a:r>
          </a:p>
          <a:p>
            <a:pPr>
              <a:lnSpc>
                <a:spcPct val="150000"/>
              </a:lnSpc>
              <a:spcBef>
                <a:spcPts val="1125"/>
              </a:spcBef>
              <a:spcAft>
                <a:spcPts val="375"/>
              </a:spcAft>
            </a:pPr>
            <a:r>
              <a:rPr lang="en-US" sz="1250" dirty="0"/>
              <a:t>Fully managed local cache</a:t>
            </a:r>
          </a:p>
          <a:p>
            <a:pPr marL="400050" lvl="2" indent="0">
              <a:lnSpc>
                <a:spcPct val="150000"/>
              </a:lnSpc>
              <a:spcBef>
                <a:spcPts val="0"/>
              </a:spcBef>
              <a:spcAft>
                <a:spcPts val="375"/>
              </a:spcAft>
              <a:buNone/>
            </a:pPr>
            <a:r>
              <a:rPr lang="en-US" sz="1000" dirty="0">
                <a:solidFill>
                  <a:srgbClr val="FFFFFF"/>
                </a:solidFill>
              </a:rPr>
              <a:t>Read-through</a:t>
            </a:r>
            <a:r>
              <a:rPr lang="en-US" sz="813" dirty="0">
                <a:solidFill>
                  <a:srgbClr val="FFFFFF"/>
                </a:solidFill>
              </a:rPr>
              <a:t>, write-back, LRU managed</a:t>
            </a:r>
          </a:p>
          <a:p>
            <a:pPr>
              <a:lnSpc>
                <a:spcPct val="150000"/>
              </a:lnSpc>
              <a:spcBef>
                <a:spcPts val="1125"/>
              </a:spcBef>
              <a:spcAft>
                <a:spcPts val="375"/>
              </a:spcAft>
            </a:pPr>
            <a:r>
              <a:rPr lang="en-US" sz="1250" dirty="0"/>
              <a:t>Configurable encryption with SSE-S3 or SSE-KMS</a:t>
            </a:r>
          </a:p>
          <a:p>
            <a:pPr>
              <a:lnSpc>
                <a:spcPct val="150000"/>
              </a:lnSpc>
              <a:spcBef>
                <a:spcPts val="750"/>
              </a:spcBef>
              <a:spcAft>
                <a:spcPts val="375"/>
              </a:spcAft>
            </a:pPr>
            <a:r>
              <a:rPr lang="en-US" sz="1250" dirty="0"/>
              <a:t>Volume snapshots stored in Amazon EBS </a:t>
            </a:r>
          </a:p>
          <a:p>
            <a:pPr>
              <a:lnSpc>
                <a:spcPct val="150000"/>
              </a:lnSpc>
              <a:spcBef>
                <a:spcPts val="750"/>
              </a:spcBef>
              <a:spcAft>
                <a:spcPts val="375"/>
              </a:spcAft>
            </a:pPr>
            <a:r>
              <a:rPr lang="en-US" sz="1250" dirty="0"/>
              <a:t>Volume Gateway support for AWS Backup</a:t>
            </a:r>
          </a:p>
          <a:p>
            <a:pPr>
              <a:lnSpc>
                <a:spcPct val="150000"/>
              </a:lnSpc>
              <a:spcBef>
                <a:spcPts val="750"/>
              </a:spcBef>
              <a:spcAft>
                <a:spcPts val="375"/>
              </a:spcAft>
            </a:pPr>
            <a:r>
              <a:rPr lang="en-US" sz="1250" dirty="0"/>
              <a:t>Volume detach/attach</a:t>
            </a:r>
          </a:p>
        </p:txBody>
      </p:sp>
      <p:cxnSp>
        <p:nvCxnSpPr>
          <p:cNvPr id="9" name="Straight Connector 8">
            <a:extLst>
              <a:ext uri="{FF2B5EF4-FFF2-40B4-BE49-F238E27FC236}">
                <a16:creationId xmlns:a16="http://schemas.microsoft.com/office/drawing/2014/main" id="{2031FCC4-C913-4702-9087-AEEF21BB0534}"/>
              </a:ext>
            </a:extLst>
          </p:cNvPr>
          <p:cNvCxnSpPr/>
          <p:nvPr/>
        </p:nvCxnSpPr>
        <p:spPr>
          <a:xfrm>
            <a:off x="2719200" y="1704337"/>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C0BD6C-470E-49CF-9AAD-1F8C863C37CE}"/>
              </a:ext>
            </a:extLst>
          </p:cNvPr>
          <p:cNvCxnSpPr/>
          <p:nvPr/>
        </p:nvCxnSpPr>
        <p:spPr>
          <a:xfrm>
            <a:off x="2719200" y="2464721"/>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D41859-57EE-4D75-81EE-7F83FFFAD62D}"/>
              </a:ext>
            </a:extLst>
          </p:cNvPr>
          <p:cNvCxnSpPr/>
          <p:nvPr/>
        </p:nvCxnSpPr>
        <p:spPr>
          <a:xfrm>
            <a:off x="2719200" y="2915236"/>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C30ED5-69FE-418C-8F85-6138413D1543}"/>
              </a:ext>
            </a:extLst>
          </p:cNvPr>
          <p:cNvCxnSpPr/>
          <p:nvPr/>
        </p:nvCxnSpPr>
        <p:spPr>
          <a:xfrm>
            <a:off x="2719200" y="3763148"/>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ABA52CE-8B72-474C-BBC6-7CCF61C72628}"/>
              </a:ext>
            </a:extLst>
          </p:cNvPr>
          <p:cNvCxnSpPr/>
          <p:nvPr/>
        </p:nvCxnSpPr>
        <p:spPr>
          <a:xfrm>
            <a:off x="2719200" y="4191863"/>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A61FB8-06A5-154D-914F-CE561EF8435A}"/>
              </a:ext>
            </a:extLst>
          </p:cNvPr>
          <p:cNvCxnSpPr/>
          <p:nvPr/>
        </p:nvCxnSpPr>
        <p:spPr>
          <a:xfrm>
            <a:off x="2719200" y="3356104"/>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5F7DD7-D231-C047-A9A8-12987040BEB7}"/>
              </a:ext>
            </a:extLst>
          </p:cNvPr>
          <p:cNvCxnSpPr/>
          <p:nvPr/>
        </p:nvCxnSpPr>
        <p:spPr>
          <a:xfrm>
            <a:off x="2719200" y="697440"/>
            <a:ext cx="5772150"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EF0D952A-8510-7F4E-862A-801CF6179794}"/>
              </a:ext>
            </a:extLst>
          </p:cNvPr>
          <p:cNvSpPr txBox="1">
            <a:spLocks/>
          </p:cNvSpPr>
          <p:nvPr/>
        </p:nvSpPr>
        <p:spPr>
          <a:xfrm>
            <a:off x="189922" y="3161839"/>
            <a:ext cx="2231811" cy="674749"/>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Volume Gateway</a:t>
            </a:r>
          </a:p>
        </p:txBody>
      </p:sp>
      <p:grpSp>
        <p:nvGrpSpPr>
          <p:cNvPr id="18" name="Group 17">
            <a:extLst>
              <a:ext uri="{FF2B5EF4-FFF2-40B4-BE49-F238E27FC236}">
                <a16:creationId xmlns:a16="http://schemas.microsoft.com/office/drawing/2014/main" id="{0E098769-492E-854B-96EE-E4ED4D515BEA}"/>
              </a:ext>
            </a:extLst>
          </p:cNvPr>
          <p:cNvGrpSpPr/>
          <p:nvPr/>
        </p:nvGrpSpPr>
        <p:grpSpPr>
          <a:xfrm>
            <a:off x="519466" y="1245641"/>
            <a:ext cx="1776626" cy="1916198"/>
            <a:chOff x="903151" y="2585767"/>
            <a:chExt cx="2842602" cy="3065916"/>
          </a:xfrm>
        </p:grpSpPr>
        <p:grpSp>
          <p:nvGrpSpPr>
            <p:cNvPr id="20" name="Graphic 76">
              <a:extLst>
                <a:ext uri="{FF2B5EF4-FFF2-40B4-BE49-F238E27FC236}">
                  <a16:creationId xmlns:a16="http://schemas.microsoft.com/office/drawing/2014/main" id="{A16DE7F1-B0D0-A541-9F03-220F8A3DC70C}"/>
                </a:ext>
              </a:extLst>
            </p:cNvPr>
            <p:cNvGrpSpPr>
              <a:grpSpLocks noChangeAspect="1"/>
            </p:cNvGrpSpPr>
            <p:nvPr/>
          </p:nvGrpSpPr>
          <p:grpSpPr>
            <a:xfrm>
              <a:off x="903151" y="2585767"/>
              <a:ext cx="2106390" cy="2086685"/>
              <a:chOff x="4396324" y="3356405"/>
              <a:chExt cx="422274" cy="418325"/>
            </a:xfrm>
          </p:grpSpPr>
          <p:sp>
            <p:nvSpPr>
              <p:cNvPr id="23" name="Freeform: Shape 35">
                <a:extLst>
                  <a:ext uri="{FF2B5EF4-FFF2-40B4-BE49-F238E27FC236}">
                    <a16:creationId xmlns:a16="http://schemas.microsoft.com/office/drawing/2014/main" id="{F759452A-DB08-C140-BF60-85734FFF41B1}"/>
                  </a:ext>
                </a:extLst>
              </p:cNvPr>
              <p:cNvSpPr/>
              <p:nvPr/>
            </p:nvSpPr>
            <p:spPr>
              <a:xfrm>
                <a:off x="4396324" y="3356405"/>
                <a:ext cx="422274" cy="261810"/>
              </a:xfrm>
              <a:custGeom>
                <a:avLst/>
                <a:gdLst>
                  <a:gd name="connsiteX0" fmla="*/ 355720 w 422274"/>
                  <a:gd name="connsiteY0" fmla="*/ 112974 h 261809"/>
                  <a:gd name="connsiteX1" fmla="*/ 316956 w 422274"/>
                  <a:gd name="connsiteY1" fmla="*/ 60950 h 261809"/>
                  <a:gd name="connsiteX2" fmla="*/ 271181 w 422274"/>
                  <a:gd name="connsiteY2" fmla="*/ 69395 h 261809"/>
                  <a:gd name="connsiteX3" fmla="*/ 245845 w 422274"/>
                  <a:gd name="connsiteY3" fmla="*/ 33249 h 261809"/>
                  <a:gd name="connsiteX4" fmla="*/ 88192 w 422274"/>
                  <a:gd name="connsiteY4" fmla="*/ 32059 h 261809"/>
                  <a:gd name="connsiteX5" fmla="*/ 54977 w 422274"/>
                  <a:gd name="connsiteY5" fmla="*/ 108751 h 261809"/>
                  <a:gd name="connsiteX6" fmla="*/ 54977 w 422274"/>
                  <a:gd name="connsiteY6" fmla="*/ 114917 h 261809"/>
                  <a:gd name="connsiteX7" fmla="*/ 81 w 422274"/>
                  <a:gd name="connsiteY7" fmla="*/ 190926 h 261809"/>
                  <a:gd name="connsiteX8" fmla="*/ 81 w 422274"/>
                  <a:gd name="connsiteY8" fmla="*/ 196838 h 261809"/>
                  <a:gd name="connsiteX9" fmla="*/ 67645 w 422274"/>
                  <a:gd name="connsiteY9" fmla="*/ 266682 h 261809"/>
                  <a:gd name="connsiteX10" fmla="*/ 67645 w 422274"/>
                  <a:gd name="connsiteY10" fmla="*/ 249791 h 261809"/>
                  <a:gd name="connsiteX11" fmla="*/ 16972 w 422274"/>
                  <a:gd name="connsiteY11" fmla="*/ 195486 h 261809"/>
                  <a:gd name="connsiteX12" fmla="*/ 16972 w 422274"/>
                  <a:gd name="connsiteY12" fmla="*/ 190841 h 261809"/>
                  <a:gd name="connsiteX13" fmla="*/ 65618 w 422274"/>
                  <a:gd name="connsiteY13" fmla="*/ 129865 h 261809"/>
                  <a:gd name="connsiteX14" fmla="*/ 72628 w 422274"/>
                  <a:gd name="connsiteY14" fmla="*/ 120491 h 261809"/>
                  <a:gd name="connsiteX15" fmla="*/ 71868 w 422274"/>
                  <a:gd name="connsiteY15" fmla="*/ 108751 h 261809"/>
                  <a:gd name="connsiteX16" fmla="*/ 169109 w 422274"/>
                  <a:gd name="connsiteY16" fmla="*/ 17065 h 261809"/>
                  <a:gd name="connsiteX17" fmla="*/ 234021 w 422274"/>
                  <a:gd name="connsiteY17" fmla="*/ 45579 h 261809"/>
                  <a:gd name="connsiteX18" fmla="*/ 260371 w 422274"/>
                  <a:gd name="connsiteY18" fmla="*/ 87807 h 261809"/>
                  <a:gd name="connsiteX19" fmla="*/ 271217 w 422274"/>
                  <a:gd name="connsiteY19" fmla="*/ 92807 h 261809"/>
                  <a:gd name="connsiteX20" fmla="*/ 271266 w 422274"/>
                  <a:gd name="connsiteY20" fmla="*/ 92789 h 261809"/>
                  <a:gd name="connsiteX21" fmla="*/ 274982 w 422274"/>
                  <a:gd name="connsiteY21" fmla="*/ 90002 h 261809"/>
                  <a:gd name="connsiteX22" fmla="*/ 312395 w 422274"/>
                  <a:gd name="connsiteY22" fmla="*/ 77165 h 261809"/>
                  <a:gd name="connsiteX23" fmla="*/ 339758 w 422274"/>
                  <a:gd name="connsiteY23" fmla="*/ 120322 h 261809"/>
                  <a:gd name="connsiteX24" fmla="*/ 346515 w 422274"/>
                  <a:gd name="connsiteY24" fmla="*/ 128092 h 261809"/>
                  <a:gd name="connsiteX25" fmla="*/ 405633 w 422274"/>
                  <a:gd name="connsiteY25" fmla="*/ 191095 h 261809"/>
                  <a:gd name="connsiteX26" fmla="*/ 354960 w 422274"/>
                  <a:gd name="connsiteY26" fmla="*/ 249115 h 261809"/>
                  <a:gd name="connsiteX27" fmla="*/ 354960 w 422274"/>
                  <a:gd name="connsiteY27" fmla="*/ 266006 h 261809"/>
                  <a:gd name="connsiteX28" fmla="*/ 422524 w 422274"/>
                  <a:gd name="connsiteY28" fmla="*/ 191010 h 261809"/>
                  <a:gd name="connsiteX29" fmla="*/ 355720 w 422274"/>
                  <a:gd name="connsiteY29" fmla="*/ 112974 h 26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74" h="261809">
                    <a:moveTo>
                      <a:pt x="355720" y="112974"/>
                    </a:moveTo>
                    <a:cubicBezTo>
                      <a:pt x="352342" y="86624"/>
                      <a:pt x="338154" y="67453"/>
                      <a:pt x="316956" y="60950"/>
                    </a:cubicBezTo>
                    <a:cubicBezTo>
                      <a:pt x="301236" y="56088"/>
                      <a:pt x="284131" y="59244"/>
                      <a:pt x="271181" y="69395"/>
                    </a:cubicBezTo>
                    <a:cubicBezTo>
                      <a:pt x="265043" y="55884"/>
                      <a:pt x="256452" y="43627"/>
                      <a:pt x="245845" y="33249"/>
                    </a:cubicBezTo>
                    <a:cubicBezTo>
                      <a:pt x="202639" y="-10614"/>
                      <a:pt x="132055" y="-11147"/>
                      <a:pt x="88192" y="32059"/>
                    </a:cubicBezTo>
                    <a:cubicBezTo>
                      <a:pt x="67594" y="52349"/>
                      <a:pt x="55685" y="79847"/>
                      <a:pt x="54977" y="108751"/>
                    </a:cubicBezTo>
                    <a:lnTo>
                      <a:pt x="54977" y="114917"/>
                    </a:lnTo>
                    <a:cubicBezTo>
                      <a:pt x="21220" y="124391"/>
                      <a:pt x="-1538" y="155902"/>
                      <a:pt x="81" y="190926"/>
                    </a:cubicBezTo>
                    <a:lnTo>
                      <a:pt x="81" y="196838"/>
                    </a:lnTo>
                    <a:cubicBezTo>
                      <a:pt x="2502" y="233504"/>
                      <a:pt x="31079" y="263046"/>
                      <a:pt x="67645" y="266682"/>
                    </a:cubicBezTo>
                    <a:lnTo>
                      <a:pt x="67645" y="249791"/>
                    </a:lnTo>
                    <a:cubicBezTo>
                      <a:pt x="40072" y="245884"/>
                      <a:pt x="18964" y="223264"/>
                      <a:pt x="16972" y="195486"/>
                    </a:cubicBezTo>
                    <a:lnTo>
                      <a:pt x="16972" y="190841"/>
                    </a:lnTo>
                    <a:cubicBezTo>
                      <a:pt x="16972" y="148614"/>
                      <a:pt x="47207" y="134595"/>
                      <a:pt x="65618" y="129865"/>
                    </a:cubicBezTo>
                    <a:cubicBezTo>
                      <a:pt x="70092" y="129129"/>
                      <a:pt x="73187" y="124991"/>
                      <a:pt x="72628" y="120491"/>
                    </a:cubicBezTo>
                    <a:cubicBezTo>
                      <a:pt x="72100" y="116600"/>
                      <a:pt x="71846" y="112677"/>
                      <a:pt x="71868" y="108751"/>
                    </a:cubicBezTo>
                    <a:cubicBezTo>
                      <a:pt x="73402" y="56580"/>
                      <a:pt x="116938" y="15531"/>
                      <a:pt x="169109" y="17065"/>
                    </a:cubicBezTo>
                    <a:cubicBezTo>
                      <a:pt x="193627" y="17786"/>
                      <a:pt x="216904" y="28011"/>
                      <a:pt x="234021" y="45579"/>
                    </a:cubicBezTo>
                    <a:cubicBezTo>
                      <a:pt x="245893" y="57475"/>
                      <a:pt x="254904" y="71915"/>
                      <a:pt x="260371" y="87807"/>
                    </a:cubicBezTo>
                    <a:cubicBezTo>
                      <a:pt x="261985" y="92183"/>
                      <a:pt x="266841" y="94422"/>
                      <a:pt x="271217" y="92807"/>
                    </a:cubicBezTo>
                    <a:cubicBezTo>
                      <a:pt x="271233" y="92801"/>
                      <a:pt x="271249" y="92795"/>
                      <a:pt x="271266" y="92789"/>
                    </a:cubicBezTo>
                    <a:cubicBezTo>
                      <a:pt x="272740" y="92226"/>
                      <a:pt x="274028" y="91260"/>
                      <a:pt x="274982" y="90002"/>
                    </a:cubicBezTo>
                    <a:cubicBezTo>
                      <a:pt x="283382" y="78106"/>
                      <a:pt x="298461" y="72933"/>
                      <a:pt x="312395" y="77165"/>
                    </a:cubicBezTo>
                    <a:cubicBezTo>
                      <a:pt x="328441" y="82064"/>
                      <a:pt x="338407" y="97772"/>
                      <a:pt x="339758" y="120322"/>
                    </a:cubicBezTo>
                    <a:cubicBezTo>
                      <a:pt x="339989" y="124144"/>
                      <a:pt x="342762" y="127333"/>
                      <a:pt x="346515" y="128092"/>
                    </a:cubicBezTo>
                    <a:cubicBezTo>
                      <a:pt x="385786" y="136030"/>
                      <a:pt x="405633" y="157228"/>
                      <a:pt x="405633" y="191095"/>
                    </a:cubicBezTo>
                    <a:cubicBezTo>
                      <a:pt x="405633" y="224961"/>
                      <a:pt x="388742" y="245146"/>
                      <a:pt x="354960" y="249115"/>
                    </a:cubicBezTo>
                    <a:lnTo>
                      <a:pt x="354960" y="266006"/>
                    </a:lnTo>
                    <a:cubicBezTo>
                      <a:pt x="398708" y="261615"/>
                      <a:pt x="422524" y="235349"/>
                      <a:pt x="422524" y="191010"/>
                    </a:cubicBezTo>
                    <a:cubicBezTo>
                      <a:pt x="422186" y="151148"/>
                      <a:pt x="398623" y="123278"/>
                      <a:pt x="355720" y="112974"/>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sp>
            <p:nvSpPr>
              <p:cNvPr id="24" name="Freeform: Shape 37">
                <a:extLst>
                  <a:ext uri="{FF2B5EF4-FFF2-40B4-BE49-F238E27FC236}">
                    <a16:creationId xmlns:a16="http://schemas.microsoft.com/office/drawing/2014/main" id="{1E6FAED2-8DB2-6949-B1EE-1609FA8B2C90}"/>
                  </a:ext>
                </a:extLst>
              </p:cNvPr>
              <p:cNvSpPr/>
              <p:nvPr/>
            </p:nvSpPr>
            <p:spPr>
              <a:xfrm>
                <a:off x="4480691" y="3487584"/>
                <a:ext cx="253364" cy="287146"/>
              </a:xfrm>
              <a:custGeom>
                <a:avLst/>
                <a:gdLst>
                  <a:gd name="connsiteX0" fmla="*/ 244919 w 253364"/>
                  <a:gd name="connsiteY0" fmla="*/ 287690 h 287146"/>
                  <a:gd name="connsiteX1" fmla="*/ 202692 w 253364"/>
                  <a:gd name="connsiteY1" fmla="*/ 287690 h 287146"/>
                  <a:gd name="connsiteX2" fmla="*/ 194246 w 253364"/>
                  <a:gd name="connsiteY2" fmla="*/ 279244 h 287146"/>
                  <a:gd name="connsiteX3" fmla="*/ 194246 w 253364"/>
                  <a:gd name="connsiteY3" fmla="*/ 73343 h 287146"/>
                  <a:gd name="connsiteX4" fmla="*/ 129216 w 253364"/>
                  <a:gd name="connsiteY4" fmla="*/ 56452 h 287146"/>
                  <a:gd name="connsiteX5" fmla="*/ 59118 w 253364"/>
                  <a:gd name="connsiteY5" fmla="*/ 75793 h 287146"/>
                  <a:gd name="connsiteX6" fmla="*/ 59118 w 253364"/>
                  <a:gd name="connsiteY6" fmla="*/ 279244 h 287146"/>
                  <a:gd name="connsiteX7" fmla="*/ 50673 w 253364"/>
                  <a:gd name="connsiteY7" fmla="*/ 287690 h 287146"/>
                  <a:gd name="connsiteX8" fmla="*/ 8445 w 253364"/>
                  <a:gd name="connsiteY8" fmla="*/ 287690 h 287146"/>
                  <a:gd name="connsiteX9" fmla="*/ 0 w 253364"/>
                  <a:gd name="connsiteY9" fmla="*/ 279244 h 287146"/>
                  <a:gd name="connsiteX10" fmla="*/ 0 w 253364"/>
                  <a:gd name="connsiteY10" fmla="*/ 49527 h 287146"/>
                  <a:gd name="connsiteX11" fmla="*/ 2871 w 253364"/>
                  <a:gd name="connsiteY11" fmla="*/ 43193 h 287146"/>
                  <a:gd name="connsiteX12" fmla="*/ 129554 w 253364"/>
                  <a:gd name="connsiteY12" fmla="*/ 37 h 287146"/>
                  <a:gd name="connsiteX13" fmla="*/ 250155 w 253364"/>
                  <a:gd name="connsiteY13" fmla="*/ 38548 h 287146"/>
                  <a:gd name="connsiteX14" fmla="*/ 253364 w 253364"/>
                  <a:gd name="connsiteY14" fmla="*/ 45135 h 287146"/>
                  <a:gd name="connsiteX15" fmla="*/ 253364 w 253364"/>
                  <a:gd name="connsiteY15" fmla="*/ 279244 h 287146"/>
                  <a:gd name="connsiteX16" fmla="*/ 244919 w 253364"/>
                  <a:gd name="connsiteY16" fmla="*/ 287690 h 287146"/>
                  <a:gd name="connsiteX17" fmla="*/ 211137 w 253364"/>
                  <a:gd name="connsiteY17" fmla="*/ 270799 h 287146"/>
                  <a:gd name="connsiteX18" fmla="*/ 236473 w 253364"/>
                  <a:gd name="connsiteY18" fmla="*/ 270799 h 287146"/>
                  <a:gd name="connsiteX19" fmla="*/ 236473 w 253364"/>
                  <a:gd name="connsiteY19" fmla="*/ 49358 h 287146"/>
                  <a:gd name="connsiteX20" fmla="*/ 129300 w 253364"/>
                  <a:gd name="connsiteY20" fmla="*/ 16927 h 287146"/>
                  <a:gd name="connsiteX21" fmla="*/ 16891 w 253364"/>
                  <a:gd name="connsiteY21" fmla="*/ 53412 h 287146"/>
                  <a:gd name="connsiteX22" fmla="*/ 16891 w 253364"/>
                  <a:gd name="connsiteY22" fmla="*/ 270799 h 287146"/>
                  <a:gd name="connsiteX23" fmla="*/ 42227 w 253364"/>
                  <a:gd name="connsiteY23" fmla="*/ 270799 h 287146"/>
                  <a:gd name="connsiteX24" fmla="*/ 42227 w 253364"/>
                  <a:gd name="connsiteY24" fmla="*/ 70810 h 287146"/>
                  <a:gd name="connsiteX25" fmla="*/ 46197 w 253364"/>
                  <a:gd name="connsiteY25" fmla="*/ 63462 h 287146"/>
                  <a:gd name="connsiteX26" fmla="*/ 129216 w 253364"/>
                  <a:gd name="connsiteY26" fmla="*/ 39477 h 287146"/>
                  <a:gd name="connsiteX27" fmla="*/ 206323 w 253364"/>
                  <a:gd name="connsiteY27" fmla="*/ 60760 h 287146"/>
                  <a:gd name="connsiteX28" fmla="*/ 211137 w 253364"/>
                  <a:gd name="connsiteY28" fmla="*/ 68107 h 28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3364" h="287146">
                    <a:moveTo>
                      <a:pt x="244919" y="287690"/>
                    </a:moveTo>
                    <a:lnTo>
                      <a:pt x="202692" y="287690"/>
                    </a:lnTo>
                    <a:cubicBezTo>
                      <a:pt x="198027" y="287690"/>
                      <a:pt x="194246" y="283908"/>
                      <a:pt x="194246" y="279244"/>
                    </a:cubicBezTo>
                    <a:lnTo>
                      <a:pt x="194246" y="73343"/>
                    </a:lnTo>
                    <a:cubicBezTo>
                      <a:pt x="174298" y="62425"/>
                      <a:pt x="151955" y="56622"/>
                      <a:pt x="129216" y="56452"/>
                    </a:cubicBezTo>
                    <a:cubicBezTo>
                      <a:pt x="104556" y="56626"/>
                      <a:pt x="80378" y="63297"/>
                      <a:pt x="59118" y="75793"/>
                    </a:cubicBezTo>
                    <a:lnTo>
                      <a:pt x="59118" y="279244"/>
                    </a:lnTo>
                    <a:cubicBezTo>
                      <a:pt x="59118" y="283908"/>
                      <a:pt x="55337" y="287690"/>
                      <a:pt x="50673" y="287690"/>
                    </a:cubicBezTo>
                    <a:lnTo>
                      <a:pt x="8445" y="287690"/>
                    </a:lnTo>
                    <a:cubicBezTo>
                      <a:pt x="3781" y="287690"/>
                      <a:pt x="0" y="283908"/>
                      <a:pt x="0" y="279244"/>
                    </a:cubicBezTo>
                    <a:lnTo>
                      <a:pt x="0" y="49527"/>
                    </a:lnTo>
                    <a:cubicBezTo>
                      <a:pt x="55" y="47113"/>
                      <a:pt x="1092" y="44825"/>
                      <a:pt x="2871" y="43193"/>
                    </a:cubicBezTo>
                    <a:cubicBezTo>
                      <a:pt x="33951" y="15745"/>
                      <a:pt x="80063" y="37"/>
                      <a:pt x="129554" y="37"/>
                    </a:cubicBezTo>
                    <a:cubicBezTo>
                      <a:pt x="172904" y="-800"/>
                      <a:pt x="215312" y="12742"/>
                      <a:pt x="250155" y="38548"/>
                    </a:cubicBezTo>
                    <a:cubicBezTo>
                      <a:pt x="252171" y="40141"/>
                      <a:pt x="253353" y="42566"/>
                      <a:pt x="253364" y="45135"/>
                    </a:cubicBezTo>
                    <a:lnTo>
                      <a:pt x="253364" y="279244"/>
                    </a:lnTo>
                    <a:cubicBezTo>
                      <a:pt x="253364" y="283908"/>
                      <a:pt x="249583" y="287690"/>
                      <a:pt x="244919" y="287690"/>
                    </a:cubicBezTo>
                    <a:close/>
                    <a:moveTo>
                      <a:pt x="211137" y="270799"/>
                    </a:moveTo>
                    <a:lnTo>
                      <a:pt x="236473" y="270799"/>
                    </a:lnTo>
                    <a:lnTo>
                      <a:pt x="236473" y="49358"/>
                    </a:lnTo>
                    <a:cubicBezTo>
                      <a:pt x="205075" y="27491"/>
                      <a:pt x="167555" y="16137"/>
                      <a:pt x="129300" y="16927"/>
                    </a:cubicBezTo>
                    <a:cubicBezTo>
                      <a:pt x="88761" y="15880"/>
                      <a:pt x="49088" y="28757"/>
                      <a:pt x="16891" y="53412"/>
                    </a:cubicBezTo>
                    <a:lnTo>
                      <a:pt x="16891" y="270799"/>
                    </a:lnTo>
                    <a:lnTo>
                      <a:pt x="42227" y="270799"/>
                    </a:lnTo>
                    <a:lnTo>
                      <a:pt x="42227" y="70810"/>
                    </a:lnTo>
                    <a:cubicBezTo>
                      <a:pt x="42031" y="67802"/>
                      <a:pt x="43573" y="64947"/>
                      <a:pt x="46197" y="63462"/>
                    </a:cubicBezTo>
                    <a:cubicBezTo>
                      <a:pt x="71194" y="48113"/>
                      <a:pt x="99884" y="39824"/>
                      <a:pt x="129216" y="39477"/>
                    </a:cubicBezTo>
                    <a:cubicBezTo>
                      <a:pt x="156321" y="39818"/>
                      <a:pt x="182880" y="47148"/>
                      <a:pt x="206323" y="60760"/>
                    </a:cubicBezTo>
                    <a:cubicBezTo>
                      <a:pt x="209175" y="62116"/>
                      <a:pt x="211032" y="64950"/>
                      <a:pt x="211137" y="68107"/>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grpSp>
        <p:sp>
          <p:nvSpPr>
            <p:cNvPr id="21" name="Rectangle 20">
              <a:extLst>
                <a:ext uri="{FF2B5EF4-FFF2-40B4-BE49-F238E27FC236}">
                  <a16:creationId xmlns:a16="http://schemas.microsoft.com/office/drawing/2014/main" id="{4C4ADE70-6ED5-6E4B-8DEE-DE7C83787F8D}"/>
                </a:ext>
              </a:extLst>
            </p:cNvPr>
            <p:cNvSpPr/>
            <p:nvPr/>
          </p:nvSpPr>
          <p:spPr>
            <a:xfrm>
              <a:off x="1652809" y="4219344"/>
              <a:ext cx="2092944" cy="1432339"/>
            </a:xfrm>
            <a:prstGeom prst="rect">
              <a:avLst/>
            </a:prstGeom>
            <a:solidFill>
              <a:srgbClr val="0E28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pic>
        <p:nvPicPr>
          <p:cNvPr id="19" name="Picture 18">
            <a:extLst>
              <a:ext uri="{FF2B5EF4-FFF2-40B4-BE49-F238E27FC236}">
                <a16:creationId xmlns:a16="http://schemas.microsoft.com/office/drawing/2014/main" id="{A18BFADD-760A-46FF-B13C-2212587777F0}"/>
              </a:ext>
            </a:extLst>
          </p:cNvPr>
          <p:cNvPicPr>
            <a:picLocks noChangeAspect="1"/>
          </p:cNvPicPr>
          <p:nvPr/>
        </p:nvPicPr>
        <p:blipFill>
          <a:blip r:embed="rId3"/>
          <a:stretch>
            <a:fillRect/>
          </a:stretch>
        </p:blipFill>
        <p:spPr>
          <a:xfrm>
            <a:off x="1208954" y="2183260"/>
            <a:ext cx="966813" cy="966813"/>
          </a:xfrm>
          <a:prstGeom prst="rect">
            <a:avLst/>
          </a:prstGeom>
        </p:spPr>
      </p:pic>
    </p:spTree>
    <p:extLst>
      <p:ext uri="{BB962C8B-B14F-4D97-AF65-F5344CB8AC3E}">
        <p14:creationId xmlns:p14="http://schemas.microsoft.com/office/powerpoint/2010/main" val="39997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4">
            <a:extLst>
              <a:ext uri="{FF2B5EF4-FFF2-40B4-BE49-F238E27FC236}">
                <a16:creationId xmlns:a16="http://schemas.microsoft.com/office/drawing/2014/main" id="{F350191B-B400-4D5E-A27A-EBF45FB77C95}"/>
              </a:ext>
            </a:extLst>
          </p:cNvPr>
          <p:cNvSpPr txBox="1">
            <a:spLocks/>
          </p:cNvSpPr>
          <p:nvPr/>
        </p:nvSpPr>
        <p:spPr>
          <a:xfrm>
            <a:off x="1614490" y="3355659"/>
            <a:ext cx="3800846" cy="864339"/>
          </a:xfrm>
          <a:prstGeom prst="rect">
            <a:avLst/>
          </a:prstGeom>
        </p:spPr>
        <p:txBody>
          <a:bodyPr vert="horz" wrap="square" lIns="114300" tIns="91440" rIns="114300" bIns="91440" rtlCol="0" anchor="ct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178594" indent="-178594">
              <a:lnSpc>
                <a:spcPct val="100000"/>
              </a:lnSpc>
              <a:spcBef>
                <a:spcPts val="375"/>
              </a:spcBef>
              <a:buFont typeface="Arial" panose="020B0604020202020204" pitchFamily="34" charset="0"/>
              <a:buChar char="•"/>
              <a:defRPr/>
            </a:pPr>
            <a:r>
              <a:rPr lang="en-US" sz="1250" dirty="0">
                <a:solidFill>
                  <a:srgbClr val="FFFFFF"/>
                </a:solidFill>
              </a:rPr>
              <a:t>Backup on-premises data to the cloud</a:t>
            </a:r>
          </a:p>
          <a:p>
            <a:pPr marL="178594" indent="-178594">
              <a:lnSpc>
                <a:spcPct val="100000"/>
              </a:lnSpc>
              <a:spcBef>
                <a:spcPts val="375"/>
              </a:spcBef>
              <a:buFont typeface="Arial" panose="020B0604020202020204" pitchFamily="34" charset="0"/>
              <a:buChar char="•"/>
              <a:defRPr/>
            </a:pPr>
            <a:r>
              <a:rPr lang="en-US" sz="1250" dirty="0">
                <a:solidFill>
                  <a:srgbClr val="FFFFFF"/>
                </a:solidFill>
              </a:rPr>
              <a:t>Migration of volumes to the cloud</a:t>
            </a:r>
          </a:p>
          <a:p>
            <a:pPr marL="178594" indent="-178594">
              <a:lnSpc>
                <a:spcPct val="100000"/>
              </a:lnSpc>
              <a:spcBef>
                <a:spcPts val="375"/>
              </a:spcBef>
              <a:buFont typeface="Arial" panose="020B0604020202020204" pitchFamily="34" charset="0"/>
              <a:buChar char="•"/>
              <a:defRPr/>
            </a:pPr>
            <a:r>
              <a:rPr lang="en-US" sz="1250" dirty="0">
                <a:solidFill>
                  <a:srgbClr val="FFFFFF"/>
                </a:solidFill>
              </a:rPr>
              <a:t>DR to the cloud</a:t>
            </a:r>
          </a:p>
        </p:txBody>
      </p:sp>
      <p:sp>
        <p:nvSpPr>
          <p:cNvPr id="23" name="Pentagon 9">
            <a:extLst>
              <a:ext uri="{FF2B5EF4-FFF2-40B4-BE49-F238E27FC236}">
                <a16:creationId xmlns:a16="http://schemas.microsoft.com/office/drawing/2014/main" id="{8755F7EE-AEDC-4DF4-9857-F08BA2CDA476}"/>
              </a:ext>
            </a:extLst>
          </p:cNvPr>
          <p:cNvSpPr/>
          <p:nvPr/>
        </p:nvSpPr>
        <p:spPr bwMode="auto">
          <a:xfrm>
            <a:off x="1" y="3323138"/>
            <a:ext cx="1477805" cy="929378"/>
          </a:xfrm>
          <a:prstGeom prst="homePlate">
            <a:avLst>
              <a:gd name="adj" fmla="val 15470"/>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228600" rtlCol="0" anchor="ctr"/>
          <a:lstStyle/>
          <a:p>
            <a:pPr algn="ctr">
              <a:defRPr/>
            </a:pPr>
            <a:r>
              <a:rPr lang="en-US" sz="1750" b="1" dirty="0">
                <a:solidFill>
                  <a:srgbClr val="FFFFFF"/>
                </a:solidFill>
                <a:latin typeface="Amazon Ember"/>
              </a:rPr>
              <a:t>Use cases</a:t>
            </a:r>
          </a:p>
        </p:txBody>
      </p:sp>
      <p:cxnSp>
        <p:nvCxnSpPr>
          <p:cNvPr id="38" name="Straight Connector 37">
            <a:extLst>
              <a:ext uri="{FF2B5EF4-FFF2-40B4-BE49-F238E27FC236}">
                <a16:creationId xmlns:a16="http://schemas.microsoft.com/office/drawing/2014/main" id="{1A21BAEC-3026-48BC-9F95-D7BB427FE181}"/>
              </a:ext>
            </a:extLst>
          </p:cNvPr>
          <p:cNvCxnSpPr/>
          <p:nvPr/>
        </p:nvCxnSpPr>
        <p:spPr>
          <a:xfrm>
            <a:off x="0" y="3323138"/>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2E5C76-D22B-4326-A889-1D0EB26254CC}"/>
              </a:ext>
            </a:extLst>
          </p:cNvPr>
          <p:cNvCxnSpPr/>
          <p:nvPr/>
        </p:nvCxnSpPr>
        <p:spPr>
          <a:xfrm>
            <a:off x="0" y="4252516"/>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F95AA-7E1F-064F-88B9-55A4530F3B73}"/>
              </a:ext>
            </a:extLst>
          </p:cNvPr>
          <p:cNvCxnSpPr>
            <a:cxnSpLocks/>
          </p:cNvCxnSpPr>
          <p:nvPr/>
        </p:nvCxnSpPr>
        <p:spPr>
          <a:xfrm>
            <a:off x="4092559" y="1885700"/>
            <a:ext cx="2537460" cy="0"/>
          </a:xfrm>
          <a:prstGeom prst="line">
            <a:avLst/>
          </a:prstGeom>
          <a:noFill/>
          <a:ln w="19050" cap="flat" cmpd="sng" algn="ctr">
            <a:solidFill>
              <a:schemeClr val="bg1"/>
            </a:solidFill>
            <a:prstDash val="solid"/>
          </a:ln>
          <a:effectLst/>
        </p:spPr>
      </p:cxnSp>
      <p:sp>
        <p:nvSpPr>
          <p:cNvPr id="37" name="Rounded Rectangle 36">
            <a:extLst>
              <a:ext uri="{FF2B5EF4-FFF2-40B4-BE49-F238E27FC236}">
                <a16:creationId xmlns:a16="http://schemas.microsoft.com/office/drawing/2014/main" id="{26E6C3CA-A930-1B46-AEB8-962A366611DB}"/>
              </a:ext>
            </a:extLst>
          </p:cNvPr>
          <p:cNvSpPr/>
          <p:nvPr/>
        </p:nvSpPr>
        <p:spPr>
          <a:xfrm>
            <a:off x="5493107" y="1596488"/>
            <a:ext cx="625497" cy="607035"/>
          </a:xfrm>
          <a:prstGeom prst="roundRect">
            <a:avLst/>
          </a:prstGeom>
          <a:noFill/>
          <a:ln w="25400" cap="flat" cmpd="sng" algn="ctr">
            <a:solidFill>
              <a:srgbClr val="FF9900"/>
            </a:solidFill>
            <a:prstDash val="dash"/>
          </a:ln>
          <a:effectLst/>
        </p:spPr>
        <p:txBody>
          <a:bodyPr rtlCol="0" anchor="ctr"/>
          <a:lstStyle/>
          <a:p>
            <a:pPr algn="ctr" defTabSz="457182">
              <a:defRPr/>
            </a:pPr>
            <a:endParaRPr lang="en-US" sz="1125" kern="0" dirty="0">
              <a:solidFill>
                <a:srgbClr val="FF9900"/>
              </a:solidFill>
              <a:latin typeface="Amazon Ember"/>
            </a:endParaRPr>
          </a:p>
        </p:txBody>
      </p:sp>
      <p:sp>
        <p:nvSpPr>
          <p:cNvPr id="40" name="Rectangle 39">
            <a:extLst>
              <a:ext uri="{FF2B5EF4-FFF2-40B4-BE49-F238E27FC236}">
                <a16:creationId xmlns:a16="http://schemas.microsoft.com/office/drawing/2014/main" id="{73365444-C984-B04C-BF42-54A75BE08FC2}"/>
              </a:ext>
            </a:extLst>
          </p:cNvPr>
          <p:cNvSpPr/>
          <p:nvPr/>
        </p:nvSpPr>
        <p:spPr>
          <a:xfrm>
            <a:off x="5121935" y="1240081"/>
            <a:ext cx="3455263"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825" kern="0" dirty="0">
                <a:solidFill>
                  <a:srgbClr val="FFFFFF"/>
                </a:solidFill>
                <a:latin typeface="Amazon Ember"/>
                <a:ea typeface="Amazon Ember" panose="020B0603020204020204" pitchFamily="34" charset="0"/>
                <a:cs typeface="Amazon Ember" panose="020B0603020204020204" pitchFamily="34" charset="0"/>
              </a:rPr>
              <a:t>AWS Cloud</a:t>
            </a:r>
          </a:p>
        </p:txBody>
      </p:sp>
      <p:sp>
        <p:nvSpPr>
          <p:cNvPr id="43" name="Rectangle 42">
            <a:extLst>
              <a:ext uri="{FF2B5EF4-FFF2-40B4-BE49-F238E27FC236}">
                <a16:creationId xmlns:a16="http://schemas.microsoft.com/office/drawing/2014/main" id="{F045F4EE-89C5-924E-974E-188785EC86F2}"/>
              </a:ext>
            </a:extLst>
          </p:cNvPr>
          <p:cNvSpPr/>
          <p:nvPr/>
        </p:nvSpPr>
        <p:spPr>
          <a:xfrm>
            <a:off x="4537198" y="1696193"/>
            <a:ext cx="497252"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pic>
        <p:nvPicPr>
          <p:cNvPr id="44" name="Graphic 43">
            <a:extLst>
              <a:ext uri="{FF2B5EF4-FFF2-40B4-BE49-F238E27FC236}">
                <a16:creationId xmlns:a16="http://schemas.microsoft.com/office/drawing/2014/main" id="{40D10253-B0CD-E94F-A5A5-451D12533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6035" y="1240125"/>
            <a:ext cx="243358" cy="243358"/>
          </a:xfrm>
          <a:prstGeom prst="rect">
            <a:avLst/>
          </a:prstGeom>
        </p:spPr>
      </p:pic>
      <p:sp>
        <p:nvSpPr>
          <p:cNvPr id="46" name="Rectangle 45">
            <a:extLst>
              <a:ext uri="{FF2B5EF4-FFF2-40B4-BE49-F238E27FC236}">
                <a16:creationId xmlns:a16="http://schemas.microsoft.com/office/drawing/2014/main" id="{EC112F83-08EC-C342-B8FC-D57CF97451E7}"/>
              </a:ext>
            </a:extLst>
          </p:cNvPr>
          <p:cNvSpPr/>
          <p:nvPr/>
        </p:nvSpPr>
        <p:spPr>
          <a:xfrm>
            <a:off x="462728" y="1240081"/>
            <a:ext cx="4028791"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900" kern="0" dirty="0">
                <a:solidFill>
                  <a:srgbClr val="FFFFFF"/>
                </a:solidFill>
                <a:latin typeface="Amazon Ember"/>
                <a:ea typeface="Amazon Ember" panose="020B0603020204020204" pitchFamily="34" charset="0"/>
                <a:cs typeface="Amazon Ember" panose="020B0603020204020204" pitchFamily="34" charset="0"/>
              </a:rPr>
              <a:t>On premises</a:t>
            </a:r>
          </a:p>
        </p:txBody>
      </p:sp>
      <p:grpSp>
        <p:nvGrpSpPr>
          <p:cNvPr id="49" name="Graphic 99">
            <a:extLst>
              <a:ext uri="{FF2B5EF4-FFF2-40B4-BE49-F238E27FC236}">
                <a16:creationId xmlns:a16="http://schemas.microsoft.com/office/drawing/2014/main" id="{E4D4A441-49BA-324C-8F08-6B0AA241462A}"/>
              </a:ext>
            </a:extLst>
          </p:cNvPr>
          <p:cNvGrpSpPr/>
          <p:nvPr/>
        </p:nvGrpSpPr>
        <p:grpSpPr>
          <a:xfrm>
            <a:off x="470804" y="1243943"/>
            <a:ext cx="243358" cy="241497"/>
            <a:chOff x="-951951" y="353090"/>
            <a:chExt cx="371658" cy="371658"/>
          </a:xfrm>
          <a:solidFill>
            <a:srgbClr val="FFFFFF"/>
          </a:solidFill>
        </p:grpSpPr>
        <p:sp>
          <p:nvSpPr>
            <p:cNvPr id="50" name="Freeform: Shape 79">
              <a:extLst>
                <a:ext uri="{FF2B5EF4-FFF2-40B4-BE49-F238E27FC236}">
                  <a16:creationId xmlns:a16="http://schemas.microsoft.com/office/drawing/2014/main" id="{627004FC-75EF-A340-9A17-EE310793122E}"/>
                </a:ext>
              </a:extLst>
            </p:cNvPr>
            <p:cNvSpPr/>
            <p:nvPr/>
          </p:nvSpPr>
          <p:spPr>
            <a:xfrm>
              <a:off x="-951951" y="353090"/>
              <a:ext cx="371658" cy="371658"/>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50000"/>
              </a:srgbClr>
            </a:solid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1" name="Freeform: Shape 103">
              <a:extLst>
                <a:ext uri="{FF2B5EF4-FFF2-40B4-BE49-F238E27FC236}">
                  <a16:creationId xmlns:a16="http://schemas.microsoft.com/office/drawing/2014/main" id="{221F9140-7A08-874A-92D6-ADA4EFB97179}"/>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2" name="Freeform: Shape 105">
              <a:extLst>
                <a:ext uri="{FF2B5EF4-FFF2-40B4-BE49-F238E27FC236}">
                  <a16:creationId xmlns:a16="http://schemas.microsoft.com/office/drawing/2014/main" id="{061C30F4-AF00-C540-8F7F-E5DCB7430938}"/>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3" name="Freeform: Shape 106">
              <a:extLst>
                <a:ext uri="{FF2B5EF4-FFF2-40B4-BE49-F238E27FC236}">
                  <a16:creationId xmlns:a16="http://schemas.microsoft.com/office/drawing/2014/main" id="{ABD018A1-D3DD-2747-A992-9030CC85B065}"/>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4" name="Freeform: Shape 107">
              <a:extLst>
                <a:ext uri="{FF2B5EF4-FFF2-40B4-BE49-F238E27FC236}">
                  <a16:creationId xmlns:a16="http://schemas.microsoft.com/office/drawing/2014/main" id="{DA25BB3F-7DDC-414C-9A11-AD6DDB37269E}"/>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5" name="Freeform: Shape 108">
              <a:extLst>
                <a:ext uri="{FF2B5EF4-FFF2-40B4-BE49-F238E27FC236}">
                  <a16:creationId xmlns:a16="http://schemas.microsoft.com/office/drawing/2014/main" id="{BCBEEDE1-1BAF-9140-892E-A842763C786D}"/>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6" name="Freeform: Shape 110">
              <a:extLst>
                <a:ext uri="{FF2B5EF4-FFF2-40B4-BE49-F238E27FC236}">
                  <a16:creationId xmlns:a16="http://schemas.microsoft.com/office/drawing/2014/main" id="{72ED0D82-879D-F845-B2F5-14D0CD04FF51}"/>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7" name="Freeform: Shape 114">
              <a:extLst>
                <a:ext uri="{FF2B5EF4-FFF2-40B4-BE49-F238E27FC236}">
                  <a16:creationId xmlns:a16="http://schemas.microsoft.com/office/drawing/2014/main" id="{3F078476-2648-9741-BCDA-64066F9AB401}"/>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8" name="Freeform: Shape 118">
              <a:extLst>
                <a:ext uri="{FF2B5EF4-FFF2-40B4-BE49-F238E27FC236}">
                  <a16:creationId xmlns:a16="http://schemas.microsoft.com/office/drawing/2014/main" id="{50C7F53A-C3E3-6E44-B3DD-B30D6D78C1CD}"/>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59" name="Freeform: Shape 119">
              <a:extLst>
                <a:ext uri="{FF2B5EF4-FFF2-40B4-BE49-F238E27FC236}">
                  <a16:creationId xmlns:a16="http://schemas.microsoft.com/office/drawing/2014/main" id="{156EAF2A-4C33-8445-B9D3-35857B7AB037}"/>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60" name="Freeform: Shape 120">
              <a:extLst>
                <a:ext uri="{FF2B5EF4-FFF2-40B4-BE49-F238E27FC236}">
                  <a16:creationId xmlns:a16="http://schemas.microsoft.com/office/drawing/2014/main" id="{1B32F095-28EF-DC42-8C6C-4A0241869A03}"/>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61" name="Freeform: Shape 122">
              <a:extLst>
                <a:ext uri="{FF2B5EF4-FFF2-40B4-BE49-F238E27FC236}">
                  <a16:creationId xmlns:a16="http://schemas.microsoft.com/office/drawing/2014/main" id="{F7B6FBAC-0D24-5D49-B1EE-2541495F94CB}"/>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62" name="Freeform: Shape 129">
              <a:extLst>
                <a:ext uri="{FF2B5EF4-FFF2-40B4-BE49-F238E27FC236}">
                  <a16:creationId xmlns:a16="http://schemas.microsoft.com/office/drawing/2014/main" id="{D70C4753-51C9-1A45-BC2B-613CC855E4EE}"/>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grpSp>
      <p:cxnSp>
        <p:nvCxnSpPr>
          <p:cNvPr id="63" name="Straight Connector 62">
            <a:extLst>
              <a:ext uri="{FF2B5EF4-FFF2-40B4-BE49-F238E27FC236}">
                <a16:creationId xmlns:a16="http://schemas.microsoft.com/office/drawing/2014/main" id="{3B47E41E-19DA-AB42-8763-69D2B22E0437}"/>
              </a:ext>
            </a:extLst>
          </p:cNvPr>
          <p:cNvCxnSpPr>
            <a:cxnSpLocks/>
          </p:cNvCxnSpPr>
          <p:nvPr/>
        </p:nvCxnSpPr>
        <p:spPr>
          <a:xfrm>
            <a:off x="1470584" y="1891957"/>
            <a:ext cx="685800" cy="0"/>
          </a:xfrm>
          <a:prstGeom prst="line">
            <a:avLst/>
          </a:prstGeom>
          <a:noFill/>
          <a:ln w="19050" cap="flat" cmpd="sng" algn="ctr">
            <a:solidFill>
              <a:schemeClr val="bg1"/>
            </a:solidFill>
            <a:prstDash val="solid"/>
          </a:ln>
          <a:effectLst/>
        </p:spPr>
      </p:cxnSp>
      <p:grpSp>
        <p:nvGrpSpPr>
          <p:cNvPr id="65" name="Group 64">
            <a:extLst>
              <a:ext uri="{FF2B5EF4-FFF2-40B4-BE49-F238E27FC236}">
                <a16:creationId xmlns:a16="http://schemas.microsoft.com/office/drawing/2014/main" id="{94E0265C-6E57-B446-A9C0-3118698C8804}"/>
              </a:ext>
            </a:extLst>
          </p:cNvPr>
          <p:cNvGrpSpPr>
            <a:grpSpLocks noChangeAspect="1"/>
          </p:cNvGrpSpPr>
          <p:nvPr/>
        </p:nvGrpSpPr>
        <p:grpSpPr>
          <a:xfrm>
            <a:off x="2957426" y="1735360"/>
            <a:ext cx="277461" cy="342900"/>
            <a:chOff x="8181596" y="4834932"/>
            <a:chExt cx="341155" cy="421616"/>
          </a:xfrm>
        </p:grpSpPr>
        <p:sp>
          <p:nvSpPr>
            <p:cNvPr id="66" name="Freeform: Shape 190">
              <a:extLst>
                <a:ext uri="{FF2B5EF4-FFF2-40B4-BE49-F238E27FC236}">
                  <a16:creationId xmlns:a16="http://schemas.microsoft.com/office/drawing/2014/main" id="{6F529562-117E-4243-A621-13ECEEC4BC20}"/>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7" name="Freeform: Shape 191">
              <a:extLst>
                <a:ext uri="{FF2B5EF4-FFF2-40B4-BE49-F238E27FC236}">
                  <a16:creationId xmlns:a16="http://schemas.microsoft.com/office/drawing/2014/main" id="{3B214F87-1C35-E249-ACD9-2ADBABFD0E08}"/>
                </a:ext>
              </a:extLst>
            </p:cNvPr>
            <p:cNvSpPr/>
            <p:nvPr/>
          </p:nvSpPr>
          <p:spPr>
            <a:xfrm>
              <a:off x="8181596" y="4834932"/>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8" name="Freeform: Shape 192">
              <a:extLst>
                <a:ext uri="{FF2B5EF4-FFF2-40B4-BE49-F238E27FC236}">
                  <a16:creationId xmlns:a16="http://schemas.microsoft.com/office/drawing/2014/main" id="{3A6BCDA8-248A-EB4F-A92E-01D9D15878AE}"/>
                </a:ext>
              </a:extLst>
            </p:cNvPr>
            <p:cNvSpPr/>
            <p:nvPr/>
          </p:nvSpPr>
          <p:spPr>
            <a:xfrm>
              <a:off x="8181596" y="4996820"/>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69" name="Freeform: Shape 193">
              <a:extLst>
                <a:ext uri="{FF2B5EF4-FFF2-40B4-BE49-F238E27FC236}">
                  <a16:creationId xmlns:a16="http://schemas.microsoft.com/office/drawing/2014/main" id="{BDB1F901-462E-3745-8243-D2B5EC21B478}"/>
                </a:ext>
              </a:extLst>
            </p:cNvPr>
            <p:cNvSpPr/>
            <p:nvPr/>
          </p:nvSpPr>
          <p:spPr>
            <a:xfrm>
              <a:off x="8181596" y="5099166"/>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rgbClr val="FF9900"/>
              </a:solidFill>
              <a:prstDash val="solid"/>
              <a:round/>
            </a:ln>
          </p:spPr>
          <p:txBody>
            <a:bodyPr rtlCol="0" anchor="ctr"/>
            <a:lstStyle/>
            <a:p>
              <a:pPr defTabSz="457182">
                <a:defRPr/>
              </a:pPr>
              <a:endParaRPr lang="en-US" sz="1589" kern="0" dirty="0">
                <a:solidFill>
                  <a:srgbClr val="FFFFFF"/>
                </a:solidFill>
                <a:latin typeface="Amazon Ember"/>
              </a:endParaRPr>
            </a:p>
          </p:txBody>
        </p:sp>
        <p:sp>
          <p:nvSpPr>
            <p:cNvPr id="70" name="Freeform: Shape 194">
              <a:extLst>
                <a:ext uri="{FF2B5EF4-FFF2-40B4-BE49-F238E27FC236}">
                  <a16:creationId xmlns:a16="http://schemas.microsoft.com/office/drawing/2014/main" id="{E3EE8906-8CA5-8945-9756-18976AFB9F39}"/>
                </a:ext>
              </a:extLst>
            </p:cNvPr>
            <p:cNvSpPr/>
            <p:nvPr/>
          </p:nvSpPr>
          <p:spPr>
            <a:xfrm>
              <a:off x="8181596" y="4834932"/>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rgbClr val="FFFFFF"/>
              </a:solidFill>
              <a:prstDash val="solid"/>
              <a:round/>
            </a:ln>
          </p:spPr>
          <p:txBody>
            <a:bodyPr rtlCol="0" anchor="ctr"/>
            <a:lstStyle/>
            <a:p>
              <a:pPr defTabSz="457182">
                <a:defRPr/>
              </a:pPr>
              <a:endParaRPr lang="en-US" sz="1589" kern="0" dirty="0">
                <a:solidFill>
                  <a:srgbClr val="FFFFFF"/>
                </a:solidFill>
                <a:latin typeface="Amazon Ember"/>
              </a:endParaRPr>
            </a:p>
          </p:txBody>
        </p:sp>
      </p:grpSp>
      <p:sp>
        <p:nvSpPr>
          <p:cNvPr id="71" name="TextBox 70">
            <a:extLst>
              <a:ext uri="{FF2B5EF4-FFF2-40B4-BE49-F238E27FC236}">
                <a16:creationId xmlns:a16="http://schemas.microsoft.com/office/drawing/2014/main" id="{0CB7FB87-B920-E348-A17E-D780F2488776}"/>
              </a:ext>
            </a:extLst>
          </p:cNvPr>
          <p:cNvSpPr txBox="1"/>
          <p:nvPr/>
        </p:nvSpPr>
        <p:spPr>
          <a:xfrm>
            <a:off x="2121122" y="1712199"/>
            <a:ext cx="768160" cy="415498"/>
          </a:xfrm>
          <a:prstGeom prst="rect">
            <a:avLst/>
          </a:prstGeom>
          <a:noFill/>
        </p:spPr>
        <p:txBody>
          <a:bodyPr wrap="none" rtlCol="0">
            <a:spAutoFit/>
          </a:bodyPr>
          <a:lstStyle/>
          <a:p>
            <a:pPr algn="r" defTabSz="457182">
              <a:defRPr/>
            </a:pPr>
            <a:r>
              <a:rPr lang="en-US" sz="1050" b="1" kern="0" dirty="0">
                <a:solidFill>
                  <a:srgbClr val="FFFFFF"/>
                </a:solidFill>
                <a:latin typeface="Amazon Ember"/>
              </a:rPr>
              <a:t>Volume</a:t>
            </a:r>
            <a:br>
              <a:rPr lang="en-US" sz="1050" b="1" kern="0" dirty="0">
                <a:solidFill>
                  <a:srgbClr val="FFFFFF"/>
                </a:solidFill>
                <a:latin typeface="Amazon Ember"/>
              </a:rPr>
            </a:br>
            <a:r>
              <a:rPr lang="en-US" sz="1050" b="1" kern="0" dirty="0">
                <a:solidFill>
                  <a:srgbClr val="FFFFFF"/>
                </a:solidFill>
                <a:latin typeface="Amazon Ember"/>
              </a:rPr>
              <a:t> Gateway</a:t>
            </a:r>
          </a:p>
        </p:txBody>
      </p:sp>
      <p:sp>
        <p:nvSpPr>
          <p:cNvPr id="72" name="Rounded Rectangle 71">
            <a:extLst>
              <a:ext uri="{FF2B5EF4-FFF2-40B4-BE49-F238E27FC236}">
                <a16:creationId xmlns:a16="http://schemas.microsoft.com/office/drawing/2014/main" id="{3A48D102-1D10-1C43-9146-EE28CABF7978}"/>
              </a:ext>
            </a:extLst>
          </p:cNvPr>
          <p:cNvSpPr/>
          <p:nvPr/>
        </p:nvSpPr>
        <p:spPr>
          <a:xfrm>
            <a:off x="2155039" y="1592165"/>
            <a:ext cx="1928889" cy="607034"/>
          </a:xfrm>
          <a:prstGeom prst="roundRect">
            <a:avLst/>
          </a:prstGeom>
          <a:noFill/>
          <a:ln w="25400" cap="flat" cmpd="sng" algn="ctr">
            <a:solidFill>
              <a:srgbClr val="FF9900"/>
            </a:solidFill>
            <a:prstDash val="solid"/>
          </a:ln>
          <a:effectLst/>
        </p:spPr>
        <p:txBody>
          <a:bodyPr rtlCol="0" anchor="ctr"/>
          <a:lstStyle/>
          <a:p>
            <a:pPr algn="ctr" defTabSz="457182">
              <a:defRPr/>
            </a:pPr>
            <a:endParaRPr lang="en-US" sz="1125" kern="0" dirty="0">
              <a:solidFill>
                <a:srgbClr val="FF9900"/>
              </a:solidFill>
              <a:latin typeface="Amazon Ember"/>
            </a:endParaRPr>
          </a:p>
        </p:txBody>
      </p:sp>
      <p:cxnSp>
        <p:nvCxnSpPr>
          <p:cNvPr id="73" name="Straight Connector 72">
            <a:extLst>
              <a:ext uri="{FF2B5EF4-FFF2-40B4-BE49-F238E27FC236}">
                <a16:creationId xmlns:a16="http://schemas.microsoft.com/office/drawing/2014/main" id="{0B705381-EE8A-5844-96B6-03C2AA49AE14}"/>
              </a:ext>
            </a:extLst>
          </p:cNvPr>
          <p:cNvCxnSpPr>
            <a:cxnSpLocks/>
          </p:cNvCxnSpPr>
          <p:nvPr/>
        </p:nvCxnSpPr>
        <p:spPr>
          <a:xfrm>
            <a:off x="3410558" y="1591056"/>
            <a:ext cx="0" cy="600075"/>
          </a:xfrm>
          <a:prstGeom prst="line">
            <a:avLst/>
          </a:prstGeom>
          <a:noFill/>
          <a:ln w="3175" cap="flat" cmpd="sng" algn="ctr">
            <a:solidFill>
              <a:schemeClr val="accent1"/>
            </a:solidFill>
            <a:prstDash val="solid"/>
            <a:headEnd type="none"/>
            <a:tailEnd type="none"/>
          </a:ln>
          <a:effectLst/>
        </p:spPr>
      </p:cxnSp>
      <p:pic>
        <p:nvPicPr>
          <p:cNvPr id="74" name="Graphic 37">
            <a:extLst>
              <a:ext uri="{FF2B5EF4-FFF2-40B4-BE49-F238E27FC236}">
                <a16:creationId xmlns:a16="http://schemas.microsoft.com/office/drawing/2014/main" id="{B3245986-CC87-A749-A40D-55055EAB48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7717" y="1650010"/>
            <a:ext cx="480060" cy="480060"/>
          </a:xfrm>
          <a:prstGeom prst="rect">
            <a:avLst/>
          </a:prstGeom>
        </p:spPr>
      </p:pic>
      <p:sp>
        <p:nvSpPr>
          <p:cNvPr id="75" name="TextBox 74">
            <a:extLst>
              <a:ext uri="{FF2B5EF4-FFF2-40B4-BE49-F238E27FC236}">
                <a16:creationId xmlns:a16="http://schemas.microsoft.com/office/drawing/2014/main" id="{D33563B8-8864-3E4C-8184-9F0B01A72C14}"/>
              </a:ext>
            </a:extLst>
          </p:cNvPr>
          <p:cNvSpPr txBox="1"/>
          <p:nvPr/>
        </p:nvSpPr>
        <p:spPr>
          <a:xfrm>
            <a:off x="462727" y="1730163"/>
            <a:ext cx="689369" cy="334835"/>
          </a:xfrm>
          <a:prstGeom prst="rect">
            <a:avLst/>
          </a:prstGeom>
          <a:noFill/>
        </p:spPr>
        <p:txBody>
          <a:bodyPr wrap="square" rtlCol="0">
            <a:spAutoFit/>
          </a:body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Application</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76" name="Rectangle 75">
            <a:extLst>
              <a:ext uri="{FF2B5EF4-FFF2-40B4-BE49-F238E27FC236}">
                <a16:creationId xmlns:a16="http://schemas.microsoft.com/office/drawing/2014/main" id="{D8E610C7-AC41-F948-AFE9-D59060DCED9B}"/>
              </a:ext>
            </a:extLst>
          </p:cNvPr>
          <p:cNvSpPr/>
          <p:nvPr/>
        </p:nvSpPr>
        <p:spPr>
          <a:xfrm>
            <a:off x="1578339" y="1697894"/>
            <a:ext cx="415498"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iSCSI</a:t>
            </a:r>
          </a:p>
        </p:txBody>
      </p:sp>
      <p:cxnSp>
        <p:nvCxnSpPr>
          <p:cNvPr id="77" name="Straight Connector 76">
            <a:extLst>
              <a:ext uri="{FF2B5EF4-FFF2-40B4-BE49-F238E27FC236}">
                <a16:creationId xmlns:a16="http://schemas.microsoft.com/office/drawing/2014/main" id="{6ED02CD1-2497-7341-8ECD-2AD1E491A56C}"/>
              </a:ext>
            </a:extLst>
          </p:cNvPr>
          <p:cNvCxnSpPr>
            <a:cxnSpLocks/>
          </p:cNvCxnSpPr>
          <p:nvPr/>
        </p:nvCxnSpPr>
        <p:spPr>
          <a:xfrm>
            <a:off x="6879339" y="1885974"/>
            <a:ext cx="1129714" cy="0"/>
          </a:xfrm>
          <a:prstGeom prst="line">
            <a:avLst/>
          </a:prstGeom>
          <a:noFill/>
          <a:ln w="19050" cap="flat" cmpd="sng" algn="ctr">
            <a:solidFill>
              <a:schemeClr val="bg1"/>
            </a:solidFill>
            <a:prstDash val="dash"/>
          </a:ln>
          <a:effectLst/>
        </p:spPr>
      </p:cxnSp>
      <p:sp>
        <p:nvSpPr>
          <p:cNvPr id="78" name="Rectangle 77">
            <a:extLst>
              <a:ext uri="{FF2B5EF4-FFF2-40B4-BE49-F238E27FC236}">
                <a16:creationId xmlns:a16="http://schemas.microsoft.com/office/drawing/2014/main" id="{1F8FB16F-076C-4E44-9A9A-BB1899EE81CF}"/>
              </a:ext>
            </a:extLst>
          </p:cNvPr>
          <p:cNvSpPr/>
          <p:nvPr/>
        </p:nvSpPr>
        <p:spPr>
          <a:xfrm>
            <a:off x="7310763" y="1650010"/>
            <a:ext cx="273660" cy="3874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79" name="Freeform: Shape 141">
            <a:extLst>
              <a:ext uri="{FF2B5EF4-FFF2-40B4-BE49-F238E27FC236}">
                <a16:creationId xmlns:a16="http://schemas.microsoft.com/office/drawing/2014/main" id="{10F9AE35-7D0F-1845-9C34-3ED281A386B6}"/>
              </a:ext>
            </a:extLst>
          </p:cNvPr>
          <p:cNvSpPr>
            <a:spLocks noChangeAspect="1"/>
          </p:cNvSpPr>
          <p:nvPr/>
        </p:nvSpPr>
        <p:spPr>
          <a:xfrm>
            <a:off x="6623614" y="1684940"/>
            <a:ext cx="322326" cy="342900"/>
          </a:xfrm>
          <a:custGeom>
            <a:avLst/>
            <a:gdLst>
              <a:gd name="connsiteX0" fmla="*/ 378278 w 371404"/>
              <a:gd name="connsiteY0" fmla="*/ 217626 h 395111"/>
              <a:gd name="connsiteX1" fmla="*/ 352280 w 371404"/>
              <a:gd name="connsiteY1" fmla="*/ 190205 h 395111"/>
              <a:gd name="connsiteX2" fmla="*/ 340031 w 371404"/>
              <a:gd name="connsiteY2" fmla="*/ 182303 h 395111"/>
              <a:gd name="connsiteX3" fmla="*/ 340821 w 371404"/>
              <a:gd name="connsiteY3" fmla="*/ 176455 h 395111"/>
              <a:gd name="connsiteX4" fmla="*/ 348724 w 371404"/>
              <a:gd name="connsiteY4" fmla="*/ 119638 h 395111"/>
              <a:gd name="connsiteX5" fmla="*/ 355519 w 371404"/>
              <a:gd name="connsiteY5" fmla="*/ 69617 h 395111"/>
              <a:gd name="connsiteX6" fmla="*/ 337739 w 371404"/>
              <a:gd name="connsiteY6" fmla="*/ 35400 h 395111"/>
              <a:gd name="connsiteX7" fmla="*/ 249156 w 371404"/>
              <a:gd name="connsiteY7" fmla="*/ 5767 h 395111"/>
              <a:gd name="connsiteX8" fmla="*/ 135522 w 371404"/>
              <a:gd name="connsiteY8" fmla="*/ 2053 h 395111"/>
              <a:gd name="connsiteX9" fmla="*/ 36507 w 371404"/>
              <a:gd name="connsiteY9" fmla="*/ 25760 h 395111"/>
              <a:gd name="connsiteX10" fmla="*/ 236 w 371404"/>
              <a:gd name="connsiteY10" fmla="*/ 67562 h 395111"/>
              <a:gd name="connsiteX11" fmla="*/ 26076 w 371404"/>
              <a:gd name="connsiteY11" fmla="*/ 259824 h 395111"/>
              <a:gd name="connsiteX12" fmla="*/ 37929 w 371404"/>
              <a:gd name="connsiteY12" fmla="*/ 347775 h 395111"/>
              <a:gd name="connsiteX13" fmla="*/ 57369 w 371404"/>
              <a:gd name="connsiteY13" fmla="*/ 374090 h 395111"/>
              <a:gd name="connsiteX14" fmla="*/ 139552 w 371404"/>
              <a:gd name="connsiteY14" fmla="*/ 393687 h 395111"/>
              <a:gd name="connsiteX15" fmla="*/ 248444 w 371404"/>
              <a:gd name="connsiteY15" fmla="*/ 388867 h 395111"/>
              <a:gd name="connsiteX16" fmla="*/ 317194 w 371404"/>
              <a:gd name="connsiteY16" fmla="*/ 349356 h 395111"/>
              <a:gd name="connsiteX17" fmla="*/ 331418 w 371404"/>
              <a:gd name="connsiteY17" fmla="*/ 243703 h 395111"/>
              <a:gd name="connsiteX18" fmla="*/ 333156 w 371404"/>
              <a:gd name="connsiteY18" fmla="*/ 232956 h 395111"/>
              <a:gd name="connsiteX19" fmla="*/ 378278 w 371404"/>
              <a:gd name="connsiteY19" fmla="*/ 217626 h 395111"/>
              <a:gd name="connsiteX20" fmla="*/ 177720 w 371404"/>
              <a:gd name="connsiteY20" fmla="*/ 15645 h 395111"/>
              <a:gd name="connsiteX21" fmla="*/ 321935 w 371404"/>
              <a:gd name="connsiteY21" fmla="*/ 44409 h 395111"/>
              <a:gd name="connsiteX22" fmla="*/ 339162 w 371404"/>
              <a:gd name="connsiteY22" fmla="*/ 65824 h 395111"/>
              <a:gd name="connsiteX23" fmla="*/ 311662 w 371404"/>
              <a:gd name="connsiteY23" fmla="*/ 83762 h 395111"/>
              <a:gd name="connsiteX24" fmla="*/ 273494 w 371404"/>
              <a:gd name="connsiteY24" fmla="*/ 94430 h 395111"/>
              <a:gd name="connsiteX25" fmla="*/ 102333 w 371404"/>
              <a:gd name="connsiteY25" fmla="*/ 97986 h 395111"/>
              <a:gd name="connsiteX26" fmla="*/ 28684 w 371404"/>
              <a:gd name="connsiteY26" fmla="*/ 76413 h 395111"/>
              <a:gd name="connsiteX27" fmla="*/ 16198 w 371404"/>
              <a:gd name="connsiteY27" fmla="*/ 59581 h 395111"/>
              <a:gd name="connsiteX28" fmla="*/ 25523 w 371404"/>
              <a:gd name="connsiteY28" fmla="*/ 49624 h 395111"/>
              <a:gd name="connsiteX29" fmla="*/ 82419 w 371404"/>
              <a:gd name="connsiteY29" fmla="*/ 26629 h 395111"/>
              <a:gd name="connsiteX30" fmla="*/ 177720 w 371404"/>
              <a:gd name="connsiteY30" fmla="*/ 15645 h 395111"/>
              <a:gd name="connsiteX31" fmla="*/ 301626 w 371404"/>
              <a:gd name="connsiteY31" fmla="*/ 348724 h 395111"/>
              <a:gd name="connsiteX32" fmla="*/ 277920 w 371404"/>
              <a:gd name="connsiteY32" fmla="*/ 365160 h 395111"/>
              <a:gd name="connsiteX33" fmla="*/ 231455 w 371404"/>
              <a:gd name="connsiteY33" fmla="*/ 375591 h 395111"/>
              <a:gd name="connsiteX34" fmla="*/ 125802 w 371404"/>
              <a:gd name="connsiteY34" fmla="*/ 375591 h 395111"/>
              <a:gd name="connsiteX35" fmla="*/ 62584 w 371404"/>
              <a:gd name="connsiteY35" fmla="*/ 358443 h 395111"/>
              <a:gd name="connsiteX36" fmla="*/ 53102 w 371404"/>
              <a:gd name="connsiteY36" fmla="*/ 344773 h 395111"/>
              <a:gd name="connsiteX37" fmla="*/ 27736 w 371404"/>
              <a:gd name="connsiteY37" fmla="*/ 156779 h 395111"/>
              <a:gd name="connsiteX38" fmla="*/ 18569 w 371404"/>
              <a:gd name="connsiteY38" fmla="*/ 88819 h 395111"/>
              <a:gd name="connsiteX39" fmla="*/ 76255 w 371404"/>
              <a:gd name="connsiteY39" fmla="*/ 109049 h 395111"/>
              <a:gd name="connsiteX40" fmla="*/ 141923 w 371404"/>
              <a:gd name="connsiteY40" fmla="*/ 117663 h 395111"/>
              <a:gd name="connsiteX41" fmla="*/ 271440 w 371404"/>
              <a:gd name="connsiteY41" fmla="*/ 110472 h 395111"/>
              <a:gd name="connsiteX42" fmla="*/ 336317 w 371404"/>
              <a:gd name="connsiteY42" fmla="*/ 88819 h 395111"/>
              <a:gd name="connsiteX43" fmla="*/ 319564 w 371404"/>
              <a:gd name="connsiteY43" fmla="*/ 212884 h 395111"/>
              <a:gd name="connsiteX44" fmla="*/ 202454 w 371404"/>
              <a:gd name="connsiteY44" fmla="*/ 165471 h 395111"/>
              <a:gd name="connsiteX45" fmla="*/ 197633 w 371404"/>
              <a:gd name="connsiteY45" fmla="*/ 163179 h 395111"/>
              <a:gd name="connsiteX46" fmla="*/ 195026 w 371404"/>
              <a:gd name="connsiteY46" fmla="*/ 159940 h 395111"/>
              <a:gd name="connsiteX47" fmla="*/ 188388 w 371404"/>
              <a:gd name="connsiteY47" fmla="*/ 148323 h 395111"/>
              <a:gd name="connsiteX48" fmla="*/ 163395 w 371404"/>
              <a:gd name="connsiteY48" fmla="*/ 151086 h 395111"/>
              <a:gd name="connsiteX49" fmla="*/ 166158 w 371404"/>
              <a:gd name="connsiteY49" fmla="*/ 176079 h 395111"/>
              <a:gd name="connsiteX50" fmla="*/ 178589 w 371404"/>
              <a:gd name="connsiteY50" fmla="*/ 179932 h 395111"/>
              <a:gd name="connsiteX51" fmla="*/ 186491 w 371404"/>
              <a:gd name="connsiteY51" fmla="*/ 177561 h 395111"/>
              <a:gd name="connsiteX52" fmla="*/ 192813 w 371404"/>
              <a:gd name="connsiteY52" fmla="*/ 178273 h 395111"/>
              <a:gd name="connsiteX53" fmla="*/ 311346 w 371404"/>
              <a:gd name="connsiteY53" fmla="*/ 226950 h 395111"/>
              <a:gd name="connsiteX54" fmla="*/ 317352 w 371404"/>
              <a:gd name="connsiteY54" fmla="*/ 232008 h 395111"/>
              <a:gd name="connsiteX55" fmla="*/ 315850 w 371404"/>
              <a:gd name="connsiteY55" fmla="*/ 243466 h 395111"/>
              <a:gd name="connsiteX56" fmla="*/ 310793 w 371404"/>
              <a:gd name="connsiteY56" fmla="*/ 281160 h 395111"/>
              <a:gd name="connsiteX57" fmla="*/ 179695 w 371404"/>
              <a:gd name="connsiteY57" fmla="*/ 161836 h 395111"/>
              <a:gd name="connsiteX58" fmla="*/ 175902 w 371404"/>
              <a:gd name="connsiteY58" fmla="*/ 162389 h 395111"/>
              <a:gd name="connsiteX59" fmla="*/ 179695 w 371404"/>
              <a:gd name="connsiteY59" fmla="*/ 161836 h 395111"/>
              <a:gd name="connsiteX60" fmla="*/ 335369 w 371404"/>
              <a:gd name="connsiteY60" fmla="*/ 217152 h 395111"/>
              <a:gd name="connsiteX61" fmla="*/ 337739 w 371404"/>
              <a:gd name="connsiteY61" fmla="*/ 199688 h 395111"/>
              <a:gd name="connsiteX62" fmla="*/ 362631 w 371404"/>
              <a:gd name="connsiteY62" fmla="*/ 219996 h 395111"/>
              <a:gd name="connsiteX63" fmla="*/ 335369 w 371404"/>
              <a:gd name="connsiteY63" fmla="*/ 217152 h 39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1404" h="395111">
                <a:moveTo>
                  <a:pt x="378278" y="217626"/>
                </a:moveTo>
                <a:cubicBezTo>
                  <a:pt x="375986" y="205219"/>
                  <a:pt x="361920" y="196448"/>
                  <a:pt x="352280" y="190205"/>
                </a:cubicBezTo>
                <a:cubicBezTo>
                  <a:pt x="349198" y="188229"/>
                  <a:pt x="340742" y="185069"/>
                  <a:pt x="340031" y="182303"/>
                </a:cubicBezTo>
                <a:cubicBezTo>
                  <a:pt x="339983" y="180324"/>
                  <a:pt x="340249" y="178350"/>
                  <a:pt x="340821" y="176455"/>
                </a:cubicBezTo>
                <a:lnTo>
                  <a:pt x="348724" y="119638"/>
                </a:lnTo>
                <a:cubicBezTo>
                  <a:pt x="351015" y="102964"/>
                  <a:pt x="353228" y="86291"/>
                  <a:pt x="355519" y="69617"/>
                </a:cubicBezTo>
                <a:cubicBezTo>
                  <a:pt x="357574" y="54287"/>
                  <a:pt x="350225" y="44014"/>
                  <a:pt x="337739" y="35400"/>
                </a:cubicBezTo>
                <a:cubicBezTo>
                  <a:pt x="312294" y="17778"/>
                  <a:pt x="279105" y="10666"/>
                  <a:pt x="249156" y="5767"/>
                </a:cubicBezTo>
                <a:cubicBezTo>
                  <a:pt x="211596" y="-365"/>
                  <a:pt x="173401" y="-1613"/>
                  <a:pt x="135522" y="2053"/>
                </a:cubicBezTo>
                <a:cubicBezTo>
                  <a:pt x="101453" y="4553"/>
                  <a:pt x="68014" y="12559"/>
                  <a:pt x="36507" y="25760"/>
                </a:cubicBezTo>
                <a:cubicBezTo>
                  <a:pt x="19596" y="33662"/>
                  <a:pt x="-2530" y="45989"/>
                  <a:pt x="236" y="67562"/>
                </a:cubicBezTo>
                <a:cubicBezTo>
                  <a:pt x="8138" y="131729"/>
                  <a:pt x="17463" y="195737"/>
                  <a:pt x="26076" y="259824"/>
                </a:cubicBezTo>
                <a:cubicBezTo>
                  <a:pt x="30027" y="289141"/>
                  <a:pt x="33978" y="318458"/>
                  <a:pt x="37929" y="347775"/>
                </a:cubicBezTo>
                <a:cubicBezTo>
                  <a:pt x="39228" y="359396"/>
                  <a:pt x="46643" y="369434"/>
                  <a:pt x="57369" y="374090"/>
                </a:cubicBezTo>
                <a:cubicBezTo>
                  <a:pt x="81866" y="387366"/>
                  <a:pt x="112210" y="391159"/>
                  <a:pt x="139552" y="393687"/>
                </a:cubicBezTo>
                <a:cubicBezTo>
                  <a:pt x="175901" y="396971"/>
                  <a:pt x="212527" y="395349"/>
                  <a:pt x="248444" y="388867"/>
                </a:cubicBezTo>
                <a:cubicBezTo>
                  <a:pt x="271203" y="384679"/>
                  <a:pt x="313559" y="377804"/>
                  <a:pt x="317194" y="349356"/>
                </a:cubicBezTo>
                <a:cubicBezTo>
                  <a:pt x="321698" y="314112"/>
                  <a:pt x="326676" y="278868"/>
                  <a:pt x="331418" y="243703"/>
                </a:cubicBezTo>
                <a:lnTo>
                  <a:pt x="333156" y="232956"/>
                </a:lnTo>
                <a:cubicBezTo>
                  <a:pt x="346037" y="236038"/>
                  <a:pt x="382782" y="242597"/>
                  <a:pt x="378278" y="217626"/>
                </a:cubicBezTo>
                <a:close/>
                <a:moveTo>
                  <a:pt x="177720" y="15645"/>
                </a:moveTo>
                <a:cubicBezTo>
                  <a:pt x="225133" y="15645"/>
                  <a:pt x="279421" y="21018"/>
                  <a:pt x="321935" y="44409"/>
                </a:cubicBezTo>
                <a:cubicBezTo>
                  <a:pt x="328494" y="48044"/>
                  <a:pt x="343745" y="56183"/>
                  <a:pt x="339162" y="65824"/>
                </a:cubicBezTo>
                <a:cubicBezTo>
                  <a:pt x="334579" y="75465"/>
                  <a:pt x="320355" y="80285"/>
                  <a:pt x="311662" y="83762"/>
                </a:cubicBezTo>
                <a:cubicBezTo>
                  <a:pt x="299250" y="88347"/>
                  <a:pt x="286485" y="91915"/>
                  <a:pt x="273494" y="94430"/>
                </a:cubicBezTo>
                <a:cubicBezTo>
                  <a:pt x="217086" y="105604"/>
                  <a:pt x="159156" y="106808"/>
                  <a:pt x="102333" y="97986"/>
                </a:cubicBezTo>
                <a:cubicBezTo>
                  <a:pt x="76674" y="95340"/>
                  <a:pt x="51715" y="88029"/>
                  <a:pt x="28684" y="76413"/>
                </a:cubicBezTo>
                <a:cubicBezTo>
                  <a:pt x="22994" y="73173"/>
                  <a:pt x="13591" y="67325"/>
                  <a:pt x="16198" y="59581"/>
                </a:cubicBezTo>
                <a:cubicBezTo>
                  <a:pt x="18264" y="55420"/>
                  <a:pt x="21506" y="51958"/>
                  <a:pt x="25523" y="49624"/>
                </a:cubicBezTo>
                <a:cubicBezTo>
                  <a:pt x="42880" y="38462"/>
                  <a:pt x="62180" y="30662"/>
                  <a:pt x="82419" y="26629"/>
                </a:cubicBezTo>
                <a:cubicBezTo>
                  <a:pt x="113627" y="19137"/>
                  <a:pt x="145626" y="15449"/>
                  <a:pt x="177720" y="15645"/>
                </a:cubicBezTo>
                <a:close/>
                <a:moveTo>
                  <a:pt x="301626" y="348724"/>
                </a:moveTo>
                <a:cubicBezTo>
                  <a:pt x="300441" y="357969"/>
                  <a:pt x="285190" y="362553"/>
                  <a:pt x="277920" y="365160"/>
                </a:cubicBezTo>
                <a:cubicBezTo>
                  <a:pt x="262827" y="370209"/>
                  <a:pt x="247258" y="373704"/>
                  <a:pt x="231455" y="375591"/>
                </a:cubicBezTo>
                <a:cubicBezTo>
                  <a:pt x="196391" y="380253"/>
                  <a:pt x="160865" y="380253"/>
                  <a:pt x="125802" y="375591"/>
                </a:cubicBezTo>
                <a:cubicBezTo>
                  <a:pt x="103841" y="373888"/>
                  <a:pt x="82396" y="368071"/>
                  <a:pt x="62584" y="358443"/>
                </a:cubicBezTo>
                <a:cubicBezTo>
                  <a:pt x="57087" y="356054"/>
                  <a:pt x="53414" y="350759"/>
                  <a:pt x="53102" y="344773"/>
                </a:cubicBezTo>
                <a:cubicBezTo>
                  <a:pt x="45200" y="282108"/>
                  <a:pt x="36191" y="219443"/>
                  <a:pt x="27736" y="156779"/>
                </a:cubicBezTo>
                <a:lnTo>
                  <a:pt x="18569" y="88819"/>
                </a:lnTo>
                <a:cubicBezTo>
                  <a:pt x="36534" y="98735"/>
                  <a:pt x="56032" y="105573"/>
                  <a:pt x="76255" y="109049"/>
                </a:cubicBezTo>
                <a:cubicBezTo>
                  <a:pt x="97915" y="113457"/>
                  <a:pt x="119859" y="116335"/>
                  <a:pt x="141923" y="117663"/>
                </a:cubicBezTo>
                <a:cubicBezTo>
                  <a:pt x="185225" y="120766"/>
                  <a:pt x="228747" y="118349"/>
                  <a:pt x="271440" y="110472"/>
                </a:cubicBezTo>
                <a:cubicBezTo>
                  <a:pt x="294188" y="107200"/>
                  <a:pt x="316163" y="99866"/>
                  <a:pt x="336317" y="88819"/>
                </a:cubicBezTo>
                <a:lnTo>
                  <a:pt x="319564" y="212884"/>
                </a:lnTo>
                <a:cubicBezTo>
                  <a:pt x="279520" y="199692"/>
                  <a:pt x="240397" y="183852"/>
                  <a:pt x="202454" y="165471"/>
                </a:cubicBezTo>
                <a:cubicBezTo>
                  <a:pt x="200789" y="164836"/>
                  <a:pt x="199177" y="164069"/>
                  <a:pt x="197633" y="163179"/>
                </a:cubicBezTo>
                <a:cubicBezTo>
                  <a:pt x="195500" y="161599"/>
                  <a:pt x="196053" y="162389"/>
                  <a:pt x="195026" y="159940"/>
                </a:cubicBezTo>
                <a:cubicBezTo>
                  <a:pt x="193050" y="155435"/>
                  <a:pt x="192576" y="152037"/>
                  <a:pt x="188388" y="148323"/>
                </a:cubicBezTo>
                <a:cubicBezTo>
                  <a:pt x="180723" y="142185"/>
                  <a:pt x="169534" y="143422"/>
                  <a:pt x="163395" y="151086"/>
                </a:cubicBezTo>
                <a:cubicBezTo>
                  <a:pt x="157257" y="158751"/>
                  <a:pt x="158494" y="169940"/>
                  <a:pt x="166158" y="176079"/>
                </a:cubicBezTo>
                <a:cubicBezTo>
                  <a:pt x="169666" y="178888"/>
                  <a:pt x="174107" y="180265"/>
                  <a:pt x="178589" y="179932"/>
                </a:cubicBezTo>
                <a:cubicBezTo>
                  <a:pt x="181313" y="179480"/>
                  <a:pt x="183968" y="178684"/>
                  <a:pt x="186491" y="177561"/>
                </a:cubicBezTo>
                <a:cubicBezTo>
                  <a:pt x="189573" y="176613"/>
                  <a:pt x="189573" y="176771"/>
                  <a:pt x="192813" y="178273"/>
                </a:cubicBezTo>
                <a:cubicBezTo>
                  <a:pt x="231244" y="197013"/>
                  <a:pt x="270836" y="213272"/>
                  <a:pt x="311346" y="226950"/>
                </a:cubicBezTo>
                <a:cubicBezTo>
                  <a:pt x="317431" y="228926"/>
                  <a:pt x="317352" y="226950"/>
                  <a:pt x="317352" y="232008"/>
                </a:cubicBezTo>
                <a:cubicBezTo>
                  <a:pt x="317095" y="235855"/>
                  <a:pt x="316594" y="239682"/>
                  <a:pt x="315850" y="243466"/>
                </a:cubicBezTo>
                <a:lnTo>
                  <a:pt x="310793" y="281160"/>
                </a:lnTo>
                <a:close/>
                <a:moveTo>
                  <a:pt x="179695" y="161836"/>
                </a:moveTo>
                <a:cubicBezTo>
                  <a:pt x="179695" y="163970"/>
                  <a:pt x="176692" y="163733"/>
                  <a:pt x="175902" y="162389"/>
                </a:cubicBezTo>
                <a:cubicBezTo>
                  <a:pt x="175112" y="161046"/>
                  <a:pt x="179695" y="158833"/>
                  <a:pt x="179695" y="161836"/>
                </a:cubicBezTo>
                <a:close/>
                <a:moveTo>
                  <a:pt x="335369" y="217152"/>
                </a:moveTo>
                <a:lnTo>
                  <a:pt x="337739" y="199688"/>
                </a:lnTo>
                <a:cubicBezTo>
                  <a:pt x="345642" y="204192"/>
                  <a:pt x="359075" y="210988"/>
                  <a:pt x="362631" y="219996"/>
                </a:cubicBezTo>
                <a:cubicBezTo>
                  <a:pt x="354887" y="223157"/>
                  <a:pt x="342639" y="218969"/>
                  <a:pt x="335369" y="217152"/>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grpSp>
        <p:nvGrpSpPr>
          <p:cNvPr id="80" name="Graphic 423">
            <a:extLst>
              <a:ext uri="{FF2B5EF4-FFF2-40B4-BE49-F238E27FC236}">
                <a16:creationId xmlns:a16="http://schemas.microsoft.com/office/drawing/2014/main" id="{B0B95AF0-2332-5A4E-911A-E49030040124}"/>
              </a:ext>
            </a:extLst>
          </p:cNvPr>
          <p:cNvGrpSpPr>
            <a:grpSpLocks noChangeAspect="1"/>
          </p:cNvGrpSpPr>
          <p:nvPr/>
        </p:nvGrpSpPr>
        <p:grpSpPr>
          <a:xfrm>
            <a:off x="7938924" y="1705714"/>
            <a:ext cx="342900" cy="342900"/>
            <a:chOff x="8673622" y="3948078"/>
            <a:chExt cx="389500" cy="389500"/>
          </a:xfrm>
        </p:grpSpPr>
        <p:sp>
          <p:nvSpPr>
            <p:cNvPr id="81" name="Freeform: Shape 167">
              <a:extLst>
                <a:ext uri="{FF2B5EF4-FFF2-40B4-BE49-F238E27FC236}">
                  <a16:creationId xmlns:a16="http://schemas.microsoft.com/office/drawing/2014/main" id="{D13B39FF-D560-E14C-9607-B7A3A26ADE83}"/>
                </a:ext>
              </a:extLst>
            </p:cNvPr>
            <p:cNvSpPr/>
            <p:nvPr/>
          </p:nvSpPr>
          <p:spPr>
            <a:xfrm>
              <a:off x="8776529" y="4018171"/>
              <a:ext cx="189653" cy="252871"/>
            </a:xfrm>
            <a:custGeom>
              <a:avLst/>
              <a:gdLst>
                <a:gd name="connsiteX0" fmla="*/ 189238 w 189653"/>
                <a:gd name="connsiteY0" fmla="*/ 35718 h 252871"/>
                <a:gd name="connsiteX1" fmla="*/ 188527 w 189653"/>
                <a:gd name="connsiteY1" fmla="*/ 32636 h 252871"/>
                <a:gd name="connsiteX2" fmla="*/ 94648 w 189653"/>
                <a:gd name="connsiteY2" fmla="*/ 0 h 252871"/>
                <a:gd name="connsiteX3" fmla="*/ 770 w 189653"/>
                <a:gd name="connsiteY3" fmla="*/ 32636 h 252871"/>
                <a:gd name="connsiteX4" fmla="*/ 59 w 189653"/>
                <a:gd name="connsiteY4" fmla="*/ 35718 h 252871"/>
                <a:gd name="connsiteX5" fmla="*/ 59 w 189653"/>
                <a:gd name="connsiteY5" fmla="*/ 38721 h 252871"/>
                <a:gd name="connsiteX6" fmla="*/ 59 w 189653"/>
                <a:gd name="connsiteY6" fmla="*/ 215178 h 252871"/>
                <a:gd name="connsiteX7" fmla="*/ 94885 w 189653"/>
                <a:gd name="connsiteY7" fmla="*/ 253899 h 252871"/>
                <a:gd name="connsiteX8" fmla="*/ 189712 w 189653"/>
                <a:gd name="connsiteY8" fmla="*/ 215178 h 252871"/>
                <a:gd name="connsiteX9" fmla="*/ 189712 w 189653"/>
                <a:gd name="connsiteY9" fmla="*/ 38721 h 252871"/>
                <a:gd name="connsiteX10" fmla="*/ 189238 w 189653"/>
                <a:gd name="connsiteY10" fmla="*/ 35718 h 252871"/>
                <a:gd name="connsiteX11" fmla="*/ 94411 w 189653"/>
                <a:gd name="connsiteY11" fmla="*/ 15804 h 252871"/>
                <a:gd name="connsiteX12" fmla="*/ 172327 w 189653"/>
                <a:gd name="connsiteY12" fmla="*/ 35718 h 252871"/>
                <a:gd name="connsiteX13" fmla="*/ 94411 w 189653"/>
                <a:gd name="connsiteY13" fmla="*/ 55553 h 252871"/>
                <a:gd name="connsiteX14" fmla="*/ 16495 w 189653"/>
                <a:gd name="connsiteY14" fmla="*/ 35718 h 252871"/>
                <a:gd name="connsiteX15" fmla="*/ 94648 w 189653"/>
                <a:gd name="connsiteY15" fmla="*/ 15804 h 252871"/>
                <a:gd name="connsiteX16" fmla="*/ 173434 w 189653"/>
                <a:gd name="connsiteY16" fmla="*/ 215178 h 252871"/>
                <a:gd name="connsiteX17" fmla="*/ 94411 w 189653"/>
                <a:gd name="connsiteY17" fmla="*/ 238094 h 252871"/>
                <a:gd name="connsiteX18" fmla="*/ 15389 w 189653"/>
                <a:gd name="connsiteY18" fmla="*/ 215178 h 252871"/>
                <a:gd name="connsiteX19" fmla="*/ 15389 w 189653"/>
                <a:gd name="connsiteY19" fmla="*/ 55079 h 252871"/>
                <a:gd name="connsiteX20" fmla="*/ 94411 w 189653"/>
                <a:gd name="connsiteY20" fmla="*/ 71357 h 252871"/>
                <a:gd name="connsiteX21" fmla="*/ 173434 w 189653"/>
                <a:gd name="connsiteY21" fmla="*/ 55079 h 25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9653" h="252871">
                  <a:moveTo>
                    <a:pt x="189238" y="35718"/>
                  </a:moveTo>
                  <a:cubicBezTo>
                    <a:pt x="189076" y="34675"/>
                    <a:pt x="188839" y="33645"/>
                    <a:pt x="188527" y="32636"/>
                  </a:cubicBezTo>
                  <a:cubicBezTo>
                    <a:pt x="181494" y="11142"/>
                    <a:pt x="137795" y="0"/>
                    <a:pt x="94648" y="0"/>
                  </a:cubicBezTo>
                  <a:cubicBezTo>
                    <a:pt x="51502" y="0"/>
                    <a:pt x="7724" y="11142"/>
                    <a:pt x="770" y="32636"/>
                  </a:cubicBezTo>
                  <a:cubicBezTo>
                    <a:pt x="458" y="33645"/>
                    <a:pt x="220" y="34675"/>
                    <a:pt x="59" y="35718"/>
                  </a:cubicBezTo>
                  <a:cubicBezTo>
                    <a:pt x="-20" y="36717"/>
                    <a:pt x="-20" y="37721"/>
                    <a:pt x="59" y="38721"/>
                  </a:cubicBezTo>
                  <a:lnTo>
                    <a:pt x="59" y="215178"/>
                  </a:lnTo>
                  <a:cubicBezTo>
                    <a:pt x="59" y="240623"/>
                    <a:pt x="47472" y="253899"/>
                    <a:pt x="94885" y="253899"/>
                  </a:cubicBezTo>
                  <a:cubicBezTo>
                    <a:pt x="142299" y="253899"/>
                    <a:pt x="189712" y="240623"/>
                    <a:pt x="189712" y="215178"/>
                  </a:cubicBezTo>
                  <a:lnTo>
                    <a:pt x="189712" y="38721"/>
                  </a:lnTo>
                  <a:cubicBezTo>
                    <a:pt x="189634" y="37709"/>
                    <a:pt x="189475" y="36705"/>
                    <a:pt x="189238" y="35718"/>
                  </a:cubicBezTo>
                  <a:close/>
                  <a:moveTo>
                    <a:pt x="94411" y="15804"/>
                  </a:moveTo>
                  <a:cubicBezTo>
                    <a:pt x="139612" y="15804"/>
                    <a:pt x="166638" y="27658"/>
                    <a:pt x="172327" y="35718"/>
                  </a:cubicBezTo>
                  <a:cubicBezTo>
                    <a:pt x="166480" y="43620"/>
                    <a:pt x="139454" y="55553"/>
                    <a:pt x="94411" y="55553"/>
                  </a:cubicBezTo>
                  <a:cubicBezTo>
                    <a:pt x="49369" y="55553"/>
                    <a:pt x="22343" y="43857"/>
                    <a:pt x="16495" y="35718"/>
                  </a:cubicBezTo>
                  <a:cubicBezTo>
                    <a:pt x="22422" y="27658"/>
                    <a:pt x="49448" y="15804"/>
                    <a:pt x="94648" y="15804"/>
                  </a:cubicBezTo>
                  <a:close/>
                  <a:moveTo>
                    <a:pt x="173434" y="215178"/>
                  </a:moveTo>
                  <a:cubicBezTo>
                    <a:pt x="173434" y="223080"/>
                    <a:pt x="145539" y="238094"/>
                    <a:pt x="94411" y="238094"/>
                  </a:cubicBezTo>
                  <a:cubicBezTo>
                    <a:pt x="43284" y="238094"/>
                    <a:pt x="15389" y="222922"/>
                    <a:pt x="15389" y="215178"/>
                  </a:cubicBezTo>
                  <a:lnTo>
                    <a:pt x="15389" y="55079"/>
                  </a:lnTo>
                  <a:cubicBezTo>
                    <a:pt x="33327" y="65826"/>
                    <a:pt x="63988" y="71357"/>
                    <a:pt x="94411" y="71357"/>
                  </a:cubicBezTo>
                  <a:cubicBezTo>
                    <a:pt x="124835" y="71357"/>
                    <a:pt x="155496" y="65826"/>
                    <a:pt x="173434" y="55079"/>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2" name="Freeform: Shape 168">
              <a:extLst>
                <a:ext uri="{FF2B5EF4-FFF2-40B4-BE49-F238E27FC236}">
                  <a16:creationId xmlns:a16="http://schemas.microsoft.com/office/drawing/2014/main" id="{53772C55-F408-3640-A2F7-486E778A4D1B}"/>
                </a:ext>
              </a:extLst>
            </p:cNvPr>
            <p:cNvSpPr/>
            <p:nvPr/>
          </p:nvSpPr>
          <p:spPr>
            <a:xfrm>
              <a:off x="8776529" y="4050807"/>
              <a:ext cx="7902" cy="7902"/>
            </a:xfrm>
            <a:custGeom>
              <a:avLst/>
              <a:gdLst>
                <a:gd name="connsiteX0" fmla="*/ 770 w 0"/>
                <a:gd name="connsiteY0" fmla="*/ 0 h 0"/>
                <a:gd name="connsiteX1" fmla="*/ 59 w 0"/>
                <a:gd name="connsiteY1" fmla="*/ 3082 h 0"/>
                <a:gd name="connsiteX2" fmla="*/ 59 w 0"/>
                <a:gd name="connsiteY2" fmla="*/ 0 h 0"/>
              </a:gdLst>
              <a:ahLst/>
              <a:cxnLst>
                <a:cxn ang="0">
                  <a:pos x="connsiteX0" y="connsiteY0"/>
                </a:cxn>
                <a:cxn ang="0">
                  <a:pos x="connsiteX1" y="connsiteY1"/>
                </a:cxn>
                <a:cxn ang="0">
                  <a:pos x="connsiteX2" y="connsiteY2"/>
                </a:cxn>
              </a:cxnLst>
              <a:rect l="l" t="t" r="r" b="b"/>
              <a:pathLst>
                <a:path>
                  <a:moveTo>
                    <a:pt x="770" y="0"/>
                  </a:moveTo>
                  <a:cubicBezTo>
                    <a:pt x="458" y="1009"/>
                    <a:pt x="220" y="2039"/>
                    <a:pt x="59" y="3082"/>
                  </a:cubicBezTo>
                  <a:cubicBezTo>
                    <a:pt x="-20" y="2056"/>
                    <a:pt x="-20" y="1026"/>
                    <a:pt x="59" y="0"/>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3" name="Freeform: Shape 169">
              <a:extLst>
                <a:ext uri="{FF2B5EF4-FFF2-40B4-BE49-F238E27FC236}">
                  <a16:creationId xmlns:a16="http://schemas.microsoft.com/office/drawing/2014/main" id="{90948B90-7CF9-414B-957F-7A216D086CCB}"/>
                </a:ext>
              </a:extLst>
            </p:cNvPr>
            <p:cNvSpPr/>
            <p:nvPr/>
          </p:nvSpPr>
          <p:spPr>
            <a:xfrm>
              <a:off x="8965293" y="4050807"/>
              <a:ext cx="7902" cy="7902"/>
            </a:xfrm>
            <a:custGeom>
              <a:avLst/>
              <a:gdLst>
                <a:gd name="connsiteX0" fmla="*/ 711 w 0"/>
                <a:gd name="connsiteY0" fmla="*/ 0 h 0"/>
                <a:gd name="connsiteX1" fmla="*/ 711 w 0"/>
                <a:gd name="connsiteY1" fmla="*/ 3082 h 0"/>
                <a:gd name="connsiteX2" fmla="*/ 0 w 0"/>
                <a:gd name="connsiteY2" fmla="*/ 0 h 0"/>
              </a:gdLst>
              <a:ahLst/>
              <a:cxnLst>
                <a:cxn ang="0">
                  <a:pos x="connsiteX0" y="connsiteY0"/>
                </a:cxn>
                <a:cxn ang="0">
                  <a:pos x="connsiteX1" y="connsiteY1"/>
                </a:cxn>
                <a:cxn ang="0">
                  <a:pos x="connsiteX2" y="connsiteY2"/>
                </a:cxn>
              </a:cxnLst>
              <a:rect l="l" t="t" r="r" b="b"/>
              <a:pathLst>
                <a:path>
                  <a:moveTo>
                    <a:pt x="711" y="0"/>
                  </a:moveTo>
                  <a:cubicBezTo>
                    <a:pt x="790" y="1026"/>
                    <a:pt x="790" y="2056"/>
                    <a:pt x="711" y="3082"/>
                  </a:cubicBezTo>
                  <a:cubicBezTo>
                    <a:pt x="550" y="2039"/>
                    <a:pt x="312" y="1009"/>
                    <a:pt x="0" y="0"/>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4" name="Freeform: Shape 170">
              <a:extLst>
                <a:ext uri="{FF2B5EF4-FFF2-40B4-BE49-F238E27FC236}">
                  <a16:creationId xmlns:a16="http://schemas.microsoft.com/office/drawing/2014/main" id="{3D3C47A4-BBBE-9546-85B6-97681D496736}"/>
                </a:ext>
              </a:extLst>
            </p:cNvPr>
            <p:cNvSpPr/>
            <p:nvPr/>
          </p:nvSpPr>
          <p:spPr>
            <a:xfrm>
              <a:off x="8673622" y="3948078"/>
              <a:ext cx="79022" cy="79022"/>
            </a:xfrm>
            <a:custGeom>
              <a:avLst/>
              <a:gdLst>
                <a:gd name="connsiteX0" fmla="*/ 84633 w 79022"/>
                <a:gd name="connsiteY0" fmla="*/ 73412 h 79022"/>
                <a:gd name="connsiteX1" fmla="*/ 73412 w 79022"/>
                <a:gd name="connsiteY1" fmla="*/ 84633 h 79022"/>
                <a:gd name="connsiteX2" fmla="*/ 15804 w 79022"/>
                <a:gd name="connsiteY2" fmla="*/ 27026 h 79022"/>
                <a:gd name="connsiteX3" fmla="*/ 15804 w 79022"/>
                <a:gd name="connsiteY3" fmla="*/ 71120 h 79022"/>
                <a:gd name="connsiteX4" fmla="*/ 0 w 79022"/>
                <a:gd name="connsiteY4" fmla="*/ 71120 h 79022"/>
                <a:gd name="connsiteX5" fmla="*/ 0 w 79022"/>
                <a:gd name="connsiteY5" fmla="*/ 7902 h 79022"/>
                <a:gd name="connsiteX6" fmla="*/ 7902 w 79022"/>
                <a:gd name="connsiteY6" fmla="*/ 0 h 79022"/>
                <a:gd name="connsiteX7" fmla="*/ 71120 w 79022"/>
                <a:gd name="connsiteY7" fmla="*/ 0 h 79022"/>
                <a:gd name="connsiteX8" fmla="*/ 71120 w 79022"/>
                <a:gd name="connsiteY8" fmla="*/ 15804 h 79022"/>
                <a:gd name="connsiteX9" fmla="*/ 27026 w 79022"/>
                <a:gd name="connsiteY9" fmla="*/ 15804 h 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2" h="79022">
                  <a:moveTo>
                    <a:pt x="84633" y="73412"/>
                  </a:moveTo>
                  <a:lnTo>
                    <a:pt x="73412" y="84633"/>
                  </a:lnTo>
                  <a:lnTo>
                    <a:pt x="15804" y="27026"/>
                  </a:lnTo>
                  <a:lnTo>
                    <a:pt x="15804" y="71120"/>
                  </a:lnTo>
                  <a:lnTo>
                    <a:pt x="0" y="71120"/>
                  </a:lnTo>
                  <a:lnTo>
                    <a:pt x="0" y="7902"/>
                  </a:lnTo>
                  <a:cubicBezTo>
                    <a:pt x="0" y="3538"/>
                    <a:pt x="3538" y="0"/>
                    <a:pt x="7902" y="0"/>
                  </a:cubicBezTo>
                  <a:lnTo>
                    <a:pt x="71120" y="0"/>
                  </a:lnTo>
                  <a:lnTo>
                    <a:pt x="71120" y="15804"/>
                  </a:lnTo>
                  <a:lnTo>
                    <a:pt x="27026" y="15804"/>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5" name="Freeform: Shape 171">
              <a:extLst>
                <a:ext uri="{FF2B5EF4-FFF2-40B4-BE49-F238E27FC236}">
                  <a16:creationId xmlns:a16="http://schemas.microsoft.com/office/drawing/2014/main" id="{83CC5E40-3635-2847-AF59-059B65E0229B}"/>
                </a:ext>
              </a:extLst>
            </p:cNvPr>
            <p:cNvSpPr/>
            <p:nvPr/>
          </p:nvSpPr>
          <p:spPr>
            <a:xfrm>
              <a:off x="8984100" y="3948078"/>
              <a:ext cx="79022" cy="79022"/>
            </a:xfrm>
            <a:custGeom>
              <a:avLst/>
              <a:gdLst>
                <a:gd name="connsiteX0" fmla="*/ 84633 w 79022"/>
                <a:gd name="connsiteY0" fmla="*/ 7902 h 79022"/>
                <a:gd name="connsiteX1" fmla="*/ 84633 w 79022"/>
                <a:gd name="connsiteY1" fmla="*/ 71120 h 79022"/>
                <a:gd name="connsiteX2" fmla="*/ 68828 w 79022"/>
                <a:gd name="connsiteY2" fmla="*/ 71120 h 79022"/>
                <a:gd name="connsiteX3" fmla="*/ 68828 w 79022"/>
                <a:gd name="connsiteY3" fmla="*/ 27026 h 79022"/>
                <a:gd name="connsiteX4" fmla="*/ 11221 w 79022"/>
                <a:gd name="connsiteY4" fmla="*/ 84633 h 79022"/>
                <a:gd name="connsiteX5" fmla="*/ 0 w 79022"/>
                <a:gd name="connsiteY5" fmla="*/ 73412 h 79022"/>
                <a:gd name="connsiteX6" fmla="*/ 57607 w 79022"/>
                <a:gd name="connsiteY6" fmla="*/ 15804 h 79022"/>
                <a:gd name="connsiteX7" fmla="*/ 13513 w 79022"/>
                <a:gd name="connsiteY7" fmla="*/ 15804 h 79022"/>
                <a:gd name="connsiteX8" fmla="*/ 13513 w 79022"/>
                <a:gd name="connsiteY8" fmla="*/ 0 h 79022"/>
                <a:gd name="connsiteX9" fmla="*/ 76731 w 79022"/>
                <a:gd name="connsiteY9" fmla="*/ 0 h 79022"/>
                <a:gd name="connsiteX10" fmla="*/ 84633 w 79022"/>
                <a:gd name="connsiteY10" fmla="*/ 7902 h 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022" h="79022">
                  <a:moveTo>
                    <a:pt x="84633" y="7902"/>
                  </a:moveTo>
                  <a:lnTo>
                    <a:pt x="84633" y="71120"/>
                  </a:lnTo>
                  <a:lnTo>
                    <a:pt x="68828" y="71120"/>
                  </a:lnTo>
                  <a:lnTo>
                    <a:pt x="68828" y="27026"/>
                  </a:lnTo>
                  <a:lnTo>
                    <a:pt x="11221" y="84633"/>
                  </a:lnTo>
                  <a:lnTo>
                    <a:pt x="0" y="73412"/>
                  </a:lnTo>
                  <a:lnTo>
                    <a:pt x="57607" y="15804"/>
                  </a:lnTo>
                  <a:lnTo>
                    <a:pt x="13513" y="15804"/>
                  </a:lnTo>
                  <a:lnTo>
                    <a:pt x="13513" y="0"/>
                  </a:lnTo>
                  <a:lnTo>
                    <a:pt x="76731" y="0"/>
                  </a:lnTo>
                  <a:cubicBezTo>
                    <a:pt x="81095" y="0"/>
                    <a:pt x="84633" y="3538"/>
                    <a:pt x="84633" y="7902"/>
                  </a:cubicBez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6" name="Freeform: Shape 172">
              <a:extLst>
                <a:ext uri="{FF2B5EF4-FFF2-40B4-BE49-F238E27FC236}">
                  <a16:creationId xmlns:a16="http://schemas.microsoft.com/office/drawing/2014/main" id="{A8936F6E-6534-C84D-BB67-F0A2B3219B7E}"/>
                </a:ext>
              </a:extLst>
            </p:cNvPr>
            <p:cNvSpPr/>
            <p:nvPr/>
          </p:nvSpPr>
          <p:spPr>
            <a:xfrm>
              <a:off x="8673622" y="4258556"/>
              <a:ext cx="79022" cy="79022"/>
            </a:xfrm>
            <a:custGeom>
              <a:avLst/>
              <a:gdLst>
                <a:gd name="connsiteX0" fmla="*/ 27026 w 79022"/>
                <a:gd name="connsiteY0" fmla="*/ 68828 h 79022"/>
                <a:gd name="connsiteX1" fmla="*/ 71120 w 79022"/>
                <a:gd name="connsiteY1" fmla="*/ 68828 h 79022"/>
                <a:gd name="connsiteX2" fmla="*/ 71120 w 79022"/>
                <a:gd name="connsiteY2" fmla="*/ 84633 h 79022"/>
                <a:gd name="connsiteX3" fmla="*/ 7902 w 79022"/>
                <a:gd name="connsiteY3" fmla="*/ 84633 h 79022"/>
                <a:gd name="connsiteX4" fmla="*/ 0 w 79022"/>
                <a:gd name="connsiteY4" fmla="*/ 76731 h 79022"/>
                <a:gd name="connsiteX5" fmla="*/ 0 w 79022"/>
                <a:gd name="connsiteY5" fmla="*/ 13513 h 79022"/>
                <a:gd name="connsiteX6" fmla="*/ 15804 w 79022"/>
                <a:gd name="connsiteY6" fmla="*/ 13513 h 79022"/>
                <a:gd name="connsiteX7" fmla="*/ 15804 w 79022"/>
                <a:gd name="connsiteY7" fmla="*/ 57607 h 79022"/>
                <a:gd name="connsiteX8" fmla="*/ 73412 w 79022"/>
                <a:gd name="connsiteY8" fmla="*/ 0 h 79022"/>
                <a:gd name="connsiteX9" fmla="*/ 84633 w 79022"/>
                <a:gd name="connsiteY9" fmla="*/ 11221 h 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2" h="79022">
                  <a:moveTo>
                    <a:pt x="27026" y="68828"/>
                  </a:moveTo>
                  <a:lnTo>
                    <a:pt x="71120" y="68828"/>
                  </a:lnTo>
                  <a:lnTo>
                    <a:pt x="71120" y="84633"/>
                  </a:lnTo>
                  <a:lnTo>
                    <a:pt x="7902" y="84633"/>
                  </a:lnTo>
                  <a:cubicBezTo>
                    <a:pt x="3538" y="84633"/>
                    <a:pt x="0" y="81095"/>
                    <a:pt x="0" y="76731"/>
                  </a:cubicBezTo>
                  <a:lnTo>
                    <a:pt x="0" y="13513"/>
                  </a:lnTo>
                  <a:lnTo>
                    <a:pt x="15804" y="13513"/>
                  </a:lnTo>
                  <a:lnTo>
                    <a:pt x="15804" y="57607"/>
                  </a:lnTo>
                  <a:lnTo>
                    <a:pt x="73412" y="0"/>
                  </a:lnTo>
                  <a:lnTo>
                    <a:pt x="84633" y="11221"/>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87" name="Freeform: Shape 173">
              <a:extLst>
                <a:ext uri="{FF2B5EF4-FFF2-40B4-BE49-F238E27FC236}">
                  <a16:creationId xmlns:a16="http://schemas.microsoft.com/office/drawing/2014/main" id="{88C6833F-F1C2-4145-824A-AB89B63FDC05}"/>
                </a:ext>
              </a:extLst>
            </p:cNvPr>
            <p:cNvSpPr/>
            <p:nvPr/>
          </p:nvSpPr>
          <p:spPr>
            <a:xfrm>
              <a:off x="8984100" y="4258556"/>
              <a:ext cx="79022" cy="79022"/>
            </a:xfrm>
            <a:custGeom>
              <a:avLst/>
              <a:gdLst>
                <a:gd name="connsiteX0" fmla="*/ 84633 w 79022"/>
                <a:gd name="connsiteY0" fmla="*/ 13513 h 79022"/>
                <a:gd name="connsiteX1" fmla="*/ 84633 w 79022"/>
                <a:gd name="connsiteY1" fmla="*/ 76731 h 79022"/>
                <a:gd name="connsiteX2" fmla="*/ 76731 w 79022"/>
                <a:gd name="connsiteY2" fmla="*/ 84633 h 79022"/>
                <a:gd name="connsiteX3" fmla="*/ 13513 w 79022"/>
                <a:gd name="connsiteY3" fmla="*/ 84633 h 79022"/>
                <a:gd name="connsiteX4" fmla="*/ 13513 w 79022"/>
                <a:gd name="connsiteY4" fmla="*/ 68828 h 79022"/>
                <a:gd name="connsiteX5" fmla="*/ 57607 w 79022"/>
                <a:gd name="connsiteY5" fmla="*/ 68828 h 79022"/>
                <a:gd name="connsiteX6" fmla="*/ 0 w 79022"/>
                <a:gd name="connsiteY6" fmla="*/ 11221 h 79022"/>
                <a:gd name="connsiteX7" fmla="*/ 11221 w 79022"/>
                <a:gd name="connsiteY7" fmla="*/ 0 h 79022"/>
                <a:gd name="connsiteX8" fmla="*/ 68828 w 79022"/>
                <a:gd name="connsiteY8" fmla="*/ 57607 h 79022"/>
                <a:gd name="connsiteX9" fmla="*/ 68828 w 79022"/>
                <a:gd name="connsiteY9" fmla="*/ 13513 h 7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2" h="79022">
                  <a:moveTo>
                    <a:pt x="84633" y="13513"/>
                  </a:moveTo>
                  <a:lnTo>
                    <a:pt x="84633" y="76731"/>
                  </a:lnTo>
                  <a:cubicBezTo>
                    <a:pt x="84633" y="81095"/>
                    <a:pt x="81095" y="84633"/>
                    <a:pt x="76731" y="84633"/>
                  </a:cubicBezTo>
                  <a:lnTo>
                    <a:pt x="13513" y="84633"/>
                  </a:lnTo>
                  <a:lnTo>
                    <a:pt x="13513" y="68828"/>
                  </a:lnTo>
                  <a:lnTo>
                    <a:pt x="57607" y="68828"/>
                  </a:lnTo>
                  <a:lnTo>
                    <a:pt x="0" y="11221"/>
                  </a:lnTo>
                  <a:lnTo>
                    <a:pt x="11221" y="0"/>
                  </a:lnTo>
                  <a:lnTo>
                    <a:pt x="68828" y="57607"/>
                  </a:lnTo>
                  <a:lnTo>
                    <a:pt x="68828" y="13513"/>
                  </a:lnTo>
                  <a:close/>
                </a:path>
              </a:pathLst>
            </a:custGeom>
            <a:solidFill>
              <a:srgbClr val="FFFFFF"/>
            </a:solidFill>
            <a:ln w="7874" cap="flat">
              <a:noFill/>
              <a:prstDash val="solid"/>
              <a:miter/>
            </a:ln>
          </p:spPr>
          <p:txBody>
            <a:bodyPr rtlCol="0" anchor="ctr"/>
            <a:lstStyle/>
            <a:p>
              <a:pPr defTabSz="457182">
                <a:defRPr/>
              </a:pPr>
              <a:endParaRPr lang="en-US" sz="1589" kern="0" dirty="0">
                <a:solidFill>
                  <a:srgbClr val="FFFFFF"/>
                </a:solidFill>
                <a:latin typeface="Amazon Ember"/>
              </a:endParaRPr>
            </a:p>
          </p:txBody>
        </p:sp>
      </p:grpSp>
      <p:grpSp>
        <p:nvGrpSpPr>
          <p:cNvPr id="88" name="Graphic 221">
            <a:extLst>
              <a:ext uri="{FF2B5EF4-FFF2-40B4-BE49-F238E27FC236}">
                <a16:creationId xmlns:a16="http://schemas.microsoft.com/office/drawing/2014/main" id="{FE2D477E-54B7-FC4A-9292-CEC0044F5B77}"/>
              </a:ext>
            </a:extLst>
          </p:cNvPr>
          <p:cNvGrpSpPr>
            <a:grpSpLocks noChangeAspect="1"/>
          </p:cNvGrpSpPr>
          <p:nvPr/>
        </p:nvGrpSpPr>
        <p:grpSpPr>
          <a:xfrm>
            <a:off x="7280088" y="1682838"/>
            <a:ext cx="349341" cy="338602"/>
            <a:chOff x="4466106" y="4314477"/>
            <a:chExt cx="465788" cy="451469"/>
          </a:xfrm>
          <a:solidFill>
            <a:srgbClr val="FFFFFF"/>
          </a:solidFill>
        </p:grpSpPr>
        <p:sp>
          <p:nvSpPr>
            <p:cNvPr id="89" name="Freeform: Shape 13">
              <a:extLst>
                <a:ext uri="{FF2B5EF4-FFF2-40B4-BE49-F238E27FC236}">
                  <a16:creationId xmlns:a16="http://schemas.microsoft.com/office/drawing/2014/main" id="{6AD23F9E-07B2-F141-A811-E64AC28015A2}"/>
                </a:ext>
              </a:extLst>
            </p:cNvPr>
            <p:cNvSpPr/>
            <p:nvPr/>
          </p:nvSpPr>
          <p:spPr>
            <a:xfrm>
              <a:off x="4502213" y="4515546"/>
              <a:ext cx="66379" cy="189653"/>
            </a:xfrm>
            <a:custGeom>
              <a:avLst/>
              <a:gdLst>
                <a:gd name="connsiteX0" fmla="*/ 0 w 66378"/>
                <a:gd name="connsiteY0" fmla="*/ 5521 h 189653"/>
                <a:gd name="connsiteX1" fmla="*/ 17946 w 66378"/>
                <a:gd name="connsiteY1" fmla="*/ 0 h 189653"/>
                <a:gd name="connsiteX2" fmla="*/ 75719 w 66378"/>
                <a:gd name="connsiteY2" fmla="*/ 187795 h 189653"/>
                <a:gd name="connsiteX3" fmla="*/ 57773 w 66378"/>
                <a:gd name="connsiteY3" fmla="*/ 193316 h 189653"/>
              </a:gdLst>
              <a:ahLst/>
              <a:cxnLst>
                <a:cxn ang="0">
                  <a:pos x="connsiteX0" y="connsiteY0"/>
                </a:cxn>
                <a:cxn ang="0">
                  <a:pos x="connsiteX1" y="connsiteY1"/>
                </a:cxn>
                <a:cxn ang="0">
                  <a:pos x="connsiteX2" y="connsiteY2"/>
                </a:cxn>
                <a:cxn ang="0">
                  <a:pos x="connsiteX3" y="connsiteY3"/>
                </a:cxn>
              </a:cxnLst>
              <a:rect l="l" t="t" r="r" b="b"/>
              <a:pathLst>
                <a:path w="66378" h="189653">
                  <a:moveTo>
                    <a:pt x="0" y="5521"/>
                  </a:moveTo>
                  <a:lnTo>
                    <a:pt x="17946" y="0"/>
                  </a:lnTo>
                  <a:lnTo>
                    <a:pt x="75719" y="187795"/>
                  </a:lnTo>
                  <a:lnTo>
                    <a:pt x="57773" y="193316"/>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0" name="Freeform: Shape 21">
              <a:extLst>
                <a:ext uri="{FF2B5EF4-FFF2-40B4-BE49-F238E27FC236}">
                  <a16:creationId xmlns:a16="http://schemas.microsoft.com/office/drawing/2014/main" id="{0BF9BD0D-07DD-1642-A015-F4384261FAD4}"/>
                </a:ext>
              </a:extLst>
            </p:cNvPr>
            <p:cNvSpPr/>
            <p:nvPr/>
          </p:nvSpPr>
          <p:spPr>
            <a:xfrm>
              <a:off x="4519607" y="4360232"/>
              <a:ext cx="151723" cy="113792"/>
            </a:xfrm>
            <a:custGeom>
              <a:avLst/>
              <a:gdLst>
                <a:gd name="connsiteX0" fmla="*/ 0 w 151722"/>
                <a:gd name="connsiteY0" fmla="*/ 100481 h 113792"/>
                <a:gd name="connsiteX1" fmla="*/ 144552 w 151722"/>
                <a:gd name="connsiteY1" fmla="*/ 0 h 113792"/>
                <a:gd name="connsiteX2" fmla="*/ 155254 w 151722"/>
                <a:gd name="connsiteY2" fmla="*/ 15396 h 113792"/>
                <a:gd name="connsiteX3" fmla="*/ 10702 w 151722"/>
                <a:gd name="connsiteY3" fmla="*/ 115877 h 113792"/>
              </a:gdLst>
              <a:ahLst/>
              <a:cxnLst>
                <a:cxn ang="0">
                  <a:pos x="connsiteX0" y="connsiteY0"/>
                </a:cxn>
                <a:cxn ang="0">
                  <a:pos x="connsiteX1" y="connsiteY1"/>
                </a:cxn>
                <a:cxn ang="0">
                  <a:pos x="connsiteX2" y="connsiteY2"/>
                </a:cxn>
                <a:cxn ang="0">
                  <a:pos x="connsiteX3" y="connsiteY3"/>
                </a:cxn>
              </a:cxnLst>
              <a:rect l="l" t="t" r="r" b="b"/>
              <a:pathLst>
                <a:path w="151722" h="113792">
                  <a:moveTo>
                    <a:pt x="0" y="100481"/>
                  </a:moveTo>
                  <a:lnTo>
                    <a:pt x="144552" y="0"/>
                  </a:lnTo>
                  <a:lnTo>
                    <a:pt x="155254" y="15396"/>
                  </a:lnTo>
                  <a:lnTo>
                    <a:pt x="10702" y="115877"/>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1" name="Freeform: Shape 22">
              <a:extLst>
                <a:ext uri="{FF2B5EF4-FFF2-40B4-BE49-F238E27FC236}">
                  <a16:creationId xmlns:a16="http://schemas.microsoft.com/office/drawing/2014/main" id="{C384D2E8-45E9-E643-82EB-EDE467EAA61B}"/>
                </a:ext>
              </a:extLst>
            </p:cNvPr>
            <p:cNvSpPr/>
            <p:nvPr/>
          </p:nvSpPr>
          <p:spPr>
            <a:xfrm>
              <a:off x="4722445" y="4358843"/>
              <a:ext cx="151723" cy="113792"/>
            </a:xfrm>
            <a:custGeom>
              <a:avLst/>
              <a:gdLst>
                <a:gd name="connsiteX0" fmla="*/ 0 w 151722"/>
                <a:gd name="connsiteY0" fmla="*/ 15382 h 113792"/>
                <a:gd name="connsiteX1" fmla="*/ 10767 w 151722"/>
                <a:gd name="connsiteY1" fmla="*/ 0 h 113792"/>
                <a:gd name="connsiteX2" fmla="*/ 155187 w 151722"/>
                <a:gd name="connsiteY2" fmla="*/ 101086 h 113792"/>
                <a:gd name="connsiteX3" fmla="*/ 144420 w 151722"/>
                <a:gd name="connsiteY3" fmla="*/ 116468 h 113792"/>
              </a:gdLst>
              <a:ahLst/>
              <a:cxnLst>
                <a:cxn ang="0">
                  <a:pos x="connsiteX0" y="connsiteY0"/>
                </a:cxn>
                <a:cxn ang="0">
                  <a:pos x="connsiteX1" y="connsiteY1"/>
                </a:cxn>
                <a:cxn ang="0">
                  <a:pos x="connsiteX2" y="connsiteY2"/>
                </a:cxn>
                <a:cxn ang="0">
                  <a:pos x="connsiteX3" y="connsiteY3"/>
                </a:cxn>
              </a:cxnLst>
              <a:rect l="l" t="t" r="r" b="b"/>
              <a:pathLst>
                <a:path w="151722" h="113792">
                  <a:moveTo>
                    <a:pt x="0" y="15382"/>
                  </a:moveTo>
                  <a:lnTo>
                    <a:pt x="10767" y="0"/>
                  </a:lnTo>
                  <a:lnTo>
                    <a:pt x="155187" y="101086"/>
                  </a:lnTo>
                  <a:lnTo>
                    <a:pt x="144420" y="116468"/>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2" name="Freeform: Shape 23">
              <a:extLst>
                <a:ext uri="{FF2B5EF4-FFF2-40B4-BE49-F238E27FC236}">
                  <a16:creationId xmlns:a16="http://schemas.microsoft.com/office/drawing/2014/main" id="{30FB2511-98D0-FC4D-A67F-F9CC0A6F4921}"/>
                </a:ext>
              </a:extLst>
            </p:cNvPr>
            <p:cNvSpPr/>
            <p:nvPr/>
          </p:nvSpPr>
          <p:spPr>
            <a:xfrm>
              <a:off x="4820149" y="4511171"/>
              <a:ext cx="66379" cy="189653"/>
            </a:xfrm>
            <a:custGeom>
              <a:avLst/>
              <a:gdLst>
                <a:gd name="connsiteX0" fmla="*/ 0 w 66378"/>
                <a:gd name="connsiteY0" fmla="*/ 188622 h 189653"/>
                <a:gd name="connsiteX1" fmla="*/ 56979 w 66378"/>
                <a:gd name="connsiteY1" fmla="*/ 0 h 189653"/>
                <a:gd name="connsiteX2" fmla="*/ 75004 w 66378"/>
                <a:gd name="connsiteY2" fmla="*/ 5445 h 189653"/>
                <a:gd name="connsiteX3" fmla="*/ 18025 w 66378"/>
                <a:gd name="connsiteY3" fmla="*/ 194067 h 189653"/>
              </a:gdLst>
              <a:ahLst/>
              <a:cxnLst>
                <a:cxn ang="0">
                  <a:pos x="connsiteX0" y="connsiteY0"/>
                </a:cxn>
                <a:cxn ang="0">
                  <a:pos x="connsiteX1" y="connsiteY1"/>
                </a:cxn>
                <a:cxn ang="0">
                  <a:pos x="connsiteX2" y="connsiteY2"/>
                </a:cxn>
                <a:cxn ang="0">
                  <a:pos x="connsiteX3" y="connsiteY3"/>
                </a:cxn>
              </a:cxnLst>
              <a:rect l="l" t="t" r="r" b="b"/>
              <a:pathLst>
                <a:path w="66378" h="189653">
                  <a:moveTo>
                    <a:pt x="0" y="188622"/>
                  </a:moveTo>
                  <a:lnTo>
                    <a:pt x="56979" y="0"/>
                  </a:lnTo>
                  <a:lnTo>
                    <a:pt x="75004" y="5445"/>
                  </a:lnTo>
                  <a:lnTo>
                    <a:pt x="18025" y="194067"/>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3" name="Freeform: Shape 24">
              <a:extLst>
                <a:ext uri="{FF2B5EF4-FFF2-40B4-BE49-F238E27FC236}">
                  <a16:creationId xmlns:a16="http://schemas.microsoft.com/office/drawing/2014/main" id="{73D4E3BF-5FDA-EA45-A65D-DDA3C37C0EDB}"/>
                </a:ext>
              </a:extLst>
            </p:cNvPr>
            <p:cNvSpPr/>
            <p:nvPr/>
          </p:nvSpPr>
          <p:spPr>
            <a:xfrm>
              <a:off x="4612328" y="4718249"/>
              <a:ext cx="170688" cy="9483"/>
            </a:xfrm>
            <a:custGeom>
              <a:avLst/>
              <a:gdLst>
                <a:gd name="connsiteX0" fmla="*/ 0 w 170688"/>
                <a:gd name="connsiteY0" fmla="*/ 0 h 9482"/>
                <a:gd name="connsiteX1" fmla="*/ 173343 w 170688"/>
                <a:gd name="connsiteY1" fmla="*/ 0 h 9482"/>
                <a:gd name="connsiteX2" fmla="*/ 173343 w 170688"/>
                <a:gd name="connsiteY2" fmla="*/ 18776 h 9482"/>
                <a:gd name="connsiteX3" fmla="*/ 0 w 170688"/>
                <a:gd name="connsiteY3" fmla="*/ 18776 h 9482"/>
              </a:gdLst>
              <a:ahLst/>
              <a:cxnLst>
                <a:cxn ang="0">
                  <a:pos x="connsiteX0" y="connsiteY0"/>
                </a:cxn>
                <a:cxn ang="0">
                  <a:pos x="connsiteX1" y="connsiteY1"/>
                </a:cxn>
                <a:cxn ang="0">
                  <a:pos x="connsiteX2" y="connsiteY2"/>
                </a:cxn>
                <a:cxn ang="0">
                  <a:pos x="connsiteX3" y="connsiteY3"/>
                </a:cxn>
              </a:cxnLst>
              <a:rect l="l" t="t" r="r" b="b"/>
              <a:pathLst>
                <a:path w="170688" h="9482">
                  <a:moveTo>
                    <a:pt x="0" y="0"/>
                  </a:moveTo>
                  <a:lnTo>
                    <a:pt x="173343" y="0"/>
                  </a:lnTo>
                  <a:lnTo>
                    <a:pt x="173343" y="18776"/>
                  </a:lnTo>
                  <a:lnTo>
                    <a:pt x="0" y="18776"/>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4" name="Freeform: Shape 25">
              <a:extLst>
                <a:ext uri="{FF2B5EF4-FFF2-40B4-BE49-F238E27FC236}">
                  <a16:creationId xmlns:a16="http://schemas.microsoft.com/office/drawing/2014/main" id="{79427E21-3A46-6A4D-8891-EFE38D0AFBA1}"/>
                </a:ext>
              </a:extLst>
            </p:cNvPr>
            <p:cNvSpPr/>
            <p:nvPr/>
          </p:nvSpPr>
          <p:spPr>
            <a:xfrm>
              <a:off x="4661069" y="4314477"/>
              <a:ext cx="75861" cy="75861"/>
            </a:xfrm>
            <a:custGeom>
              <a:avLst/>
              <a:gdLst>
                <a:gd name="connsiteX0" fmla="*/ 37931 w 75861"/>
                <a:gd name="connsiteY0" fmla="*/ 75861 h 75861"/>
                <a:gd name="connsiteX1" fmla="*/ 0 w 75861"/>
                <a:gd name="connsiteY1" fmla="*/ 37931 h 75861"/>
                <a:gd name="connsiteX2" fmla="*/ 37931 w 75861"/>
                <a:gd name="connsiteY2" fmla="*/ 0 h 75861"/>
                <a:gd name="connsiteX3" fmla="*/ 75861 w 75861"/>
                <a:gd name="connsiteY3" fmla="*/ 37931 h 75861"/>
                <a:gd name="connsiteX4" fmla="*/ 37931 w 75861"/>
                <a:gd name="connsiteY4" fmla="*/ 75861 h 75861"/>
                <a:gd name="connsiteX5" fmla="*/ 37931 w 75861"/>
                <a:gd name="connsiteY5" fmla="*/ 18112 h 75861"/>
                <a:gd name="connsiteX6" fmla="*/ 18396 w 75861"/>
                <a:gd name="connsiteY6" fmla="*/ 37646 h 75861"/>
                <a:gd name="connsiteX7" fmla="*/ 37931 w 75861"/>
                <a:gd name="connsiteY7" fmla="*/ 57180 h 75861"/>
                <a:gd name="connsiteX8" fmla="*/ 57465 w 75861"/>
                <a:gd name="connsiteY8" fmla="*/ 37646 h 75861"/>
                <a:gd name="connsiteX9" fmla="*/ 37931 w 75861"/>
                <a:gd name="connsiteY9" fmla="*/ 181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61" h="75861">
                  <a:moveTo>
                    <a:pt x="37931" y="75861"/>
                  </a:moveTo>
                  <a:cubicBezTo>
                    <a:pt x="16982" y="75861"/>
                    <a:pt x="0" y="58879"/>
                    <a:pt x="0" y="37931"/>
                  </a:cubicBezTo>
                  <a:cubicBezTo>
                    <a:pt x="0" y="16982"/>
                    <a:pt x="16982" y="0"/>
                    <a:pt x="37931" y="0"/>
                  </a:cubicBezTo>
                  <a:cubicBezTo>
                    <a:pt x="58879" y="0"/>
                    <a:pt x="75861" y="16982"/>
                    <a:pt x="75861" y="37931"/>
                  </a:cubicBezTo>
                  <a:cubicBezTo>
                    <a:pt x="75861" y="58879"/>
                    <a:pt x="58879" y="75861"/>
                    <a:pt x="37931" y="75861"/>
                  </a:cubicBezTo>
                  <a:close/>
                  <a:moveTo>
                    <a:pt x="37931" y="18112"/>
                  </a:moveTo>
                  <a:cubicBezTo>
                    <a:pt x="27142" y="18112"/>
                    <a:pt x="18396" y="26858"/>
                    <a:pt x="18396" y="37646"/>
                  </a:cubicBezTo>
                  <a:cubicBezTo>
                    <a:pt x="18396" y="48435"/>
                    <a:pt x="27142" y="57180"/>
                    <a:pt x="37931" y="57180"/>
                  </a:cubicBezTo>
                  <a:cubicBezTo>
                    <a:pt x="48719" y="57180"/>
                    <a:pt x="57465" y="48435"/>
                    <a:pt x="57465" y="37646"/>
                  </a:cubicBezTo>
                  <a:cubicBezTo>
                    <a:pt x="57465" y="26858"/>
                    <a:pt x="48719" y="18112"/>
                    <a:pt x="37931" y="18112"/>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5" name="Freeform: Shape 26">
              <a:extLst>
                <a:ext uri="{FF2B5EF4-FFF2-40B4-BE49-F238E27FC236}">
                  <a16:creationId xmlns:a16="http://schemas.microsoft.com/office/drawing/2014/main" id="{982A7AD4-28C2-DA4A-A7F2-C68A223B3AFB}"/>
                </a:ext>
              </a:extLst>
            </p:cNvPr>
            <p:cNvSpPr/>
            <p:nvPr/>
          </p:nvSpPr>
          <p:spPr>
            <a:xfrm>
              <a:off x="4545476" y="4690085"/>
              <a:ext cx="75861" cy="75861"/>
            </a:xfrm>
            <a:custGeom>
              <a:avLst/>
              <a:gdLst>
                <a:gd name="connsiteX0" fmla="*/ 37931 w 75861"/>
                <a:gd name="connsiteY0" fmla="*/ 75861 h 75861"/>
                <a:gd name="connsiteX1" fmla="*/ 0 w 75861"/>
                <a:gd name="connsiteY1" fmla="*/ 37931 h 75861"/>
                <a:gd name="connsiteX2" fmla="*/ 37931 w 75861"/>
                <a:gd name="connsiteY2" fmla="*/ 0 h 75861"/>
                <a:gd name="connsiteX3" fmla="*/ 75861 w 75861"/>
                <a:gd name="connsiteY3" fmla="*/ 37931 h 75861"/>
                <a:gd name="connsiteX4" fmla="*/ 37931 w 75861"/>
                <a:gd name="connsiteY4" fmla="*/ 75861 h 75861"/>
                <a:gd name="connsiteX5" fmla="*/ 37931 w 75861"/>
                <a:gd name="connsiteY5" fmla="*/ 18112 h 75861"/>
                <a:gd name="connsiteX6" fmla="*/ 18405 w 75861"/>
                <a:gd name="connsiteY6" fmla="*/ 37654 h 75861"/>
                <a:gd name="connsiteX7" fmla="*/ 37947 w 75861"/>
                <a:gd name="connsiteY7" fmla="*/ 57180 h 75861"/>
                <a:gd name="connsiteX8" fmla="*/ 57473 w 75861"/>
                <a:gd name="connsiteY8" fmla="*/ 37638 h 75861"/>
                <a:gd name="connsiteX9" fmla="*/ 57465 w 75861"/>
                <a:gd name="connsiteY9" fmla="*/ 37077 h 75861"/>
                <a:gd name="connsiteX10" fmla="*/ 37931 w 75861"/>
                <a:gd name="connsiteY10" fmla="*/ 181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61" h="75861">
                  <a:moveTo>
                    <a:pt x="37931" y="75861"/>
                  </a:moveTo>
                  <a:cubicBezTo>
                    <a:pt x="16982" y="75861"/>
                    <a:pt x="0" y="58879"/>
                    <a:pt x="0" y="37931"/>
                  </a:cubicBezTo>
                  <a:cubicBezTo>
                    <a:pt x="0" y="16982"/>
                    <a:pt x="16982" y="0"/>
                    <a:pt x="37931" y="0"/>
                  </a:cubicBezTo>
                  <a:cubicBezTo>
                    <a:pt x="58879" y="0"/>
                    <a:pt x="75861" y="16982"/>
                    <a:pt x="75861" y="37931"/>
                  </a:cubicBezTo>
                  <a:cubicBezTo>
                    <a:pt x="75861" y="58879"/>
                    <a:pt x="58879" y="75861"/>
                    <a:pt x="37931" y="75861"/>
                  </a:cubicBezTo>
                  <a:close/>
                  <a:moveTo>
                    <a:pt x="37931" y="18112"/>
                  </a:moveTo>
                  <a:cubicBezTo>
                    <a:pt x="27142" y="18116"/>
                    <a:pt x="18400" y="26866"/>
                    <a:pt x="18405" y="37654"/>
                  </a:cubicBezTo>
                  <a:cubicBezTo>
                    <a:pt x="18409" y="48443"/>
                    <a:pt x="27159" y="57185"/>
                    <a:pt x="37947" y="57180"/>
                  </a:cubicBezTo>
                  <a:cubicBezTo>
                    <a:pt x="48736" y="57176"/>
                    <a:pt x="57478" y="48426"/>
                    <a:pt x="57473" y="37638"/>
                  </a:cubicBezTo>
                  <a:cubicBezTo>
                    <a:pt x="57473" y="37451"/>
                    <a:pt x="57470" y="37264"/>
                    <a:pt x="57465" y="37077"/>
                  </a:cubicBezTo>
                  <a:cubicBezTo>
                    <a:pt x="57207" y="26490"/>
                    <a:pt x="48521" y="18057"/>
                    <a:pt x="37931" y="18112"/>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6" name="Freeform: Shape 27">
              <a:extLst>
                <a:ext uri="{FF2B5EF4-FFF2-40B4-BE49-F238E27FC236}">
                  <a16:creationId xmlns:a16="http://schemas.microsoft.com/office/drawing/2014/main" id="{4BBBAD8A-375F-5944-BC4F-A664A58D1E36}"/>
                </a:ext>
              </a:extLst>
            </p:cNvPr>
            <p:cNvSpPr/>
            <p:nvPr/>
          </p:nvSpPr>
          <p:spPr>
            <a:xfrm>
              <a:off x="4776663" y="4690085"/>
              <a:ext cx="75861" cy="75861"/>
            </a:xfrm>
            <a:custGeom>
              <a:avLst/>
              <a:gdLst>
                <a:gd name="connsiteX0" fmla="*/ 37931 w 75861"/>
                <a:gd name="connsiteY0" fmla="*/ 75861 h 75861"/>
                <a:gd name="connsiteX1" fmla="*/ 0 w 75861"/>
                <a:gd name="connsiteY1" fmla="*/ 37931 h 75861"/>
                <a:gd name="connsiteX2" fmla="*/ 37931 w 75861"/>
                <a:gd name="connsiteY2" fmla="*/ 0 h 75861"/>
                <a:gd name="connsiteX3" fmla="*/ 75861 w 75861"/>
                <a:gd name="connsiteY3" fmla="*/ 37931 h 75861"/>
                <a:gd name="connsiteX4" fmla="*/ 37931 w 75861"/>
                <a:gd name="connsiteY4" fmla="*/ 75861 h 75861"/>
                <a:gd name="connsiteX5" fmla="*/ 37931 w 75861"/>
                <a:gd name="connsiteY5" fmla="*/ 18112 h 75861"/>
                <a:gd name="connsiteX6" fmla="*/ 18310 w 75861"/>
                <a:gd name="connsiteY6" fmla="*/ 37559 h 75861"/>
                <a:gd name="connsiteX7" fmla="*/ 37758 w 75861"/>
                <a:gd name="connsiteY7" fmla="*/ 57180 h 75861"/>
                <a:gd name="connsiteX8" fmla="*/ 57378 w 75861"/>
                <a:gd name="connsiteY8" fmla="*/ 37733 h 75861"/>
                <a:gd name="connsiteX9" fmla="*/ 57370 w 75861"/>
                <a:gd name="connsiteY9" fmla="*/ 37077 h 75861"/>
                <a:gd name="connsiteX10" fmla="*/ 37931 w 75861"/>
                <a:gd name="connsiteY10" fmla="*/ 18112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61" h="75861">
                  <a:moveTo>
                    <a:pt x="37931" y="75861"/>
                  </a:moveTo>
                  <a:cubicBezTo>
                    <a:pt x="16982" y="75861"/>
                    <a:pt x="0" y="58879"/>
                    <a:pt x="0" y="37931"/>
                  </a:cubicBezTo>
                  <a:cubicBezTo>
                    <a:pt x="0" y="16982"/>
                    <a:pt x="16982" y="0"/>
                    <a:pt x="37931" y="0"/>
                  </a:cubicBezTo>
                  <a:cubicBezTo>
                    <a:pt x="58879" y="0"/>
                    <a:pt x="75861" y="16982"/>
                    <a:pt x="75861" y="37931"/>
                  </a:cubicBezTo>
                  <a:cubicBezTo>
                    <a:pt x="75861" y="58879"/>
                    <a:pt x="58879" y="75861"/>
                    <a:pt x="37931" y="75861"/>
                  </a:cubicBezTo>
                  <a:close/>
                  <a:moveTo>
                    <a:pt x="37931" y="18112"/>
                  </a:moveTo>
                  <a:cubicBezTo>
                    <a:pt x="27142" y="18064"/>
                    <a:pt x="18358" y="26771"/>
                    <a:pt x="18310" y="37559"/>
                  </a:cubicBezTo>
                  <a:cubicBezTo>
                    <a:pt x="18262" y="48348"/>
                    <a:pt x="26969" y="57132"/>
                    <a:pt x="37758" y="57180"/>
                  </a:cubicBezTo>
                  <a:cubicBezTo>
                    <a:pt x="48546" y="57228"/>
                    <a:pt x="57330" y="48521"/>
                    <a:pt x="57378" y="37733"/>
                  </a:cubicBezTo>
                  <a:cubicBezTo>
                    <a:pt x="57379" y="37514"/>
                    <a:pt x="57376" y="37296"/>
                    <a:pt x="57370" y="37077"/>
                  </a:cubicBezTo>
                  <a:cubicBezTo>
                    <a:pt x="57113" y="26527"/>
                    <a:pt x="48484" y="18109"/>
                    <a:pt x="37931" y="18112"/>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7" name="Freeform: Shape 28">
              <a:extLst>
                <a:ext uri="{FF2B5EF4-FFF2-40B4-BE49-F238E27FC236}">
                  <a16:creationId xmlns:a16="http://schemas.microsoft.com/office/drawing/2014/main" id="{630229A0-45A9-2947-B25A-ABDA6D614BC1}"/>
                </a:ext>
              </a:extLst>
            </p:cNvPr>
            <p:cNvSpPr/>
            <p:nvPr/>
          </p:nvSpPr>
          <p:spPr>
            <a:xfrm>
              <a:off x="4466106" y="4451786"/>
              <a:ext cx="75861" cy="75861"/>
            </a:xfrm>
            <a:custGeom>
              <a:avLst/>
              <a:gdLst>
                <a:gd name="connsiteX0" fmla="*/ 37931 w 75861"/>
                <a:gd name="connsiteY0" fmla="*/ 75861 h 75861"/>
                <a:gd name="connsiteX1" fmla="*/ 0 w 75861"/>
                <a:gd name="connsiteY1" fmla="*/ 37931 h 75861"/>
                <a:gd name="connsiteX2" fmla="*/ 37931 w 75861"/>
                <a:gd name="connsiteY2" fmla="*/ 0 h 75861"/>
                <a:gd name="connsiteX3" fmla="*/ 75861 w 75861"/>
                <a:gd name="connsiteY3" fmla="*/ 37931 h 75861"/>
                <a:gd name="connsiteX4" fmla="*/ 37931 w 75861"/>
                <a:gd name="connsiteY4" fmla="*/ 75861 h 75861"/>
                <a:gd name="connsiteX5" fmla="*/ 37931 w 75861"/>
                <a:gd name="connsiteY5" fmla="*/ 18017 h 75861"/>
                <a:gd name="connsiteX6" fmla="*/ 17836 w 75861"/>
                <a:gd name="connsiteY6" fmla="*/ 36974 h 75861"/>
                <a:gd name="connsiteX7" fmla="*/ 36793 w 75861"/>
                <a:gd name="connsiteY7" fmla="*/ 57069 h 75861"/>
                <a:gd name="connsiteX8" fmla="*/ 56888 w 75861"/>
                <a:gd name="connsiteY8" fmla="*/ 38112 h 75861"/>
                <a:gd name="connsiteX9" fmla="*/ 56896 w 75861"/>
                <a:gd name="connsiteY9" fmla="*/ 37551 h 75861"/>
                <a:gd name="connsiteX10" fmla="*/ 37931 w 75861"/>
                <a:gd name="connsiteY10" fmla="*/ 18017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61" h="75861">
                  <a:moveTo>
                    <a:pt x="37931" y="75861"/>
                  </a:moveTo>
                  <a:cubicBezTo>
                    <a:pt x="16982" y="75861"/>
                    <a:pt x="0" y="58879"/>
                    <a:pt x="0" y="37931"/>
                  </a:cubicBezTo>
                  <a:cubicBezTo>
                    <a:pt x="0" y="16982"/>
                    <a:pt x="16982" y="0"/>
                    <a:pt x="37931" y="0"/>
                  </a:cubicBezTo>
                  <a:cubicBezTo>
                    <a:pt x="58879" y="0"/>
                    <a:pt x="75861" y="16982"/>
                    <a:pt x="75861" y="37931"/>
                  </a:cubicBezTo>
                  <a:cubicBezTo>
                    <a:pt x="75861" y="58879"/>
                    <a:pt x="58879" y="75861"/>
                    <a:pt x="37931" y="75861"/>
                  </a:cubicBezTo>
                  <a:close/>
                  <a:moveTo>
                    <a:pt x="37931" y="18017"/>
                  </a:moveTo>
                  <a:cubicBezTo>
                    <a:pt x="27147" y="17703"/>
                    <a:pt x="18150" y="26190"/>
                    <a:pt x="17836" y="36974"/>
                  </a:cubicBezTo>
                  <a:cubicBezTo>
                    <a:pt x="17521" y="47758"/>
                    <a:pt x="26009" y="56755"/>
                    <a:pt x="36793" y="57069"/>
                  </a:cubicBezTo>
                  <a:cubicBezTo>
                    <a:pt x="47577" y="57383"/>
                    <a:pt x="56573" y="48896"/>
                    <a:pt x="56888" y="38112"/>
                  </a:cubicBezTo>
                  <a:cubicBezTo>
                    <a:pt x="56893" y="37925"/>
                    <a:pt x="56896" y="37738"/>
                    <a:pt x="56896" y="37551"/>
                  </a:cubicBezTo>
                  <a:cubicBezTo>
                    <a:pt x="56900" y="26981"/>
                    <a:pt x="48496" y="18325"/>
                    <a:pt x="37931" y="18017"/>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8" name="Freeform: Shape 29">
              <a:extLst>
                <a:ext uri="{FF2B5EF4-FFF2-40B4-BE49-F238E27FC236}">
                  <a16:creationId xmlns:a16="http://schemas.microsoft.com/office/drawing/2014/main" id="{23468FAE-3302-6B4E-8E69-284D12A4D846}"/>
                </a:ext>
              </a:extLst>
            </p:cNvPr>
            <p:cNvSpPr/>
            <p:nvPr/>
          </p:nvSpPr>
          <p:spPr>
            <a:xfrm>
              <a:off x="4856033" y="4451786"/>
              <a:ext cx="75861" cy="75861"/>
            </a:xfrm>
            <a:custGeom>
              <a:avLst/>
              <a:gdLst>
                <a:gd name="connsiteX0" fmla="*/ 37931 w 75861"/>
                <a:gd name="connsiteY0" fmla="*/ 75861 h 75861"/>
                <a:gd name="connsiteX1" fmla="*/ 0 w 75861"/>
                <a:gd name="connsiteY1" fmla="*/ 37931 h 75861"/>
                <a:gd name="connsiteX2" fmla="*/ 37931 w 75861"/>
                <a:gd name="connsiteY2" fmla="*/ 0 h 75861"/>
                <a:gd name="connsiteX3" fmla="*/ 75861 w 75861"/>
                <a:gd name="connsiteY3" fmla="*/ 37931 h 75861"/>
                <a:gd name="connsiteX4" fmla="*/ 37931 w 75861"/>
                <a:gd name="connsiteY4" fmla="*/ 75861 h 75861"/>
                <a:gd name="connsiteX5" fmla="*/ 37931 w 75861"/>
                <a:gd name="connsiteY5" fmla="*/ 18017 h 75861"/>
                <a:gd name="connsiteX6" fmla="*/ 18396 w 75861"/>
                <a:gd name="connsiteY6" fmla="*/ 37551 h 75861"/>
                <a:gd name="connsiteX7" fmla="*/ 37931 w 75861"/>
                <a:gd name="connsiteY7" fmla="*/ 57086 h 75861"/>
                <a:gd name="connsiteX8" fmla="*/ 57465 w 75861"/>
                <a:gd name="connsiteY8" fmla="*/ 37551 h 75861"/>
                <a:gd name="connsiteX9" fmla="*/ 37931 w 75861"/>
                <a:gd name="connsiteY9" fmla="*/ 18017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61" h="75861">
                  <a:moveTo>
                    <a:pt x="37931" y="75861"/>
                  </a:moveTo>
                  <a:cubicBezTo>
                    <a:pt x="16982" y="75861"/>
                    <a:pt x="0" y="58879"/>
                    <a:pt x="0" y="37931"/>
                  </a:cubicBezTo>
                  <a:cubicBezTo>
                    <a:pt x="0" y="16982"/>
                    <a:pt x="16982" y="0"/>
                    <a:pt x="37931" y="0"/>
                  </a:cubicBezTo>
                  <a:cubicBezTo>
                    <a:pt x="58879" y="0"/>
                    <a:pt x="75861" y="16982"/>
                    <a:pt x="75861" y="37931"/>
                  </a:cubicBezTo>
                  <a:cubicBezTo>
                    <a:pt x="75861" y="58879"/>
                    <a:pt x="58879" y="75861"/>
                    <a:pt x="37931" y="75861"/>
                  </a:cubicBezTo>
                  <a:close/>
                  <a:moveTo>
                    <a:pt x="37931" y="18017"/>
                  </a:moveTo>
                  <a:cubicBezTo>
                    <a:pt x="27142" y="18017"/>
                    <a:pt x="18396" y="26763"/>
                    <a:pt x="18396" y="37551"/>
                  </a:cubicBezTo>
                  <a:cubicBezTo>
                    <a:pt x="18396" y="48340"/>
                    <a:pt x="27142" y="57086"/>
                    <a:pt x="37931" y="57086"/>
                  </a:cubicBezTo>
                  <a:cubicBezTo>
                    <a:pt x="48719" y="57086"/>
                    <a:pt x="57465" y="48340"/>
                    <a:pt x="57465" y="37551"/>
                  </a:cubicBezTo>
                  <a:cubicBezTo>
                    <a:pt x="57465" y="26763"/>
                    <a:pt x="48719" y="18017"/>
                    <a:pt x="37931" y="18017"/>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99" name="Freeform: Shape 30">
              <a:extLst>
                <a:ext uri="{FF2B5EF4-FFF2-40B4-BE49-F238E27FC236}">
                  <a16:creationId xmlns:a16="http://schemas.microsoft.com/office/drawing/2014/main" id="{CE0BB7BB-5C39-CD4B-B523-0F79ACDA8E19}"/>
                </a:ext>
              </a:extLst>
            </p:cNvPr>
            <p:cNvSpPr/>
            <p:nvPr/>
          </p:nvSpPr>
          <p:spPr>
            <a:xfrm>
              <a:off x="4689612" y="4380951"/>
              <a:ext cx="9483" cy="47413"/>
            </a:xfrm>
            <a:custGeom>
              <a:avLst/>
              <a:gdLst>
                <a:gd name="connsiteX0" fmla="*/ 0 w 9482"/>
                <a:gd name="connsiteY0" fmla="*/ 0 h 47413"/>
                <a:gd name="connsiteX1" fmla="*/ 18776 w 9482"/>
                <a:gd name="connsiteY1" fmla="*/ 0 h 47413"/>
                <a:gd name="connsiteX2" fmla="*/ 18776 w 9482"/>
                <a:gd name="connsiteY2" fmla="*/ 50543 h 47413"/>
                <a:gd name="connsiteX3" fmla="*/ 0 w 9482"/>
                <a:gd name="connsiteY3" fmla="*/ 50543 h 47413"/>
              </a:gdLst>
              <a:ahLst/>
              <a:cxnLst>
                <a:cxn ang="0">
                  <a:pos x="connsiteX0" y="connsiteY0"/>
                </a:cxn>
                <a:cxn ang="0">
                  <a:pos x="connsiteX1" y="connsiteY1"/>
                </a:cxn>
                <a:cxn ang="0">
                  <a:pos x="connsiteX2" y="connsiteY2"/>
                </a:cxn>
                <a:cxn ang="0">
                  <a:pos x="connsiteX3" y="connsiteY3"/>
                </a:cxn>
              </a:cxnLst>
              <a:rect l="l" t="t" r="r" b="b"/>
              <a:pathLst>
                <a:path w="9482" h="47413">
                  <a:moveTo>
                    <a:pt x="0" y="0"/>
                  </a:moveTo>
                  <a:lnTo>
                    <a:pt x="18776" y="0"/>
                  </a:lnTo>
                  <a:lnTo>
                    <a:pt x="18776" y="50543"/>
                  </a:lnTo>
                  <a:lnTo>
                    <a:pt x="0" y="50543"/>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0" name="Freeform: Shape 232">
              <a:extLst>
                <a:ext uri="{FF2B5EF4-FFF2-40B4-BE49-F238E27FC236}">
                  <a16:creationId xmlns:a16="http://schemas.microsoft.com/office/drawing/2014/main" id="{EA9F85E9-5265-3940-8012-BEF7AA303EA9}"/>
                </a:ext>
              </a:extLst>
            </p:cNvPr>
            <p:cNvSpPr/>
            <p:nvPr/>
          </p:nvSpPr>
          <p:spPr>
            <a:xfrm>
              <a:off x="4529185" y="4495093"/>
              <a:ext cx="56896" cy="37931"/>
            </a:xfrm>
            <a:custGeom>
              <a:avLst/>
              <a:gdLst>
                <a:gd name="connsiteX0" fmla="*/ 0 w 56896"/>
                <a:gd name="connsiteY0" fmla="*/ 17256 h 37930"/>
                <a:gd name="connsiteX1" fmla="*/ 7400 w 56896"/>
                <a:gd name="connsiteY1" fmla="*/ 0 h 37930"/>
                <a:gd name="connsiteX2" fmla="*/ 57948 w 56896"/>
                <a:gd name="connsiteY2" fmla="*/ 21675 h 37930"/>
                <a:gd name="connsiteX3" fmla="*/ 50548 w 56896"/>
                <a:gd name="connsiteY3" fmla="*/ 38932 h 37930"/>
              </a:gdLst>
              <a:ahLst/>
              <a:cxnLst>
                <a:cxn ang="0">
                  <a:pos x="connsiteX0" y="connsiteY0"/>
                </a:cxn>
                <a:cxn ang="0">
                  <a:pos x="connsiteX1" y="connsiteY1"/>
                </a:cxn>
                <a:cxn ang="0">
                  <a:pos x="connsiteX2" y="connsiteY2"/>
                </a:cxn>
                <a:cxn ang="0">
                  <a:pos x="connsiteX3" y="connsiteY3"/>
                </a:cxn>
              </a:cxnLst>
              <a:rect l="l" t="t" r="r" b="b"/>
              <a:pathLst>
                <a:path w="56896" h="37930">
                  <a:moveTo>
                    <a:pt x="0" y="17256"/>
                  </a:moveTo>
                  <a:lnTo>
                    <a:pt x="7400" y="0"/>
                  </a:lnTo>
                  <a:lnTo>
                    <a:pt x="57948" y="21675"/>
                  </a:lnTo>
                  <a:lnTo>
                    <a:pt x="50548" y="38932"/>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1" name="Freeform: Shape 233">
              <a:extLst>
                <a:ext uri="{FF2B5EF4-FFF2-40B4-BE49-F238E27FC236}">
                  <a16:creationId xmlns:a16="http://schemas.microsoft.com/office/drawing/2014/main" id="{0D7C608E-7811-0541-AA91-D09774F4C69E}"/>
                </a:ext>
              </a:extLst>
            </p:cNvPr>
            <p:cNvSpPr/>
            <p:nvPr/>
          </p:nvSpPr>
          <p:spPr>
            <a:xfrm>
              <a:off x="4590008" y="4657497"/>
              <a:ext cx="37931" cy="47413"/>
            </a:xfrm>
            <a:custGeom>
              <a:avLst/>
              <a:gdLst>
                <a:gd name="connsiteX0" fmla="*/ 0 w 37930"/>
                <a:gd name="connsiteY0" fmla="*/ 43316 h 47413"/>
                <a:gd name="connsiteX1" fmla="*/ 28878 w 37930"/>
                <a:gd name="connsiteY1" fmla="*/ 0 h 47413"/>
                <a:gd name="connsiteX2" fmla="*/ 44500 w 37930"/>
                <a:gd name="connsiteY2" fmla="*/ 10415 h 47413"/>
                <a:gd name="connsiteX3" fmla="*/ 15622 w 37930"/>
                <a:gd name="connsiteY3" fmla="*/ 537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43316"/>
                  </a:moveTo>
                  <a:lnTo>
                    <a:pt x="28878" y="0"/>
                  </a:lnTo>
                  <a:lnTo>
                    <a:pt x="44500" y="10415"/>
                  </a:lnTo>
                  <a:lnTo>
                    <a:pt x="15622" y="53731"/>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2" name="Freeform: Shape 234">
              <a:extLst>
                <a:ext uri="{FF2B5EF4-FFF2-40B4-BE49-F238E27FC236}">
                  <a16:creationId xmlns:a16="http://schemas.microsoft.com/office/drawing/2014/main" id="{47CBDA07-279E-724F-BF30-E292B1044A61}"/>
                </a:ext>
              </a:extLst>
            </p:cNvPr>
            <p:cNvSpPr/>
            <p:nvPr/>
          </p:nvSpPr>
          <p:spPr>
            <a:xfrm>
              <a:off x="4763411" y="4657502"/>
              <a:ext cx="37931" cy="47413"/>
            </a:xfrm>
            <a:custGeom>
              <a:avLst/>
              <a:gdLst>
                <a:gd name="connsiteX0" fmla="*/ 0 w 37930"/>
                <a:gd name="connsiteY0" fmla="*/ 10415 h 47413"/>
                <a:gd name="connsiteX1" fmla="*/ 15622 w 37930"/>
                <a:gd name="connsiteY1" fmla="*/ 0 h 47413"/>
                <a:gd name="connsiteX2" fmla="*/ 44500 w 37930"/>
                <a:gd name="connsiteY2" fmla="*/ 43316 h 47413"/>
                <a:gd name="connsiteX3" fmla="*/ 28878 w 37930"/>
                <a:gd name="connsiteY3" fmla="*/ 53731 h 47413"/>
              </a:gdLst>
              <a:ahLst/>
              <a:cxnLst>
                <a:cxn ang="0">
                  <a:pos x="connsiteX0" y="connsiteY0"/>
                </a:cxn>
                <a:cxn ang="0">
                  <a:pos x="connsiteX1" y="connsiteY1"/>
                </a:cxn>
                <a:cxn ang="0">
                  <a:pos x="connsiteX2" y="connsiteY2"/>
                </a:cxn>
                <a:cxn ang="0">
                  <a:pos x="connsiteX3" y="connsiteY3"/>
                </a:cxn>
              </a:cxnLst>
              <a:rect l="l" t="t" r="r" b="b"/>
              <a:pathLst>
                <a:path w="37930" h="47413">
                  <a:moveTo>
                    <a:pt x="0" y="10415"/>
                  </a:moveTo>
                  <a:lnTo>
                    <a:pt x="15622" y="0"/>
                  </a:lnTo>
                  <a:lnTo>
                    <a:pt x="44500" y="43316"/>
                  </a:lnTo>
                  <a:lnTo>
                    <a:pt x="28878" y="53731"/>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3" name="Freeform: Shape 235">
              <a:extLst>
                <a:ext uri="{FF2B5EF4-FFF2-40B4-BE49-F238E27FC236}">
                  <a16:creationId xmlns:a16="http://schemas.microsoft.com/office/drawing/2014/main" id="{E929DA86-25F1-DA4D-A598-BF06038625DA}"/>
                </a:ext>
              </a:extLst>
            </p:cNvPr>
            <p:cNvSpPr/>
            <p:nvPr/>
          </p:nvSpPr>
          <p:spPr>
            <a:xfrm>
              <a:off x="4810841" y="4495094"/>
              <a:ext cx="56896" cy="37931"/>
            </a:xfrm>
            <a:custGeom>
              <a:avLst/>
              <a:gdLst>
                <a:gd name="connsiteX0" fmla="*/ 0 w 56896"/>
                <a:gd name="connsiteY0" fmla="*/ 21675 h 37930"/>
                <a:gd name="connsiteX1" fmla="*/ 50548 w 56896"/>
                <a:gd name="connsiteY1" fmla="*/ 0 h 37930"/>
                <a:gd name="connsiteX2" fmla="*/ 57948 w 56896"/>
                <a:gd name="connsiteY2" fmla="*/ 17256 h 37930"/>
                <a:gd name="connsiteX3" fmla="*/ 7400 w 56896"/>
                <a:gd name="connsiteY3" fmla="*/ 38932 h 37930"/>
              </a:gdLst>
              <a:ahLst/>
              <a:cxnLst>
                <a:cxn ang="0">
                  <a:pos x="connsiteX0" y="connsiteY0"/>
                </a:cxn>
                <a:cxn ang="0">
                  <a:pos x="connsiteX1" y="connsiteY1"/>
                </a:cxn>
                <a:cxn ang="0">
                  <a:pos x="connsiteX2" y="connsiteY2"/>
                </a:cxn>
                <a:cxn ang="0">
                  <a:pos x="connsiteX3" y="connsiteY3"/>
                </a:cxn>
              </a:cxnLst>
              <a:rect l="l" t="t" r="r" b="b"/>
              <a:pathLst>
                <a:path w="56896" h="37930">
                  <a:moveTo>
                    <a:pt x="0" y="21675"/>
                  </a:moveTo>
                  <a:lnTo>
                    <a:pt x="50548" y="0"/>
                  </a:lnTo>
                  <a:lnTo>
                    <a:pt x="57948" y="17256"/>
                  </a:lnTo>
                  <a:lnTo>
                    <a:pt x="7400" y="38932"/>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4" name="Freeform: Shape 236">
              <a:extLst>
                <a:ext uri="{FF2B5EF4-FFF2-40B4-BE49-F238E27FC236}">
                  <a16:creationId xmlns:a16="http://schemas.microsoft.com/office/drawing/2014/main" id="{2AAA9840-C8BA-C44D-A25A-CAF20BD4065B}"/>
                </a:ext>
              </a:extLst>
            </p:cNvPr>
            <p:cNvSpPr/>
            <p:nvPr/>
          </p:nvSpPr>
          <p:spPr>
            <a:xfrm>
              <a:off x="4611759" y="4472458"/>
              <a:ext cx="47413" cy="37931"/>
            </a:xfrm>
            <a:custGeom>
              <a:avLst/>
              <a:gdLst>
                <a:gd name="connsiteX0" fmla="*/ 12138 w 47413"/>
                <a:gd name="connsiteY0" fmla="*/ 45991 h 37930"/>
                <a:gd name="connsiteX1" fmla="*/ 2655 w 47413"/>
                <a:gd name="connsiteY1" fmla="*/ 37362 h 37930"/>
                <a:gd name="connsiteX2" fmla="*/ 0 w 47413"/>
                <a:gd name="connsiteY2" fmla="*/ 1328 h 37930"/>
                <a:gd name="connsiteX3" fmla="*/ 18965 w 47413"/>
                <a:gd name="connsiteY3" fmla="*/ 0 h 37930"/>
                <a:gd name="connsiteX4" fmla="*/ 20862 w 47413"/>
                <a:gd name="connsiteY4" fmla="*/ 26551 h 37930"/>
                <a:gd name="connsiteX5" fmla="*/ 47413 w 47413"/>
                <a:gd name="connsiteY5" fmla="*/ 24750 h 37930"/>
                <a:gd name="connsiteX6" fmla="*/ 48836 w 47413"/>
                <a:gd name="connsiteY6" fmla="*/ 43715 h 37930"/>
                <a:gd name="connsiteX7" fmla="*/ 12802 w 47413"/>
                <a:gd name="connsiteY7" fmla="*/ 46370 h 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 h="37930">
                  <a:moveTo>
                    <a:pt x="12138" y="45991"/>
                  </a:moveTo>
                  <a:cubicBezTo>
                    <a:pt x="7217" y="46011"/>
                    <a:pt x="3098" y="42263"/>
                    <a:pt x="2655" y="37362"/>
                  </a:cubicBezTo>
                  <a:lnTo>
                    <a:pt x="0" y="1328"/>
                  </a:lnTo>
                  <a:lnTo>
                    <a:pt x="18965" y="0"/>
                  </a:lnTo>
                  <a:lnTo>
                    <a:pt x="20862" y="26551"/>
                  </a:lnTo>
                  <a:lnTo>
                    <a:pt x="47413" y="24750"/>
                  </a:lnTo>
                  <a:lnTo>
                    <a:pt x="48836" y="43715"/>
                  </a:lnTo>
                  <a:lnTo>
                    <a:pt x="12802" y="46370"/>
                  </a:ln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105" name="Freeform: Shape 237">
              <a:extLst>
                <a:ext uri="{FF2B5EF4-FFF2-40B4-BE49-F238E27FC236}">
                  <a16:creationId xmlns:a16="http://schemas.microsoft.com/office/drawing/2014/main" id="{D7561E75-A40F-D94B-8A63-886C3E4FD57C}"/>
                </a:ext>
              </a:extLst>
            </p:cNvPr>
            <p:cNvSpPr/>
            <p:nvPr/>
          </p:nvSpPr>
          <p:spPr>
            <a:xfrm>
              <a:off x="4601898" y="4459746"/>
              <a:ext cx="189653" cy="189653"/>
            </a:xfrm>
            <a:custGeom>
              <a:avLst/>
              <a:gdLst>
                <a:gd name="connsiteX0" fmla="*/ 97008 w 189653"/>
                <a:gd name="connsiteY0" fmla="*/ 194021 h 189653"/>
                <a:gd name="connsiteX1" fmla="*/ 0 w 189653"/>
                <a:gd name="connsiteY1" fmla="*/ 97677 h 189653"/>
                <a:gd name="connsiteX2" fmla="*/ 18965 w 189653"/>
                <a:gd name="connsiteY2" fmla="*/ 97677 h 189653"/>
                <a:gd name="connsiteX3" fmla="*/ 50448 w 189653"/>
                <a:gd name="connsiteY3" fmla="*/ 159978 h 189653"/>
                <a:gd name="connsiteX4" fmla="*/ 159973 w 189653"/>
                <a:gd name="connsiteY4" fmla="*/ 143953 h 189653"/>
                <a:gd name="connsiteX5" fmla="*/ 144008 w 189653"/>
                <a:gd name="connsiteY5" fmla="*/ 34474 h 189653"/>
                <a:gd name="connsiteX6" fmla="*/ 143947 w 189653"/>
                <a:gd name="connsiteY6" fmla="*/ 34428 h 189653"/>
                <a:gd name="connsiteX7" fmla="*/ 34422 w 189653"/>
                <a:gd name="connsiteY7" fmla="*/ 50454 h 189653"/>
                <a:gd name="connsiteX8" fmla="*/ 19345 w 189653"/>
                <a:gd name="connsiteY8" fmla="*/ 39169 h 189653"/>
                <a:gd name="connsiteX9" fmla="*/ 155207 w 189653"/>
                <a:gd name="connsiteY9" fmla="*/ 19186 h 189653"/>
                <a:gd name="connsiteX10" fmla="*/ 175190 w 189653"/>
                <a:gd name="connsiteY10" fmla="*/ 155048 h 189653"/>
                <a:gd name="connsiteX11" fmla="*/ 97102 w 189653"/>
                <a:gd name="connsiteY11" fmla="*/ 194211 h 18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653" h="189653">
                  <a:moveTo>
                    <a:pt x="97008" y="194021"/>
                  </a:moveTo>
                  <a:cubicBezTo>
                    <a:pt x="43669" y="194074"/>
                    <a:pt x="313" y="151016"/>
                    <a:pt x="0" y="97677"/>
                  </a:cubicBezTo>
                  <a:lnTo>
                    <a:pt x="18965" y="97677"/>
                  </a:lnTo>
                  <a:cubicBezTo>
                    <a:pt x="18949" y="122271"/>
                    <a:pt x="30639" y="145404"/>
                    <a:pt x="50448" y="159978"/>
                  </a:cubicBezTo>
                  <a:cubicBezTo>
                    <a:pt x="85126" y="185765"/>
                    <a:pt x="134136" y="178594"/>
                    <a:pt x="159973" y="143953"/>
                  </a:cubicBezTo>
                  <a:cubicBezTo>
                    <a:pt x="185796" y="109313"/>
                    <a:pt x="178649" y="60297"/>
                    <a:pt x="144008" y="34474"/>
                  </a:cubicBezTo>
                  <a:cubicBezTo>
                    <a:pt x="143988" y="34459"/>
                    <a:pt x="143967" y="34443"/>
                    <a:pt x="143947" y="34428"/>
                  </a:cubicBezTo>
                  <a:cubicBezTo>
                    <a:pt x="109269" y="8642"/>
                    <a:pt x="60258" y="15813"/>
                    <a:pt x="34422" y="50454"/>
                  </a:cubicBezTo>
                  <a:lnTo>
                    <a:pt x="19345" y="39169"/>
                  </a:lnTo>
                  <a:cubicBezTo>
                    <a:pt x="51344" y="-3866"/>
                    <a:pt x="112171" y="-12813"/>
                    <a:pt x="155207" y="19186"/>
                  </a:cubicBezTo>
                  <a:cubicBezTo>
                    <a:pt x="198242" y="51185"/>
                    <a:pt x="207189" y="112012"/>
                    <a:pt x="175190" y="155048"/>
                  </a:cubicBezTo>
                  <a:cubicBezTo>
                    <a:pt x="156834" y="179735"/>
                    <a:pt x="127866" y="194263"/>
                    <a:pt x="97102" y="194211"/>
                  </a:cubicBezTo>
                  <a:close/>
                </a:path>
              </a:pathLst>
            </a:custGeom>
            <a:grpFill/>
            <a:ln w="9398" cap="flat">
              <a:noFill/>
              <a:prstDash val="solid"/>
              <a:miter/>
            </a:ln>
          </p:spPr>
          <p:txBody>
            <a:bodyPr rtlCol="0" anchor="ctr"/>
            <a:lstStyle/>
            <a:p>
              <a:pPr defTabSz="457182">
                <a:defRPr/>
              </a:pPr>
              <a:endParaRPr lang="en-US" sz="1589" kern="0" dirty="0">
                <a:solidFill>
                  <a:srgbClr val="FFFFFF"/>
                </a:solidFill>
                <a:latin typeface="Amazon Ember"/>
              </a:endParaRPr>
            </a:p>
          </p:txBody>
        </p:sp>
      </p:grpSp>
      <p:sp>
        <p:nvSpPr>
          <p:cNvPr id="106" name="TextBox 105">
            <a:extLst>
              <a:ext uri="{FF2B5EF4-FFF2-40B4-BE49-F238E27FC236}">
                <a16:creationId xmlns:a16="http://schemas.microsoft.com/office/drawing/2014/main" id="{7448F33C-F6B0-2145-9B4F-17F2812BF196}"/>
              </a:ext>
            </a:extLst>
          </p:cNvPr>
          <p:cNvSpPr txBox="1"/>
          <p:nvPr/>
        </p:nvSpPr>
        <p:spPr>
          <a:xfrm>
            <a:off x="6400543" y="2068376"/>
            <a:ext cx="75306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107" name="TextBox 106">
            <a:extLst>
              <a:ext uri="{FF2B5EF4-FFF2-40B4-BE49-F238E27FC236}">
                <a16:creationId xmlns:a16="http://schemas.microsoft.com/office/drawing/2014/main" id="{81168998-99D9-A34C-B5A8-379E854ACB2C}"/>
              </a:ext>
            </a:extLst>
          </p:cNvPr>
          <p:cNvSpPr txBox="1"/>
          <p:nvPr/>
        </p:nvSpPr>
        <p:spPr>
          <a:xfrm>
            <a:off x="7739498" y="2068376"/>
            <a:ext cx="75306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EBS</a:t>
            </a:r>
          </a:p>
        </p:txBody>
      </p:sp>
      <p:sp>
        <p:nvSpPr>
          <p:cNvPr id="108" name="TextBox 107">
            <a:extLst>
              <a:ext uri="{FF2B5EF4-FFF2-40B4-BE49-F238E27FC236}">
                <a16:creationId xmlns:a16="http://schemas.microsoft.com/office/drawing/2014/main" id="{6596A9B9-DA85-144A-8E3C-F5D01DBF131C}"/>
              </a:ext>
            </a:extLst>
          </p:cNvPr>
          <p:cNvSpPr txBox="1"/>
          <p:nvPr/>
        </p:nvSpPr>
        <p:spPr>
          <a:xfrm>
            <a:off x="7070020" y="2068376"/>
            <a:ext cx="75306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Backup</a:t>
            </a:r>
          </a:p>
        </p:txBody>
      </p:sp>
      <p:grpSp>
        <p:nvGrpSpPr>
          <p:cNvPr id="109" name="Graphic 10">
            <a:extLst>
              <a:ext uri="{FF2B5EF4-FFF2-40B4-BE49-F238E27FC236}">
                <a16:creationId xmlns:a16="http://schemas.microsoft.com/office/drawing/2014/main" id="{53BE0692-C4A8-FD4C-919C-C2AEAD42C78A}"/>
              </a:ext>
            </a:extLst>
          </p:cNvPr>
          <p:cNvGrpSpPr>
            <a:grpSpLocks noChangeAspect="1"/>
          </p:cNvGrpSpPr>
          <p:nvPr/>
        </p:nvGrpSpPr>
        <p:grpSpPr>
          <a:xfrm>
            <a:off x="3578729" y="1731961"/>
            <a:ext cx="349044" cy="345781"/>
            <a:chOff x="1983371" y="1997699"/>
            <a:chExt cx="731520" cy="724681"/>
          </a:xfrm>
        </p:grpSpPr>
        <p:sp>
          <p:nvSpPr>
            <p:cNvPr id="110" name="Freeform: Shape 82">
              <a:extLst>
                <a:ext uri="{FF2B5EF4-FFF2-40B4-BE49-F238E27FC236}">
                  <a16:creationId xmlns:a16="http://schemas.microsoft.com/office/drawing/2014/main" id="{83E886D3-94E7-D049-8FFC-A8A1F96BE657}"/>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11" name="Freeform: Shape 83">
              <a:extLst>
                <a:ext uri="{FF2B5EF4-FFF2-40B4-BE49-F238E27FC236}">
                  <a16:creationId xmlns:a16="http://schemas.microsoft.com/office/drawing/2014/main" id="{E901F84A-77F7-0D40-9F5D-A03BD0B59F1A}"/>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grpSp>
        <p:nvGrpSpPr>
          <p:cNvPr id="112" name="Graphic 10">
            <a:extLst>
              <a:ext uri="{FF2B5EF4-FFF2-40B4-BE49-F238E27FC236}">
                <a16:creationId xmlns:a16="http://schemas.microsoft.com/office/drawing/2014/main" id="{C1C284A3-6F0C-2643-B3F0-ECEDC1726A3D}"/>
              </a:ext>
            </a:extLst>
          </p:cNvPr>
          <p:cNvGrpSpPr>
            <a:grpSpLocks noChangeAspect="1"/>
          </p:cNvGrpSpPr>
          <p:nvPr/>
        </p:nvGrpSpPr>
        <p:grpSpPr>
          <a:xfrm>
            <a:off x="5631661" y="1721958"/>
            <a:ext cx="349044" cy="345781"/>
            <a:chOff x="1983371" y="1997699"/>
            <a:chExt cx="731520" cy="724681"/>
          </a:xfrm>
        </p:grpSpPr>
        <p:sp>
          <p:nvSpPr>
            <p:cNvPr id="113" name="Freeform: Shape 82">
              <a:extLst>
                <a:ext uri="{FF2B5EF4-FFF2-40B4-BE49-F238E27FC236}">
                  <a16:creationId xmlns:a16="http://schemas.microsoft.com/office/drawing/2014/main" id="{4471C70A-76CA-1D47-B379-4EA32E262505}"/>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14" name="Freeform: Shape 83">
              <a:extLst>
                <a:ext uri="{FF2B5EF4-FFF2-40B4-BE49-F238E27FC236}">
                  <a16:creationId xmlns:a16="http://schemas.microsoft.com/office/drawing/2014/main" id="{721FC3FF-08BF-5F45-86CF-1AEF283C31E0}"/>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sp>
        <p:nvSpPr>
          <p:cNvPr id="4" name="Title 3">
            <a:extLst>
              <a:ext uri="{FF2B5EF4-FFF2-40B4-BE49-F238E27FC236}">
                <a16:creationId xmlns:a16="http://schemas.microsoft.com/office/drawing/2014/main" id="{5FF3D0E4-FA67-6D4C-B658-795D3C8A05E3}"/>
              </a:ext>
            </a:extLst>
          </p:cNvPr>
          <p:cNvSpPr>
            <a:spLocks noGrp="1"/>
          </p:cNvSpPr>
          <p:nvPr>
            <p:ph type="title"/>
          </p:nvPr>
        </p:nvSpPr>
        <p:spPr/>
        <p:txBody>
          <a:bodyPr/>
          <a:lstStyle/>
          <a:p>
            <a:r>
              <a:rPr lang="en-US" b="1" dirty="0"/>
              <a:t>Volume Gateway</a:t>
            </a:r>
          </a:p>
        </p:txBody>
      </p:sp>
      <p:sp>
        <p:nvSpPr>
          <p:cNvPr id="115" name="TextBox 114">
            <a:extLst>
              <a:ext uri="{FF2B5EF4-FFF2-40B4-BE49-F238E27FC236}">
                <a16:creationId xmlns:a16="http://schemas.microsoft.com/office/drawing/2014/main" id="{5ADE1F51-3A13-C144-BD0A-5EDAA3FD0DD6}"/>
              </a:ext>
            </a:extLst>
          </p:cNvPr>
          <p:cNvSpPr txBox="1"/>
          <p:nvPr/>
        </p:nvSpPr>
        <p:spPr>
          <a:xfrm>
            <a:off x="365225" y="502849"/>
            <a:ext cx="4607352" cy="323165"/>
          </a:xfrm>
          <a:prstGeom prst="rect">
            <a:avLst/>
          </a:prstGeom>
          <a:noFill/>
        </p:spPr>
        <p:txBody>
          <a:bodyPr wrap="none" rtlCol="0">
            <a:spAutoFit/>
          </a:bodyPr>
          <a:lstStyle/>
          <a:p>
            <a:r>
              <a:rPr lang="en-US" sz="1500" dirty="0">
                <a:solidFill>
                  <a:schemeClr val="accent1"/>
                </a:solidFill>
              </a:rPr>
              <a:t>Block storage on-premises backed by cloud storage</a:t>
            </a:r>
            <a:endParaRPr lang="en-US" sz="1500" dirty="0"/>
          </a:p>
        </p:txBody>
      </p:sp>
    </p:spTree>
    <p:extLst>
      <p:ext uri="{BB962C8B-B14F-4D97-AF65-F5344CB8AC3E}">
        <p14:creationId xmlns:p14="http://schemas.microsoft.com/office/powerpoint/2010/main" val="388948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3F84E6-574D-0945-8D74-310F9368FCF1}"/>
              </a:ext>
            </a:extLst>
          </p:cNvPr>
          <p:cNvSpPr>
            <a:spLocks noGrp="1"/>
          </p:cNvSpPr>
          <p:nvPr>
            <p:ph idx="4294967295"/>
          </p:nvPr>
        </p:nvSpPr>
        <p:spPr>
          <a:xfrm>
            <a:off x="3367923" y="584037"/>
            <a:ext cx="5320109" cy="3732609"/>
          </a:xfrm>
        </p:spPr>
        <p:txBody>
          <a:bodyPr/>
          <a:lstStyle/>
          <a:p>
            <a:pPr>
              <a:spcBef>
                <a:spcPts val="1125"/>
              </a:spcBef>
              <a:spcAft>
                <a:spcPts val="375"/>
              </a:spcAft>
            </a:pPr>
            <a:r>
              <a:rPr lang="en-US" sz="1250" dirty="0"/>
              <a:t>Emulates physical tape library through iSCSI VTL protocol</a:t>
            </a:r>
          </a:p>
          <a:p>
            <a:pPr>
              <a:spcBef>
                <a:spcPts val="1125"/>
              </a:spcBef>
              <a:spcAft>
                <a:spcPts val="375"/>
              </a:spcAft>
            </a:pPr>
            <a:r>
              <a:rPr lang="en-US" sz="1250" dirty="0"/>
              <a:t>Fully managed local cache for recent backups</a:t>
            </a:r>
          </a:p>
          <a:p>
            <a:pPr marL="0" lvl="1" indent="0">
              <a:spcBef>
                <a:spcPts val="0"/>
              </a:spcBef>
              <a:spcAft>
                <a:spcPts val="375"/>
              </a:spcAft>
              <a:buNone/>
            </a:pPr>
            <a:r>
              <a:rPr lang="en-US" sz="1000" dirty="0">
                <a:solidFill>
                  <a:srgbClr val="FFFFFF"/>
                </a:solidFill>
              </a:rPr>
              <a:t>	Read-through, write-back, LRU managed</a:t>
            </a:r>
          </a:p>
          <a:p>
            <a:pPr>
              <a:spcBef>
                <a:spcPts val="1125"/>
              </a:spcBef>
              <a:spcAft>
                <a:spcPts val="375"/>
              </a:spcAft>
            </a:pPr>
            <a:r>
              <a:rPr lang="en-US" sz="1250" dirty="0"/>
              <a:t>Virtual tapes stored in Amazon S3</a:t>
            </a:r>
          </a:p>
          <a:p>
            <a:pPr>
              <a:spcBef>
                <a:spcPts val="1125"/>
              </a:spcBef>
              <a:spcAft>
                <a:spcPts val="375"/>
              </a:spcAft>
            </a:pPr>
            <a:r>
              <a:rPr lang="en-US" sz="1250" dirty="0"/>
              <a:t>Ejected virtual tapes archived read-only in Amazon S3 Glacier or Amazon S3 Glacier Deep Archive</a:t>
            </a:r>
          </a:p>
          <a:p>
            <a:pPr>
              <a:spcBef>
                <a:spcPts val="1125"/>
              </a:spcBef>
              <a:spcAft>
                <a:spcPts val="375"/>
              </a:spcAft>
            </a:pPr>
            <a:r>
              <a:rPr lang="en-US" sz="1250" dirty="0"/>
              <a:t>Retrieve archived tapes to library (3–5 hours)</a:t>
            </a:r>
          </a:p>
          <a:p>
            <a:pPr>
              <a:spcBef>
                <a:spcPts val="1125"/>
              </a:spcBef>
              <a:spcAft>
                <a:spcPts val="375"/>
              </a:spcAft>
            </a:pPr>
            <a:r>
              <a:rPr lang="en-US" sz="1250" dirty="0"/>
              <a:t>Configurable encryption SSE-S3 or SSE-KMS</a:t>
            </a:r>
          </a:p>
          <a:p>
            <a:pPr>
              <a:spcBef>
                <a:spcPts val="1125"/>
              </a:spcBef>
              <a:spcAft>
                <a:spcPts val="375"/>
              </a:spcAft>
            </a:pPr>
            <a:r>
              <a:rPr lang="en-US" sz="1250" dirty="0"/>
              <a:t>Compatible with all leading backup software</a:t>
            </a:r>
          </a:p>
          <a:p>
            <a:pPr>
              <a:spcBef>
                <a:spcPts val="1125"/>
              </a:spcBef>
              <a:spcAft>
                <a:spcPts val="375"/>
              </a:spcAft>
            </a:pPr>
            <a:r>
              <a:rPr lang="en-US" sz="1250" dirty="0"/>
              <a:t>Performance</a:t>
            </a:r>
          </a:p>
          <a:p>
            <a:pPr marL="0" lvl="1" indent="0">
              <a:spcBef>
                <a:spcPts val="0"/>
              </a:spcBef>
              <a:spcAft>
                <a:spcPts val="375"/>
              </a:spcAft>
              <a:buNone/>
            </a:pPr>
            <a:r>
              <a:rPr lang="en-US" sz="1000" dirty="0">
                <a:solidFill>
                  <a:srgbClr val="FFFFFF"/>
                </a:solidFill>
              </a:rPr>
              <a:t>	Client writes up to 2.3 Gbps, downloads up to 0.6 Gbps</a:t>
            </a:r>
          </a:p>
        </p:txBody>
      </p:sp>
      <p:cxnSp>
        <p:nvCxnSpPr>
          <p:cNvPr id="9" name="Straight Connector 8">
            <a:extLst>
              <a:ext uri="{FF2B5EF4-FFF2-40B4-BE49-F238E27FC236}">
                <a16:creationId xmlns:a16="http://schemas.microsoft.com/office/drawing/2014/main" id="{2031FCC4-C913-4702-9087-AEEF21BB0534}"/>
              </a:ext>
            </a:extLst>
          </p:cNvPr>
          <p:cNvCxnSpPr/>
          <p:nvPr/>
        </p:nvCxnSpPr>
        <p:spPr>
          <a:xfrm>
            <a:off x="2748833" y="935778"/>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C0BD6C-470E-49CF-9AAD-1F8C863C37CE}"/>
              </a:ext>
            </a:extLst>
          </p:cNvPr>
          <p:cNvCxnSpPr/>
          <p:nvPr/>
        </p:nvCxnSpPr>
        <p:spPr>
          <a:xfrm>
            <a:off x="2748833" y="1508101"/>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12B185-5144-472E-98A9-403D829FD925}"/>
              </a:ext>
            </a:extLst>
          </p:cNvPr>
          <p:cNvCxnSpPr/>
          <p:nvPr/>
        </p:nvCxnSpPr>
        <p:spPr>
          <a:xfrm>
            <a:off x="2748833" y="1874781"/>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D41859-57EE-4D75-81EE-7F83FFFAD62D}"/>
              </a:ext>
            </a:extLst>
          </p:cNvPr>
          <p:cNvCxnSpPr/>
          <p:nvPr/>
        </p:nvCxnSpPr>
        <p:spPr>
          <a:xfrm>
            <a:off x="2748833" y="2450342"/>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C30ED5-69FE-418C-8F85-6138413D1543}"/>
              </a:ext>
            </a:extLst>
          </p:cNvPr>
          <p:cNvCxnSpPr/>
          <p:nvPr/>
        </p:nvCxnSpPr>
        <p:spPr>
          <a:xfrm>
            <a:off x="2748833" y="2839575"/>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B304FC-2A87-429F-91BF-5BDB7C594DCE}"/>
              </a:ext>
            </a:extLst>
          </p:cNvPr>
          <p:cNvCxnSpPr/>
          <p:nvPr/>
        </p:nvCxnSpPr>
        <p:spPr>
          <a:xfrm>
            <a:off x="2748833" y="3220759"/>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B41D7-236C-4C7C-8283-F9C1D63FC107}"/>
              </a:ext>
            </a:extLst>
          </p:cNvPr>
          <p:cNvCxnSpPr/>
          <p:nvPr/>
        </p:nvCxnSpPr>
        <p:spPr>
          <a:xfrm>
            <a:off x="2748833" y="3597866"/>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A053DD-D3FD-4B22-AF4E-E43A68687244}"/>
              </a:ext>
            </a:extLst>
          </p:cNvPr>
          <p:cNvCxnSpPr/>
          <p:nvPr/>
        </p:nvCxnSpPr>
        <p:spPr>
          <a:xfrm>
            <a:off x="2748833" y="4219763"/>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895224CF-006F-2149-8749-D9538E2F27BD}"/>
              </a:ext>
            </a:extLst>
          </p:cNvPr>
          <p:cNvSpPr txBox="1">
            <a:spLocks/>
          </p:cNvSpPr>
          <p:nvPr/>
        </p:nvSpPr>
        <p:spPr>
          <a:xfrm>
            <a:off x="233654" y="3056004"/>
            <a:ext cx="2231811" cy="674749"/>
          </a:xfrm>
          <a:prstGeom prst="rect">
            <a:avLst/>
          </a:prstGeom>
        </p:spPr>
        <p:txBody>
          <a:bodyPr vert="horz" lIns="57150" tIns="28575" rIns="57150" bIns="28575"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r>
              <a:rPr lang="en-US" sz="2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Tape Gateway</a:t>
            </a:r>
          </a:p>
        </p:txBody>
      </p:sp>
      <p:grpSp>
        <p:nvGrpSpPr>
          <p:cNvPr id="20" name="Group 19">
            <a:extLst>
              <a:ext uri="{FF2B5EF4-FFF2-40B4-BE49-F238E27FC236}">
                <a16:creationId xmlns:a16="http://schemas.microsoft.com/office/drawing/2014/main" id="{E5FFE8C9-A70B-4E41-A85B-34FC3581A9FF}"/>
              </a:ext>
            </a:extLst>
          </p:cNvPr>
          <p:cNvGrpSpPr/>
          <p:nvPr/>
        </p:nvGrpSpPr>
        <p:grpSpPr>
          <a:xfrm>
            <a:off x="455968" y="1139807"/>
            <a:ext cx="1776626" cy="1916198"/>
            <a:chOff x="903151" y="2585767"/>
            <a:chExt cx="2842602" cy="3065916"/>
          </a:xfrm>
        </p:grpSpPr>
        <p:grpSp>
          <p:nvGrpSpPr>
            <p:cNvPr id="26" name="Graphic 76">
              <a:extLst>
                <a:ext uri="{FF2B5EF4-FFF2-40B4-BE49-F238E27FC236}">
                  <a16:creationId xmlns:a16="http://schemas.microsoft.com/office/drawing/2014/main" id="{C5D03B0E-5B97-5B45-94D2-8D46DBEF77E4}"/>
                </a:ext>
              </a:extLst>
            </p:cNvPr>
            <p:cNvGrpSpPr>
              <a:grpSpLocks noChangeAspect="1"/>
            </p:cNvGrpSpPr>
            <p:nvPr/>
          </p:nvGrpSpPr>
          <p:grpSpPr>
            <a:xfrm>
              <a:off x="903151" y="2585767"/>
              <a:ext cx="2106390" cy="2086685"/>
              <a:chOff x="4396324" y="3356405"/>
              <a:chExt cx="422274" cy="418325"/>
            </a:xfrm>
          </p:grpSpPr>
          <p:sp>
            <p:nvSpPr>
              <p:cNvPr id="29" name="Freeform: Shape 35">
                <a:extLst>
                  <a:ext uri="{FF2B5EF4-FFF2-40B4-BE49-F238E27FC236}">
                    <a16:creationId xmlns:a16="http://schemas.microsoft.com/office/drawing/2014/main" id="{59841A7B-9263-724B-A049-8654CBFAD3A5}"/>
                  </a:ext>
                </a:extLst>
              </p:cNvPr>
              <p:cNvSpPr/>
              <p:nvPr/>
            </p:nvSpPr>
            <p:spPr>
              <a:xfrm>
                <a:off x="4396324" y="3356405"/>
                <a:ext cx="422274" cy="261810"/>
              </a:xfrm>
              <a:custGeom>
                <a:avLst/>
                <a:gdLst>
                  <a:gd name="connsiteX0" fmla="*/ 355720 w 422274"/>
                  <a:gd name="connsiteY0" fmla="*/ 112974 h 261809"/>
                  <a:gd name="connsiteX1" fmla="*/ 316956 w 422274"/>
                  <a:gd name="connsiteY1" fmla="*/ 60950 h 261809"/>
                  <a:gd name="connsiteX2" fmla="*/ 271181 w 422274"/>
                  <a:gd name="connsiteY2" fmla="*/ 69395 h 261809"/>
                  <a:gd name="connsiteX3" fmla="*/ 245845 w 422274"/>
                  <a:gd name="connsiteY3" fmla="*/ 33249 h 261809"/>
                  <a:gd name="connsiteX4" fmla="*/ 88192 w 422274"/>
                  <a:gd name="connsiteY4" fmla="*/ 32059 h 261809"/>
                  <a:gd name="connsiteX5" fmla="*/ 54977 w 422274"/>
                  <a:gd name="connsiteY5" fmla="*/ 108751 h 261809"/>
                  <a:gd name="connsiteX6" fmla="*/ 54977 w 422274"/>
                  <a:gd name="connsiteY6" fmla="*/ 114917 h 261809"/>
                  <a:gd name="connsiteX7" fmla="*/ 81 w 422274"/>
                  <a:gd name="connsiteY7" fmla="*/ 190926 h 261809"/>
                  <a:gd name="connsiteX8" fmla="*/ 81 w 422274"/>
                  <a:gd name="connsiteY8" fmla="*/ 196838 h 261809"/>
                  <a:gd name="connsiteX9" fmla="*/ 67645 w 422274"/>
                  <a:gd name="connsiteY9" fmla="*/ 266682 h 261809"/>
                  <a:gd name="connsiteX10" fmla="*/ 67645 w 422274"/>
                  <a:gd name="connsiteY10" fmla="*/ 249791 h 261809"/>
                  <a:gd name="connsiteX11" fmla="*/ 16972 w 422274"/>
                  <a:gd name="connsiteY11" fmla="*/ 195486 h 261809"/>
                  <a:gd name="connsiteX12" fmla="*/ 16972 w 422274"/>
                  <a:gd name="connsiteY12" fmla="*/ 190841 h 261809"/>
                  <a:gd name="connsiteX13" fmla="*/ 65618 w 422274"/>
                  <a:gd name="connsiteY13" fmla="*/ 129865 h 261809"/>
                  <a:gd name="connsiteX14" fmla="*/ 72628 w 422274"/>
                  <a:gd name="connsiteY14" fmla="*/ 120491 h 261809"/>
                  <a:gd name="connsiteX15" fmla="*/ 71868 w 422274"/>
                  <a:gd name="connsiteY15" fmla="*/ 108751 h 261809"/>
                  <a:gd name="connsiteX16" fmla="*/ 169109 w 422274"/>
                  <a:gd name="connsiteY16" fmla="*/ 17065 h 261809"/>
                  <a:gd name="connsiteX17" fmla="*/ 234021 w 422274"/>
                  <a:gd name="connsiteY17" fmla="*/ 45579 h 261809"/>
                  <a:gd name="connsiteX18" fmla="*/ 260371 w 422274"/>
                  <a:gd name="connsiteY18" fmla="*/ 87807 h 261809"/>
                  <a:gd name="connsiteX19" fmla="*/ 271217 w 422274"/>
                  <a:gd name="connsiteY19" fmla="*/ 92807 h 261809"/>
                  <a:gd name="connsiteX20" fmla="*/ 271266 w 422274"/>
                  <a:gd name="connsiteY20" fmla="*/ 92789 h 261809"/>
                  <a:gd name="connsiteX21" fmla="*/ 274982 w 422274"/>
                  <a:gd name="connsiteY21" fmla="*/ 90002 h 261809"/>
                  <a:gd name="connsiteX22" fmla="*/ 312395 w 422274"/>
                  <a:gd name="connsiteY22" fmla="*/ 77165 h 261809"/>
                  <a:gd name="connsiteX23" fmla="*/ 339758 w 422274"/>
                  <a:gd name="connsiteY23" fmla="*/ 120322 h 261809"/>
                  <a:gd name="connsiteX24" fmla="*/ 346515 w 422274"/>
                  <a:gd name="connsiteY24" fmla="*/ 128092 h 261809"/>
                  <a:gd name="connsiteX25" fmla="*/ 405633 w 422274"/>
                  <a:gd name="connsiteY25" fmla="*/ 191095 h 261809"/>
                  <a:gd name="connsiteX26" fmla="*/ 354960 w 422274"/>
                  <a:gd name="connsiteY26" fmla="*/ 249115 h 261809"/>
                  <a:gd name="connsiteX27" fmla="*/ 354960 w 422274"/>
                  <a:gd name="connsiteY27" fmla="*/ 266006 h 261809"/>
                  <a:gd name="connsiteX28" fmla="*/ 422524 w 422274"/>
                  <a:gd name="connsiteY28" fmla="*/ 191010 h 261809"/>
                  <a:gd name="connsiteX29" fmla="*/ 355720 w 422274"/>
                  <a:gd name="connsiteY29" fmla="*/ 112974 h 26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2274" h="261809">
                    <a:moveTo>
                      <a:pt x="355720" y="112974"/>
                    </a:moveTo>
                    <a:cubicBezTo>
                      <a:pt x="352342" y="86624"/>
                      <a:pt x="338154" y="67453"/>
                      <a:pt x="316956" y="60950"/>
                    </a:cubicBezTo>
                    <a:cubicBezTo>
                      <a:pt x="301236" y="56088"/>
                      <a:pt x="284131" y="59244"/>
                      <a:pt x="271181" y="69395"/>
                    </a:cubicBezTo>
                    <a:cubicBezTo>
                      <a:pt x="265043" y="55884"/>
                      <a:pt x="256452" y="43627"/>
                      <a:pt x="245845" y="33249"/>
                    </a:cubicBezTo>
                    <a:cubicBezTo>
                      <a:pt x="202639" y="-10614"/>
                      <a:pt x="132055" y="-11147"/>
                      <a:pt x="88192" y="32059"/>
                    </a:cubicBezTo>
                    <a:cubicBezTo>
                      <a:pt x="67594" y="52349"/>
                      <a:pt x="55685" y="79847"/>
                      <a:pt x="54977" y="108751"/>
                    </a:cubicBezTo>
                    <a:lnTo>
                      <a:pt x="54977" y="114917"/>
                    </a:lnTo>
                    <a:cubicBezTo>
                      <a:pt x="21220" y="124391"/>
                      <a:pt x="-1538" y="155902"/>
                      <a:pt x="81" y="190926"/>
                    </a:cubicBezTo>
                    <a:lnTo>
                      <a:pt x="81" y="196838"/>
                    </a:lnTo>
                    <a:cubicBezTo>
                      <a:pt x="2502" y="233504"/>
                      <a:pt x="31079" y="263046"/>
                      <a:pt x="67645" y="266682"/>
                    </a:cubicBezTo>
                    <a:lnTo>
                      <a:pt x="67645" y="249791"/>
                    </a:lnTo>
                    <a:cubicBezTo>
                      <a:pt x="40072" y="245884"/>
                      <a:pt x="18964" y="223264"/>
                      <a:pt x="16972" y="195486"/>
                    </a:cubicBezTo>
                    <a:lnTo>
                      <a:pt x="16972" y="190841"/>
                    </a:lnTo>
                    <a:cubicBezTo>
                      <a:pt x="16972" y="148614"/>
                      <a:pt x="47207" y="134595"/>
                      <a:pt x="65618" y="129865"/>
                    </a:cubicBezTo>
                    <a:cubicBezTo>
                      <a:pt x="70092" y="129129"/>
                      <a:pt x="73187" y="124991"/>
                      <a:pt x="72628" y="120491"/>
                    </a:cubicBezTo>
                    <a:cubicBezTo>
                      <a:pt x="72100" y="116600"/>
                      <a:pt x="71846" y="112677"/>
                      <a:pt x="71868" y="108751"/>
                    </a:cubicBezTo>
                    <a:cubicBezTo>
                      <a:pt x="73402" y="56580"/>
                      <a:pt x="116938" y="15531"/>
                      <a:pt x="169109" y="17065"/>
                    </a:cubicBezTo>
                    <a:cubicBezTo>
                      <a:pt x="193627" y="17786"/>
                      <a:pt x="216904" y="28011"/>
                      <a:pt x="234021" y="45579"/>
                    </a:cubicBezTo>
                    <a:cubicBezTo>
                      <a:pt x="245893" y="57475"/>
                      <a:pt x="254904" y="71915"/>
                      <a:pt x="260371" y="87807"/>
                    </a:cubicBezTo>
                    <a:cubicBezTo>
                      <a:pt x="261985" y="92183"/>
                      <a:pt x="266841" y="94422"/>
                      <a:pt x="271217" y="92807"/>
                    </a:cubicBezTo>
                    <a:cubicBezTo>
                      <a:pt x="271233" y="92801"/>
                      <a:pt x="271249" y="92795"/>
                      <a:pt x="271266" y="92789"/>
                    </a:cubicBezTo>
                    <a:cubicBezTo>
                      <a:pt x="272740" y="92226"/>
                      <a:pt x="274028" y="91260"/>
                      <a:pt x="274982" y="90002"/>
                    </a:cubicBezTo>
                    <a:cubicBezTo>
                      <a:pt x="283382" y="78106"/>
                      <a:pt x="298461" y="72933"/>
                      <a:pt x="312395" y="77165"/>
                    </a:cubicBezTo>
                    <a:cubicBezTo>
                      <a:pt x="328441" y="82064"/>
                      <a:pt x="338407" y="97772"/>
                      <a:pt x="339758" y="120322"/>
                    </a:cubicBezTo>
                    <a:cubicBezTo>
                      <a:pt x="339989" y="124144"/>
                      <a:pt x="342762" y="127333"/>
                      <a:pt x="346515" y="128092"/>
                    </a:cubicBezTo>
                    <a:cubicBezTo>
                      <a:pt x="385786" y="136030"/>
                      <a:pt x="405633" y="157228"/>
                      <a:pt x="405633" y="191095"/>
                    </a:cubicBezTo>
                    <a:cubicBezTo>
                      <a:pt x="405633" y="224961"/>
                      <a:pt x="388742" y="245146"/>
                      <a:pt x="354960" y="249115"/>
                    </a:cubicBezTo>
                    <a:lnTo>
                      <a:pt x="354960" y="266006"/>
                    </a:lnTo>
                    <a:cubicBezTo>
                      <a:pt x="398708" y="261615"/>
                      <a:pt x="422524" y="235349"/>
                      <a:pt x="422524" y="191010"/>
                    </a:cubicBezTo>
                    <a:cubicBezTo>
                      <a:pt x="422186" y="151148"/>
                      <a:pt x="398623" y="123278"/>
                      <a:pt x="355720" y="112974"/>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sp>
            <p:nvSpPr>
              <p:cNvPr id="30" name="Freeform: Shape 37">
                <a:extLst>
                  <a:ext uri="{FF2B5EF4-FFF2-40B4-BE49-F238E27FC236}">
                    <a16:creationId xmlns:a16="http://schemas.microsoft.com/office/drawing/2014/main" id="{5EB83A3C-6049-364E-A31A-574057DCE756}"/>
                  </a:ext>
                </a:extLst>
              </p:cNvPr>
              <p:cNvSpPr/>
              <p:nvPr/>
            </p:nvSpPr>
            <p:spPr>
              <a:xfrm>
                <a:off x="4480691" y="3487584"/>
                <a:ext cx="253364" cy="287146"/>
              </a:xfrm>
              <a:custGeom>
                <a:avLst/>
                <a:gdLst>
                  <a:gd name="connsiteX0" fmla="*/ 244919 w 253364"/>
                  <a:gd name="connsiteY0" fmla="*/ 287690 h 287146"/>
                  <a:gd name="connsiteX1" fmla="*/ 202692 w 253364"/>
                  <a:gd name="connsiteY1" fmla="*/ 287690 h 287146"/>
                  <a:gd name="connsiteX2" fmla="*/ 194246 w 253364"/>
                  <a:gd name="connsiteY2" fmla="*/ 279244 h 287146"/>
                  <a:gd name="connsiteX3" fmla="*/ 194246 w 253364"/>
                  <a:gd name="connsiteY3" fmla="*/ 73343 h 287146"/>
                  <a:gd name="connsiteX4" fmla="*/ 129216 w 253364"/>
                  <a:gd name="connsiteY4" fmla="*/ 56452 h 287146"/>
                  <a:gd name="connsiteX5" fmla="*/ 59118 w 253364"/>
                  <a:gd name="connsiteY5" fmla="*/ 75793 h 287146"/>
                  <a:gd name="connsiteX6" fmla="*/ 59118 w 253364"/>
                  <a:gd name="connsiteY6" fmla="*/ 279244 h 287146"/>
                  <a:gd name="connsiteX7" fmla="*/ 50673 w 253364"/>
                  <a:gd name="connsiteY7" fmla="*/ 287690 h 287146"/>
                  <a:gd name="connsiteX8" fmla="*/ 8445 w 253364"/>
                  <a:gd name="connsiteY8" fmla="*/ 287690 h 287146"/>
                  <a:gd name="connsiteX9" fmla="*/ 0 w 253364"/>
                  <a:gd name="connsiteY9" fmla="*/ 279244 h 287146"/>
                  <a:gd name="connsiteX10" fmla="*/ 0 w 253364"/>
                  <a:gd name="connsiteY10" fmla="*/ 49527 h 287146"/>
                  <a:gd name="connsiteX11" fmla="*/ 2871 w 253364"/>
                  <a:gd name="connsiteY11" fmla="*/ 43193 h 287146"/>
                  <a:gd name="connsiteX12" fmla="*/ 129554 w 253364"/>
                  <a:gd name="connsiteY12" fmla="*/ 37 h 287146"/>
                  <a:gd name="connsiteX13" fmla="*/ 250155 w 253364"/>
                  <a:gd name="connsiteY13" fmla="*/ 38548 h 287146"/>
                  <a:gd name="connsiteX14" fmla="*/ 253364 w 253364"/>
                  <a:gd name="connsiteY14" fmla="*/ 45135 h 287146"/>
                  <a:gd name="connsiteX15" fmla="*/ 253364 w 253364"/>
                  <a:gd name="connsiteY15" fmla="*/ 279244 h 287146"/>
                  <a:gd name="connsiteX16" fmla="*/ 244919 w 253364"/>
                  <a:gd name="connsiteY16" fmla="*/ 287690 h 287146"/>
                  <a:gd name="connsiteX17" fmla="*/ 211137 w 253364"/>
                  <a:gd name="connsiteY17" fmla="*/ 270799 h 287146"/>
                  <a:gd name="connsiteX18" fmla="*/ 236473 w 253364"/>
                  <a:gd name="connsiteY18" fmla="*/ 270799 h 287146"/>
                  <a:gd name="connsiteX19" fmla="*/ 236473 w 253364"/>
                  <a:gd name="connsiteY19" fmla="*/ 49358 h 287146"/>
                  <a:gd name="connsiteX20" fmla="*/ 129300 w 253364"/>
                  <a:gd name="connsiteY20" fmla="*/ 16927 h 287146"/>
                  <a:gd name="connsiteX21" fmla="*/ 16891 w 253364"/>
                  <a:gd name="connsiteY21" fmla="*/ 53412 h 287146"/>
                  <a:gd name="connsiteX22" fmla="*/ 16891 w 253364"/>
                  <a:gd name="connsiteY22" fmla="*/ 270799 h 287146"/>
                  <a:gd name="connsiteX23" fmla="*/ 42227 w 253364"/>
                  <a:gd name="connsiteY23" fmla="*/ 270799 h 287146"/>
                  <a:gd name="connsiteX24" fmla="*/ 42227 w 253364"/>
                  <a:gd name="connsiteY24" fmla="*/ 70810 h 287146"/>
                  <a:gd name="connsiteX25" fmla="*/ 46197 w 253364"/>
                  <a:gd name="connsiteY25" fmla="*/ 63462 h 287146"/>
                  <a:gd name="connsiteX26" fmla="*/ 129216 w 253364"/>
                  <a:gd name="connsiteY26" fmla="*/ 39477 h 287146"/>
                  <a:gd name="connsiteX27" fmla="*/ 206323 w 253364"/>
                  <a:gd name="connsiteY27" fmla="*/ 60760 h 287146"/>
                  <a:gd name="connsiteX28" fmla="*/ 211137 w 253364"/>
                  <a:gd name="connsiteY28" fmla="*/ 68107 h 28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3364" h="287146">
                    <a:moveTo>
                      <a:pt x="244919" y="287690"/>
                    </a:moveTo>
                    <a:lnTo>
                      <a:pt x="202692" y="287690"/>
                    </a:lnTo>
                    <a:cubicBezTo>
                      <a:pt x="198027" y="287690"/>
                      <a:pt x="194246" y="283908"/>
                      <a:pt x="194246" y="279244"/>
                    </a:cubicBezTo>
                    <a:lnTo>
                      <a:pt x="194246" y="73343"/>
                    </a:lnTo>
                    <a:cubicBezTo>
                      <a:pt x="174298" y="62425"/>
                      <a:pt x="151955" y="56622"/>
                      <a:pt x="129216" y="56452"/>
                    </a:cubicBezTo>
                    <a:cubicBezTo>
                      <a:pt x="104556" y="56626"/>
                      <a:pt x="80378" y="63297"/>
                      <a:pt x="59118" y="75793"/>
                    </a:cubicBezTo>
                    <a:lnTo>
                      <a:pt x="59118" y="279244"/>
                    </a:lnTo>
                    <a:cubicBezTo>
                      <a:pt x="59118" y="283908"/>
                      <a:pt x="55337" y="287690"/>
                      <a:pt x="50673" y="287690"/>
                    </a:cubicBezTo>
                    <a:lnTo>
                      <a:pt x="8445" y="287690"/>
                    </a:lnTo>
                    <a:cubicBezTo>
                      <a:pt x="3781" y="287690"/>
                      <a:pt x="0" y="283908"/>
                      <a:pt x="0" y="279244"/>
                    </a:cubicBezTo>
                    <a:lnTo>
                      <a:pt x="0" y="49527"/>
                    </a:lnTo>
                    <a:cubicBezTo>
                      <a:pt x="55" y="47113"/>
                      <a:pt x="1092" y="44825"/>
                      <a:pt x="2871" y="43193"/>
                    </a:cubicBezTo>
                    <a:cubicBezTo>
                      <a:pt x="33951" y="15745"/>
                      <a:pt x="80063" y="37"/>
                      <a:pt x="129554" y="37"/>
                    </a:cubicBezTo>
                    <a:cubicBezTo>
                      <a:pt x="172904" y="-800"/>
                      <a:pt x="215312" y="12742"/>
                      <a:pt x="250155" y="38548"/>
                    </a:cubicBezTo>
                    <a:cubicBezTo>
                      <a:pt x="252171" y="40141"/>
                      <a:pt x="253353" y="42566"/>
                      <a:pt x="253364" y="45135"/>
                    </a:cubicBezTo>
                    <a:lnTo>
                      <a:pt x="253364" y="279244"/>
                    </a:lnTo>
                    <a:cubicBezTo>
                      <a:pt x="253364" y="283908"/>
                      <a:pt x="249583" y="287690"/>
                      <a:pt x="244919" y="287690"/>
                    </a:cubicBezTo>
                    <a:close/>
                    <a:moveTo>
                      <a:pt x="211137" y="270799"/>
                    </a:moveTo>
                    <a:lnTo>
                      <a:pt x="236473" y="270799"/>
                    </a:lnTo>
                    <a:lnTo>
                      <a:pt x="236473" y="49358"/>
                    </a:lnTo>
                    <a:cubicBezTo>
                      <a:pt x="205075" y="27491"/>
                      <a:pt x="167555" y="16137"/>
                      <a:pt x="129300" y="16927"/>
                    </a:cubicBezTo>
                    <a:cubicBezTo>
                      <a:pt x="88761" y="15880"/>
                      <a:pt x="49088" y="28757"/>
                      <a:pt x="16891" y="53412"/>
                    </a:cubicBezTo>
                    <a:lnTo>
                      <a:pt x="16891" y="270799"/>
                    </a:lnTo>
                    <a:lnTo>
                      <a:pt x="42227" y="270799"/>
                    </a:lnTo>
                    <a:lnTo>
                      <a:pt x="42227" y="70810"/>
                    </a:lnTo>
                    <a:cubicBezTo>
                      <a:pt x="42031" y="67802"/>
                      <a:pt x="43573" y="64947"/>
                      <a:pt x="46197" y="63462"/>
                    </a:cubicBezTo>
                    <a:cubicBezTo>
                      <a:pt x="71194" y="48113"/>
                      <a:pt x="99884" y="39824"/>
                      <a:pt x="129216" y="39477"/>
                    </a:cubicBezTo>
                    <a:cubicBezTo>
                      <a:pt x="156321" y="39818"/>
                      <a:pt x="182880" y="47148"/>
                      <a:pt x="206323" y="60760"/>
                    </a:cubicBezTo>
                    <a:cubicBezTo>
                      <a:pt x="209175" y="62116"/>
                      <a:pt x="211032" y="64950"/>
                      <a:pt x="211137" y="68107"/>
                    </a:cubicBezTo>
                    <a:close/>
                  </a:path>
                </a:pathLst>
              </a:custGeom>
              <a:solidFill>
                <a:srgbClr val="FFFFFF"/>
              </a:solidFill>
              <a:ln w="8382" cap="flat">
                <a:noFill/>
                <a:prstDash val="solid"/>
                <a:miter/>
              </a:ln>
            </p:spPr>
            <p:txBody>
              <a:bodyPr rtlCol="0" anchor="ctr"/>
              <a:lstStyle/>
              <a:p>
                <a:pPr defTabSz="548640"/>
                <a:endParaRPr lang="en-US" sz="1906" dirty="0">
                  <a:solidFill>
                    <a:srgbClr val="FFFFFF"/>
                  </a:solidFill>
                  <a:latin typeface="Amazon Ember"/>
                </a:endParaRPr>
              </a:p>
            </p:txBody>
          </p:sp>
        </p:grpSp>
        <p:sp>
          <p:nvSpPr>
            <p:cNvPr id="27" name="Rectangle 26">
              <a:extLst>
                <a:ext uri="{FF2B5EF4-FFF2-40B4-BE49-F238E27FC236}">
                  <a16:creationId xmlns:a16="http://schemas.microsoft.com/office/drawing/2014/main" id="{6AA90FF5-0304-BF40-ADA6-11C27908E625}"/>
                </a:ext>
              </a:extLst>
            </p:cNvPr>
            <p:cNvSpPr/>
            <p:nvPr/>
          </p:nvSpPr>
          <p:spPr>
            <a:xfrm>
              <a:off x="1652809" y="4219344"/>
              <a:ext cx="2092944" cy="1432339"/>
            </a:xfrm>
            <a:prstGeom prst="rect">
              <a:avLst/>
            </a:prstGeom>
            <a:solidFill>
              <a:srgbClr val="0E283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grpSp>
      <p:grpSp>
        <p:nvGrpSpPr>
          <p:cNvPr id="21" name="Graphic 22">
            <a:extLst>
              <a:ext uri="{FF2B5EF4-FFF2-40B4-BE49-F238E27FC236}">
                <a16:creationId xmlns:a16="http://schemas.microsoft.com/office/drawing/2014/main" id="{05CBC9C8-BB17-4C2A-83BF-706421ECC1E2}"/>
              </a:ext>
            </a:extLst>
          </p:cNvPr>
          <p:cNvGrpSpPr/>
          <p:nvPr/>
        </p:nvGrpSpPr>
        <p:grpSpPr>
          <a:xfrm>
            <a:off x="1123790" y="2269009"/>
            <a:ext cx="702016" cy="637835"/>
            <a:chOff x="11353536" y="2500313"/>
            <a:chExt cx="965606" cy="965606"/>
          </a:xfrm>
        </p:grpSpPr>
        <p:sp>
          <p:nvSpPr>
            <p:cNvPr id="22" name="Freeform: Shape 21">
              <a:extLst>
                <a:ext uri="{FF2B5EF4-FFF2-40B4-BE49-F238E27FC236}">
                  <a16:creationId xmlns:a16="http://schemas.microsoft.com/office/drawing/2014/main" id="{B28B55A1-7FC1-4D88-B386-93A73AFE2778}"/>
                </a:ext>
              </a:extLst>
            </p:cNvPr>
            <p:cNvSpPr/>
            <p:nvPr/>
          </p:nvSpPr>
          <p:spPr>
            <a:xfrm>
              <a:off x="11435388" y="2485604"/>
              <a:ext cx="791797" cy="984918"/>
            </a:xfrm>
            <a:custGeom>
              <a:avLst/>
              <a:gdLst>
                <a:gd name="connsiteX0" fmla="*/ 767881 w 791796"/>
                <a:gd name="connsiteY0" fmla="*/ 34021 h 984918"/>
                <a:gd name="connsiteX1" fmla="*/ 767881 w 791796"/>
                <a:gd name="connsiteY1" fmla="*/ 961003 h 984918"/>
                <a:gd name="connsiteX2" fmla="*/ 536136 w 791796"/>
                <a:gd name="connsiteY2" fmla="*/ 961003 h 984918"/>
                <a:gd name="connsiteX3" fmla="*/ 536136 w 791796"/>
                <a:gd name="connsiteY3" fmla="*/ 825818 h 984918"/>
                <a:gd name="connsiteX4" fmla="*/ 265766 w 791796"/>
                <a:gd name="connsiteY4" fmla="*/ 825818 h 984918"/>
                <a:gd name="connsiteX5" fmla="*/ 265766 w 791796"/>
                <a:gd name="connsiteY5" fmla="*/ 961003 h 984918"/>
                <a:gd name="connsiteX6" fmla="*/ 34021 w 791796"/>
                <a:gd name="connsiteY6" fmla="*/ 961003 h 984918"/>
                <a:gd name="connsiteX7" fmla="*/ 34021 w 791796"/>
                <a:gd name="connsiteY7" fmla="*/ 34021 h 984918"/>
                <a:gd name="connsiteX8" fmla="*/ 767881 w 791796"/>
                <a:gd name="connsiteY8" fmla="*/ 34021 h 98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1796" h="984918">
                  <a:moveTo>
                    <a:pt x="767881" y="34021"/>
                  </a:moveTo>
                  <a:lnTo>
                    <a:pt x="767881" y="961003"/>
                  </a:lnTo>
                  <a:lnTo>
                    <a:pt x="536136" y="961003"/>
                  </a:lnTo>
                  <a:lnTo>
                    <a:pt x="536136" y="825818"/>
                  </a:lnTo>
                  <a:lnTo>
                    <a:pt x="265766" y="825818"/>
                  </a:lnTo>
                  <a:lnTo>
                    <a:pt x="265766" y="961003"/>
                  </a:lnTo>
                  <a:lnTo>
                    <a:pt x="34021" y="961003"/>
                  </a:lnTo>
                  <a:lnTo>
                    <a:pt x="34021" y="34021"/>
                  </a:lnTo>
                  <a:lnTo>
                    <a:pt x="767881" y="34021"/>
                  </a:lnTo>
                  <a:close/>
                </a:path>
              </a:pathLst>
            </a:custGeom>
            <a:noFill/>
            <a:ln w="22373" cap="flat">
              <a:solidFill>
                <a:schemeClr val="tx1"/>
              </a:solidFill>
              <a:prstDash val="solid"/>
              <a:round/>
            </a:ln>
          </p:spPr>
          <p:txBody>
            <a:bodyPr rtlCol="0" anchor="ctr"/>
            <a:lstStyle/>
            <a:p>
              <a:pPr>
                <a:defRPr/>
              </a:pPr>
              <a:endParaRPr lang="en-US" dirty="0">
                <a:solidFill>
                  <a:srgbClr val="FFFFFF"/>
                </a:solidFill>
                <a:latin typeface="Amazon Ember"/>
              </a:endParaRPr>
            </a:p>
          </p:txBody>
        </p:sp>
        <p:sp>
          <p:nvSpPr>
            <p:cNvPr id="23" name="Freeform: Shape 22">
              <a:extLst>
                <a:ext uri="{FF2B5EF4-FFF2-40B4-BE49-F238E27FC236}">
                  <a16:creationId xmlns:a16="http://schemas.microsoft.com/office/drawing/2014/main" id="{CBF8C2C3-EEBC-4538-888A-4880D738796E}"/>
                </a:ext>
              </a:extLst>
            </p:cNvPr>
            <p:cNvSpPr/>
            <p:nvPr/>
          </p:nvSpPr>
          <p:spPr>
            <a:xfrm>
              <a:off x="11512636" y="2891159"/>
              <a:ext cx="308994" cy="308994"/>
            </a:xfrm>
            <a:custGeom>
              <a:avLst/>
              <a:gdLst>
                <a:gd name="connsiteX0" fmla="*/ 285078 w 308993"/>
                <a:gd name="connsiteY0" fmla="*/ 159550 h 308993"/>
                <a:gd name="connsiteX1" fmla="*/ 159550 w 308993"/>
                <a:gd name="connsiteY1" fmla="*/ 285078 h 308993"/>
                <a:gd name="connsiteX2" fmla="*/ 34021 w 308993"/>
                <a:gd name="connsiteY2" fmla="*/ 159550 h 308993"/>
                <a:gd name="connsiteX3" fmla="*/ 159550 w 308993"/>
                <a:gd name="connsiteY3" fmla="*/ 34021 h 308993"/>
                <a:gd name="connsiteX4" fmla="*/ 285078 w 308993"/>
                <a:gd name="connsiteY4" fmla="*/ 159550 h 308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93" h="308993">
                  <a:moveTo>
                    <a:pt x="285078" y="159550"/>
                  </a:moveTo>
                  <a:cubicBezTo>
                    <a:pt x="285078" y="228877"/>
                    <a:pt x="228877" y="285078"/>
                    <a:pt x="159550" y="285078"/>
                  </a:cubicBezTo>
                  <a:cubicBezTo>
                    <a:pt x="90222" y="285078"/>
                    <a:pt x="34021" y="228877"/>
                    <a:pt x="34021" y="159550"/>
                  </a:cubicBezTo>
                  <a:cubicBezTo>
                    <a:pt x="34021" y="90222"/>
                    <a:pt x="90222" y="34021"/>
                    <a:pt x="159550" y="34021"/>
                  </a:cubicBezTo>
                  <a:cubicBezTo>
                    <a:pt x="228877" y="34021"/>
                    <a:pt x="285078" y="90222"/>
                    <a:pt x="285078" y="159550"/>
                  </a:cubicBezTo>
                  <a:close/>
                </a:path>
              </a:pathLst>
            </a:custGeom>
            <a:noFill/>
            <a:ln w="22373" cap="flat">
              <a:solidFill>
                <a:srgbClr val="496CCB"/>
              </a:solidFill>
              <a:prstDash val="solid"/>
              <a:miter/>
            </a:ln>
          </p:spPr>
          <p:txBody>
            <a:bodyPr rtlCol="0" anchor="ctr"/>
            <a:lstStyle/>
            <a:p>
              <a:pPr>
                <a:defRPr/>
              </a:pPr>
              <a:endParaRPr lang="en-US" dirty="0">
                <a:solidFill>
                  <a:srgbClr val="FFFFFF"/>
                </a:solidFill>
                <a:latin typeface="Amazon Ember"/>
              </a:endParaRPr>
            </a:p>
          </p:txBody>
        </p:sp>
        <p:sp>
          <p:nvSpPr>
            <p:cNvPr id="24" name="Freeform: Shape 23">
              <a:extLst>
                <a:ext uri="{FF2B5EF4-FFF2-40B4-BE49-F238E27FC236}">
                  <a16:creationId xmlns:a16="http://schemas.microsoft.com/office/drawing/2014/main" id="{D3FC9FB9-26BE-47C8-9EC3-05AA6909C00B}"/>
                </a:ext>
              </a:extLst>
            </p:cNvPr>
            <p:cNvSpPr/>
            <p:nvPr/>
          </p:nvSpPr>
          <p:spPr>
            <a:xfrm>
              <a:off x="11840942" y="2891159"/>
              <a:ext cx="308994" cy="308994"/>
            </a:xfrm>
            <a:custGeom>
              <a:avLst/>
              <a:gdLst>
                <a:gd name="connsiteX0" fmla="*/ 285078 w 308993"/>
                <a:gd name="connsiteY0" fmla="*/ 159550 h 308993"/>
                <a:gd name="connsiteX1" fmla="*/ 159550 w 308993"/>
                <a:gd name="connsiteY1" fmla="*/ 285078 h 308993"/>
                <a:gd name="connsiteX2" fmla="*/ 34021 w 308993"/>
                <a:gd name="connsiteY2" fmla="*/ 159550 h 308993"/>
                <a:gd name="connsiteX3" fmla="*/ 159550 w 308993"/>
                <a:gd name="connsiteY3" fmla="*/ 34021 h 308993"/>
                <a:gd name="connsiteX4" fmla="*/ 285078 w 308993"/>
                <a:gd name="connsiteY4" fmla="*/ 159550 h 308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93" h="308993">
                  <a:moveTo>
                    <a:pt x="285078" y="159550"/>
                  </a:moveTo>
                  <a:cubicBezTo>
                    <a:pt x="285078" y="228877"/>
                    <a:pt x="228877" y="285078"/>
                    <a:pt x="159550" y="285078"/>
                  </a:cubicBezTo>
                  <a:cubicBezTo>
                    <a:pt x="90222" y="285078"/>
                    <a:pt x="34021" y="228877"/>
                    <a:pt x="34021" y="159550"/>
                  </a:cubicBezTo>
                  <a:cubicBezTo>
                    <a:pt x="34021" y="90222"/>
                    <a:pt x="90222" y="34021"/>
                    <a:pt x="159550" y="34021"/>
                  </a:cubicBezTo>
                  <a:cubicBezTo>
                    <a:pt x="228877" y="34021"/>
                    <a:pt x="285078" y="90222"/>
                    <a:pt x="285078" y="159550"/>
                  </a:cubicBezTo>
                  <a:close/>
                </a:path>
              </a:pathLst>
            </a:custGeom>
            <a:noFill/>
            <a:ln w="22373" cap="flat">
              <a:solidFill>
                <a:srgbClr val="496CCB"/>
              </a:solidFill>
              <a:prstDash val="solid"/>
              <a:miter/>
            </a:ln>
          </p:spPr>
          <p:txBody>
            <a:bodyPr rtlCol="0" anchor="ctr"/>
            <a:lstStyle/>
            <a:p>
              <a:pPr>
                <a:defRPr/>
              </a:pPr>
              <a:endParaRPr lang="en-US" dirty="0">
                <a:solidFill>
                  <a:srgbClr val="FFFFFF"/>
                </a:solidFill>
                <a:latin typeface="Amazon Ember"/>
              </a:endParaRPr>
            </a:p>
          </p:txBody>
        </p:sp>
        <p:sp>
          <p:nvSpPr>
            <p:cNvPr id="25" name="Freeform: Shape 24">
              <a:extLst>
                <a:ext uri="{FF2B5EF4-FFF2-40B4-BE49-F238E27FC236}">
                  <a16:creationId xmlns:a16="http://schemas.microsoft.com/office/drawing/2014/main" id="{BD7C4E3D-DE71-4EFD-9B85-34F791ED9F3F}"/>
                </a:ext>
              </a:extLst>
            </p:cNvPr>
            <p:cNvSpPr/>
            <p:nvPr/>
          </p:nvSpPr>
          <p:spPr>
            <a:xfrm>
              <a:off x="11647821" y="3142216"/>
              <a:ext cx="386242" cy="57936"/>
            </a:xfrm>
            <a:custGeom>
              <a:avLst/>
              <a:gdLst>
                <a:gd name="connsiteX0" fmla="*/ 34021 w 386242"/>
                <a:gd name="connsiteY0" fmla="*/ 34021 h 57936"/>
                <a:gd name="connsiteX1" fmla="*/ 362327 w 386242"/>
                <a:gd name="connsiteY1" fmla="*/ 34021 h 57936"/>
              </a:gdLst>
              <a:ahLst/>
              <a:cxnLst>
                <a:cxn ang="0">
                  <a:pos x="connsiteX0" y="connsiteY0"/>
                </a:cxn>
                <a:cxn ang="0">
                  <a:pos x="connsiteX1" y="connsiteY1"/>
                </a:cxn>
              </a:cxnLst>
              <a:rect l="l" t="t" r="r" b="b"/>
              <a:pathLst>
                <a:path w="386242" h="57936">
                  <a:moveTo>
                    <a:pt x="34021" y="34021"/>
                  </a:moveTo>
                  <a:lnTo>
                    <a:pt x="362327" y="34021"/>
                  </a:lnTo>
                </a:path>
              </a:pathLst>
            </a:custGeom>
            <a:ln w="22373" cap="flat">
              <a:solidFill>
                <a:srgbClr val="496CCB"/>
              </a:solidFill>
              <a:prstDash val="solid"/>
              <a:miter/>
            </a:ln>
          </p:spPr>
          <p:txBody>
            <a:bodyPr rtlCol="0" anchor="ctr"/>
            <a:lstStyle/>
            <a:p>
              <a:pPr>
                <a:defRPr/>
              </a:pPr>
              <a:endParaRPr lang="en-US" dirty="0">
                <a:solidFill>
                  <a:srgbClr val="FFFFFF"/>
                </a:solidFill>
                <a:latin typeface="Amazon Ember"/>
              </a:endParaRPr>
            </a:p>
          </p:txBody>
        </p:sp>
      </p:grpSp>
      <p:cxnSp>
        <p:nvCxnSpPr>
          <p:cNvPr id="31" name="Straight Connector 30">
            <a:extLst>
              <a:ext uri="{FF2B5EF4-FFF2-40B4-BE49-F238E27FC236}">
                <a16:creationId xmlns:a16="http://schemas.microsoft.com/office/drawing/2014/main" id="{E720BA2E-0BC2-2B46-8C2D-BB930415E07D}"/>
              </a:ext>
            </a:extLst>
          </p:cNvPr>
          <p:cNvCxnSpPr/>
          <p:nvPr/>
        </p:nvCxnSpPr>
        <p:spPr>
          <a:xfrm>
            <a:off x="2748833" y="523028"/>
            <a:ext cx="5772150" cy="0"/>
          </a:xfrm>
          <a:prstGeom prst="line">
            <a:avLst/>
          </a:prstGeom>
          <a:ln w="25400">
            <a:gradFill flip="none" rotWithShape="1">
              <a:gsLst>
                <a:gs pos="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7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4">
            <a:extLst>
              <a:ext uri="{FF2B5EF4-FFF2-40B4-BE49-F238E27FC236}">
                <a16:creationId xmlns:a16="http://schemas.microsoft.com/office/drawing/2014/main" id="{F350191B-B400-4D5E-A27A-EBF45FB77C95}"/>
              </a:ext>
            </a:extLst>
          </p:cNvPr>
          <p:cNvSpPr txBox="1">
            <a:spLocks/>
          </p:cNvSpPr>
          <p:nvPr/>
        </p:nvSpPr>
        <p:spPr>
          <a:xfrm>
            <a:off x="1614489" y="3355659"/>
            <a:ext cx="4867996" cy="864339"/>
          </a:xfrm>
          <a:prstGeom prst="rect">
            <a:avLst/>
          </a:prstGeom>
        </p:spPr>
        <p:txBody>
          <a:bodyPr vert="horz" wrap="square" lIns="114300" tIns="91440" rIns="114300" bIns="91440" rtlCol="0" anchor="ct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178594" indent="-178594">
              <a:lnSpc>
                <a:spcPct val="100000"/>
              </a:lnSpc>
              <a:spcBef>
                <a:spcPts val="375"/>
              </a:spcBef>
              <a:buFont typeface="Arial" panose="020B0604020202020204" pitchFamily="34" charset="0"/>
              <a:buChar char="•"/>
              <a:defRPr/>
            </a:pPr>
            <a:r>
              <a:rPr lang="en-US" sz="1250" dirty="0">
                <a:solidFill>
                  <a:srgbClr val="FFFFFF"/>
                </a:solidFill>
              </a:rPr>
              <a:t>On-premises backup to cloud</a:t>
            </a:r>
          </a:p>
          <a:p>
            <a:pPr marL="178594" indent="-178594">
              <a:lnSpc>
                <a:spcPct val="100000"/>
              </a:lnSpc>
              <a:spcBef>
                <a:spcPts val="375"/>
              </a:spcBef>
              <a:buFont typeface="Arial" panose="020B0604020202020204" pitchFamily="34" charset="0"/>
              <a:buChar char="•"/>
              <a:defRPr/>
            </a:pPr>
            <a:r>
              <a:rPr lang="en-US" sz="1250" dirty="0">
                <a:solidFill>
                  <a:srgbClr val="FFFFFF"/>
                </a:solidFill>
              </a:rPr>
              <a:t>Drop-in replacement for physical tape libraries</a:t>
            </a:r>
          </a:p>
          <a:p>
            <a:pPr marL="178594" indent="-178594">
              <a:lnSpc>
                <a:spcPct val="100000"/>
              </a:lnSpc>
              <a:spcBef>
                <a:spcPts val="375"/>
              </a:spcBef>
              <a:buFont typeface="Arial" panose="020B0604020202020204" pitchFamily="34" charset="0"/>
              <a:buChar char="•"/>
              <a:defRPr/>
            </a:pPr>
            <a:r>
              <a:rPr lang="en-US" sz="1250" dirty="0">
                <a:solidFill>
                  <a:srgbClr val="FFFFFF"/>
                </a:solidFill>
              </a:rPr>
              <a:t>Archive to Glacier or Glacier Deep Archive</a:t>
            </a:r>
          </a:p>
        </p:txBody>
      </p:sp>
      <p:sp>
        <p:nvSpPr>
          <p:cNvPr id="23" name="Pentagon 9">
            <a:extLst>
              <a:ext uri="{FF2B5EF4-FFF2-40B4-BE49-F238E27FC236}">
                <a16:creationId xmlns:a16="http://schemas.microsoft.com/office/drawing/2014/main" id="{8755F7EE-AEDC-4DF4-9857-F08BA2CDA476}"/>
              </a:ext>
            </a:extLst>
          </p:cNvPr>
          <p:cNvSpPr/>
          <p:nvPr/>
        </p:nvSpPr>
        <p:spPr bwMode="auto">
          <a:xfrm>
            <a:off x="1" y="3323138"/>
            <a:ext cx="1477805" cy="929378"/>
          </a:xfrm>
          <a:prstGeom prst="homePlate">
            <a:avLst>
              <a:gd name="adj" fmla="val 15470"/>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228600" rtlCol="0" anchor="ctr"/>
          <a:lstStyle/>
          <a:p>
            <a:pPr algn="ctr">
              <a:defRPr/>
            </a:pPr>
            <a:r>
              <a:rPr lang="en-US" sz="1750" b="1" dirty="0">
                <a:solidFill>
                  <a:srgbClr val="FFFFFF"/>
                </a:solidFill>
                <a:latin typeface="Amazon Ember"/>
              </a:rPr>
              <a:t>Use cases</a:t>
            </a:r>
          </a:p>
        </p:txBody>
      </p:sp>
      <p:cxnSp>
        <p:nvCxnSpPr>
          <p:cNvPr id="38" name="Straight Connector 37">
            <a:extLst>
              <a:ext uri="{FF2B5EF4-FFF2-40B4-BE49-F238E27FC236}">
                <a16:creationId xmlns:a16="http://schemas.microsoft.com/office/drawing/2014/main" id="{1A21BAEC-3026-48BC-9F95-D7BB427FE181}"/>
              </a:ext>
            </a:extLst>
          </p:cNvPr>
          <p:cNvCxnSpPr/>
          <p:nvPr/>
        </p:nvCxnSpPr>
        <p:spPr>
          <a:xfrm>
            <a:off x="0" y="3323138"/>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2E5C76-D22B-4326-A889-1D0EB26254CC}"/>
              </a:ext>
            </a:extLst>
          </p:cNvPr>
          <p:cNvCxnSpPr/>
          <p:nvPr/>
        </p:nvCxnSpPr>
        <p:spPr>
          <a:xfrm>
            <a:off x="0" y="4252516"/>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674DD17E-59E1-1D4E-BD99-E38DC1357F91}"/>
              </a:ext>
            </a:extLst>
          </p:cNvPr>
          <p:cNvSpPr/>
          <p:nvPr/>
        </p:nvSpPr>
        <p:spPr>
          <a:xfrm>
            <a:off x="1483541" y="1699447"/>
            <a:ext cx="622286"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iSCSI VTL</a:t>
            </a:r>
          </a:p>
        </p:txBody>
      </p:sp>
      <p:cxnSp>
        <p:nvCxnSpPr>
          <p:cNvPr id="150" name="Straight Connector 149">
            <a:extLst>
              <a:ext uri="{FF2B5EF4-FFF2-40B4-BE49-F238E27FC236}">
                <a16:creationId xmlns:a16="http://schemas.microsoft.com/office/drawing/2014/main" id="{11B8D9B5-2B0C-4F4E-A1DA-30107F6C7D75}"/>
              </a:ext>
            </a:extLst>
          </p:cNvPr>
          <p:cNvCxnSpPr>
            <a:cxnSpLocks/>
          </p:cNvCxnSpPr>
          <p:nvPr/>
        </p:nvCxnSpPr>
        <p:spPr>
          <a:xfrm>
            <a:off x="1473555" y="1887240"/>
            <a:ext cx="685800" cy="0"/>
          </a:xfrm>
          <a:prstGeom prst="line">
            <a:avLst/>
          </a:prstGeom>
          <a:noFill/>
          <a:ln w="19050" cap="flat" cmpd="sng" algn="ctr">
            <a:solidFill>
              <a:schemeClr val="bg1"/>
            </a:solidFill>
            <a:prstDash val="solid"/>
          </a:ln>
          <a:effectLst/>
        </p:spPr>
      </p:cxnSp>
      <p:cxnSp>
        <p:nvCxnSpPr>
          <p:cNvPr id="151" name="Straight Connector 150">
            <a:extLst>
              <a:ext uri="{FF2B5EF4-FFF2-40B4-BE49-F238E27FC236}">
                <a16:creationId xmlns:a16="http://schemas.microsoft.com/office/drawing/2014/main" id="{11F2B308-A6B8-A847-BB0F-3E7EFB3A4B37}"/>
              </a:ext>
            </a:extLst>
          </p:cNvPr>
          <p:cNvCxnSpPr>
            <a:cxnSpLocks/>
          </p:cNvCxnSpPr>
          <p:nvPr/>
        </p:nvCxnSpPr>
        <p:spPr>
          <a:xfrm>
            <a:off x="4092559" y="1885700"/>
            <a:ext cx="2537460" cy="0"/>
          </a:xfrm>
          <a:prstGeom prst="line">
            <a:avLst/>
          </a:prstGeom>
          <a:noFill/>
          <a:ln w="19050" cap="flat" cmpd="sng" algn="ctr">
            <a:solidFill>
              <a:schemeClr val="bg1"/>
            </a:solidFill>
            <a:prstDash val="solid"/>
          </a:ln>
          <a:effectLst/>
        </p:spPr>
      </p:cxnSp>
      <p:sp>
        <p:nvSpPr>
          <p:cNvPr id="153" name="Rounded Rectangle 152">
            <a:extLst>
              <a:ext uri="{FF2B5EF4-FFF2-40B4-BE49-F238E27FC236}">
                <a16:creationId xmlns:a16="http://schemas.microsoft.com/office/drawing/2014/main" id="{80B4CDF2-AD46-C745-85CB-CDB0C948ABA4}"/>
              </a:ext>
            </a:extLst>
          </p:cNvPr>
          <p:cNvSpPr/>
          <p:nvPr/>
        </p:nvSpPr>
        <p:spPr>
          <a:xfrm>
            <a:off x="5493107" y="1596488"/>
            <a:ext cx="625497" cy="607035"/>
          </a:xfrm>
          <a:prstGeom prst="roundRect">
            <a:avLst/>
          </a:prstGeom>
          <a:noFill/>
          <a:ln w="25400" cap="flat" cmpd="sng" algn="ctr">
            <a:solidFill>
              <a:srgbClr val="FF9900"/>
            </a:solidFill>
            <a:prstDash val="dash"/>
          </a:ln>
          <a:effectLst/>
        </p:spPr>
        <p:txBody>
          <a:bodyPr rtlCol="0" anchor="ctr"/>
          <a:lstStyle/>
          <a:p>
            <a:pPr algn="ctr" defTabSz="457182">
              <a:defRPr/>
            </a:pPr>
            <a:endParaRPr lang="en-US" sz="1125" kern="0" dirty="0">
              <a:solidFill>
                <a:srgbClr val="FF9900"/>
              </a:solidFill>
              <a:latin typeface="Amazon Ember"/>
            </a:endParaRPr>
          </a:p>
        </p:txBody>
      </p:sp>
      <p:sp>
        <p:nvSpPr>
          <p:cNvPr id="154" name="Rectangle 153">
            <a:extLst>
              <a:ext uri="{FF2B5EF4-FFF2-40B4-BE49-F238E27FC236}">
                <a16:creationId xmlns:a16="http://schemas.microsoft.com/office/drawing/2014/main" id="{E4ADDE82-B6A0-7A4C-9D03-B2731453D671}"/>
              </a:ext>
            </a:extLst>
          </p:cNvPr>
          <p:cNvSpPr/>
          <p:nvPr/>
        </p:nvSpPr>
        <p:spPr>
          <a:xfrm>
            <a:off x="5121935" y="1240081"/>
            <a:ext cx="3455263"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825" kern="0" dirty="0">
                <a:solidFill>
                  <a:srgbClr val="FFFFFF"/>
                </a:solidFill>
                <a:latin typeface="Amazon Ember"/>
                <a:ea typeface="Amazon Ember" panose="020B0603020204020204" pitchFamily="34" charset="0"/>
                <a:cs typeface="Amazon Ember" panose="020B0603020204020204" pitchFamily="34" charset="0"/>
              </a:rPr>
              <a:t>AWS Cloud</a:t>
            </a:r>
          </a:p>
        </p:txBody>
      </p:sp>
      <p:grpSp>
        <p:nvGrpSpPr>
          <p:cNvPr id="155" name="Graphic 22">
            <a:extLst>
              <a:ext uri="{FF2B5EF4-FFF2-40B4-BE49-F238E27FC236}">
                <a16:creationId xmlns:a16="http://schemas.microsoft.com/office/drawing/2014/main" id="{1F005C29-8733-0545-9CE9-DC0654889B64}"/>
              </a:ext>
            </a:extLst>
          </p:cNvPr>
          <p:cNvGrpSpPr>
            <a:grpSpLocks noChangeAspect="1"/>
          </p:cNvGrpSpPr>
          <p:nvPr/>
        </p:nvGrpSpPr>
        <p:grpSpPr>
          <a:xfrm>
            <a:off x="2903386" y="1694787"/>
            <a:ext cx="411480" cy="411480"/>
            <a:chOff x="11353536" y="2500313"/>
            <a:chExt cx="965606" cy="965606"/>
          </a:xfrm>
        </p:grpSpPr>
        <p:sp>
          <p:nvSpPr>
            <p:cNvPr id="156" name="Freeform: Shape 14">
              <a:extLst>
                <a:ext uri="{FF2B5EF4-FFF2-40B4-BE49-F238E27FC236}">
                  <a16:creationId xmlns:a16="http://schemas.microsoft.com/office/drawing/2014/main" id="{B6D23210-5DC1-4A40-8EAC-8AF1A66ADDB5}"/>
                </a:ext>
              </a:extLst>
            </p:cNvPr>
            <p:cNvSpPr/>
            <p:nvPr/>
          </p:nvSpPr>
          <p:spPr>
            <a:xfrm>
              <a:off x="11435388" y="2485604"/>
              <a:ext cx="791797" cy="984918"/>
            </a:xfrm>
            <a:custGeom>
              <a:avLst/>
              <a:gdLst>
                <a:gd name="connsiteX0" fmla="*/ 767881 w 791796"/>
                <a:gd name="connsiteY0" fmla="*/ 34021 h 984918"/>
                <a:gd name="connsiteX1" fmla="*/ 767881 w 791796"/>
                <a:gd name="connsiteY1" fmla="*/ 961003 h 984918"/>
                <a:gd name="connsiteX2" fmla="*/ 536136 w 791796"/>
                <a:gd name="connsiteY2" fmla="*/ 961003 h 984918"/>
                <a:gd name="connsiteX3" fmla="*/ 536136 w 791796"/>
                <a:gd name="connsiteY3" fmla="*/ 825818 h 984918"/>
                <a:gd name="connsiteX4" fmla="*/ 265766 w 791796"/>
                <a:gd name="connsiteY4" fmla="*/ 825818 h 984918"/>
                <a:gd name="connsiteX5" fmla="*/ 265766 w 791796"/>
                <a:gd name="connsiteY5" fmla="*/ 961003 h 984918"/>
                <a:gd name="connsiteX6" fmla="*/ 34021 w 791796"/>
                <a:gd name="connsiteY6" fmla="*/ 961003 h 984918"/>
                <a:gd name="connsiteX7" fmla="*/ 34021 w 791796"/>
                <a:gd name="connsiteY7" fmla="*/ 34021 h 984918"/>
                <a:gd name="connsiteX8" fmla="*/ 767881 w 791796"/>
                <a:gd name="connsiteY8" fmla="*/ 34021 h 98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1796" h="984918">
                  <a:moveTo>
                    <a:pt x="767881" y="34021"/>
                  </a:moveTo>
                  <a:lnTo>
                    <a:pt x="767881" y="961003"/>
                  </a:lnTo>
                  <a:lnTo>
                    <a:pt x="536136" y="961003"/>
                  </a:lnTo>
                  <a:lnTo>
                    <a:pt x="536136" y="825818"/>
                  </a:lnTo>
                  <a:lnTo>
                    <a:pt x="265766" y="825818"/>
                  </a:lnTo>
                  <a:lnTo>
                    <a:pt x="265766" y="961003"/>
                  </a:lnTo>
                  <a:lnTo>
                    <a:pt x="34021" y="961003"/>
                  </a:lnTo>
                  <a:lnTo>
                    <a:pt x="34021" y="34021"/>
                  </a:lnTo>
                  <a:lnTo>
                    <a:pt x="767881" y="34021"/>
                  </a:lnTo>
                  <a:close/>
                </a:path>
              </a:pathLst>
            </a:custGeom>
            <a:noFill/>
            <a:ln w="19050" cap="flat">
              <a:solidFill>
                <a:srgbClr val="FFFFFF"/>
              </a:solidFill>
              <a:prstDash val="solid"/>
              <a:round/>
            </a:ln>
          </p:spPr>
          <p:txBody>
            <a:bodyPr rtlCol="0" anchor="ctr"/>
            <a:lstStyle/>
            <a:p>
              <a:pPr defTabSz="822876">
                <a:defRPr/>
              </a:pPr>
              <a:endParaRPr lang="en-US" sz="1500" kern="0" dirty="0">
                <a:solidFill>
                  <a:srgbClr val="FFFFFF"/>
                </a:solidFill>
                <a:latin typeface="Amazon Ember"/>
              </a:endParaRPr>
            </a:p>
          </p:txBody>
        </p:sp>
        <p:sp>
          <p:nvSpPr>
            <p:cNvPr id="157" name="Freeform: Shape 39">
              <a:extLst>
                <a:ext uri="{FF2B5EF4-FFF2-40B4-BE49-F238E27FC236}">
                  <a16:creationId xmlns:a16="http://schemas.microsoft.com/office/drawing/2014/main" id="{0F6484D0-027F-2043-82F5-46B8DE10EA3E}"/>
                </a:ext>
              </a:extLst>
            </p:cNvPr>
            <p:cNvSpPr/>
            <p:nvPr/>
          </p:nvSpPr>
          <p:spPr>
            <a:xfrm>
              <a:off x="11512636" y="2891159"/>
              <a:ext cx="308994" cy="308994"/>
            </a:xfrm>
            <a:custGeom>
              <a:avLst/>
              <a:gdLst>
                <a:gd name="connsiteX0" fmla="*/ 285078 w 308993"/>
                <a:gd name="connsiteY0" fmla="*/ 159550 h 308993"/>
                <a:gd name="connsiteX1" fmla="*/ 159550 w 308993"/>
                <a:gd name="connsiteY1" fmla="*/ 285078 h 308993"/>
                <a:gd name="connsiteX2" fmla="*/ 34021 w 308993"/>
                <a:gd name="connsiteY2" fmla="*/ 159550 h 308993"/>
                <a:gd name="connsiteX3" fmla="*/ 159550 w 308993"/>
                <a:gd name="connsiteY3" fmla="*/ 34021 h 308993"/>
                <a:gd name="connsiteX4" fmla="*/ 285078 w 308993"/>
                <a:gd name="connsiteY4" fmla="*/ 159550 h 308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93" h="308993">
                  <a:moveTo>
                    <a:pt x="285078" y="159550"/>
                  </a:moveTo>
                  <a:cubicBezTo>
                    <a:pt x="285078" y="228877"/>
                    <a:pt x="228877" y="285078"/>
                    <a:pt x="159550" y="285078"/>
                  </a:cubicBezTo>
                  <a:cubicBezTo>
                    <a:pt x="90222" y="285078"/>
                    <a:pt x="34021" y="228877"/>
                    <a:pt x="34021" y="159550"/>
                  </a:cubicBezTo>
                  <a:cubicBezTo>
                    <a:pt x="34021" y="90222"/>
                    <a:pt x="90222" y="34021"/>
                    <a:pt x="159550" y="34021"/>
                  </a:cubicBezTo>
                  <a:cubicBezTo>
                    <a:pt x="228877" y="34021"/>
                    <a:pt x="285078" y="90222"/>
                    <a:pt x="285078" y="159550"/>
                  </a:cubicBezTo>
                  <a:close/>
                </a:path>
              </a:pathLst>
            </a:custGeom>
            <a:noFill/>
            <a:ln w="19050" cap="flat">
              <a:solidFill>
                <a:srgbClr val="FF9900"/>
              </a:solidFill>
              <a:prstDash val="solid"/>
              <a:miter/>
            </a:ln>
          </p:spPr>
          <p:txBody>
            <a:bodyPr rtlCol="0" anchor="ctr"/>
            <a:lstStyle/>
            <a:p>
              <a:pPr defTabSz="822876">
                <a:defRPr/>
              </a:pPr>
              <a:endParaRPr lang="en-US" sz="1500" kern="0" dirty="0">
                <a:solidFill>
                  <a:srgbClr val="FFFFFF"/>
                </a:solidFill>
                <a:latin typeface="Amazon Ember"/>
              </a:endParaRPr>
            </a:p>
          </p:txBody>
        </p:sp>
        <p:sp>
          <p:nvSpPr>
            <p:cNvPr id="158" name="Freeform: Shape 40">
              <a:extLst>
                <a:ext uri="{FF2B5EF4-FFF2-40B4-BE49-F238E27FC236}">
                  <a16:creationId xmlns:a16="http://schemas.microsoft.com/office/drawing/2014/main" id="{0846889F-A880-4243-A7BD-2FDBB22A97BD}"/>
                </a:ext>
              </a:extLst>
            </p:cNvPr>
            <p:cNvSpPr/>
            <p:nvPr/>
          </p:nvSpPr>
          <p:spPr>
            <a:xfrm>
              <a:off x="11840942" y="2891159"/>
              <a:ext cx="308994" cy="308994"/>
            </a:xfrm>
            <a:custGeom>
              <a:avLst/>
              <a:gdLst>
                <a:gd name="connsiteX0" fmla="*/ 285078 w 308993"/>
                <a:gd name="connsiteY0" fmla="*/ 159550 h 308993"/>
                <a:gd name="connsiteX1" fmla="*/ 159550 w 308993"/>
                <a:gd name="connsiteY1" fmla="*/ 285078 h 308993"/>
                <a:gd name="connsiteX2" fmla="*/ 34021 w 308993"/>
                <a:gd name="connsiteY2" fmla="*/ 159550 h 308993"/>
                <a:gd name="connsiteX3" fmla="*/ 159550 w 308993"/>
                <a:gd name="connsiteY3" fmla="*/ 34021 h 308993"/>
                <a:gd name="connsiteX4" fmla="*/ 285078 w 308993"/>
                <a:gd name="connsiteY4" fmla="*/ 159550 h 308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93" h="308993">
                  <a:moveTo>
                    <a:pt x="285078" y="159550"/>
                  </a:moveTo>
                  <a:cubicBezTo>
                    <a:pt x="285078" y="228877"/>
                    <a:pt x="228877" y="285078"/>
                    <a:pt x="159550" y="285078"/>
                  </a:cubicBezTo>
                  <a:cubicBezTo>
                    <a:pt x="90222" y="285078"/>
                    <a:pt x="34021" y="228877"/>
                    <a:pt x="34021" y="159550"/>
                  </a:cubicBezTo>
                  <a:cubicBezTo>
                    <a:pt x="34021" y="90222"/>
                    <a:pt x="90222" y="34021"/>
                    <a:pt x="159550" y="34021"/>
                  </a:cubicBezTo>
                  <a:cubicBezTo>
                    <a:pt x="228877" y="34021"/>
                    <a:pt x="285078" y="90222"/>
                    <a:pt x="285078" y="159550"/>
                  </a:cubicBezTo>
                  <a:close/>
                </a:path>
              </a:pathLst>
            </a:custGeom>
            <a:noFill/>
            <a:ln w="19050" cap="flat">
              <a:solidFill>
                <a:srgbClr val="FF9900"/>
              </a:solidFill>
              <a:prstDash val="solid"/>
              <a:miter/>
            </a:ln>
          </p:spPr>
          <p:txBody>
            <a:bodyPr rtlCol="0" anchor="ctr"/>
            <a:lstStyle/>
            <a:p>
              <a:pPr defTabSz="822876">
                <a:defRPr/>
              </a:pPr>
              <a:endParaRPr lang="en-US" sz="1500" kern="0" dirty="0">
                <a:solidFill>
                  <a:srgbClr val="FFFFFF"/>
                </a:solidFill>
                <a:latin typeface="Amazon Ember"/>
              </a:endParaRPr>
            </a:p>
          </p:txBody>
        </p:sp>
        <p:sp>
          <p:nvSpPr>
            <p:cNvPr id="159" name="Freeform: Shape 41">
              <a:extLst>
                <a:ext uri="{FF2B5EF4-FFF2-40B4-BE49-F238E27FC236}">
                  <a16:creationId xmlns:a16="http://schemas.microsoft.com/office/drawing/2014/main" id="{AB6F97BC-6D4C-0845-BDA2-2E0F2C56E12F}"/>
                </a:ext>
              </a:extLst>
            </p:cNvPr>
            <p:cNvSpPr/>
            <p:nvPr/>
          </p:nvSpPr>
          <p:spPr>
            <a:xfrm>
              <a:off x="11647821" y="3142216"/>
              <a:ext cx="386242" cy="57936"/>
            </a:xfrm>
            <a:custGeom>
              <a:avLst/>
              <a:gdLst>
                <a:gd name="connsiteX0" fmla="*/ 34021 w 386242"/>
                <a:gd name="connsiteY0" fmla="*/ 34021 h 57936"/>
                <a:gd name="connsiteX1" fmla="*/ 362327 w 386242"/>
                <a:gd name="connsiteY1" fmla="*/ 34021 h 57936"/>
              </a:gdLst>
              <a:ahLst/>
              <a:cxnLst>
                <a:cxn ang="0">
                  <a:pos x="connsiteX0" y="connsiteY0"/>
                </a:cxn>
                <a:cxn ang="0">
                  <a:pos x="connsiteX1" y="connsiteY1"/>
                </a:cxn>
              </a:cxnLst>
              <a:rect l="l" t="t" r="r" b="b"/>
              <a:pathLst>
                <a:path w="386242" h="57936">
                  <a:moveTo>
                    <a:pt x="34021" y="34021"/>
                  </a:moveTo>
                  <a:lnTo>
                    <a:pt x="362327" y="34021"/>
                  </a:lnTo>
                </a:path>
              </a:pathLst>
            </a:custGeom>
            <a:ln w="19050" cap="flat">
              <a:solidFill>
                <a:srgbClr val="FF9900"/>
              </a:solidFill>
              <a:prstDash val="solid"/>
              <a:miter/>
            </a:ln>
          </p:spPr>
          <p:txBody>
            <a:bodyPr rtlCol="0" anchor="ctr"/>
            <a:lstStyle/>
            <a:p>
              <a:pPr defTabSz="822876">
                <a:defRPr/>
              </a:pPr>
              <a:endParaRPr lang="en-US" sz="1500" kern="0" dirty="0">
                <a:solidFill>
                  <a:srgbClr val="FFFFFF"/>
                </a:solidFill>
                <a:latin typeface="Amazon Ember"/>
              </a:endParaRPr>
            </a:p>
          </p:txBody>
        </p:sp>
      </p:grpSp>
      <p:sp>
        <p:nvSpPr>
          <p:cNvPr id="160" name="TextBox 159">
            <a:extLst>
              <a:ext uri="{FF2B5EF4-FFF2-40B4-BE49-F238E27FC236}">
                <a16:creationId xmlns:a16="http://schemas.microsoft.com/office/drawing/2014/main" id="{22AFECBB-7FD7-0943-AC37-9F950A76563B}"/>
              </a:ext>
            </a:extLst>
          </p:cNvPr>
          <p:cNvSpPr txBox="1"/>
          <p:nvPr/>
        </p:nvSpPr>
        <p:spPr>
          <a:xfrm>
            <a:off x="2164983" y="1719488"/>
            <a:ext cx="732894" cy="415498"/>
          </a:xfrm>
          <a:prstGeom prst="rect">
            <a:avLst/>
          </a:prstGeom>
          <a:noFill/>
        </p:spPr>
        <p:txBody>
          <a:bodyPr wrap="none" rtlCol="0">
            <a:spAutoFit/>
          </a:bodyPr>
          <a:lstStyle/>
          <a:p>
            <a:pPr algn="r" defTabSz="457182">
              <a:defRPr/>
            </a:pPr>
            <a:r>
              <a:rPr lang="en-US" sz="1050" b="1" kern="0" dirty="0">
                <a:solidFill>
                  <a:srgbClr val="FFFFFF"/>
                </a:solidFill>
                <a:latin typeface="Amazon Ember"/>
              </a:rPr>
              <a:t>Tape</a:t>
            </a:r>
            <a:br>
              <a:rPr lang="en-US" sz="1050" b="1" kern="0" dirty="0">
                <a:solidFill>
                  <a:srgbClr val="FFFFFF"/>
                </a:solidFill>
                <a:latin typeface="Amazon Ember"/>
              </a:rPr>
            </a:br>
            <a:r>
              <a:rPr lang="en-US" sz="1050" b="1" kern="0" dirty="0">
                <a:solidFill>
                  <a:srgbClr val="FFFFFF"/>
                </a:solidFill>
                <a:latin typeface="Amazon Ember"/>
              </a:rPr>
              <a:t>Gateway</a:t>
            </a:r>
            <a:endParaRPr lang="en-US" sz="90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Rounded Rectangle 160">
            <a:extLst>
              <a:ext uri="{FF2B5EF4-FFF2-40B4-BE49-F238E27FC236}">
                <a16:creationId xmlns:a16="http://schemas.microsoft.com/office/drawing/2014/main" id="{989213D5-EECC-6245-B10E-F307466D3E05}"/>
              </a:ext>
            </a:extLst>
          </p:cNvPr>
          <p:cNvSpPr/>
          <p:nvPr/>
        </p:nvSpPr>
        <p:spPr>
          <a:xfrm>
            <a:off x="2163633" y="1596489"/>
            <a:ext cx="1928890" cy="607034"/>
          </a:xfrm>
          <a:prstGeom prst="roundRect">
            <a:avLst/>
          </a:prstGeom>
          <a:noFill/>
          <a:ln w="25400" cap="flat" cmpd="sng" algn="ctr">
            <a:solidFill>
              <a:srgbClr val="FF9900"/>
            </a:solidFill>
            <a:prstDash val="solid"/>
          </a:ln>
          <a:effectLst/>
        </p:spPr>
        <p:txBody>
          <a:bodyPr rtlCol="0" anchor="ctr"/>
          <a:lstStyle/>
          <a:p>
            <a:pPr algn="ctr" defTabSz="457182">
              <a:defRPr/>
            </a:pPr>
            <a:endParaRPr lang="en-US" sz="1125" kern="0" dirty="0">
              <a:solidFill>
                <a:srgbClr val="FF9900"/>
              </a:solidFill>
              <a:latin typeface="Amazon Ember"/>
            </a:endParaRPr>
          </a:p>
        </p:txBody>
      </p:sp>
      <p:cxnSp>
        <p:nvCxnSpPr>
          <p:cNvPr id="162" name="Straight Connector 161">
            <a:extLst>
              <a:ext uri="{FF2B5EF4-FFF2-40B4-BE49-F238E27FC236}">
                <a16:creationId xmlns:a16="http://schemas.microsoft.com/office/drawing/2014/main" id="{9CF8AEF1-6888-494C-9B3B-302AA5790C26}"/>
              </a:ext>
            </a:extLst>
          </p:cNvPr>
          <p:cNvCxnSpPr>
            <a:cxnSpLocks/>
          </p:cNvCxnSpPr>
          <p:nvPr/>
        </p:nvCxnSpPr>
        <p:spPr>
          <a:xfrm>
            <a:off x="3419153" y="1589292"/>
            <a:ext cx="0" cy="600075"/>
          </a:xfrm>
          <a:prstGeom prst="line">
            <a:avLst/>
          </a:prstGeom>
          <a:noFill/>
          <a:ln w="3175" cap="flat" cmpd="sng" algn="ctr">
            <a:solidFill>
              <a:schemeClr val="accent1"/>
            </a:solidFill>
            <a:prstDash val="solid"/>
            <a:headEnd type="none"/>
            <a:tailEnd type="none"/>
          </a:ln>
          <a:effectLst/>
        </p:spPr>
      </p:cxnSp>
      <p:pic>
        <p:nvPicPr>
          <p:cNvPr id="164" name="Graphic 37">
            <a:extLst>
              <a:ext uri="{FF2B5EF4-FFF2-40B4-BE49-F238E27FC236}">
                <a16:creationId xmlns:a16="http://schemas.microsoft.com/office/drawing/2014/main" id="{E894E496-7B70-F940-8959-E33B24C2CC8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312" y="1649299"/>
            <a:ext cx="480060" cy="480060"/>
          </a:xfrm>
          <a:prstGeom prst="rect">
            <a:avLst/>
          </a:prstGeom>
        </p:spPr>
      </p:pic>
      <p:sp>
        <p:nvSpPr>
          <p:cNvPr id="165" name="TextBox 164">
            <a:extLst>
              <a:ext uri="{FF2B5EF4-FFF2-40B4-BE49-F238E27FC236}">
                <a16:creationId xmlns:a16="http://schemas.microsoft.com/office/drawing/2014/main" id="{F84B1FA6-FB43-DF4D-986E-7F21E08F9152}"/>
              </a:ext>
            </a:extLst>
          </p:cNvPr>
          <p:cNvSpPr txBox="1"/>
          <p:nvPr/>
        </p:nvSpPr>
        <p:spPr>
          <a:xfrm>
            <a:off x="471322" y="1733518"/>
            <a:ext cx="689369" cy="334835"/>
          </a:xfrm>
          <a:prstGeom prst="rect">
            <a:avLst/>
          </a:prstGeom>
          <a:noFill/>
        </p:spPr>
        <p:txBody>
          <a:bodyPr wrap="square" rtlCol="0">
            <a:spAutoFit/>
          </a:bodyPr>
          <a:lstStyle/>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Backup</a:t>
            </a:r>
          </a:p>
          <a:p>
            <a:pPr algn="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Server</a:t>
            </a:r>
          </a:p>
        </p:txBody>
      </p:sp>
      <p:sp>
        <p:nvSpPr>
          <p:cNvPr id="166" name="TextBox 165">
            <a:extLst>
              <a:ext uri="{FF2B5EF4-FFF2-40B4-BE49-F238E27FC236}">
                <a16:creationId xmlns:a16="http://schemas.microsoft.com/office/drawing/2014/main" id="{457D4C59-7B11-F44D-AFED-0D1D96BEA5EB}"/>
              </a:ext>
            </a:extLst>
          </p:cNvPr>
          <p:cNvSpPr txBox="1"/>
          <p:nvPr/>
        </p:nvSpPr>
        <p:spPr>
          <a:xfrm>
            <a:off x="6489776" y="1476942"/>
            <a:ext cx="75306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Tape Library</a:t>
            </a:r>
          </a:p>
        </p:txBody>
      </p:sp>
      <p:grpSp>
        <p:nvGrpSpPr>
          <p:cNvPr id="167" name="Group 166">
            <a:extLst>
              <a:ext uri="{FF2B5EF4-FFF2-40B4-BE49-F238E27FC236}">
                <a16:creationId xmlns:a16="http://schemas.microsoft.com/office/drawing/2014/main" id="{A406ADA9-1192-C04F-93A2-E37FD8416834}"/>
              </a:ext>
            </a:extLst>
          </p:cNvPr>
          <p:cNvGrpSpPr/>
          <p:nvPr/>
        </p:nvGrpSpPr>
        <p:grpSpPr>
          <a:xfrm>
            <a:off x="7764171" y="1769225"/>
            <a:ext cx="411480" cy="86826"/>
            <a:chOff x="8928100" y="3213485"/>
            <a:chExt cx="1443651" cy="304624"/>
          </a:xfrm>
        </p:grpSpPr>
        <p:grpSp>
          <p:nvGrpSpPr>
            <p:cNvPr id="168" name="Group 167">
              <a:extLst>
                <a:ext uri="{FF2B5EF4-FFF2-40B4-BE49-F238E27FC236}">
                  <a16:creationId xmlns:a16="http://schemas.microsoft.com/office/drawing/2014/main" id="{232287B6-FC22-2147-A2FA-7CD5450A8079}"/>
                </a:ext>
              </a:extLst>
            </p:cNvPr>
            <p:cNvGrpSpPr/>
            <p:nvPr/>
          </p:nvGrpSpPr>
          <p:grpSpPr>
            <a:xfrm>
              <a:off x="8928100" y="3213485"/>
              <a:ext cx="627526" cy="304624"/>
              <a:chOff x="8878710" y="3299033"/>
              <a:chExt cx="451295" cy="219075"/>
            </a:xfrm>
          </p:grpSpPr>
          <p:sp>
            <p:nvSpPr>
              <p:cNvPr id="181" name="Freeform: Shape 104">
                <a:extLst>
                  <a:ext uri="{FF2B5EF4-FFF2-40B4-BE49-F238E27FC236}">
                    <a16:creationId xmlns:a16="http://schemas.microsoft.com/office/drawing/2014/main" id="{198290BE-EA94-A04E-9F91-0F9AEFA766FC}"/>
                  </a:ext>
                </a:extLst>
              </p:cNvPr>
              <p:cNvSpPr/>
              <p:nvPr/>
            </p:nvSpPr>
            <p:spPr>
              <a:xfrm>
                <a:off x="9021585" y="3484770"/>
                <a:ext cx="171450" cy="28575"/>
              </a:xfrm>
              <a:custGeom>
                <a:avLst/>
                <a:gdLst>
                  <a:gd name="connsiteX0" fmla="*/ 14288 w 171450"/>
                  <a:gd name="connsiteY0" fmla="*/ 14287 h 28575"/>
                  <a:gd name="connsiteX1" fmla="*/ 157163 w 171450"/>
                  <a:gd name="connsiteY1" fmla="*/ 14287 h 28575"/>
                </a:gdLst>
                <a:ahLst/>
                <a:cxnLst>
                  <a:cxn ang="0">
                    <a:pos x="connsiteX0" y="connsiteY0"/>
                  </a:cxn>
                  <a:cxn ang="0">
                    <a:pos x="connsiteX1" y="connsiteY1"/>
                  </a:cxn>
                </a:cxnLst>
                <a:rect l="l" t="t" r="r" b="b"/>
                <a:pathLst>
                  <a:path w="171450" h="28575">
                    <a:moveTo>
                      <a:pt x="14288" y="14287"/>
                    </a:moveTo>
                    <a:lnTo>
                      <a:pt x="157163"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2" name="Freeform: Shape 105">
                <a:extLst>
                  <a:ext uri="{FF2B5EF4-FFF2-40B4-BE49-F238E27FC236}">
                    <a16:creationId xmlns:a16="http://schemas.microsoft.com/office/drawing/2014/main" id="{658792AF-5911-F542-BD60-0E7C2CA1F0F4}"/>
                  </a:ext>
                </a:extLst>
              </p:cNvPr>
              <p:cNvSpPr/>
              <p:nvPr/>
            </p:nvSpPr>
            <p:spPr>
              <a:xfrm>
                <a:off x="8878710" y="3299033"/>
                <a:ext cx="219075" cy="219075"/>
              </a:xfrm>
              <a:custGeom>
                <a:avLst/>
                <a:gdLst>
                  <a:gd name="connsiteX0" fmla="*/ 210693 w 219075"/>
                  <a:gd name="connsiteY0" fmla="*/ 112490 h 219075"/>
                  <a:gd name="connsiteX1" fmla="*/ 112490 w 219075"/>
                  <a:gd name="connsiteY1" fmla="*/ 210693 h 219075"/>
                  <a:gd name="connsiteX2" fmla="*/ 14288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8" y="166726"/>
                      <a:pt x="14288" y="112490"/>
                    </a:cubicBezTo>
                    <a:cubicBezTo>
                      <a:pt x="14288"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3" name="Freeform: Shape 106">
                <a:extLst>
                  <a:ext uri="{FF2B5EF4-FFF2-40B4-BE49-F238E27FC236}">
                    <a16:creationId xmlns:a16="http://schemas.microsoft.com/office/drawing/2014/main" id="{DCF142D7-0AC1-C44F-BB4B-D58FF822B288}"/>
                  </a:ext>
                </a:extLst>
              </p:cNvPr>
              <p:cNvSpPr/>
              <p:nvPr/>
            </p:nvSpPr>
            <p:spPr>
              <a:xfrm>
                <a:off x="8957767"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4" name="Freeform: Shape 107">
                <a:extLst>
                  <a:ext uri="{FF2B5EF4-FFF2-40B4-BE49-F238E27FC236}">
                    <a16:creationId xmlns:a16="http://schemas.microsoft.com/office/drawing/2014/main" id="{90083616-5600-8E49-AE0C-10CD7A03A5C9}"/>
                  </a:ext>
                </a:extLst>
              </p:cNvPr>
              <p:cNvSpPr/>
              <p:nvPr/>
            </p:nvSpPr>
            <p:spPr>
              <a:xfrm>
                <a:off x="8937670"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5" name="Freeform: Shape 108">
                <a:extLst>
                  <a:ext uri="{FF2B5EF4-FFF2-40B4-BE49-F238E27FC236}">
                    <a16:creationId xmlns:a16="http://schemas.microsoft.com/office/drawing/2014/main" id="{8A780CD6-A8D4-C147-8D20-0C827C85467E}"/>
                  </a:ext>
                </a:extLst>
              </p:cNvPr>
              <p:cNvSpPr/>
              <p:nvPr/>
            </p:nvSpPr>
            <p:spPr>
              <a:xfrm>
                <a:off x="8938432" y="3431145"/>
                <a:ext cx="47625" cy="57150"/>
              </a:xfrm>
              <a:custGeom>
                <a:avLst/>
                <a:gdLst>
                  <a:gd name="connsiteX0" fmla="*/ 14288 w 47625"/>
                  <a:gd name="connsiteY0" fmla="*/ 46863 h 57150"/>
                  <a:gd name="connsiteX1" fmla="*/ 33433 w 47625"/>
                  <a:gd name="connsiteY1" fmla="*/ 14288 h 57150"/>
                </a:gdLst>
                <a:ahLst/>
                <a:cxnLst>
                  <a:cxn ang="0">
                    <a:pos x="connsiteX0" y="connsiteY0"/>
                  </a:cxn>
                  <a:cxn ang="0">
                    <a:pos x="connsiteX1" y="connsiteY1"/>
                  </a:cxn>
                </a:cxnLst>
                <a:rect l="l" t="t" r="r" b="b"/>
                <a:pathLst>
                  <a:path w="47625" h="57150">
                    <a:moveTo>
                      <a:pt x="14288" y="46863"/>
                    </a:moveTo>
                    <a:lnTo>
                      <a:pt x="33433"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6" name="Freeform: Shape 109">
                <a:extLst>
                  <a:ext uri="{FF2B5EF4-FFF2-40B4-BE49-F238E27FC236}">
                    <a16:creationId xmlns:a16="http://schemas.microsoft.com/office/drawing/2014/main" id="{5014411C-B667-0C46-94C7-DAA691571402}"/>
                  </a:ext>
                </a:extLst>
              </p:cNvPr>
              <p:cNvSpPr/>
              <p:nvPr/>
            </p:nvSpPr>
            <p:spPr>
              <a:xfrm>
                <a:off x="9020347"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7" name="Freeform: Shape 110">
                <a:extLst>
                  <a:ext uri="{FF2B5EF4-FFF2-40B4-BE49-F238E27FC236}">
                    <a16:creationId xmlns:a16="http://schemas.microsoft.com/office/drawing/2014/main" id="{A326C45B-4726-3648-8048-B352CED4386A}"/>
                  </a:ext>
                </a:extLst>
              </p:cNvPr>
              <p:cNvSpPr/>
              <p:nvPr/>
            </p:nvSpPr>
            <p:spPr>
              <a:xfrm>
                <a:off x="9110930" y="3299033"/>
                <a:ext cx="219075" cy="219075"/>
              </a:xfrm>
              <a:custGeom>
                <a:avLst/>
                <a:gdLst>
                  <a:gd name="connsiteX0" fmla="*/ 210693 w 219075"/>
                  <a:gd name="connsiteY0" fmla="*/ 112490 h 219075"/>
                  <a:gd name="connsiteX1" fmla="*/ 112490 w 219075"/>
                  <a:gd name="connsiteY1" fmla="*/ 210693 h 219075"/>
                  <a:gd name="connsiteX2" fmla="*/ 14287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7" y="166726"/>
                      <a:pt x="14287" y="112490"/>
                    </a:cubicBezTo>
                    <a:cubicBezTo>
                      <a:pt x="14287"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8" name="Freeform: Shape 111">
                <a:extLst>
                  <a:ext uri="{FF2B5EF4-FFF2-40B4-BE49-F238E27FC236}">
                    <a16:creationId xmlns:a16="http://schemas.microsoft.com/office/drawing/2014/main" id="{7309928D-6B26-CD48-9C14-699428A68C31}"/>
                  </a:ext>
                </a:extLst>
              </p:cNvPr>
              <p:cNvSpPr/>
              <p:nvPr/>
            </p:nvSpPr>
            <p:spPr>
              <a:xfrm>
                <a:off x="9189892"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9" name="Freeform: Shape 112">
                <a:extLst>
                  <a:ext uri="{FF2B5EF4-FFF2-40B4-BE49-F238E27FC236}">
                    <a16:creationId xmlns:a16="http://schemas.microsoft.com/office/drawing/2014/main" id="{2E7D7C80-BD60-4846-80CA-DE61D7C08B23}"/>
                  </a:ext>
                </a:extLst>
              </p:cNvPr>
              <p:cNvSpPr/>
              <p:nvPr/>
            </p:nvSpPr>
            <p:spPr>
              <a:xfrm>
                <a:off x="9169889"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0" name="Freeform: Shape 113">
                <a:extLst>
                  <a:ext uri="{FF2B5EF4-FFF2-40B4-BE49-F238E27FC236}">
                    <a16:creationId xmlns:a16="http://schemas.microsoft.com/office/drawing/2014/main" id="{2D9F42A6-144A-CB4B-8CB3-50335D4D797D}"/>
                  </a:ext>
                </a:extLst>
              </p:cNvPr>
              <p:cNvSpPr/>
              <p:nvPr/>
            </p:nvSpPr>
            <p:spPr>
              <a:xfrm>
                <a:off x="9170651" y="3431145"/>
                <a:ext cx="47625" cy="57150"/>
              </a:xfrm>
              <a:custGeom>
                <a:avLst/>
                <a:gdLst>
                  <a:gd name="connsiteX0" fmla="*/ 14288 w 47625"/>
                  <a:gd name="connsiteY0" fmla="*/ 46863 h 57150"/>
                  <a:gd name="connsiteX1" fmla="*/ 33338 w 47625"/>
                  <a:gd name="connsiteY1" fmla="*/ 14288 h 57150"/>
                </a:gdLst>
                <a:ahLst/>
                <a:cxnLst>
                  <a:cxn ang="0">
                    <a:pos x="connsiteX0" y="connsiteY0"/>
                  </a:cxn>
                  <a:cxn ang="0">
                    <a:pos x="connsiteX1" y="connsiteY1"/>
                  </a:cxn>
                </a:cxnLst>
                <a:rect l="l" t="t" r="r" b="b"/>
                <a:pathLst>
                  <a:path w="47625" h="57150">
                    <a:moveTo>
                      <a:pt x="14288" y="46863"/>
                    </a:moveTo>
                    <a:lnTo>
                      <a:pt x="33338"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1" name="Freeform: Shape 114">
                <a:extLst>
                  <a:ext uri="{FF2B5EF4-FFF2-40B4-BE49-F238E27FC236}">
                    <a16:creationId xmlns:a16="http://schemas.microsoft.com/office/drawing/2014/main" id="{04BA2743-7737-564D-A15E-79F6812CB294}"/>
                  </a:ext>
                </a:extLst>
              </p:cNvPr>
              <p:cNvSpPr/>
              <p:nvPr/>
            </p:nvSpPr>
            <p:spPr>
              <a:xfrm>
                <a:off x="9252566"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grpSp>
        <p:grpSp>
          <p:nvGrpSpPr>
            <p:cNvPr id="169" name="Group 168">
              <a:extLst>
                <a:ext uri="{FF2B5EF4-FFF2-40B4-BE49-F238E27FC236}">
                  <a16:creationId xmlns:a16="http://schemas.microsoft.com/office/drawing/2014/main" id="{7106BBD7-C0EF-EB45-A543-BC4E2C2F4ADE}"/>
                </a:ext>
              </a:extLst>
            </p:cNvPr>
            <p:cNvGrpSpPr/>
            <p:nvPr/>
          </p:nvGrpSpPr>
          <p:grpSpPr>
            <a:xfrm>
              <a:off x="9744225" y="3213485"/>
              <a:ext cx="627526" cy="304624"/>
              <a:chOff x="8878710" y="3299033"/>
              <a:chExt cx="451295" cy="219075"/>
            </a:xfrm>
          </p:grpSpPr>
          <p:sp>
            <p:nvSpPr>
              <p:cNvPr id="170" name="Freeform: Shape 93">
                <a:extLst>
                  <a:ext uri="{FF2B5EF4-FFF2-40B4-BE49-F238E27FC236}">
                    <a16:creationId xmlns:a16="http://schemas.microsoft.com/office/drawing/2014/main" id="{1AC4C033-ECD6-374B-B755-DEEEB40A95F2}"/>
                  </a:ext>
                </a:extLst>
              </p:cNvPr>
              <p:cNvSpPr/>
              <p:nvPr/>
            </p:nvSpPr>
            <p:spPr>
              <a:xfrm>
                <a:off x="9021585" y="3484770"/>
                <a:ext cx="171450" cy="28575"/>
              </a:xfrm>
              <a:custGeom>
                <a:avLst/>
                <a:gdLst>
                  <a:gd name="connsiteX0" fmla="*/ 14288 w 171450"/>
                  <a:gd name="connsiteY0" fmla="*/ 14287 h 28575"/>
                  <a:gd name="connsiteX1" fmla="*/ 157163 w 171450"/>
                  <a:gd name="connsiteY1" fmla="*/ 14287 h 28575"/>
                </a:gdLst>
                <a:ahLst/>
                <a:cxnLst>
                  <a:cxn ang="0">
                    <a:pos x="connsiteX0" y="connsiteY0"/>
                  </a:cxn>
                  <a:cxn ang="0">
                    <a:pos x="connsiteX1" y="connsiteY1"/>
                  </a:cxn>
                </a:cxnLst>
                <a:rect l="l" t="t" r="r" b="b"/>
                <a:pathLst>
                  <a:path w="171450" h="28575">
                    <a:moveTo>
                      <a:pt x="14288" y="14287"/>
                    </a:moveTo>
                    <a:lnTo>
                      <a:pt x="157163"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1" name="Freeform: Shape 94">
                <a:extLst>
                  <a:ext uri="{FF2B5EF4-FFF2-40B4-BE49-F238E27FC236}">
                    <a16:creationId xmlns:a16="http://schemas.microsoft.com/office/drawing/2014/main" id="{84F91904-1DE9-8446-86E6-5FBAFAA38C53}"/>
                  </a:ext>
                </a:extLst>
              </p:cNvPr>
              <p:cNvSpPr/>
              <p:nvPr/>
            </p:nvSpPr>
            <p:spPr>
              <a:xfrm>
                <a:off x="8878710" y="3299033"/>
                <a:ext cx="219075" cy="219075"/>
              </a:xfrm>
              <a:custGeom>
                <a:avLst/>
                <a:gdLst>
                  <a:gd name="connsiteX0" fmla="*/ 210693 w 219075"/>
                  <a:gd name="connsiteY0" fmla="*/ 112490 h 219075"/>
                  <a:gd name="connsiteX1" fmla="*/ 112490 w 219075"/>
                  <a:gd name="connsiteY1" fmla="*/ 210693 h 219075"/>
                  <a:gd name="connsiteX2" fmla="*/ 14288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8" y="166726"/>
                      <a:pt x="14288" y="112490"/>
                    </a:cubicBezTo>
                    <a:cubicBezTo>
                      <a:pt x="14288"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2" name="Freeform: Shape 95">
                <a:extLst>
                  <a:ext uri="{FF2B5EF4-FFF2-40B4-BE49-F238E27FC236}">
                    <a16:creationId xmlns:a16="http://schemas.microsoft.com/office/drawing/2014/main" id="{D1E010D7-5A44-4E43-A603-E6E088C4ABDF}"/>
                  </a:ext>
                </a:extLst>
              </p:cNvPr>
              <p:cNvSpPr/>
              <p:nvPr/>
            </p:nvSpPr>
            <p:spPr>
              <a:xfrm>
                <a:off x="8957767"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3" name="Freeform: Shape 96">
                <a:extLst>
                  <a:ext uri="{FF2B5EF4-FFF2-40B4-BE49-F238E27FC236}">
                    <a16:creationId xmlns:a16="http://schemas.microsoft.com/office/drawing/2014/main" id="{73A6522E-41C4-6B4F-A69E-B8020BB7C3E7}"/>
                  </a:ext>
                </a:extLst>
              </p:cNvPr>
              <p:cNvSpPr/>
              <p:nvPr/>
            </p:nvSpPr>
            <p:spPr>
              <a:xfrm>
                <a:off x="8937670"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4" name="Freeform: Shape 97">
                <a:extLst>
                  <a:ext uri="{FF2B5EF4-FFF2-40B4-BE49-F238E27FC236}">
                    <a16:creationId xmlns:a16="http://schemas.microsoft.com/office/drawing/2014/main" id="{2DA3853F-0E36-F441-89FD-3D77C14762D6}"/>
                  </a:ext>
                </a:extLst>
              </p:cNvPr>
              <p:cNvSpPr/>
              <p:nvPr/>
            </p:nvSpPr>
            <p:spPr>
              <a:xfrm>
                <a:off x="8938432" y="3431145"/>
                <a:ext cx="47625" cy="57150"/>
              </a:xfrm>
              <a:custGeom>
                <a:avLst/>
                <a:gdLst>
                  <a:gd name="connsiteX0" fmla="*/ 14288 w 47625"/>
                  <a:gd name="connsiteY0" fmla="*/ 46863 h 57150"/>
                  <a:gd name="connsiteX1" fmla="*/ 33433 w 47625"/>
                  <a:gd name="connsiteY1" fmla="*/ 14288 h 57150"/>
                </a:gdLst>
                <a:ahLst/>
                <a:cxnLst>
                  <a:cxn ang="0">
                    <a:pos x="connsiteX0" y="connsiteY0"/>
                  </a:cxn>
                  <a:cxn ang="0">
                    <a:pos x="connsiteX1" y="connsiteY1"/>
                  </a:cxn>
                </a:cxnLst>
                <a:rect l="l" t="t" r="r" b="b"/>
                <a:pathLst>
                  <a:path w="47625" h="57150">
                    <a:moveTo>
                      <a:pt x="14288" y="46863"/>
                    </a:moveTo>
                    <a:lnTo>
                      <a:pt x="33433"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5" name="Freeform: Shape 98">
                <a:extLst>
                  <a:ext uri="{FF2B5EF4-FFF2-40B4-BE49-F238E27FC236}">
                    <a16:creationId xmlns:a16="http://schemas.microsoft.com/office/drawing/2014/main" id="{DBD7B92D-1262-B94F-95DE-29CE56475F1C}"/>
                  </a:ext>
                </a:extLst>
              </p:cNvPr>
              <p:cNvSpPr/>
              <p:nvPr/>
            </p:nvSpPr>
            <p:spPr>
              <a:xfrm>
                <a:off x="9020347"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6" name="Freeform: Shape 99">
                <a:extLst>
                  <a:ext uri="{FF2B5EF4-FFF2-40B4-BE49-F238E27FC236}">
                    <a16:creationId xmlns:a16="http://schemas.microsoft.com/office/drawing/2014/main" id="{DFD46A69-39D2-6A45-B74A-F30DC6EA9C78}"/>
                  </a:ext>
                </a:extLst>
              </p:cNvPr>
              <p:cNvSpPr/>
              <p:nvPr/>
            </p:nvSpPr>
            <p:spPr>
              <a:xfrm>
                <a:off x="9110930" y="3299033"/>
                <a:ext cx="219075" cy="219075"/>
              </a:xfrm>
              <a:custGeom>
                <a:avLst/>
                <a:gdLst>
                  <a:gd name="connsiteX0" fmla="*/ 210693 w 219075"/>
                  <a:gd name="connsiteY0" fmla="*/ 112490 h 219075"/>
                  <a:gd name="connsiteX1" fmla="*/ 112490 w 219075"/>
                  <a:gd name="connsiteY1" fmla="*/ 210693 h 219075"/>
                  <a:gd name="connsiteX2" fmla="*/ 14287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7" y="166726"/>
                      <a:pt x="14287" y="112490"/>
                    </a:cubicBezTo>
                    <a:cubicBezTo>
                      <a:pt x="14287"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7" name="Freeform: Shape 100">
                <a:extLst>
                  <a:ext uri="{FF2B5EF4-FFF2-40B4-BE49-F238E27FC236}">
                    <a16:creationId xmlns:a16="http://schemas.microsoft.com/office/drawing/2014/main" id="{D1726647-31EC-934C-8AC2-3DB191A36423}"/>
                  </a:ext>
                </a:extLst>
              </p:cNvPr>
              <p:cNvSpPr/>
              <p:nvPr/>
            </p:nvSpPr>
            <p:spPr>
              <a:xfrm>
                <a:off x="9189892"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8" name="Freeform: Shape 101">
                <a:extLst>
                  <a:ext uri="{FF2B5EF4-FFF2-40B4-BE49-F238E27FC236}">
                    <a16:creationId xmlns:a16="http://schemas.microsoft.com/office/drawing/2014/main" id="{B2A19F11-A39A-6148-A99B-87ED191A2ABC}"/>
                  </a:ext>
                </a:extLst>
              </p:cNvPr>
              <p:cNvSpPr/>
              <p:nvPr/>
            </p:nvSpPr>
            <p:spPr>
              <a:xfrm>
                <a:off x="9169889"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79" name="Freeform: Shape 102">
                <a:extLst>
                  <a:ext uri="{FF2B5EF4-FFF2-40B4-BE49-F238E27FC236}">
                    <a16:creationId xmlns:a16="http://schemas.microsoft.com/office/drawing/2014/main" id="{530C6C3A-127F-054D-871C-89AD6C2E4A88}"/>
                  </a:ext>
                </a:extLst>
              </p:cNvPr>
              <p:cNvSpPr/>
              <p:nvPr/>
            </p:nvSpPr>
            <p:spPr>
              <a:xfrm>
                <a:off x="9170651" y="3431145"/>
                <a:ext cx="47625" cy="57150"/>
              </a:xfrm>
              <a:custGeom>
                <a:avLst/>
                <a:gdLst>
                  <a:gd name="connsiteX0" fmla="*/ 14288 w 47625"/>
                  <a:gd name="connsiteY0" fmla="*/ 46863 h 57150"/>
                  <a:gd name="connsiteX1" fmla="*/ 33338 w 47625"/>
                  <a:gd name="connsiteY1" fmla="*/ 14288 h 57150"/>
                </a:gdLst>
                <a:ahLst/>
                <a:cxnLst>
                  <a:cxn ang="0">
                    <a:pos x="connsiteX0" y="connsiteY0"/>
                  </a:cxn>
                  <a:cxn ang="0">
                    <a:pos x="connsiteX1" y="connsiteY1"/>
                  </a:cxn>
                </a:cxnLst>
                <a:rect l="l" t="t" r="r" b="b"/>
                <a:pathLst>
                  <a:path w="47625" h="57150">
                    <a:moveTo>
                      <a:pt x="14288" y="46863"/>
                    </a:moveTo>
                    <a:lnTo>
                      <a:pt x="33338"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80" name="Freeform: Shape 103">
                <a:extLst>
                  <a:ext uri="{FF2B5EF4-FFF2-40B4-BE49-F238E27FC236}">
                    <a16:creationId xmlns:a16="http://schemas.microsoft.com/office/drawing/2014/main" id="{4F56F4E2-567F-3046-A2F9-5AECD3DA2AB4}"/>
                  </a:ext>
                </a:extLst>
              </p:cNvPr>
              <p:cNvSpPr/>
              <p:nvPr/>
            </p:nvSpPr>
            <p:spPr>
              <a:xfrm>
                <a:off x="9252566"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grpSp>
      </p:grpSp>
      <p:sp>
        <p:nvSpPr>
          <p:cNvPr id="192" name="Rectangle 191">
            <a:extLst>
              <a:ext uri="{FF2B5EF4-FFF2-40B4-BE49-F238E27FC236}">
                <a16:creationId xmlns:a16="http://schemas.microsoft.com/office/drawing/2014/main" id="{9F03BCF6-D14E-9D42-81AF-16BD037264D9}"/>
              </a:ext>
            </a:extLst>
          </p:cNvPr>
          <p:cNvSpPr/>
          <p:nvPr/>
        </p:nvSpPr>
        <p:spPr>
          <a:xfrm>
            <a:off x="7629825" y="1686877"/>
            <a:ext cx="678132" cy="362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193" name="TextBox 192">
            <a:extLst>
              <a:ext uri="{FF2B5EF4-FFF2-40B4-BE49-F238E27FC236}">
                <a16:creationId xmlns:a16="http://schemas.microsoft.com/office/drawing/2014/main" id="{574F2C33-9A4C-C442-9F76-8200FE8A4AA2}"/>
              </a:ext>
            </a:extLst>
          </p:cNvPr>
          <p:cNvSpPr txBox="1"/>
          <p:nvPr/>
        </p:nvSpPr>
        <p:spPr>
          <a:xfrm>
            <a:off x="7485737" y="2077026"/>
            <a:ext cx="966309"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S3 Glacier / GDA</a:t>
            </a:r>
          </a:p>
        </p:txBody>
      </p:sp>
      <p:grpSp>
        <p:nvGrpSpPr>
          <p:cNvPr id="194" name="Group 193">
            <a:extLst>
              <a:ext uri="{FF2B5EF4-FFF2-40B4-BE49-F238E27FC236}">
                <a16:creationId xmlns:a16="http://schemas.microsoft.com/office/drawing/2014/main" id="{F5ECCB6D-408E-C84E-AF3D-0FF9B625ECAF}"/>
              </a:ext>
            </a:extLst>
          </p:cNvPr>
          <p:cNvGrpSpPr>
            <a:grpSpLocks noChangeAspect="1"/>
          </p:cNvGrpSpPr>
          <p:nvPr/>
        </p:nvGrpSpPr>
        <p:grpSpPr>
          <a:xfrm>
            <a:off x="6688682" y="1794286"/>
            <a:ext cx="311727" cy="151324"/>
            <a:chOff x="8878710" y="3299033"/>
            <a:chExt cx="451295" cy="219075"/>
          </a:xfrm>
        </p:grpSpPr>
        <p:sp>
          <p:nvSpPr>
            <p:cNvPr id="195" name="Freeform: Shape 31">
              <a:extLst>
                <a:ext uri="{FF2B5EF4-FFF2-40B4-BE49-F238E27FC236}">
                  <a16:creationId xmlns:a16="http://schemas.microsoft.com/office/drawing/2014/main" id="{82B77EA9-6F11-CD42-84E1-A3BD029C2774}"/>
                </a:ext>
              </a:extLst>
            </p:cNvPr>
            <p:cNvSpPr/>
            <p:nvPr/>
          </p:nvSpPr>
          <p:spPr>
            <a:xfrm>
              <a:off x="9021585" y="3484770"/>
              <a:ext cx="171450" cy="28575"/>
            </a:xfrm>
            <a:custGeom>
              <a:avLst/>
              <a:gdLst>
                <a:gd name="connsiteX0" fmla="*/ 14288 w 171450"/>
                <a:gd name="connsiteY0" fmla="*/ 14287 h 28575"/>
                <a:gd name="connsiteX1" fmla="*/ 157163 w 171450"/>
                <a:gd name="connsiteY1" fmla="*/ 14287 h 28575"/>
              </a:gdLst>
              <a:ahLst/>
              <a:cxnLst>
                <a:cxn ang="0">
                  <a:pos x="connsiteX0" y="connsiteY0"/>
                </a:cxn>
                <a:cxn ang="0">
                  <a:pos x="connsiteX1" y="connsiteY1"/>
                </a:cxn>
              </a:cxnLst>
              <a:rect l="l" t="t" r="r" b="b"/>
              <a:pathLst>
                <a:path w="171450" h="28575">
                  <a:moveTo>
                    <a:pt x="14288" y="14287"/>
                  </a:moveTo>
                  <a:lnTo>
                    <a:pt x="157163"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6" name="Freeform: Shape 32">
              <a:extLst>
                <a:ext uri="{FF2B5EF4-FFF2-40B4-BE49-F238E27FC236}">
                  <a16:creationId xmlns:a16="http://schemas.microsoft.com/office/drawing/2014/main" id="{838A0C5B-98C1-4D42-956B-FE0D8F914D15}"/>
                </a:ext>
              </a:extLst>
            </p:cNvPr>
            <p:cNvSpPr/>
            <p:nvPr/>
          </p:nvSpPr>
          <p:spPr>
            <a:xfrm>
              <a:off x="8878710" y="3299033"/>
              <a:ext cx="219075" cy="219075"/>
            </a:xfrm>
            <a:custGeom>
              <a:avLst/>
              <a:gdLst>
                <a:gd name="connsiteX0" fmla="*/ 210693 w 219075"/>
                <a:gd name="connsiteY0" fmla="*/ 112490 h 219075"/>
                <a:gd name="connsiteX1" fmla="*/ 112490 w 219075"/>
                <a:gd name="connsiteY1" fmla="*/ 210693 h 219075"/>
                <a:gd name="connsiteX2" fmla="*/ 14288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8" y="166726"/>
                    <a:pt x="14288" y="112490"/>
                  </a:cubicBezTo>
                  <a:cubicBezTo>
                    <a:pt x="14288"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7" name="Freeform: Shape 33">
              <a:extLst>
                <a:ext uri="{FF2B5EF4-FFF2-40B4-BE49-F238E27FC236}">
                  <a16:creationId xmlns:a16="http://schemas.microsoft.com/office/drawing/2014/main" id="{38E0F631-9407-C84C-8A52-ED533F77ED33}"/>
                </a:ext>
              </a:extLst>
            </p:cNvPr>
            <p:cNvSpPr/>
            <p:nvPr/>
          </p:nvSpPr>
          <p:spPr>
            <a:xfrm>
              <a:off x="8957767"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8" name="Freeform: Shape 34">
              <a:extLst>
                <a:ext uri="{FF2B5EF4-FFF2-40B4-BE49-F238E27FC236}">
                  <a16:creationId xmlns:a16="http://schemas.microsoft.com/office/drawing/2014/main" id="{8567B4A3-9759-614B-985D-47634F286FE5}"/>
                </a:ext>
              </a:extLst>
            </p:cNvPr>
            <p:cNvSpPr/>
            <p:nvPr/>
          </p:nvSpPr>
          <p:spPr>
            <a:xfrm>
              <a:off x="8937670"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199" name="Freeform: Shape 35">
              <a:extLst>
                <a:ext uri="{FF2B5EF4-FFF2-40B4-BE49-F238E27FC236}">
                  <a16:creationId xmlns:a16="http://schemas.microsoft.com/office/drawing/2014/main" id="{FC114ABB-39BC-244D-A0E7-83F58F2E6C9E}"/>
                </a:ext>
              </a:extLst>
            </p:cNvPr>
            <p:cNvSpPr/>
            <p:nvPr/>
          </p:nvSpPr>
          <p:spPr>
            <a:xfrm>
              <a:off x="8938432" y="3431145"/>
              <a:ext cx="47625" cy="57150"/>
            </a:xfrm>
            <a:custGeom>
              <a:avLst/>
              <a:gdLst>
                <a:gd name="connsiteX0" fmla="*/ 14288 w 47625"/>
                <a:gd name="connsiteY0" fmla="*/ 46863 h 57150"/>
                <a:gd name="connsiteX1" fmla="*/ 33433 w 47625"/>
                <a:gd name="connsiteY1" fmla="*/ 14288 h 57150"/>
              </a:gdLst>
              <a:ahLst/>
              <a:cxnLst>
                <a:cxn ang="0">
                  <a:pos x="connsiteX0" y="connsiteY0"/>
                </a:cxn>
                <a:cxn ang="0">
                  <a:pos x="connsiteX1" y="connsiteY1"/>
                </a:cxn>
              </a:cxnLst>
              <a:rect l="l" t="t" r="r" b="b"/>
              <a:pathLst>
                <a:path w="47625" h="57150">
                  <a:moveTo>
                    <a:pt x="14288" y="46863"/>
                  </a:moveTo>
                  <a:lnTo>
                    <a:pt x="33433"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0" name="Freeform: Shape 36">
              <a:extLst>
                <a:ext uri="{FF2B5EF4-FFF2-40B4-BE49-F238E27FC236}">
                  <a16:creationId xmlns:a16="http://schemas.microsoft.com/office/drawing/2014/main" id="{7F9A8602-B38D-7040-BBA6-812D27BBD7B6}"/>
                </a:ext>
              </a:extLst>
            </p:cNvPr>
            <p:cNvSpPr/>
            <p:nvPr/>
          </p:nvSpPr>
          <p:spPr>
            <a:xfrm>
              <a:off x="9020347"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1" name="Freeform: Shape 37">
              <a:extLst>
                <a:ext uri="{FF2B5EF4-FFF2-40B4-BE49-F238E27FC236}">
                  <a16:creationId xmlns:a16="http://schemas.microsoft.com/office/drawing/2014/main" id="{134BFB52-3A67-E64E-8648-0763ECC295B4}"/>
                </a:ext>
              </a:extLst>
            </p:cNvPr>
            <p:cNvSpPr/>
            <p:nvPr/>
          </p:nvSpPr>
          <p:spPr>
            <a:xfrm>
              <a:off x="9110930" y="3299033"/>
              <a:ext cx="219075" cy="219075"/>
            </a:xfrm>
            <a:custGeom>
              <a:avLst/>
              <a:gdLst>
                <a:gd name="connsiteX0" fmla="*/ 210693 w 219075"/>
                <a:gd name="connsiteY0" fmla="*/ 112490 h 219075"/>
                <a:gd name="connsiteX1" fmla="*/ 112490 w 219075"/>
                <a:gd name="connsiteY1" fmla="*/ 210693 h 219075"/>
                <a:gd name="connsiteX2" fmla="*/ 14287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7" y="166726"/>
                    <a:pt x="14287" y="112490"/>
                  </a:cubicBezTo>
                  <a:cubicBezTo>
                    <a:pt x="14287"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2" name="Freeform: Shape 38">
              <a:extLst>
                <a:ext uri="{FF2B5EF4-FFF2-40B4-BE49-F238E27FC236}">
                  <a16:creationId xmlns:a16="http://schemas.microsoft.com/office/drawing/2014/main" id="{AC001CE5-CA65-0E4D-9DA1-8A7C2F3C9AE9}"/>
                </a:ext>
              </a:extLst>
            </p:cNvPr>
            <p:cNvSpPr/>
            <p:nvPr/>
          </p:nvSpPr>
          <p:spPr>
            <a:xfrm>
              <a:off x="9189892"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3" name="Freeform: Shape 39">
              <a:extLst>
                <a:ext uri="{FF2B5EF4-FFF2-40B4-BE49-F238E27FC236}">
                  <a16:creationId xmlns:a16="http://schemas.microsoft.com/office/drawing/2014/main" id="{F6DDC7C4-A802-5E49-8EF3-C375F6C14DFE}"/>
                </a:ext>
              </a:extLst>
            </p:cNvPr>
            <p:cNvSpPr/>
            <p:nvPr/>
          </p:nvSpPr>
          <p:spPr>
            <a:xfrm>
              <a:off x="9169889"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4" name="Freeform: Shape 40">
              <a:extLst>
                <a:ext uri="{FF2B5EF4-FFF2-40B4-BE49-F238E27FC236}">
                  <a16:creationId xmlns:a16="http://schemas.microsoft.com/office/drawing/2014/main" id="{2ED3D5CD-9D1B-4C4C-B9F2-D7CA63FF7707}"/>
                </a:ext>
              </a:extLst>
            </p:cNvPr>
            <p:cNvSpPr/>
            <p:nvPr/>
          </p:nvSpPr>
          <p:spPr>
            <a:xfrm>
              <a:off x="9170651" y="3431145"/>
              <a:ext cx="47625" cy="57150"/>
            </a:xfrm>
            <a:custGeom>
              <a:avLst/>
              <a:gdLst>
                <a:gd name="connsiteX0" fmla="*/ 14288 w 47625"/>
                <a:gd name="connsiteY0" fmla="*/ 46863 h 57150"/>
                <a:gd name="connsiteX1" fmla="*/ 33338 w 47625"/>
                <a:gd name="connsiteY1" fmla="*/ 14288 h 57150"/>
              </a:gdLst>
              <a:ahLst/>
              <a:cxnLst>
                <a:cxn ang="0">
                  <a:pos x="connsiteX0" y="connsiteY0"/>
                </a:cxn>
                <a:cxn ang="0">
                  <a:pos x="connsiteX1" y="connsiteY1"/>
                </a:cxn>
              </a:cxnLst>
              <a:rect l="l" t="t" r="r" b="b"/>
              <a:pathLst>
                <a:path w="47625" h="57150">
                  <a:moveTo>
                    <a:pt x="14288" y="46863"/>
                  </a:moveTo>
                  <a:lnTo>
                    <a:pt x="33338"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05" name="Freeform: Shape 41">
              <a:extLst>
                <a:ext uri="{FF2B5EF4-FFF2-40B4-BE49-F238E27FC236}">
                  <a16:creationId xmlns:a16="http://schemas.microsoft.com/office/drawing/2014/main" id="{A7B9DD4B-1E55-BA4A-B235-734ACEEAA425}"/>
                </a:ext>
              </a:extLst>
            </p:cNvPr>
            <p:cNvSpPr/>
            <p:nvPr/>
          </p:nvSpPr>
          <p:spPr>
            <a:xfrm>
              <a:off x="9252566"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grpSp>
      <p:sp>
        <p:nvSpPr>
          <p:cNvPr id="206" name="Rectangle 205">
            <a:extLst>
              <a:ext uri="{FF2B5EF4-FFF2-40B4-BE49-F238E27FC236}">
                <a16:creationId xmlns:a16="http://schemas.microsoft.com/office/drawing/2014/main" id="{3B3BB253-C0C8-3D47-915D-95D8E3D460EE}"/>
              </a:ext>
            </a:extLst>
          </p:cNvPr>
          <p:cNvSpPr/>
          <p:nvPr/>
        </p:nvSpPr>
        <p:spPr>
          <a:xfrm>
            <a:off x="6637569" y="1719489"/>
            <a:ext cx="420958" cy="29151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grpSp>
        <p:nvGrpSpPr>
          <p:cNvPr id="207" name="Group 206">
            <a:extLst>
              <a:ext uri="{FF2B5EF4-FFF2-40B4-BE49-F238E27FC236}">
                <a16:creationId xmlns:a16="http://schemas.microsoft.com/office/drawing/2014/main" id="{C16015A4-DC23-4742-B112-A49E4BA40DC7}"/>
              </a:ext>
            </a:extLst>
          </p:cNvPr>
          <p:cNvGrpSpPr/>
          <p:nvPr/>
        </p:nvGrpSpPr>
        <p:grpSpPr>
          <a:xfrm>
            <a:off x="7764168" y="1899853"/>
            <a:ext cx="411480" cy="86826"/>
            <a:chOff x="8928100" y="3213485"/>
            <a:chExt cx="1443651" cy="304624"/>
          </a:xfrm>
        </p:grpSpPr>
        <p:grpSp>
          <p:nvGrpSpPr>
            <p:cNvPr id="208" name="Group 207">
              <a:extLst>
                <a:ext uri="{FF2B5EF4-FFF2-40B4-BE49-F238E27FC236}">
                  <a16:creationId xmlns:a16="http://schemas.microsoft.com/office/drawing/2014/main" id="{B01FBE78-C378-3245-B690-AB6BDCE14B68}"/>
                </a:ext>
              </a:extLst>
            </p:cNvPr>
            <p:cNvGrpSpPr/>
            <p:nvPr/>
          </p:nvGrpSpPr>
          <p:grpSpPr>
            <a:xfrm>
              <a:off x="8928100" y="3213485"/>
              <a:ext cx="627526" cy="304624"/>
              <a:chOff x="8878710" y="3299033"/>
              <a:chExt cx="451295" cy="219075"/>
            </a:xfrm>
          </p:grpSpPr>
          <p:sp>
            <p:nvSpPr>
              <p:cNvPr id="221" name="Freeform: Shape 104">
                <a:extLst>
                  <a:ext uri="{FF2B5EF4-FFF2-40B4-BE49-F238E27FC236}">
                    <a16:creationId xmlns:a16="http://schemas.microsoft.com/office/drawing/2014/main" id="{A6938668-5B0F-6042-BC87-42C07AAD1855}"/>
                  </a:ext>
                </a:extLst>
              </p:cNvPr>
              <p:cNvSpPr/>
              <p:nvPr/>
            </p:nvSpPr>
            <p:spPr>
              <a:xfrm>
                <a:off x="9021585" y="3484770"/>
                <a:ext cx="171450" cy="28575"/>
              </a:xfrm>
              <a:custGeom>
                <a:avLst/>
                <a:gdLst>
                  <a:gd name="connsiteX0" fmla="*/ 14288 w 171450"/>
                  <a:gd name="connsiteY0" fmla="*/ 14287 h 28575"/>
                  <a:gd name="connsiteX1" fmla="*/ 157163 w 171450"/>
                  <a:gd name="connsiteY1" fmla="*/ 14287 h 28575"/>
                </a:gdLst>
                <a:ahLst/>
                <a:cxnLst>
                  <a:cxn ang="0">
                    <a:pos x="connsiteX0" y="connsiteY0"/>
                  </a:cxn>
                  <a:cxn ang="0">
                    <a:pos x="connsiteX1" y="connsiteY1"/>
                  </a:cxn>
                </a:cxnLst>
                <a:rect l="l" t="t" r="r" b="b"/>
                <a:pathLst>
                  <a:path w="171450" h="28575">
                    <a:moveTo>
                      <a:pt x="14288" y="14287"/>
                    </a:moveTo>
                    <a:lnTo>
                      <a:pt x="157163"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2" name="Freeform: Shape 105">
                <a:extLst>
                  <a:ext uri="{FF2B5EF4-FFF2-40B4-BE49-F238E27FC236}">
                    <a16:creationId xmlns:a16="http://schemas.microsoft.com/office/drawing/2014/main" id="{EEB8CC61-CCD7-A646-9BF3-5A1851DA4CD7}"/>
                  </a:ext>
                </a:extLst>
              </p:cNvPr>
              <p:cNvSpPr/>
              <p:nvPr/>
            </p:nvSpPr>
            <p:spPr>
              <a:xfrm>
                <a:off x="8878710" y="3299033"/>
                <a:ext cx="219075" cy="219075"/>
              </a:xfrm>
              <a:custGeom>
                <a:avLst/>
                <a:gdLst>
                  <a:gd name="connsiteX0" fmla="*/ 210693 w 219075"/>
                  <a:gd name="connsiteY0" fmla="*/ 112490 h 219075"/>
                  <a:gd name="connsiteX1" fmla="*/ 112490 w 219075"/>
                  <a:gd name="connsiteY1" fmla="*/ 210693 h 219075"/>
                  <a:gd name="connsiteX2" fmla="*/ 14288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8" y="166726"/>
                      <a:pt x="14288" y="112490"/>
                    </a:cubicBezTo>
                    <a:cubicBezTo>
                      <a:pt x="14288"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3" name="Freeform: Shape 106">
                <a:extLst>
                  <a:ext uri="{FF2B5EF4-FFF2-40B4-BE49-F238E27FC236}">
                    <a16:creationId xmlns:a16="http://schemas.microsoft.com/office/drawing/2014/main" id="{03E98313-830D-9749-8308-71C52693EAAC}"/>
                  </a:ext>
                </a:extLst>
              </p:cNvPr>
              <p:cNvSpPr/>
              <p:nvPr/>
            </p:nvSpPr>
            <p:spPr>
              <a:xfrm>
                <a:off x="8957767"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4" name="Freeform: Shape 107">
                <a:extLst>
                  <a:ext uri="{FF2B5EF4-FFF2-40B4-BE49-F238E27FC236}">
                    <a16:creationId xmlns:a16="http://schemas.microsoft.com/office/drawing/2014/main" id="{AA56781C-7FC4-F343-B6A2-3653B199A112}"/>
                  </a:ext>
                </a:extLst>
              </p:cNvPr>
              <p:cNvSpPr/>
              <p:nvPr/>
            </p:nvSpPr>
            <p:spPr>
              <a:xfrm>
                <a:off x="8937670"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5" name="Freeform: Shape 108">
                <a:extLst>
                  <a:ext uri="{FF2B5EF4-FFF2-40B4-BE49-F238E27FC236}">
                    <a16:creationId xmlns:a16="http://schemas.microsoft.com/office/drawing/2014/main" id="{7D010C0B-8760-A842-8B83-4C63004C260D}"/>
                  </a:ext>
                </a:extLst>
              </p:cNvPr>
              <p:cNvSpPr/>
              <p:nvPr/>
            </p:nvSpPr>
            <p:spPr>
              <a:xfrm>
                <a:off x="8938432" y="3431145"/>
                <a:ext cx="47625" cy="57150"/>
              </a:xfrm>
              <a:custGeom>
                <a:avLst/>
                <a:gdLst>
                  <a:gd name="connsiteX0" fmla="*/ 14288 w 47625"/>
                  <a:gd name="connsiteY0" fmla="*/ 46863 h 57150"/>
                  <a:gd name="connsiteX1" fmla="*/ 33433 w 47625"/>
                  <a:gd name="connsiteY1" fmla="*/ 14288 h 57150"/>
                </a:gdLst>
                <a:ahLst/>
                <a:cxnLst>
                  <a:cxn ang="0">
                    <a:pos x="connsiteX0" y="connsiteY0"/>
                  </a:cxn>
                  <a:cxn ang="0">
                    <a:pos x="connsiteX1" y="connsiteY1"/>
                  </a:cxn>
                </a:cxnLst>
                <a:rect l="l" t="t" r="r" b="b"/>
                <a:pathLst>
                  <a:path w="47625" h="57150">
                    <a:moveTo>
                      <a:pt x="14288" y="46863"/>
                    </a:moveTo>
                    <a:lnTo>
                      <a:pt x="33433"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6" name="Freeform: Shape 109">
                <a:extLst>
                  <a:ext uri="{FF2B5EF4-FFF2-40B4-BE49-F238E27FC236}">
                    <a16:creationId xmlns:a16="http://schemas.microsoft.com/office/drawing/2014/main" id="{7CF2DD6B-4613-1C47-8226-3289A3B4D9DD}"/>
                  </a:ext>
                </a:extLst>
              </p:cNvPr>
              <p:cNvSpPr/>
              <p:nvPr/>
            </p:nvSpPr>
            <p:spPr>
              <a:xfrm>
                <a:off x="9020347"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7" name="Freeform: Shape 110">
                <a:extLst>
                  <a:ext uri="{FF2B5EF4-FFF2-40B4-BE49-F238E27FC236}">
                    <a16:creationId xmlns:a16="http://schemas.microsoft.com/office/drawing/2014/main" id="{B2868374-B8B6-1B4B-BCFF-8EBD66D2FC40}"/>
                  </a:ext>
                </a:extLst>
              </p:cNvPr>
              <p:cNvSpPr/>
              <p:nvPr/>
            </p:nvSpPr>
            <p:spPr>
              <a:xfrm>
                <a:off x="9110930" y="3299033"/>
                <a:ext cx="219075" cy="219075"/>
              </a:xfrm>
              <a:custGeom>
                <a:avLst/>
                <a:gdLst>
                  <a:gd name="connsiteX0" fmla="*/ 210693 w 219075"/>
                  <a:gd name="connsiteY0" fmla="*/ 112490 h 219075"/>
                  <a:gd name="connsiteX1" fmla="*/ 112490 w 219075"/>
                  <a:gd name="connsiteY1" fmla="*/ 210693 h 219075"/>
                  <a:gd name="connsiteX2" fmla="*/ 14287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7" y="166726"/>
                      <a:pt x="14287" y="112490"/>
                    </a:cubicBezTo>
                    <a:cubicBezTo>
                      <a:pt x="14287"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8" name="Freeform: Shape 111">
                <a:extLst>
                  <a:ext uri="{FF2B5EF4-FFF2-40B4-BE49-F238E27FC236}">
                    <a16:creationId xmlns:a16="http://schemas.microsoft.com/office/drawing/2014/main" id="{F652DD56-EEC4-7B40-9C60-FA21C68CC889}"/>
                  </a:ext>
                </a:extLst>
              </p:cNvPr>
              <p:cNvSpPr/>
              <p:nvPr/>
            </p:nvSpPr>
            <p:spPr>
              <a:xfrm>
                <a:off x="9189892"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9" name="Freeform: Shape 112">
                <a:extLst>
                  <a:ext uri="{FF2B5EF4-FFF2-40B4-BE49-F238E27FC236}">
                    <a16:creationId xmlns:a16="http://schemas.microsoft.com/office/drawing/2014/main" id="{660AFF6A-50C6-F946-AECD-DBE910A4797C}"/>
                  </a:ext>
                </a:extLst>
              </p:cNvPr>
              <p:cNvSpPr/>
              <p:nvPr/>
            </p:nvSpPr>
            <p:spPr>
              <a:xfrm>
                <a:off x="9169889"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30" name="Freeform: Shape 113">
                <a:extLst>
                  <a:ext uri="{FF2B5EF4-FFF2-40B4-BE49-F238E27FC236}">
                    <a16:creationId xmlns:a16="http://schemas.microsoft.com/office/drawing/2014/main" id="{8C340661-22D3-2445-919B-0CD0B2115520}"/>
                  </a:ext>
                </a:extLst>
              </p:cNvPr>
              <p:cNvSpPr/>
              <p:nvPr/>
            </p:nvSpPr>
            <p:spPr>
              <a:xfrm>
                <a:off x="9170651" y="3431145"/>
                <a:ext cx="47625" cy="57150"/>
              </a:xfrm>
              <a:custGeom>
                <a:avLst/>
                <a:gdLst>
                  <a:gd name="connsiteX0" fmla="*/ 14288 w 47625"/>
                  <a:gd name="connsiteY0" fmla="*/ 46863 h 57150"/>
                  <a:gd name="connsiteX1" fmla="*/ 33338 w 47625"/>
                  <a:gd name="connsiteY1" fmla="*/ 14288 h 57150"/>
                </a:gdLst>
                <a:ahLst/>
                <a:cxnLst>
                  <a:cxn ang="0">
                    <a:pos x="connsiteX0" y="connsiteY0"/>
                  </a:cxn>
                  <a:cxn ang="0">
                    <a:pos x="connsiteX1" y="connsiteY1"/>
                  </a:cxn>
                </a:cxnLst>
                <a:rect l="l" t="t" r="r" b="b"/>
                <a:pathLst>
                  <a:path w="47625" h="57150">
                    <a:moveTo>
                      <a:pt x="14288" y="46863"/>
                    </a:moveTo>
                    <a:lnTo>
                      <a:pt x="33338"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31" name="Freeform: Shape 114">
                <a:extLst>
                  <a:ext uri="{FF2B5EF4-FFF2-40B4-BE49-F238E27FC236}">
                    <a16:creationId xmlns:a16="http://schemas.microsoft.com/office/drawing/2014/main" id="{BB1D85E2-1DFD-AF4C-827E-2E4729F7453A}"/>
                  </a:ext>
                </a:extLst>
              </p:cNvPr>
              <p:cNvSpPr/>
              <p:nvPr/>
            </p:nvSpPr>
            <p:spPr>
              <a:xfrm>
                <a:off x="9252566"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grpSp>
        <p:grpSp>
          <p:nvGrpSpPr>
            <p:cNvPr id="209" name="Group 208">
              <a:extLst>
                <a:ext uri="{FF2B5EF4-FFF2-40B4-BE49-F238E27FC236}">
                  <a16:creationId xmlns:a16="http://schemas.microsoft.com/office/drawing/2014/main" id="{78CECB54-C3FD-1542-B1E2-C122119FA396}"/>
                </a:ext>
              </a:extLst>
            </p:cNvPr>
            <p:cNvGrpSpPr/>
            <p:nvPr/>
          </p:nvGrpSpPr>
          <p:grpSpPr>
            <a:xfrm>
              <a:off x="9744225" y="3213485"/>
              <a:ext cx="627526" cy="304624"/>
              <a:chOff x="8878710" y="3299033"/>
              <a:chExt cx="451295" cy="219075"/>
            </a:xfrm>
          </p:grpSpPr>
          <p:sp>
            <p:nvSpPr>
              <p:cNvPr id="210" name="Freeform: Shape 93">
                <a:extLst>
                  <a:ext uri="{FF2B5EF4-FFF2-40B4-BE49-F238E27FC236}">
                    <a16:creationId xmlns:a16="http://schemas.microsoft.com/office/drawing/2014/main" id="{E254B769-4096-E048-8155-78C056EBA97B}"/>
                  </a:ext>
                </a:extLst>
              </p:cNvPr>
              <p:cNvSpPr/>
              <p:nvPr/>
            </p:nvSpPr>
            <p:spPr>
              <a:xfrm>
                <a:off x="9021585" y="3484770"/>
                <a:ext cx="171450" cy="28575"/>
              </a:xfrm>
              <a:custGeom>
                <a:avLst/>
                <a:gdLst>
                  <a:gd name="connsiteX0" fmla="*/ 14288 w 171450"/>
                  <a:gd name="connsiteY0" fmla="*/ 14287 h 28575"/>
                  <a:gd name="connsiteX1" fmla="*/ 157163 w 171450"/>
                  <a:gd name="connsiteY1" fmla="*/ 14287 h 28575"/>
                </a:gdLst>
                <a:ahLst/>
                <a:cxnLst>
                  <a:cxn ang="0">
                    <a:pos x="connsiteX0" y="connsiteY0"/>
                  </a:cxn>
                  <a:cxn ang="0">
                    <a:pos x="connsiteX1" y="connsiteY1"/>
                  </a:cxn>
                </a:cxnLst>
                <a:rect l="l" t="t" r="r" b="b"/>
                <a:pathLst>
                  <a:path w="171450" h="28575">
                    <a:moveTo>
                      <a:pt x="14288" y="14287"/>
                    </a:moveTo>
                    <a:lnTo>
                      <a:pt x="157163"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1" name="Freeform: Shape 94">
                <a:extLst>
                  <a:ext uri="{FF2B5EF4-FFF2-40B4-BE49-F238E27FC236}">
                    <a16:creationId xmlns:a16="http://schemas.microsoft.com/office/drawing/2014/main" id="{F745D327-2B18-5347-94BD-9F4FD639AE69}"/>
                  </a:ext>
                </a:extLst>
              </p:cNvPr>
              <p:cNvSpPr/>
              <p:nvPr/>
            </p:nvSpPr>
            <p:spPr>
              <a:xfrm>
                <a:off x="8878710" y="3299033"/>
                <a:ext cx="219075" cy="219075"/>
              </a:xfrm>
              <a:custGeom>
                <a:avLst/>
                <a:gdLst>
                  <a:gd name="connsiteX0" fmla="*/ 210693 w 219075"/>
                  <a:gd name="connsiteY0" fmla="*/ 112490 h 219075"/>
                  <a:gd name="connsiteX1" fmla="*/ 112490 w 219075"/>
                  <a:gd name="connsiteY1" fmla="*/ 210693 h 219075"/>
                  <a:gd name="connsiteX2" fmla="*/ 14288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8" y="166726"/>
                      <a:pt x="14288" y="112490"/>
                    </a:cubicBezTo>
                    <a:cubicBezTo>
                      <a:pt x="14288"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2" name="Freeform: Shape 95">
                <a:extLst>
                  <a:ext uri="{FF2B5EF4-FFF2-40B4-BE49-F238E27FC236}">
                    <a16:creationId xmlns:a16="http://schemas.microsoft.com/office/drawing/2014/main" id="{CD8F6511-B6EA-1642-8C57-60FF0D58B058}"/>
                  </a:ext>
                </a:extLst>
              </p:cNvPr>
              <p:cNvSpPr/>
              <p:nvPr/>
            </p:nvSpPr>
            <p:spPr>
              <a:xfrm>
                <a:off x="8957767"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3" name="Freeform: Shape 96">
                <a:extLst>
                  <a:ext uri="{FF2B5EF4-FFF2-40B4-BE49-F238E27FC236}">
                    <a16:creationId xmlns:a16="http://schemas.microsoft.com/office/drawing/2014/main" id="{32480B45-FA1C-F64F-8843-86442F8D27B3}"/>
                  </a:ext>
                </a:extLst>
              </p:cNvPr>
              <p:cNvSpPr/>
              <p:nvPr/>
            </p:nvSpPr>
            <p:spPr>
              <a:xfrm>
                <a:off x="8937670"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4" name="Freeform: Shape 97">
                <a:extLst>
                  <a:ext uri="{FF2B5EF4-FFF2-40B4-BE49-F238E27FC236}">
                    <a16:creationId xmlns:a16="http://schemas.microsoft.com/office/drawing/2014/main" id="{27E4560D-46AD-3149-8A04-5054B34EFC8E}"/>
                  </a:ext>
                </a:extLst>
              </p:cNvPr>
              <p:cNvSpPr/>
              <p:nvPr/>
            </p:nvSpPr>
            <p:spPr>
              <a:xfrm>
                <a:off x="8938432" y="3431145"/>
                <a:ext cx="47625" cy="57150"/>
              </a:xfrm>
              <a:custGeom>
                <a:avLst/>
                <a:gdLst>
                  <a:gd name="connsiteX0" fmla="*/ 14288 w 47625"/>
                  <a:gd name="connsiteY0" fmla="*/ 46863 h 57150"/>
                  <a:gd name="connsiteX1" fmla="*/ 33433 w 47625"/>
                  <a:gd name="connsiteY1" fmla="*/ 14288 h 57150"/>
                </a:gdLst>
                <a:ahLst/>
                <a:cxnLst>
                  <a:cxn ang="0">
                    <a:pos x="connsiteX0" y="connsiteY0"/>
                  </a:cxn>
                  <a:cxn ang="0">
                    <a:pos x="connsiteX1" y="connsiteY1"/>
                  </a:cxn>
                </a:cxnLst>
                <a:rect l="l" t="t" r="r" b="b"/>
                <a:pathLst>
                  <a:path w="47625" h="57150">
                    <a:moveTo>
                      <a:pt x="14288" y="46863"/>
                    </a:moveTo>
                    <a:lnTo>
                      <a:pt x="33433"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5" name="Freeform: Shape 98">
                <a:extLst>
                  <a:ext uri="{FF2B5EF4-FFF2-40B4-BE49-F238E27FC236}">
                    <a16:creationId xmlns:a16="http://schemas.microsoft.com/office/drawing/2014/main" id="{20D46C5A-09FD-154F-AB3A-9C3A8FFC4CAB}"/>
                  </a:ext>
                </a:extLst>
              </p:cNvPr>
              <p:cNvSpPr/>
              <p:nvPr/>
            </p:nvSpPr>
            <p:spPr>
              <a:xfrm>
                <a:off x="9020347"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6" name="Freeform: Shape 99">
                <a:extLst>
                  <a:ext uri="{FF2B5EF4-FFF2-40B4-BE49-F238E27FC236}">
                    <a16:creationId xmlns:a16="http://schemas.microsoft.com/office/drawing/2014/main" id="{DE58342E-D604-B74C-A689-3C29A5A8A75F}"/>
                  </a:ext>
                </a:extLst>
              </p:cNvPr>
              <p:cNvSpPr/>
              <p:nvPr/>
            </p:nvSpPr>
            <p:spPr>
              <a:xfrm>
                <a:off x="9110930" y="3299033"/>
                <a:ext cx="219075" cy="219075"/>
              </a:xfrm>
              <a:custGeom>
                <a:avLst/>
                <a:gdLst>
                  <a:gd name="connsiteX0" fmla="*/ 210693 w 219075"/>
                  <a:gd name="connsiteY0" fmla="*/ 112490 h 219075"/>
                  <a:gd name="connsiteX1" fmla="*/ 112490 w 219075"/>
                  <a:gd name="connsiteY1" fmla="*/ 210693 h 219075"/>
                  <a:gd name="connsiteX2" fmla="*/ 14287 w 219075"/>
                  <a:gd name="connsiteY2" fmla="*/ 112490 h 219075"/>
                  <a:gd name="connsiteX3" fmla="*/ 112490 w 219075"/>
                  <a:gd name="connsiteY3" fmla="*/ 14288 h 219075"/>
                  <a:gd name="connsiteX4" fmla="*/ 210693 w 219075"/>
                  <a:gd name="connsiteY4" fmla="*/ 11249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210693" y="112490"/>
                    </a:moveTo>
                    <a:cubicBezTo>
                      <a:pt x="210693" y="166726"/>
                      <a:pt x="166726" y="210693"/>
                      <a:pt x="112490" y="210693"/>
                    </a:cubicBezTo>
                    <a:cubicBezTo>
                      <a:pt x="58254" y="210693"/>
                      <a:pt x="14287" y="166726"/>
                      <a:pt x="14287" y="112490"/>
                    </a:cubicBezTo>
                    <a:cubicBezTo>
                      <a:pt x="14287" y="58254"/>
                      <a:pt x="58254" y="14288"/>
                      <a:pt x="112490" y="14288"/>
                    </a:cubicBezTo>
                    <a:cubicBezTo>
                      <a:pt x="166726" y="14288"/>
                      <a:pt x="210693" y="58254"/>
                      <a:pt x="210693" y="112490"/>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7" name="Freeform: Shape 100">
                <a:extLst>
                  <a:ext uri="{FF2B5EF4-FFF2-40B4-BE49-F238E27FC236}">
                    <a16:creationId xmlns:a16="http://schemas.microsoft.com/office/drawing/2014/main" id="{77D056A3-8423-2349-B813-F5FB56759E67}"/>
                  </a:ext>
                </a:extLst>
              </p:cNvPr>
              <p:cNvSpPr/>
              <p:nvPr/>
            </p:nvSpPr>
            <p:spPr>
              <a:xfrm>
                <a:off x="9189892" y="3378186"/>
                <a:ext cx="66675" cy="66675"/>
              </a:xfrm>
              <a:custGeom>
                <a:avLst/>
                <a:gdLst>
                  <a:gd name="connsiteX0" fmla="*/ 52388 w 66675"/>
                  <a:gd name="connsiteY0" fmla="*/ 33338 h 66675"/>
                  <a:gd name="connsiteX1" fmla="*/ 33338 w 66675"/>
                  <a:gd name="connsiteY1" fmla="*/ 52388 h 66675"/>
                  <a:gd name="connsiteX2" fmla="*/ 14288 w 66675"/>
                  <a:gd name="connsiteY2" fmla="*/ 33338 h 66675"/>
                  <a:gd name="connsiteX3" fmla="*/ 33338 w 66675"/>
                  <a:gd name="connsiteY3" fmla="*/ 14288 h 66675"/>
                  <a:gd name="connsiteX4" fmla="*/ 52388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2388" y="33338"/>
                    </a:moveTo>
                    <a:cubicBezTo>
                      <a:pt x="52388" y="43859"/>
                      <a:pt x="43859" y="52388"/>
                      <a:pt x="33338" y="52388"/>
                    </a:cubicBezTo>
                    <a:cubicBezTo>
                      <a:pt x="22816" y="52388"/>
                      <a:pt x="14288" y="43859"/>
                      <a:pt x="14288" y="33338"/>
                    </a:cubicBezTo>
                    <a:cubicBezTo>
                      <a:pt x="14288" y="22816"/>
                      <a:pt x="22816" y="14288"/>
                      <a:pt x="33338" y="14288"/>
                    </a:cubicBezTo>
                    <a:cubicBezTo>
                      <a:pt x="43859" y="14288"/>
                      <a:pt x="52388" y="22816"/>
                      <a:pt x="52388" y="33338"/>
                    </a:cubicBezTo>
                    <a:close/>
                  </a:path>
                </a:pathLst>
              </a:custGeom>
              <a:noFill/>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8" name="Freeform: Shape 101">
                <a:extLst>
                  <a:ext uri="{FF2B5EF4-FFF2-40B4-BE49-F238E27FC236}">
                    <a16:creationId xmlns:a16="http://schemas.microsoft.com/office/drawing/2014/main" id="{D452EA93-6C83-984F-9565-E8DDC04D75DF}"/>
                  </a:ext>
                </a:extLst>
              </p:cNvPr>
              <p:cNvSpPr/>
              <p:nvPr/>
            </p:nvSpPr>
            <p:spPr>
              <a:xfrm>
                <a:off x="9169889" y="3324655"/>
                <a:ext cx="38100" cy="57150"/>
              </a:xfrm>
              <a:custGeom>
                <a:avLst/>
                <a:gdLst>
                  <a:gd name="connsiteX0" fmla="*/ 14287 w 38100"/>
                  <a:gd name="connsiteY0" fmla="*/ 14287 h 57150"/>
                  <a:gd name="connsiteX1" fmla="*/ 32956 w 38100"/>
                  <a:gd name="connsiteY1" fmla="*/ 47149 h 57150"/>
                </a:gdLst>
                <a:ahLst/>
                <a:cxnLst>
                  <a:cxn ang="0">
                    <a:pos x="connsiteX0" y="connsiteY0"/>
                  </a:cxn>
                  <a:cxn ang="0">
                    <a:pos x="connsiteX1" y="connsiteY1"/>
                  </a:cxn>
                </a:cxnLst>
                <a:rect l="l" t="t" r="r" b="b"/>
                <a:pathLst>
                  <a:path w="38100" h="57150">
                    <a:moveTo>
                      <a:pt x="14287" y="14287"/>
                    </a:moveTo>
                    <a:lnTo>
                      <a:pt x="32956" y="47149"/>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19" name="Freeform: Shape 102">
                <a:extLst>
                  <a:ext uri="{FF2B5EF4-FFF2-40B4-BE49-F238E27FC236}">
                    <a16:creationId xmlns:a16="http://schemas.microsoft.com/office/drawing/2014/main" id="{5F260F88-C3BF-B449-BCB4-A9A6FA897C87}"/>
                  </a:ext>
                </a:extLst>
              </p:cNvPr>
              <p:cNvSpPr/>
              <p:nvPr/>
            </p:nvSpPr>
            <p:spPr>
              <a:xfrm>
                <a:off x="9170651" y="3431145"/>
                <a:ext cx="47625" cy="57150"/>
              </a:xfrm>
              <a:custGeom>
                <a:avLst/>
                <a:gdLst>
                  <a:gd name="connsiteX0" fmla="*/ 14288 w 47625"/>
                  <a:gd name="connsiteY0" fmla="*/ 46863 h 57150"/>
                  <a:gd name="connsiteX1" fmla="*/ 33338 w 47625"/>
                  <a:gd name="connsiteY1" fmla="*/ 14288 h 57150"/>
                </a:gdLst>
                <a:ahLst/>
                <a:cxnLst>
                  <a:cxn ang="0">
                    <a:pos x="connsiteX0" y="connsiteY0"/>
                  </a:cxn>
                  <a:cxn ang="0">
                    <a:pos x="connsiteX1" y="connsiteY1"/>
                  </a:cxn>
                </a:cxnLst>
                <a:rect l="l" t="t" r="r" b="b"/>
                <a:pathLst>
                  <a:path w="47625" h="57150">
                    <a:moveTo>
                      <a:pt x="14288" y="46863"/>
                    </a:moveTo>
                    <a:lnTo>
                      <a:pt x="33338" y="14288"/>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sp>
            <p:nvSpPr>
              <p:cNvPr id="220" name="Freeform: Shape 103">
                <a:extLst>
                  <a:ext uri="{FF2B5EF4-FFF2-40B4-BE49-F238E27FC236}">
                    <a16:creationId xmlns:a16="http://schemas.microsoft.com/office/drawing/2014/main" id="{5CF9D0DA-AC29-5D49-845F-A52AD11D680F}"/>
                  </a:ext>
                </a:extLst>
              </p:cNvPr>
              <p:cNvSpPr/>
              <p:nvPr/>
            </p:nvSpPr>
            <p:spPr>
              <a:xfrm>
                <a:off x="9252566" y="3391616"/>
                <a:ext cx="57150" cy="28575"/>
              </a:xfrm>
              <a:custGeom>
                <a:avLst/>
                <a:gdLst>
                  <a:gd name="connsiteX0" fmla="*/ 52102 w 57150"/>
                  <a:gd name="connsiteY0" fmla="*/ 14287 h 28575"/>
                  <a:gd name="connsiteX1" fmla="*/ 14288 w 57150"/>
                  <a:gd name="connsiteY1" fmla="*/ 14287 h 28575"/>
                </a:gdLst>
                <a:ahLst/>
                <a:cxnLst>
                  <a:cxn ang="0">
                    <a:pos x="connsiteX0" y="connsiteY0"/>
                  </a:cxn>
                  <a:cxn ang="0">
                    <a:pos x="connsiteX1" y="connsiteY1"/>
                  </a:cxn>
                </a:cxnLst>
                <a:rect l="l" t="t" r="r" b="b"/>
                <a:pathLst>
                  <a:path w="57150" h="28575">
                    <a:moveTo>
                      <a:pt x="52102" y="14287"/>
                    </a:moveTo>
                    <a:lnTo>
                      <a:pt x="14288" y="14287"/>
                    </a:lnTo>
                  </a:path>
                </a:pathLst>
              </a:custGeom>
              <a:ln w="19050" cap="flat">
                <a:solidFill>
                  <a:srgbClr val="FFFFFF"/>
                </a:solidFill>
                <a:prstDash val="solid"/>
                <a:round/>
              </a:ln>
            </p:spPr>
            <p:txBody>
              <a:bodyPr rtlCol="0" anchor="ctr"/>
              <a:lstStyle/>
              <a:p>
                <a:pPr defTabSz="548640">
                  <a:defRPr/>
                </a:pPr>
                <a:endParaRPr lang="en-US" sz="1350" kern="0" dirty="0">
                  <a:solidFill>
                    <a:srgbClr val="FFFFFF"/>
                  </a:solidFill>
                  <a:latin typeface="Amazon Ember"/>
                </a:endParaRPr>
              </a:p>
            </p:txBody>
          </p:sp>
        </p:grpSp>
      </p:grpSp>
      <p:sp>
        <p:nvSpPr>
          <p:cNvPr id="232" name="Rectangle 231">
            <a:extLst>
              <a:ext uri="{FF2B5EF4-FFF2-40B4-BE49-F238E27FC236}">
                <a16:creationId xmlns:a16="http://schemas.microsoft.com/office/drawing/2014/main" id="{7A60438C-E399-7C40-8AC8-724C16AE4A8A}"/>
              </a:ext>
            </a:extLst>
          </p:cNvPr>
          <p:cNvSpPr/>
          <p:nvPr/>
        </p:nvSpPr>
        <p:spPr>
          <a:xfrm>
            <a:off x="4537198" y="1696193"/>
            <a:ext cx="497252" cy="219291"/>
          </a:xfrm>
          <a:prstGeom prst="rect">
            <a:avLst/>
          </a:prstGeom>
        </p:spPr>
        <p:txBody>
          <a:bodyPr wrap="none">
            <a:spAutoFit/>
          </a:bodyPr>
          <a:lstStyle/>
          <a:p>
            <a:pPr algn="r" defTabSz="457182">
              <a:defRPr/>
            </a:pPr>
            <a:r>
              <a:rPr lang="en-US" sz="82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cxnSp>
        <p:nvCxnSpPr>
          <p:cNvPr id="233" name="Straight Connector 232">
            <a:extLst>
              <a:ext uri="{FF2B5EF4-FFF2-40B4-BE49-F238E27FC236}">
                <a16:creationId xmlns:a16="http://schemas.microsoft.com/office/drawing/2014/main" id="{63293833-BEEA-7E4A-8DC8-407DFDC86DFC}"/>
              </a:ext>
            </a:extLst>
          </p:cNvPr>
          <p:cNvCxnSpPr>
            <a:cxnSpLocks/>
          </p:cNvCxnSpPr>
          <p:nvPr/>
        </p:nvCxnSpPr>
        <p:spPr>
          <a:xfrm>
            <a:off x="7058612" y="1890311"/>
            <a:ext cx="579723" cy="0"/>
          </a:xfrm>
          <a:prstGeom prst="line">
            <a:avLst/>
          </a:prstGeom>
          <a:noFill/>
          <a:ln w="19050" cap="flat" cmpd="sng" algn="ctr">
            <a:solidFill>
              <a:schemeClr val="bg1"/>
            </a:solidFill>
            <a:prstDash val="dash"/>
          </a:ln>
          <a:effectLst/>
        </p:spPr>
      </p:cxnSp>
      <p:pic>
        <p:nvPicPr>
          <p:cNvPr id="234" name="Graphic 233">
            <a:extLst>
              <a:ext uri="{FF2B5EF4-FFF2-40B4-BE49-F238E27FC236}">
                <a16:creationId xmlns:a16="http://schemas.microsoft.com/office/drawing/2014/main" id="{95B39F7D-453E-2D41-8710-3F3EC25E2E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6035" y="1240125"/>
            <a:ext cx="243358" cy="243358"/>
          </a:xfrm>
          <a:prstGeom prst="rect">
            <a:avLst/>
          </a:prstGeom>
        </p:spPr>
      </p:pic>
      <p:sp>
        <p:nvSpPr>
          <p:cNvPr id="235" name="TextBox 234">
            <a:extLst>
              <a:ext uri="{FF2B5EF4-FFF2-40B4-BE49-F238E27FC236}">
                <a16:creationId xmlns:a16="http://schemas.microsoft.com/office/drawing/2014/main" id="{3F541D4B-8D27-3949-86AB-DE3107C8E79A}"/>
              </a:ext>
            </a:extLst>
          </p:cNvPr>
          <p:cNvSpPr txBox="1"/>
          <p:nvPr/>
        </p:nvSpPr>
        <p:spPr>
          <a:xfrm>
            <a:off x="6482485" y="2041095"/>
            <a:ext cx="753061"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236" name="TextBox 235">
            <a:extLst>
              <a:ext uri="{FF2B5EF4-FFF2-40B4-BE49-F238E27FC236}">
                <a16:creationId xmlns:a16="http://schemas.microsoft.com/office/drawing/2014/main" id="{03A035A0-EAD0-B64C-8288-7BB2B9136C2D}"/>
              </a:ext>
            </a:extLst>
          </p:cNvPr>
          <p:cNvSpPr txBox="1"/>
          <p:nvPr/>
        </p:nvSpPr>
        <p:spPr>
          <a:xfrm>
            <a:off x="7485737" y="1483561"/>
            <a:ext cx="966309" cy="213585"/>
          </a:xfrm>
          <a:prstGeom prst="rect">
            <a:avLst/>
          </a:prstGeom>
          <a:noFill/>
        </p:spPr>
        <p:txBody>
          <a:bodyPr wrap="square" rtlCol="0">
            <a:spAutoFit/>
          </a:bodyPr>
          <a:lstStyle/>
          <a:p>
            <a:pPr algn="ctr" defTabSz="548640">
              <a:defRPr/>
            </a:pPr>
            <a:r>
              <a:rPr lang="en-US" sz="788"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Tape Archive</a:t>
            </a:r>
          </a:p>
        </p:txBody>
      </p:sp>
      <p:sp>
        <p:nvSpPr>
          <p:cNvPr id="237" name="Rectangle 236">
            <a:extLst>
              <a:ext uri="{FF2B5EF4-FFF2-40B4-BE49-F238E27FC236}">
                <a16:creationId xmlns:a16="http://schemas.microsoft.com/office/drawing/2014/main" id="{C297C685-A76E-2F49-8D21-CFCF1D5BB642}"/>
              </a:ext>
            </a:extLst>
          </p:cNvPr>
          <p:cNvSpPr/>
          <p:nvPr/>
        </p:nvSpPr>
        <p:spPr>
          <a:xfrm>
            <a:off x="462728" y="1240081"/>
            <a:ext cx="4028791" cy="1173943"/>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square" lIns="308610" tIns="68580" rIns="68580" bIns="68580" numCol="1" spcCol="0" rtlCol="0" fromWordArt="0" anchor="t" anchorCtr="0" forceAA="0" compatLnSpc="1">
            <a:prstTxWarp prst="textNoShape">
              <a:avLst/>
            </a:prstTxWarp>
            <a:noAutofit/>
          </a:bodyPr>
          <a:lstStyle/>
          <a:p>
            <a:pPr defTabSz="457182">
              <a:defRPr/>
            </a:pPr>
            <a:r>
              <a:rPr lang="en-US" sz="900" kern="0" dirty="0">
                <a:solidFill>
                  <a:srgbClr val="FFFFFF"/>
                </a:solidFill>
                <a:latin typeface="Amazon Ember"/>
                <a:ea typeface="Amazon Ember" panose="020B0603020204020204" pitchFamily="34" charset="0"/>
                <a:cs typeface="Amazon Ember" panose="020B0603020204020204" pitchFamily="34" charset="0"/>
              </a:rPr>
              <a:t>On premises</a:t>
            </a:r>
          </a:p>
        </p:txBody>
      </p:sp>
      <p:grpSp>
        <p:nvGrpSpPr>
          <p:cNvPr id="238" name="Graphic 99">
            <a:extLst>
              <a:ext uri="{FF2B5EF4-FFF2-40B4-BE49-F238E27FC236}">
                <a16:creationId xmlns:a16="http://schemas.microsoft.com/office/drawing/2014/main" id="{A2CCC46F-5D5B-D94C-87E8-F5A8594117D6}"/>
              </a:ext>
            </a:extLst>
          </p:cNvPr>
          <p:cNvGrpSpPr/>
          <p:nvPr/>
        </p:nvGrpSpPr>
        <p:grpSpPr>
          <a:xfrm>
            <a:off x="470804" y="1243943"/>
            <a:ext cx="243358" cy="241497"/>
            <a:chOff x="-951951" y="353090"/>
            <a:chExt cx="371658" cy="371658"/>
          </a:xfrm>
          <a:solidFill>
            <a:srgbClr val="FFFFFF"/>
          </a:solidFill>
        </p:grpSpPr>
        <p:sp>
          <p:nvSpPr>
            <p:cNvPr id="239" name="Freeform: Shape 79">
              <a:extLst>
                <a:ext uri="{FF2B5EF4-FFF2-40B4-BE49-F238E27FC236}">
                  <a16:creationId xmlns:a16="http://schemas.microsoft.com/office/drawing/2014/main" id="{94A5C131-AFD0-AA4D-94F9-7832EA274586}"/>
                </a:ext>
              </a:extLst>
            </p:cNvPr>
            <p:cNvSpPr/>
            <p:nvPr/>
          </p:nvSpPr>
          <p:spPr>
            <a:xfrm>
              <a:off x="-951951" y="353090"/>
              <a:ext cx="371658" cy="371658"/>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50000"/>
              </a:srgbClr>
            </a:solid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0" name="Freeform: Shape 103">
              <a:extLst>
                <a:ext uri="{FF2B5EF4-FFF2-40B4-BE49-F238E27FC236}">
                  <a16:creationId xmlns:a16="http://schemas.microsoft.com/office/drawing/2014/main" id="{B1224CCB-1BA1-D941-BB01-180A2B9B17EA}"/>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1" name="Freeform: Shape 105">
              <a:extLst>
                <a:ext uri="{FF2B5EF4-FFF2-40B4-BE49-F238E27FC236}">
                  <a16:creationId xmlns:a16="http://schemas.microsoft.com/office/drawing/2014/main" id="{C96E433A-3355-E24C-8EC8-F548A4A86948}"/>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2" name="Freeform: Shape 106">
              <a:extLst>
                <a:ext uri="{FF2B5EF4-FFF2-40B4-BE49-F238E27FC236}">
                  <a16:creationId xmlns:a16="http://schemas.microsoft.com/office/drawing/2014/main" id="{2AE243D2-9FF4-AE43-B3BF-6ADBF2FD2B37}"/>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3" name="Freeform: Shape 107">
              <a:extLst>
                <a:ext uri="{FF2B5EF4-FFF2-40B4-BE49-F238E27FC236}">
                  <a16:creationId xmlns:a16="http://schemas.microsoft.com/office/drawing/2014/main" id="{40DC9677-1D99-2E4C-8375-328EB0A1805C}"/>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4" name="Freeform: Shape 108">
              <a:extLst>
                <a:ext uri="{FF2B5EF4-FFF2-40B4-BE49-F238E27FC236}">
                  <a16:creationId xmlns:a16="http://schemas.microsoft.com/office/drawing/2014/main" id="{C3A98E87-20EA-754C-945F-318F88F4A988}"/>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5" name="Freeform: Shape 110">
              <a:extLst>
                <a:ext uri="{FF2B5EF4-FFF2-40B4-BE49-F238E27FC236}">
                  <a16:creationId xmlns:a16="http://schemas.microsoft.com/office/drawing/2014/main" id="{B61F2C3C-1EF9-0446-AFC8-60FAFDE4108E}"/>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6" name="Freeform: Shape 114">
              <a:extLst>
                <a:ext uri="{FF2B5EF4-FFF2-40B4-BE49-F238E27FC236}">
                  <a16:creationId xmlns:a16="http://schemas.microsoft.com/office/drawing/2014/main" id="{FF63FD1D-760D-8042-9DEE-6962FBCD77FF}"/>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7" name="Freeform: Shape 118">
              <a:extLst>
                <a:ext uri="{FF2B5EF4-FFF2-40B4-BE49-F238E27FC236}">
                  <a16:creationId xmlns:a16="http://schemas.microsoft.com/office/drawing/2014/main" id="{D63DAA0D-24F1-F742-AD5A-6D236C642644}"/>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8" name="Freeform: Shape 119">
              <a:extLst>
                <a:ext uri="{FF2B5EF4-FFF2-40B4-BE49-F238E27FC236}">
                  <a16:creationId xmlns:a16="http://schemas.microsoft.com/office/drawing/2014/main" id="{52934D6C-4591-6F45-8BB1-E8E6ED82D782}"/>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49" name="Freeform: Shape 120">
              <a:extLst>
                <a:ext uri="{FF2B5EF4-FFF2-40B4-BE49-F238E27FC236}">
                  <a16:creationId xmlns:a16="http://schemas.microsoft.com/office/drawing/2014/main" id="{E9D0F0F3-B63B-F548-9FC6-707A559C2265}"/>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50" name="Freeform: Shape 122">
              <a:extLst>
                <a:ext uri="{FF2B5EF4-FFF2-40B4-BE49-F238E27FC236}">
                  <a16:creationId xmlns:a16="http://schemas.microsoft.com/office/drawing/2014/main" id="{9BB726FE-1CC8-0248-B90B-604ADA7D50DA}"/>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sp>
          <p:nvSpPr>
            <p:cNvPr id="251" name="Freeform: Shape 129">
              <a:extLst>
                <a:ext uri="{FF2B5EF4-FFF2-40B4-BE49-F238E27FC236}">
                  <a16:creationId xmlns:a16="http://schemas.microsoft.com/office/drawing/2014/main" id="{45EF8A5D-F563-1543-9A86-F92910B3F133}"/>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1589" kern="0" dirty="0">
                <a:solidFill>
                  <a:srgbClr val="FFFFFF"/>
                </a:solidFill>
                <a:latin typeface="Amazon Ember"/>
              </a:endParaRPr>
            </a:p>
          </p:txBody>
        </p:sp>
      </p:grpSp>
      <p:sp>
        <p:nvSpPr>
          <p:cNvPr id="252" name="TextBox 251">
            <a:extLst>
              <a:ext uri="{FF2B5EF4-FFF2-40B4-BE49-F238E27FC236}">
                <a16:creationId xmlns:a16="http://schemas.microsoft.com/office/drawing/2014/main" id="{26D474A3-7FF1-5E48-B82B-B389AC952158}"/>
              </a:ext>
            </a:extLst>
          </p:cNvPr>
          <p:cNvSpPr txBox="1"/>
          <p:nvPr/>
        </p:nvSpPr>
        <p:spPr>
          <a:xfrm>
            <a:off x="6853362" y="1658088"/>
            <a:ext cx="975001" cy="213585"/>
          </a:xfrm>
          <a:prstGeom prst="rect">
            <a:avLst/>
          </a:prstGeom>
          <a:noFill/>
        </p:spPr>
        <p:txBody>
          <a:bodyPr wrap="square" rtlCol="0">
            <a:spAutoFit/>
          </a:bodyPr>
          <a:lstStyle/>
          <a:p>
            <a:pPr algn="ctr" defTabSz="548640">
              <a:defRPr/>
            </a:pPr>
            <a:r>
              <a:rPr lang="en-US" sz="788" i="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eject</a:t>
            </a:r>
          </a:p>
        </p:txBody>
      </p:sp>
      <p:sp>
        <p:nvSpPr>
          <p:cNvPr id="5" name="Title 4">
            <a:extLst>
              <a:ext uri="{FF2B5EF4-FFF2-40B4-BE49-F238E27FC236}">
                <a16:creationId xmlns:a16="http://schemas.microsoft.com/office/drawing/2014/main" id="{74C8087B-4A09-FF40-8823-412D2D8FC536}"/>
              </a:ext>
            </a:extLst>
          </p:cNvPr>
          <p:cNvSpPr>
            <a:spLocks noGrp="1"/>
          </p:cNvSpPr>
          <p:nvPr>
            <p:ph type="title"/>
          </p:nvPr>
        </p:nvSpPr>
        <p:spPr/>
        <p:txBody>
          <a:bodyPr/>
          <a:lstStyle/>
          <a:p>
            <a:r>
              <a:rPr lang="en-US" b="1" dirty="0"/>
              <a:t>Tape Gateway</a:t>
            </a:r>
          </a:p>
        </p:txBody>
      </p:sp>
      <p:sp>
        <p:nvSpPr>
          <p:cNvPr id="114" name="TextBox 113">
            <a:extLst>
              <a:ext uri="{FF2B5EF4-FFF2-40B4-BE49-F238E27FC236}">
                <a16:creationId xmlns:a16="http://schemas.microsoft.com/office/drawing/2014/main" id="{40D0A645-122E-A249-86AA-513AE4E2A0D5}"/>
              </a:ext>
            </a:extLst>
          </p:cNvPr>
          <p:cNvSpPr txBox="1"/>
          <p:nvPr/>
        </p:nvSpPr>
        <p:spPr>
          <a:xfrm>
            <a:off x="365225" y="502849"/>
            <a:ext cx="5237075" cy="323165"/>
          </a:xfrm>
          <a:prstGeom prst="rect">
            <a:avLst/>
          </a:prstGeom>
          <a:noFill/>
        </p:spPr>
        <p:txBody>
          <a:bodyPr wrap="none" rtlCol="0">
            <a:spAutoFit/>
          </a:bodyPr>
          <a:lstStyle/>
          <a:p>
            <a:r>
              <a:rPr lang="en-US" sz="1500" dirty="0">
                <a:solidFill>
                  <a:schemeClr val="accent1"/>
                </a:solidFill>
              </a:rPr>
              <a:t>Virtual tapes presented to on-premises backup applications</a:t>
            </a:r>
            <a:endParaRPr lang="en-US" sz="1500" dirty="0"/>
          </a:p>
        </p:txBody>
      </p:sp>
      <p:grpSp>
        <p:nvGrpSpPr>
          <p:cNvPr id="115" name="Graphic 10">
            <a:extLst>
              <a:ext uri="{FF2B5EF4-FFF2-40B4-BE49-F238E27FC236}">
                <a16:creationId xmlns:a16="http://schemas.microsoft.com/office/drawing/2014/main" id="{67CF558F-8181-764E-866E-8925C86B1E55}"/>
              </a:ext>
            </a:extLst>
          </p:cNvPr>
          <p:cNvGrpSpPr>
            <a:grpSpLocks noChangeAspect="1"/>
          </p:cNvGrpSpPr>
          <p:nvPr/>
        </p:nvGrpSpPr>
        <p:grpSpPr>
          <a:xfrm>
            <a:off x="3578729" y="1731961"/>
            <a:ext cx="349044" cy="345781"/>
            <a:chOff x="1983371" y="1997699"/>
            <a:chExt cx="731520" cy="724681"/>
          </a:xfrm>
        </p:grpSpPr>
        <p:sp>
          <p:nvSpPr>
            <p:cNvPr id="116" name="Freeform: Shape 82">
              <a:extLst>
                <a:ext uri="{FF2B5EF4-FFF2-40B4-BE49-F238E27FC236}">
                  <a16:creationId xmlns:a16="http://schemas.microsoft.com/office/drawing/2014/main" id="{024C4F10-011A-3849-A8A1-B6CD38E685A3}"/>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17" name="Freeform: Shape 83">
              <a:extLst>
                <a:ext uri="{FF2B5EF4-FFF2-40B4-BE49-F238E27FC236}">
                  <a16:creationId xmlns:a16="http://schemas.microsoft.com/office/drawing/2014/main" id="{DB46BCD4-2B42-884C-8C00-D11C735B1294}"/>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grpSp>
        <p:nvGrpSpPr>
          <p:cNvPr id="118" name="Graphic 10">
            <a:extLst>
              <a:ext uri="{FF2B5EF4-FFF2-40B4-BE49-F238E27FC236}">
                <a16:creationId xmlns:a16="http://schemas.microsoft.com/office/drawing/2014/main" id="{9540B44D-C38C-6641-AFF1-B4974B39E2D6}"/>
              </a:ext>
            </a:extLst>
          </p:cNvPr>
          <p:cNvGrpSpPr>
            <a:grpSpLocks noChangeAspect="1"/>
          </p:cNvGrpSpPr>
          <p:nvPr/>
        </p:nvGrpSpPr>
        <p:grpSpPr>
          <a:xfrm>
            <a:off x="5631661" y="1721958"/>
            <a:ext cx="349044" cy="345781"/>
            <a:chOff x="1983371" y="1997699"/>
            <a:chExt cx="731520" cy="724681"/>
          </a:xfrm>
        </p:grpSpPr>
        <p:sp>
          <p:nvSpPr>
            <p:cNvPr id="119" name="Freeform: Shape 82">
              <a:extLst>
                <a:ext uri="{FF2B5EF4-FFF2-40B4-BE49-F238E27FC236}">
                  <a16:creationId xmlns:a16="http://schemas.microsoft.com/office/drawing/2014/main" id="{1076ED39-AC82-0748-B0C8-E1B60497D4C4}"/>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p>
          </p:txBody>
        </p:sp>
        <p:sp>
          <p:nvSpPr>
            <p:cNvPr id="120" name="Freeform: Shape 83">
              <a:extLst>
                <a:ext uri="{FF2B5EF4-FFF2-40B4-BE49-F238E27FC236}">
                  <a16:creationId xmlns:a16="http://schemas.microsoft.com/office/drawing/2014/main" id="{0B6A9C1B-45F3-744B-85B2-1BB908D43BCA}"/>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p>
          </p:txBody>
        </p:sp>
      </p:grpSp>
    </p:spTree>
    <p:extLst>
      <p:ext uri="{BB962C8B-B14F-4D97-AF65-F5344CB8AC3E}">
        <p14:creationId xmlns:p14="http://schemas.microsoft.com/office/powerpoint/2010/main" val="279257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2716" y="114300"/>
            <a:ext cx="8174372" cy="857250"/>
          </a:xfrm>
        </p:spPr>
        <p:txBody>
          <a:bodyPr/>
          <a:lstStyle/>
          <a:p>
            <a:r>
              <a:rPr lang="en-US" b="1" dirty="0"/>
              <a:t>Amazon FSx File Gateway</a:t>
            </a:r>
          </a:p>
        </p:txBody>
      </p:sp>
      <p:sp>
        <p:nvSpPr>
          <p:cNvPr id="6" name="TextBox 5">
            <a:extLst>
              <a:ext uri="{FF2B5EF4-FFF2-40B4-BE49-F238E27FC236}">
                <a16:creationId xmlns:a16="http://schemas.microsoft.com/office/drawing/2014/main" id="{694B7F76-268C-0E4F-8781-3A37CC2E0686}"/>
              </a:ext>
            </a:extLst>
          </p:cNvPr>
          <p:cNvSpPr txBox="1"/>
          <p:nvPr/>
        </p:nvSpPr>
        <p:spPr>
          <a:xfrm>
            <a:off x="543212" y="2877324"/>
            <a:ext cx="1874078" cy="530915"/>
          </a:xfrm>
          <a:prstGeom prst="rect">
            <a:avLst/>
          </a:prstGeom>
          <a:noFill/>
        </p:spPr>
        <p:txBody>
          <a:bodyPr wrap="square" lIns="68580" tIns="34290" rIns="68580" bIns="34290" rtlCol="0">
            <a:spAutoFit/>
          </a:bodyPr>
          <a:lstStyle/>
          <a:p>
            <a:pPr algn="ctr">
              <a:defRPr/>
            </a:pPr>
            <a:r>
              <a:rPr lang="en-US" sz="1500" b="1" dirty="0">
                <a:solidFill>
                  <a:srgbClr val="FF9900"/>
                </a:solidFill>
                <a:latin typeface="Amazon Ember"/>
                <a:ea typeface="Amazon Ember" panose="020B0603020204020204" pitchFamily="34" charset="0"/>
                <a:cs typeface="Amazon Ember" panose="020B0603020204020204" pitchFamily="34" charset="0"/>
              </a:rPr>
              <a:t>Amazon FSx File Gateway</a:t>
            </a:r>
          </a:p>
        </p:txBody>
      </p:sp>
      <p:sp>
        <p:nvSpPr>
          <p:cNvPr id="8" name="Explosion 1 7">
            <a:extLst>
              <a:ext uri="{FF2B5EF4-FFF2-40B4-BE49-F238E27FC236}">
                <a16:creationId xmlns:a16="http://schemas.microsoft.com/office/drawing/2014/main" id="{F9892218-2FFA-7C44-9995-32384ECC8C8D}"/>
              </a:ext>
            </a:extLst>
          </p:cNvPr>
          <p:cNvSpPr/>
          <p:nvPr/>
        </p:nvSpPr>
        <p:spPr>
          <a:xfrm>
            <a:off x="1906178" y="1353255"/>
            <a:ext cx="909211" cy="571500"/>
          </a:xfrm>
          <a:prstGeom prst="irregularSeal1">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latin typeface="Amazon Ember"/>
              </a:rPr>
              <a:t>NEW</a:t>
            </a:r>
          </a:p>
        </p:txBody>
      </p:sp>
      <p:sp>
        <p:nvSpPr>
          <p:cNvPr id="3" name="TextBox 2">
            <a:extLst>
              <a:ext uri="{FF2B5EF4-FFF2-40B4-BE49-F238E27FC236}">
                <a16:creationId xmlns:a16="http://schemas.microsoft.com/office/drawing/2014/main" id="{F9105955-8189-4F47-BBAB-BA4C76C303E4}"/>
              </a:ext>
            </a:extLst>
          </p:cNvPr>
          <p:cNvSpPr txBox="1"/>
          <p:nvPr/>
        </p:nvSpPr>
        <p:spPr>
          <a:xfrm>
            <a:off x="3507289" y="1151690"/>
            <a:ext cx="4819248" cy="3141309"/>
          </a:xfrm>
          <a:prstGeom prst="rect">
            <a:avLst/>
          </a:prstGeom>
          <a:noFill/>
        </p:spPr>
        <p:txBody>
          <a:bodyPr wrap="square" rtlCol="0">
            <a:spAutoFit/>
          </a:bodyPr>
          <a:lstStyle/>
          <a:p>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Extend FSx for Windows File Server into your datacenter and remote locations</a:t>
            </a:r>
          </a:p>
          <a:p>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Deployed as a VM, hardware appliance, or in EC2</a:t>
            </a:r>
          </a:p>
          <a:p>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 cache of recently used files to improve performance and reduce latency</a:t>
            </a:r>
          </a:p>
          <a:p>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Optimized cloud connectivity</a:t>
            </a:r>
          </a:p>
          <a:p>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r>
              <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Centrally managed from a single pane of glass in the AWS console</a:t>
            </a:r>
          </a:p>
          <a:p>
            <a:pPr marL="285750" indent="-285750">
              <a:buFont typeface="Arial" panose="020B0604020202020204" pitchFamily="34" charset="0"/>
              <a:buChar char="•"/>
            </a:pPr>
            <a:endParaRPr lang="en-US" sz="181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9" name="Straight Connector 8">
            <a:extLst>
              <a:ext uri="{FF2B5EF4-FFF2-40B4-BE49-F238E27FC236}">
                <a16:creationId xmlns:a16="http://schemas.microsoft.com/office/drawing/2014/main" id="{10FD7736-FA2E-F843-9789-8EACB1592124}"/>
              </a:ext>
            </a:extLst>
          </p:cNvPr>
          <p:cNvCxnSpPr>
            <a:cxnSpLocks/>
          </p:cNvCxnSpPr>
          <p:nvPr/>
        </p:nvCxnSpPr>
        <p:spPr>
          <a:xfrm>
            <a:off x="3581592" y="1723230"/>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19F845-66CA-6E45-B92C-1439718D4EC2}"/>
              </a:ext>
            </a:extLst>
          </p:cNvPr>
          <p:cNvCxnSpPr>
            <a:cxnSpLocks/>
          </p:cNvCxnSpPr>
          <p:nvPr/>
        </p:nvCxnSpPr>
        <p:spPr>
          <a:xfrm>
            <a:off x="3581592" y="2215624"/>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C0126C-689E-3244-BD92-6F71D9081813}"/>
              </a:ext>
            </a:extLst>
          </p:cNvPr>
          <p:cNvCxnSpPr>
            <a:cxnSpLocks/>
          </p:cNvCxnSpPr>
          <p:nvPr/>
        </p:nvCxnSpPr>
        <p:spPr>
          <a:xfrm>
            <a:off x="3581592" y="1033878"/>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3589A3-4CC2-F84D-955D-8B4368E222A7}"/>
              </a:ext>
            </a:extLst>
          </p:cNvPr>
          <p:cNvCxnSpPr>
            <a:cxnSpLocks/>
          </p:cNvCxnSpPr>
          <p:nvPr/>
        </p:nvCxnSpPr>
        <p:spPr>
          <a:xfrm>
            <a:off x="3581592" y="2893674"/>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6806AF-D963-184D-92F6-B5A501F1738E}"/>
              </a:ext>
            </a:extLst>
          </p:cNvPr>
          <p:cNvCxnSpPr>
            <a:cxnSpLocks/>
          </p:cNvCxnSpPr>
          <p:nvPr/>
        </p:nvCxnSpPr>
        <p:spPr>
          <a:xfrm>
            <a:off x="3581592" y="3377997"/>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FD295A-CDCB-0747-80F9-CCA4FD0348D9}"/>
              </a:ext>
            </a:extLst>
          </p:cNvPr>
          <p:cNvCxnSpPr>
            <a:cxnSpLocks/>
          </p:cNvCxnSpPr>
          <p:nvPr/>
        </p:nvCxnSpPr>
        <p:spPr>
          <a:xfrm>
            <a:off x="3581592" y="4094794"/>
            <a:ext cx="4471821" cy="0"/>
          </a:xfrm>
          <a:prstGeom prst="line">
            <a:avLst/>
          </a:prstGeom>
          <a:ln w="25400">
            <a:gradFill flip="none" rotWithShape="1">
              <a:gsLst>
                <a:gs pos="50000">
                  <a:schemeClr val="accent1"/>
                </a:gs>
                <a:gs pos="100000">
                  <a:schemeClr val="tx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598" y="1816933"/>
            <a:ext cx="977782" cy="977782"/>
          </a:xfrm>
          <a:prstGeom prst="rect">
            <a:avLst/>
          </a:prstGeom>
        </p:spPr>
      </p:pic>
    </p:spTree>
    <p:extLst>
      <p:ext uri="{BB962C8B-B14F-4D97-AF65-F5344CB8AC3E}">
        <p14:creationId xmlns:p14="http://schemas.microsoft.com/office/powerpoint/2010/main" val="1783686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44F26-471B-7847-AFF7-4BA71B63CB79}"/>
              </a:ext>
            </a:extLst>
          </p:cNvPr>
          <p:cNvSpPr>
            <a:spLocks noGrp="1"/>
          </p:cNvSpPr>
          <p:nvPr>
            <p:ph type="title"/>
          </p:nvPr>
        </p:nvSpPr>
        <p:spPr/>
        <p:txBody>
          <a:bodyPr/>
          <a:lstStyle/>
          <a:p>
            <a:r>
              <a:rPr lang="en-US" b="1" dirty="0"/>
              <a:t>Amazon FSx File Gateway architecture</a:t>
            </a:r>
          </a:p>
        </p:txBody>
      </p:sp>
      <p:sp>
        <p:nvSpPr>
          <p:cNvPr id="11" name="Rectangle 10">
            <a:extLst>
              <a:ext uri="{FF2B5EF4-FFF2-40B4-BE49-F238E27FC236}">
                <a16:creationId xmlns:a16="http://schemas.microsoft.com/office/drawing/2014/main" id="{EC68C60B-AD9F-814F-BDCF-641252C06D63}"/>
              </a:ext>
            </a:extLst>
          </p:cNvPr>
          <p:cNvSpPr/>
          <p:nvPr/>
        </p:nvSpPr>
        <p:spPr>
          <a:xfrm>
            <a:off x="4055439" y="962485"/>
            <a:ext cx="3845515" cy="2244027"/>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200" kern="0" dirty="0">
              <a:solidFill>
                <a:srgbClr val="FFFFFF"/>
              </a:solidFill>
              <a:latin typeface="Amazon Ember"/>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78888D2C-238D-494D-9917-597485890BE9}"/>
              </a:ext>
            </a:extLst>
          </p:cNvPr>
          <p:cNvSpPr/>
          <p:nvPr/>
        </p:nvSpPr>
        <p:spPr>
          <a:xfrm>
            <a:off x="1161859" y="938649"/>
            <a:ext cx="1908321" cy="2252145"/>
          </a:xfrm>
          <a:prstGeom prst="rect">
            <a:avLst/>
          </a:prstGeom>
          <a:noFill/>
          <a:ln w="9525" cap="flat" cmpd="sng" algn="ctr">
            <a:solidFill>
              <a:srgbClr val="FFFFFF">
                <a:lumMod val="50000"/>
              </a:srgbClr>
            </a:solidFill>
            <a:prstDash val="solid"/>
            <a:round/>
            <a:headEnd type="none" w="med" len="med"/>
            <a:tailEnd type="none" w="med" len="med"/>
          </a:ln>
          <a:effectLst/>
        </p:spPr>
        <p:txBody>
          <a:bodyPr rot="0" spcFirstLastPara="0" vert="horz" wrap="square" lIns="411480" tIns="68580" rIns="68580" bIns="68580" numCol="1" spcCol="0" rtlCol="0" fromWordArt="0" anchor="t" anchorCtr="0" forceAA="0" compatLnSpc="1">
            <a:prstTxWarp prst="textNoShape">
              <a:avLst/>
            </a:prstTxWarp>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182">
              <a:defRPr/>
            </a:pPr>
            <a:endParaRPr lang="en-US" sz="1200" kern="0" dirty="0">
              <a:solidFill>
                <a:srgbClr val="FFFFFF"/>
              </a:solidFill>
              <a:latin typeface="Amazon Ember"/>
              <a:ea typeface="Amazon Ember" panose="020B0603020204020204" pitchFamily="34" charset="0"/>
              <a:cs typeface="Amazon Ember" panose="020B0603020204020204" pitchFamily="34" charset="0"/>
            </a:endParaRPr>
          </a:p>
        </p:txBody>
      </p:sp>
      <p:pic>
        <p:nvPicPr>
          <p:cNvPr id="13" name="Graphic 12">
            <a:extLst>
              <a:ext uri="{FF2B5EF4-FFF2-40B4-BE49-F238E27FC236}">
                <a16:creationId xmlns:a16="http://schemas.microsoft.com/office/drawing/2014/main" id="{3ECDF1C2-EDBA-5D41-AD53-EAA7AA28A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0449" y="982215"/>
            <a:ext cx="293688" cy="293688"/>
          </a:xfrm>
          <a:prstGeom prst="rect">
            <a:avLst/>
          </a:prstGeom>
        </p:spPr>
      </p:pic>
      <p:pic>
        <p:nvPicPr>
          <p:cNvPr id="16" name="Graphic 15">
            <a:extLst>
              <a:ext uri="{FF2B5EF4-FFF2-40B4-BE49-F238E27FC236}">
                <a16:creationId xmlns:a16="http://schemas.microsoft.com/office/drawing/2014/main" id="{651BB38F-B931-6B46-BB2E-2F780E8C5E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320" y="1529044"/>
            <a:ext cx="293688" cy="293688"/>
          </a:xfrm>
          <a:prstGeom prst="rect">
            <a:avLst/>
          </a:prstGeom>
        </p:spPr>
      </p:pic>
      <p:pic>
        <p:nvPicPr>
          <p:cNvPr id="17" name="Graphic 16">
            <a:extLst>
              <a:ext uri="{FF2B5EF4-FFF2-40B4-BE49-F238E27FC236}">
                <a16:creationId xmlns:a16="http://schemas.microsoft.com/office/drawing/2014/main" id="{4883032C-A302-F249-AAB2-FCB9D33AD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320" y="1862532"/>
            <a:ext cx="293688" cy="293688"/>
          </a:xfrm>
          <a:prstGeom prst="rect">
            <a:avLst/>
          </a:prstGeom>
        </p:spPr>
      </p:pic>
      <p:pic>
        <p:nvPicPr>
          <p:cNvPr id="18" name="Graphic 17">
            <a:extLst>
              <a:ext uri="{FF2B5EF4-FFF2-40B4-BE49-F238E27FC236}">
                <a16:creationId xmlns:a16="http://schemas.microsoft.com/office/drawing/2014/main" id="{41375C60-A068-B142-84E6-C53662B4B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320" y="2192685"/>
            <a:ext cx="293688" cy="293688"/>
          </a:xfrm>
          <a:prstGeom prst="rect">
            <a:avLst/>
          </a:prstGeom>
        </p:spPr>
      </p:pic>
      <p:pic>
        <p:nvPicPr>
          <p:cNvPr id="19" name="Graphic 18">
            <a:extLst>
              <a:ext uri="{FF2B5EF4-FFF2-40B4-BE49-F238E27FC236}">
                <a16:creationId xmlns:a16="http://schemas.microsoft.com/office/drawing/2014/main" id="{34009EC0-7C86-DD40-9F7F-9EC13BBD92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42320" y="2524529"/>
            <a:ext cx="293688" cy="293688"/>
          </a:xfrm>
          <a:prstGeom prst="rect">
            <a:avLst/>
          </a:prstGeom>
        </p:spPr>
      </p:pic>
      <p:pic>
        <p:nvPicPr>
          <p:cNvPr id="23" name="Graphic 22">
            <a:extLst>
              <a:ext uri="{FF2B5EF4-FFF2-40B4-BE49-F238E27FC236}">
                <a16:creationId xmlns:a16="http://schemas.microsoft.com/office/drawing/2014/main" id="{2868A403-D98F-E242-8EFA-933E9D9E11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4584" y="1409253"/>
            <a:ext cx="285750" cy="285750"/>
          </a:xfrm>
          <a:prstGeom prst="rect">
            <a:avLst/>
          </a:prstGeom>
        </p:spPr>
      </p:pic>
      <p:pic>
        <p:nvPicPr>
          <p:cNvPr id="24" name="Graphic 23">
            <a:extLst>
              <a:ext uri="{FF2B5EF4-FFF2-40B4-BE49-F238E27FC236}">
                <a16:creationId xmlns:a16="http://schemas.microsoft.com/office/drawing/2014/main" id="{BA0D15BF-B8BE-E74F-B591-5F2A7322BD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4584" y="1689058"/>
            <a:ext cx="285750" cy="285750"/>
          </a:xfrm>
          <a:prstGeom prst="rect">
            <a:avLst/>
          </a:prstGeom>
        </p:spPr>
      </p:pic>
      <p:pic>
        <p:nvPicPr>
          <p:cNvPr id="25" name="Graphic 24">
            <a:extLst>
              <a:ext uri="{FF2B5EF4-FFF2-40B4-BE49-F238E27FC236}">
                <a16:creationId xmlns:a16="http://schemas.microsoft.com/office/drawing/2014/main" id="{58DFC202-EE5C-1945-9666-F7F2452414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4584" y="1968863"/>
            <a:ext cx="285750" cy="285750"/>
          </a:xfrm>
          <a:prstGeom prst="rect">
            <a:avLst/>
          </a:prstGeom>
        </p:spPr>
      </p:pic>
      <p:sp>
        <p:nvSpPr>
          <p:cNvPr id="26" name="TextBox 25">
            <a:extLst>
              <a:ext uri="{FF2B5EF4-FFF2-40B4-BE49-F238E27FC236}">
                <a16:creationId xmlns:a16="http://schemas.microsoft.com/office/drawing/2014/main" id="{932D779B-4448-2B45-94B1-9A818D912C64}"/>
              </a:ext>
            </a:extLst>
          </p:cNvPr>
          <p:cNvSpPr txBox="1"/>
          <p:nvPr/>
        </p:nvSpPr>
        <p:spPr>
          <a:xfrm>
            <a:off x="4399905" y="2857160"/>
            <a:ext cx="1415552" cy="226985"/>
          </a:xfrm>
          <a:prstGeom prst="rect">
            <a:avLst/>
          </a:prstGeom>
          <a:noFill/>
        </p:spPr>
        <p:txBody>
          <a:bodyPr wrap="square" rtlCol="0">
            <a:spAutoFit/>
          </a:bodyPr>
          <a:lstStyle/>
          <a:p>
            <a:pPr algn="ctr"/>
            <a:r>
              <a:rPr lang="en-US" sz="875" dirty="0">
                <a:solidFill>
                  <a:srgbClr val="FFFFFF"/>
                </a:solidFill>
                <a:latin typeface="Arial" panose="020B0604020202020204" pitchFamily="34" charset="0"/>
                <a:ea typeface="Amazon Ember" panose="020B0603020204020204" pitchFamily="34" charset="0"/>
                <a:cs typeface="Arial" panose="020B0604020202020204" pitchFamily="34" charset="0"/>
              </a:rPr>
              <a:t>File systems</a:t>
            </a:r>
          </a:p>
        </p:txBody>
      </p:sp>
      <p:pic>
        <p:nvPicPr>
          <p:cNvPr id="29" name="Graphic 28">
            <a:extLst>
              <a:ext uri="{FF2B5EF4-FFF2-40B4-BE49-F238E27FC236}">
                <a16:creationId xmlns:a16="http://schemas.microsoft.com/office/drawing/2014/main" id="{0C5BA3C1-F294-7A4A-9E37-9F6D85C760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48611" y="965143"/>
            <a:ext cx="206375" cy="206375"/>
          </a:xfrm>
          <a:prstGeom prst="rect">
            <a:avLst/>
          </a:prstGeom>
        </p:spPr>
      </p:pic>
      <p:grpSp>
        <p:nvGrpSpPr>
          <p:cNvPr id="30" name="Group 29">
            <a:extLst>
              <a:ext uri="{FF2B5EF4-FFF2-40B4-BE49-F238E27FC236}">
                <a16:creationId xmlns:a16="http://schemas.microsoft.com/office/drawing/2014/main" id="{E62FD83E-C616-A94C-9FF5-8E417F0A9CA1}"/>
              </a:ext>
            </a:extLst>
          </p:cNvPr>
          <p:cNvGrpSpPr/>
          <p:nvPr/>
        </p:nvGrpSpPr>
        <p:grpSpPr>
          <a:xfrm>
            <a:off x="1781555" y="1719218"/>
            <a:ext cx="455686" cy="921318"/>
            <a:chOff x="2684662" y="1051134"/>
            <a:chExt cx="1488439" cy="331243"/>
          </a:xfrm>
        </p:grpSpPr>
        <p:sp>
          <p:nvSpPr>
            <p:cNvPr id="31" name="Freeform 30">
              <a:extLst>
                <a:ext uri="{FF2B5EF4-FFF2-40B4-BE49-F238E27FC236}">
                  <a16:creationId xmlns:a16="http://schemas.microsoft.com/office/drawing/2014/main" id="{FCB4D236-AC90-CC42-B9B6-8FA728125819}"/>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mazon Ember"/>
              </a:endParaRPr>
            </a:p>
          </p:txBody>
        </p:sp>
        <p:cxnSp>
          <p:nvCxnSpPr>
            <p:cNvPr id="32" name="Straight Arrow Connector 31">
              <a:extLst>
                <a:ext uri="{FF2B5EF4-FFF2-40B4-BE49-F238E27FC236}">
                  <a16:creationId xmlns:a16="http://schemas.microsoft.com/office/drawing/2014/main" id="{F38E7D0F-D27F-3948-8BC1-209ACDA1CE30}"/>
                </a:ext>
              </a:extLst>
            </p:cNvPr>
            <p:cNvCxnSpPr>
              <a:cxnSpLocks/>
            </p:cNvCxnSpPr>
            <p:nvPr/>
          </p:nvCxnSpPr>
          <p:spPr>
            <a:xfrm>
              <a:off x="3600024" y="1208250"/>
              <a:ext cx="5730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1" name="Text Placeholder 4">
            <a:extLst>
              <a:ext uri="{FF2B5EF4-FFF2-40B4-BE49-F238E27FC236}">
                <a16:creationId xmlns:a16="http://schemas.microsoft.com/office/drawing/2014/main" id="{857E4C6C-D740-6449-8C70-9116E1FF6C1A}"/>
              </a:ext>
            </a:extLst>
          </p:cNvPr>
          <p:cNvSpPr txBox="1">
            <a:spLocks/>
          </p:cNvSpPr>
          <p:nvPr/>
        </p:nvSpPr>
        <p:spPr>
          <a:xfrm>
            <a:off x="345051" y="528845"/>
            <a:ext cx="5137150" cy="489424"/>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457200"/>
            <a:r>
              <a:rPr lang="en-US" sz="125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Low-latency access to Amazon FSx File Shares</a:t>
            </a:r>
          </a:p>
        </p:txBody>
      </p:sp>
      <p:sp>
        <p:nvSpPr>
          <p:cNvPr id="42" name="TextBox 41">
            <a:extLst>
              <a:ext uri="{FF2B5EF4-FFF2-40B4-BE49-F238E27FC236}">
                <a16:creationId xmlns:a16="http://schemas.microsoft.com/office/drawing/2014/main" id="{96B551A7-F446-524C-95B7-B4E1E77E99A1}"/>
              </a:ext>
            </a:extLst>
          </p:cNvPr>
          <p:cNvSpPr txBox="1"/>
          <p:nvPr/>
        </p:nvSpPr>
        <p:spPr>
          <a:xfrm>
            <a:off x="881388" y="2845038"/>
            <a:ext cx="1415552" cy="226985"/>
          </a:xfrm>
          <a:prstGeom prst="rect">
            <a:avLst/>
          </a:prstGeom>
          <a:noFill/>
        </p:spPr>
        <p:txBody>
          <a:bodyPr wrap="square" rtlCol="0">
            <a:spAutoFit/>
          </a:bodyPr>
          <a:lstStyle/>
          <a:p>
            <a:pPr algn="ctr"/>
            <a:r>
              <a:rPr lang="en-US" sz="875" dirty="0">
                <a:solidFill>
                  <a:srgbClr val="FFFFFF"/>
                </a:solidFill>
                <a:latin typeface="Arial" panose="020B0604020202020204" pitchFamily="34" charset="0"/>
                <a:ea typeface="Amazon Ember" panose="020B0603020204020204" pitchFamily="34" charset="0"/>
                <a:cs typeface="Arial" panose="020B0604020202020204" pitchFamily="34" charset="0"/>
              </a:rPr>
              <a:t>SMB </a:t>
            </a:r>
            <a:r>
              <a:rPr lang="en-US" sz="8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Clients</a:t>
            </a:r>
          </a:p>
        </p:txBody>
      </p:sp>
      <p:sp>
        <p:nvSpPr>
          <p:cNvPr id="33" name="Rectangle 32">
            <a:extLst>
              <a:ext uri="{FF2B5EF4-FFF2-40B4-BE49-F238E27FC236}">
                <a16:creationId xmlns:a16="http://schemas.microsoft.com/office/drawing/2014/main" id="{C313BD4A-806F-E44F-BE96-1BB3A30316C4}"/>
              </a:ext>
            </a:extLst>
          </p:cNvPr>
          <p:cNvSpPr/>
          <p:nvPr/>
        </p:nvSpPr>
        <p:spPr>
          <a:xfrm>
            <a:off x="4572136" y="1185160"/>
            <a:ext cx="1050646" cy="1907296"/>
          </a:xfrm>
          <a:prstGeom prst="rect">
            <a:avLst/>
          </a:prstGeom>
          <a:noFill/>
          <a:ln w="12700">
            <a:solidFill>
              <a:srgbClr val="69AE35"/>
            </a:solidFill>
          </a:ln>
        </p:spPr>
        <p:style>
          <a:lnRef idx="2">
            <a:schemeClr val="accent1">
              <a:shade val="50000"/>
            </a:schemeClr>
          </a:lnRef>
          <a:fillRef idx="1">
            <a:schemeClr val="accent1"/>
          </a:fillRef>
          <a:effectRef idx="0">
            <a:schemeClr val="accent1"/>
          </a:effectRef>
          <a:fontRef idx="minor">
            <a:schemeClr val="lt1"/>
          </a:fontRef>
        </p:style>
        <p:txBody>
          <a:bodyPr lIns="285750" tIns="57150"/>
          <a:lstStyle/>
          <a:p>
            <a:pPr>
              <a:defRPr/>
            </a:pPr>
            <a:r>
              <a:rPr lang="en-US" sz="750" dirty="0">
                <a:ln w="0"/>
                <a:solidFill>
                  <a:srgbClr val="69AE35"/>
                </a:solidFill>
                <a:latin typeface="Arial" panose="020B0604020202020204" pitchFamily="34" charset="0"/>
                <a:cs typeface="Arial" panose="020B0604020202020204" pitchFamily="34" charset="0"/>
              </a:rPr>
              <a:t>VPC</a:t>
            </a:r>
          </a:p>
        </p:txBody>
      </p:sp>
      <p:pic>
        <p:nvPicPr>
          <p:cNvPr id="35" name="Graphic 106">
            <a:extLst>
              <a:ext uri="{FF2B5EF4-FFF2-40B4-BE49-F238E27FC236}">
                <a16:creationId xmlns:a16="http://schemas.microsoft.com/office/drawing/2014/main" id="{9C1E240D-65FC-3643-BB02-6B7718EE44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1864" y="1180669"/>
            <a:ext cx="2063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1">
            <a:extLst>
              <a:ext uri="{FF2B5EF4-FFF2-40B4-BE49-F238E27FC236}">
                <a16:creationId xmlns:a16="http://schemas.microsoft.com/office/drawing/2014/main" id="{2E283247-EE53-9544-8751-6B68DE7539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2613" y="2073150"/>
            <a:ext cx="476250" cy="476250"/>
          </a:xfrm>
          <a:prstGeom prst="rect">
            <a:avLst/>
          </a:prstGeom>
        </p:spPr>
      </p:pic>
      <p:pic>
        <p:nvPicPr>
          <p:cNvPr id="44" name="Graphic 43">
            <a:extLst>
              <a:ext uri="{FF2B5EF4-FFF2-40B4-BE49-F238E27FC236}">
                <a16:creationId xmlns:a16="http://schemas.microsoft.com/office/drawing/2014/main" id="{B20BF0C5-AAB5-C34F-ADE3-31ED7E2E2F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4584" y="2248668"/>
            <a:ext cx="285750" cy="285750"/>
          </a:xfrm>
          <a:prstGeom prst="rect">
            <a:avLst/>
          </a:prstGeom>
        </p:spPr>
      </p:pic>
      <p:pic>
        <p:nvPicPr>
          <p:cNvPr id="45" name="Graphic 44">
            <a:extLst>
              <a:ext uri="{FF2B5EF4-FFF2-40B4-BE49-F238E27FC236}">
                <a16:creationId xmlns:a16="http://schemas.microsoft.com/office/drawing/2014/main" id="{45F29134-F82C-4143-A08F-4D7FA4C5A4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4584" y="2528472"/>
            <a:ext cx="285750" cy="285750"/>
          </a:xfrm>
          <a:prstGeom prst="rect">
            <a:avLst/>
          </a:prstGeom>
        </p:spPr>
      </p:pic>
      <p:sp>
        <p:nvSpPr>
          <p:cNvPr id="46" name="TextBox 559">
            <a:extLst>
              <a:ext uri="{FF2B5EF4-FFF2-40B4-BE49-F238E27FC236}">
                <a16:creationId xmlns:a16="http://schemas.microsoft.com/office/drawing/2014/main" id="{9EC98576-42C8-3E4A-AB4D-C8F0A8BEA123}"/>
              </a:ext>
            </a:extLst>
          </p:cNvPr>
          <p:cNvSpPr txBox="1"/>
          <p:nvPr/>
        </p:nvSpPr>
        <p:spPr>
          <a:xfrm>
            <a:off x="6612427" y="2621740"/>
            <a:ext cx="916623" cy="496290"/>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Aft>
                <a:spcPts val="150"/>
              </a:spcAft>
              <a:defRPr/>
            </a:pPr>
            <a:r>
              <a:rPr lang="en-US" sz="875" kern="0" dirty="0">
                <a:solidFill>
                  <a:srgbClr val="FFFFFF"/>
                </a:solidFill>
                <a:latin typeface="Amazon Ember"/>
              </a:rPr>
              <a:t>Amazon FSx for Windows File Server</a:t>
            </a:r>
          </a:p>
        </p:txBody>
      </p:sp>
      <p:cxnSp>
        <p:nvCxnSpPr>
          <p:cNvPr id="48" name="Elbow Connector 47">
            <a:extLst>
              <a:ext uri="{FF2B5EF4-FFF2-40B4-BE49-F238E27FC236}">
                <a16:creationId xmlns:a16="http://schemas.microsoft.com/office/drawing/2014/main" id="{839C06A1-7D80-F64D-B63F-F1DD0BB0C661}"/>
              </a:ext>
            </a:extLst>
          </p:cNvPr>
          <p:cNvCxnSpPr>
            <a:cxnSpLocks/>
          </p:cNvCxnSpPr>
          <p:nvPr/>
        </p:nvCxnSpPr>
        <p:spPr>
          <a:xfrm>
            <a:off x="5629611" y="2165965"/>
            <a:ext cx="1132847" cy="165405"/>
          </a:xfrm>
          <a:prstGeom prst="bentConnector3">
            <a:avLst>
              <a:gd name="adj1" fmla="val 50000"/>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38" name="Graphic 18">
            <a:extLst>
              <a:ext uri="{FF2B5EF4-FFF2-40B4-BE49-F238E27FC236}">
                <a16:creationId xmlns:a16="http://schemas.microsoft.com/office/drawing/2014/main" id="{2FF5C0E5-9EEC-8B47-8746-9C9BCB164D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1992" y="2142630"/>
            <a:ext cx="261635" cy="26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20">
            <a:extLst>
              <a:ext uri="{FF2B5EF4-FFF2-40B4-BE49-F238E27FC236}">
                <a16:creationId xmlns:a16="http://schemas.microsoft.com/office/drawing/2014/main" id="{A89226DF-CFCE-3145-B3E4-037ACF5B7FD2}"/>
              </a:ext>
            </a:extLst>
          </p:cNvPr>
          <p:cNvPicPr>
            <a:picLocks noChangeAspect="1" noChangeArrowheads="1"/>
          </p:cNvPicPr>
          <p:nvPr/>
        </p:nvPicPr>
        <p:blipFill>
          <a:blip r:embed="rId15"/>
          <a:srcRect/>
          <a:stretch/>
        </p:blipFill>
        <p:spPr bwMode="auto">
          <a:xfrm>
            <a:off x="3442011" y="1501294"/>
            <a:ext cx="241598" cy="24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D1C95BE-34DC-D545-8D9A-9C69660CB352}"/>
              </a:ext>
            </a:extLst>
          </p:cNvPr>
          <p:cNvSpPr/>
          <p:nvPr/>
        </p:nvSpPr>
        <p:spPr>
          <a:xfrm>
            <a:off x="2071817" y="2549400"/>
            <a:ext cx="1107582" cy="226985"/>
          </a:xfrm>
          <a:prstGeom prst="rect">
            <a:avLst/>
          </a:prstGeom>
        </p:spPr>
        <p:txBody>
          <a:bodyPr wrap="square">
            <a:spAutoFit/>
          </a:bodyPr>
          <a:lstStyle/>
          <a:p>
            <a:pPr algn="ctr" defTabSz="457182">
              <a:defRPr/>
            </a:pPr>
            <a:r>
              <a:rPr lang="en-US" sz="875" kern="0" dirty="0">
                <a:solidFill>
                  <a:srgbClr val="FFFFFF"/>
                </a:solidFill>
                <a:latin typeface="Amazon Ember"/>
              </a:rPr>
              <a:t>FSx File Gateway</a:t>
            </a:r>
          </a:p>
        </p:txBody>
      </p:sp>
      <p:sp>
        <p:nvSpPr>
          <p:cNvPr id="53" name="TextBox 11">
            <a:extLst>
              <a:ext uri="{FF2B5EF4-FFF2-40B4-BE49-F238E27FC236}">
                <a16:creationId xmlns:a16="http://schemas.microsoft.com/office/drawing/2014/main" id="{E3B6CAFF-16EC-D04A-B09F-4A4A212A0F11}"/>
              </a:ext>
            </a:extLst>
          </p:cNvPr>
          <p:cNvSpPr txBox="1">
            <a:spLocks noChangeArrowheads="1"/>
          </p:cNvSpPr>
          <p:nvPr/>
        </p:nvSpPr>
        <p:spPr bwMode="auto">
          <a:xfrm>
            <a:off x="2849310" y="1772302"/>
            <a:ext cx="143271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7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Site-to-Site VPN</a:t>
            </a:r>
          </a:p>
        </p:txBody>
      </p:sp>
      <p:sp>
        <p:nvSpPr>
          <p:cNvPr id="54" name="TextBox 12">
            <a:extLst>
              <a:ext uri="{FF2B5EF4-FFF2-40B4-BE49-F238E27FC236}">
                <a16:creationId xmlns:a16="http://schemas.microsoft.com/office/drawing/2014/main" id="{5EBDD554-2196-F946-981B-683B66F6A959}"/>
              </a:ext>
            </a:extLst>
          </p:cNvPr>
          <p:cNvSpPr txBox="1">
            <a:spLocks noChangeArrowheads="1"/>
          </p:cNvSpPr>
          <p:nvPr/>
        </p:nvSpPr>
        <p:spPr bwMode="auto">
          <a:xfrm>
            <a:off x="2858763" y="2438818"/>
            <a:ext cx="142478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7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Direct Connect</a:t>
            </a:r>
          </a:p>
        </p:txBody>
      </p:sp>
      <p:sp>
        <p:nvSpPr>
          <p:cNvPr id="3" name="TextBox 2"/>
          <p:cNvSpPr txBox="1"/>
          <p:nvPr/>
        </p:nvSpPr>
        <p:spPr>
          <a:xfrm>
            <a:off x="4275201" y="939295"/>
            <a:ext cx="994183" cy="284693"/>
          </a:xfrm>
          <a:prstGeom prst="rect">
            <a:avLst/>
          </a:prstGeom>
          <a:noFill/>
        </p:spPr>
        <p:txBody>
          <a:bodyPr wrap="none" rtlCol="0">
            <a:spAutoFit/>
          </a:bodyPr>
          <a:lstStyle/>
          <a:p>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4" name="TextBox 3"/>
          <p:cNvSpPr txBox="1"/>
          <p:nvPr/>
        </p:nvSpPr>
        <p:spPr>
          <a:xfrm>
            <a:off x="1431431" y="938649"/>
            <a:ext cx="1114408" cy="284693"/>
          </a:xfrm>
          <a:prstGeom prst="rect">
            <a:avLst/>
          </a:prstGeom>
          <a:noFill/>
        </p:spPr>
        <p:txBody>
          <a:bodyPr wrap="none" rtlCol="0">
            <a:spAutoFit/>
          </a:bodyPr>
          <a:lstStyle/>
          <a:p>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On-Premises</a:t>
            </a:r>
          </a:p>
        </p:txBody>
      </p:sp>
      <p:cxnSp>
        <p:nvCxnSpPr>
          <p:cNvPr id="7" name="Straight Arrow Connector 6"/>
          <p:cNvCxnSpPr>
            <a:cxnSpLocks/>
          </p:cNvCxnSpPr>
          <p:nvPr/>
        </p:nvCxnSpPr>
        <p:spPr>
          <a:xfrm flipV="1">
            <a:off x="3070180" y="2014580"/>
            <a:ext cx="978431"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9" name="Content Placeholder 2">
            <a:extLst>
              <a:ext uri="{FF2B5EF4-FFF2-40B4-BE49-F238E27FC236}">
                <a16:creationId xmlns:a16="http://schemas.microsoft.com/office/drawing/2014/main" id="{0DFC76D3-D806-C146-9D9F-DAD4D2790939}"/>
              </a:ext>
            </a:extLst>
          </p:cNvPr>
          <p:cNvSpPr txBox="1">
            <a:spLocks/>
          </p:cNvSpPr>
          <p:nvPr/>
        </p:nvSpPr>
        <p:spPr>
          <a:xfrm>
            <a:off x="191004" y="3812747"/>
            <a:ext cx="925342" cy="276999"/>
          </a:xfrm>
          <a:prstGeom prst="rect">
            <a:avLst/>
          </a:prstGeom>
        </p:spPr>
        <p:txBody>
          <a:bodyPr vert="horz" wrap="square" lIns="68580" tIns="34290" rIns="68580" bIns="34290" rtlCol="0">
            <a:spAutoFit/>
          </a:bodyPr>
          <a:lstStyle>
            <a:lvl1pPr marL="457182" indent="-457182" algn="l" defTabSz="609576" rtl="0" eaLnBrk="1" latinLnBrk="0" hangingPunct="1">
              <a:spcBef>
                <a:spcPct val="20000"/>
              </a:spcBef>
              <a:buFont typeface="Arial"/>
              <a:buChar char="•"/>
              <a:defRPr sz="24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990560" indent="-380985" algn="l" defTabSz="609576" rtl="0" eaLnBrk="1" latinLnBrk="0" hangingPunct="1">
              <a:spcBef>
                <a:spcPct val="20000"/>
              </a:spcBef>
              <a:buFont typeface="Arial"/>
              <a:buChar char="–"/>
              <a:defRPr sz="2133"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2pPr>
            <a:lvl3pPr marL="1523939" indent="-304788" algn="l" defTabSz="609576" rtl="0" eaLnBrk="1" latinLnBrk="0" hangingPunct="1">
              <a:spcBef>
                <a:spcPct val="20000"/>
              </a:spcBef>
              <a:buFont typeface="Arial"/>
              <a:buChar char="•"/>
              <a:defRPr sz="1867"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3pPr>
            <a:lvl4pPr marL="2133515" indent="-304788" algn="l" defTabSz="609576" rtl="0" eaLnBrk="1" latinLnBrk="0" hangingPunct="1">
              <a:spcBef>
                <a:spcPct val="20000"/>
              </a:spcBef>
              <a:buFont typeface="Arial"/>
              <a:buChar char="–"/>
              <a:defRPr sz="1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4pPr>
            <a:lvl5pPr marL="2743090" indent="-304788" algn="l" defTabSz="609576" rtl="0" eaLnBrk="1" latinLnBrk="0" hangingPunct="1">
              <a:spcBef>
                <a:spcPct val="20000"/>
              </a:spcBef>
              <a:buFont typeface="Arial"/>
              <a:buChar char="»"/>
              <a:defRPr sz="1600" b="0" i="0" kern="1200">
                <a:ln>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r" defTabSz="685771">
              <a:spcBef>
                <a:spcPts val="0"/>
              </a:spcBef>
              <a:spcAft>
                <a:spcPts val="675"/>
              </a:spcAft>
              <a:buSzPct val="90000"/>
              <a:buNone/>
              <a:defRPr/>
            </a:pPr>
            <a:r>
              <a:rPr lang="en-US" sz="1350" b="1" dirty="0">
                <a:solidFill>
                  <a:srgbClr val="FFFFFF"/>
                </a:solidFill>
                <a:latin typeface="Amazon Ember"/>
              </a:rPr>
              <a:t>Features</a:t>
            </a:r>
          </a:p>
        </p:txBody>
      </p:sp>
      <p:cxnSp>
        <p:nvCxnSpPr>
          <p:cNvPr id="55" name="Straight Connector 54">
            <a:extLst>
              <a:ext uri="{FF2B5EF4-FFF2-40B4-BE49-F238E27FC236}">
                <a16:creationId xmlns:a16="http://schemas.microsoft.com/office/drawing/2014/main" id="{B8E03920-40EE-9846-BDF4-C811FC2E038F}"/>
              </a:ext>
            </a:extLst>
          </p:cNvPr>
          <p:cNvCxnSpPr/>
          <p:nvPr/>
        </p:nvCxnSpPr>
        <p:spPr>
          <a:xfrm>
            <a:off x="0" y="3508321"/>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FB161C-E673-C046-80B1-113AB18ADEB0}"/>
              </a:ext>
            </a:extLst>
          </p:cNvPr>
          <p:cNvCxnSpPr/>
          <p:nvPr/>
        </p:nvCxnSpPr>
        <p:spPr>
          <a:xfrm>
            <a:off x="0" y="4395390"/>
            <a:ext cx="9144000" cy="0"/>
          </a:xfrm>
          <a:prstGeom prst="line">
            <a:avLst/>
          </a:prstGeom>
          <a:ln w="1905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891B686D-CB02-BB43-8BF0-EADE54F617C7}"/>
              </a:ext>
            </a:extLst>
          </p:cNvPr>
          <p:cNvCxnSpPr>
            <a:cxnSpLocks/>
            <a:endCxn id="59" idx="1"/>
          </p:cNvCxnSpPr>
          <p:nvPr/>
        </p:nvCxnSpPr>
        <p:spPr>
          <a:xfrm flipV="1">
            <a:off x="5651061" y="1662913"/>
            <a:ext cx="1104568" cy="154201"/>
          </a:xfrm>
          <a:prstGeom prst="bentConnector3">
            <a:avLst>
              <a:gd name="adj1" fmla="val 50000"/>
            </a:avLst>
          </a:prstGeom>
          <a:ln w="19050">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84136" y="3539771"/>
            <a:ext cx="7275068" cy="861774"/>
          </a:xfrm>
          <a:prstGeom prst="rect">
            <a:avLst/>
          </a:prstGeom>
          <a:noFill/>
        </p:spPr>
        <p:txBody>
          <a:bodyPr wrap="none" rtlCol="0">
            <a:spAutoFit/>
          </a:bodyPr>
          <a:lstStyle/>
          <a:p>
            <a:pPr marL="214313" indent="-214313">
              <a:buFont typeface="Arial" panose="020B0604020202020204" pitchFamily="34" charset="0"/>
              <a:buChar cha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On-premises cache of commonly accessed files backed by Amazon FSx for Windows File Server</a:t>
            </a:r>
          </a:p>
          <a:p>
            <a:pPr marL="214313" indent="-214313">
              <a:buFont typeface="Arial" panose="020B0604020202020204" pitchFamily="34" charset="0"/>
              <a:buChar cha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Deploy multiple FSx File Gateways in multiple offices or remote sites</a:t>
            </a:r>
          </a:p>
          <a:p>
            <a:pPr marL="214313" indent="-214313">
              <a:buFont typeface="Arial" panose="020B0604020202020204" pitchFamily="34" charset="0"/>
              <a:buChar cha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Up to 64TB cache and up to 500 clients per gateway</a:t>
            </a:r>
          </a:p>
          <a:p>
            <a:pPr marL="214313" indent="-214313">
              <a:buFont typeface="Arial" panose="020B0604020202020204" pitchFamily="34" charset="0"/>
              <a:buChar cha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High availability with on-premises cache on VMware</a:t>
            </a:r>
          </a:p>
        </p:txBody>
      </p:sp>
      <p:pic>
        <p:nvPicPr>
          <p:cNvPr id="49" name="Picture 4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98502" y="1752074"/>
            <a:ext cx="764753" cy="764753"/>
          </a:xfrm>
          <a:prstGeom prst="rect">
            <a:avLst/>
          </a:prstGeom>
        </p:spPr>
      </p:pic>
      <p:grpSp>
        <p:nvGrpSpPr>
          <p:cNvPr id="57" name="Group 56">
            <a:extLst>
              <a:ext uri="{FF2B5EF4-FFF2-40B4-BE49-F238E27FC236}">
                <a16:creationId xmlns:a16="http://schemas.microsoft.com/office/drawing/2014/main" id="{0A1FD356-37AE-3446-93D0-D617CD1F3916}"/>
              </a:ext>
            </a:extLst>
          </p:cNvPr>
          <p:cNvGrpSpPr/>
          <p:nvPr/>
        </p:nvGrpSpPr>
        <p:grpSpPr>
          <a:xfrm>
            <a:off x="6755629" y="1143129"/>
            <a:ext cx="630217" cy="802298"/>
            <a:chOff x="8972278" y="2409374"/>
            <a:chExt cx="1726122" cy="2453142"/>
          </a:xfrm>
        </p:grpSpPr>
        <p:sp>
          <p:nvSpPr>
            <p:cNvPr id="58" name="Rounded Rectangle 57">
              <a:extLst>
                <a:ext uri="{FF2B5EF4-FFF2-40B4-BE49-F238E27FC236}">
                  <a16:creationId xmlns:a16="http://schemas.microsoft.com/office/drawing/2014/main" id="{21CBE933-A3AA-7346-8F62-20B98F925482}"/>
                </a:ext>
              </a:extLst>
            </p:cNvPr>
            <p:cNvSpPr/>
            <p:nvPr/>
          </p:nvSpPr>
          <p:spPr>
            <a:xfrm>
              <a:off x="9109810" y="2409374"/>
              <a:ext cx="1377738" cy="2453142"/>
            </a:xfrm>
            <a:prstGeom prst="roundRect">
              <a:avLst/>
            </a:prstGeom>
            <a:solidFill>
              <a:srgbClr val="0E2836"/>
            </a:solidFill>
            <a:ln w="25400" cap="flat" cmpd="sng" algn="ctr">
              <a:solidFill>
                <a:srgbClr val="FF9900"/>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59" name="TextBox 559">
              <a:extLst>
                <a:ext uri="{FF2B5EF4-FFF2-40B4-BE49-F238E27FC236}">
                  <a16:creationId xmlns:a16="http://schemas.microsoft.com/office/drawing/2014/main" id="{CB97163A-0B34-7E40-BA10-F7786D5A2074}"/>
                </a:ext>
              </a:extLst>
            </p:cNvPr>
            <p:cNvSpPr txBox="1"/>
            <p:nvPr/>
          </p:nvSpPr>
          <p:spPr>
            <a:xfrm>
              <a:off x="8972278" y="3292890"/>
              <a:ext cx="1726122" cy="1517478"/>
            </a:xfrm>
            <a:prstGeom prst="rect">
              <a:avLst/>
            </a:prstGeom>
            <a:noFill/>
          </p:spPr>
          <p:txBody>
            <a:bodyPr wrap="square" rtlCol="0">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Aft>
                  <a:spcPts val="150"/>
                </a:spcAft>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Storage Gateway Endpoint</a:t>
              </a:r>
              <a:endParaRPr lang="en-US" sz="750"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60" name="Graphic 10">
              <a:extLst>
                <a:ext uri="{FF2B5EF4-FFF2-40B4-BE49-F238E27FC236}">
                  <a16:creationId xmlns:a16="http://schemas.microsoft.com/office/drawing/2014/main" id="{44F219EE-E36C-664A-AABA-40D7DD295F2D}"/>
                </a:ext>
              </a:extLst>
            </p:cNvPr>
            <p:cNvGrpSpPr>
              <a:grpSpLocks noChangeAspect="1"/>
            </p:cNvGrpSpPr>
            <p:nvPr/>
          </p:nvGrpSpPr>
          <p:grpSpPr>
            <a:xfrm>
              <a:off x="9412533" y="2599545"/>
              <a:ext cx="587100" cy="581611"/>
              <a:chOff x="1983371" y="1997699"/>
              <a:chExt cx="731520" cy="724681"/>
            </a:xfrm>
          </p:grpSpPr>
          <p:sp>
            <p:nvSpPr>
              <p:cNvPr id="61" name="Freeform: Shape 82">
                <a:extLst>
                  <a:ext uri="{FF2B5EF4-FFF2-40B4-BE49-F238E27FC236}">
                    <a16:creationId xmlns:a16="http://schemas.microsoft.com/office/drawing/2014/main" id="{FD28E7CB-F32A-5D40-BC72-232393A197EE}"/>
                  </a:ext>
                </a:extLst>
              </p:cNvPr>
              <p:cNvSpPr/>
              <p:nvPr/>
            </p:nvSpPr>
            <p:spPr>
              <a:xfrm>
                <a:off x="1983371" y="1997699"/>
                <a:ext cx="731520" cy="453542"/>
              </a:xfrm>
              <a:custGeom>
                <a:avLst/>
                <a:gdLst>
                  <a:gd name="connsiteX0" fmla="*/ 616227 w 731520"/>
                  <a:gd name="connsiteY0" fmla="*/ 195709 h 453542"/>
                  <a:gd name="connsiteX1" fmla="*/ 549073 w 731520"/>
                  <a:gd name="connsiteY1" fmla="*/ 105586 h 453542"/>
                  <a:gd name="connsiteX2" fmla="*/ 469776 w 731520"/>
                  <a:gd name="connsiteY2" fmla="*/ 120216 h 453542"/>
                  <a:gd name="connsiteX3" fmla="*/ 425885 w 731520"/>
                  <a:gd name="connsiteY3" fmla="*/ 57598 h 453542"/>
                  <a:gd name="connsiteX4" fmla="*/ 152778 w 731520"/>
                  <a:gd name="connsiteY4" fmla="*/ 55538 h 453542"/>
                  <a:gd name="connsiteX5" fmla="*/ 95238 w 731520"/>
                  <a:gd name="connsiteY5" fmla="*/ 188394 h 453542"/>
                  <a:gd name="connsiteX6" fmla="*/ 95238 w 731520"/>
                  <a:gd name="connsiteY6" fmla="*/ 199074 h 453542"/>
                  <a:gd name="connsiteX7" fmla="*/ 141 w 731520"/>
                  <a:gd name="connsiteY7" fmla="*/ 330748 h 453542"/>
                  <a:gd name="connsiteX8" fmla="*/ 141 w 731520"/>
                  <a:gd name="connsiteY8" fmla="*/ 340989 h 453542"/>
                  <a:gd name="connsiteX9" fmla="*/ 117184 w 731520"/>
                  <a:gd name="connsiteY9" fmla="*/ 461982 h 453542"/>
                  <a:gd name="connsiteX10" fmla="*/ 117184 w 731520"/>
                  <a:gd name="connsiteY10" fmla="*/ 432721 h 453542"/>
                  <a:gd name="connsiteX11" fmla="*/ 29401 w 731520"/>
                  <a:gd name="connsiteY11" fmla="*/ 338648 h 453542"/>
                  <a:gd name="connsiteX12" fmla="*/ 29401 w 731520"/>
                  <a:gd name="connsiteY12" fmla="*/ 330601 h 453542"/>
                  <a:gd name="connsiteX13" fmla="*/ 113672 w 731520"/>
                  <a:gd name="connsiteY13" fmla="*/ 224970 h 453542"/>
                  <a:gd name="connsiteX14" fmla="*/ 125816 w 731520"/>
                  <a:gd name="connsiteY14" fmla="*/ 208730 h 453542"/>
                  <a:gd name="connsiteX15" fmla="*/ 124499 w 731520"/>
                  <a:gd name="connsiteY15" fmla="*/ 188394 h 453542"/>
                  <a:gd name="connsiteX16" fmla="*/ 292954 w 731520"/>
                  <a:gd name="connsiteY16" fmla="*/ 29562 h 453542"/>
                  <a:gd name="connsiteX17" fmla="*/ 405403 w 731520"/>
                  <a:gd name="connsiteY17" fmla="*/ 78958 h 453542"/>
                  <a:gd name="connsiteX18" fmla="*/ 451049 w 731520"/>
                  <a:gd name="connsiteY18" fmla="*/ 152110 h 453542"/>
                  <a:gd name="connsiteX19" fmla="*/ 469839 w 731520"/>
                  <a:gd name="connsiteY19" fmla="*/ 160773 h 453542"/>
                  <a:gd name="connsiteX20" fmla="*/ 469923 w 731520"/>
                  <a:gd name="connsiteY20" fmla="*/ 160742 h 453542"/>
                  <a:gd name="connsiteX21" fmla="*/ 476360 w 731520"/>
                  <a:gd name="connsiteY21" fmla="*/ 155914 h 453542"/>
                  <a:gd name="connsiteX22" fmla="*/ 541173 w 731520"/>
                  <a:gd name="connsiteY22" fmla="*/ 133676 h 453542"/>
                  <a:gd name="connsiteX23" fmla="*/ 588575 w 731520"/>
                  <a:gd name="connsiteY23" fmla="*/ 208437 h 453542"/>
                  <a:gd name="connsiteX24" fmla="*/ 600280 w 731520"/>
                  <a:gd name="connsiteY24" fmla="*/ 221897 h 453542"/>
                  <a:gd name="connsiteX25" fmla="*/ 702692 w 731520"/>
                  <a:gd name="connsiteY25" fmla="*/ 331040 h 453542"/>
                  <a:gd name="connsiteX26" fmla="*/ 614910 w 731520"/>
                  <a:gd name="connsiteY26" fmla="*/ 431551 h 453542"/>
                  <a:gd name="connsiteX27" fmla="*/ 614910 w 731520"/>
                  <a:gd name="connsiteY27" fmla="*/ 460812 h 453542"/>
                  <a:gd name="connsiteX28" fmla="*/ 731953 w 731520"/>
                  <a:gd name="connsiteY28" fmla="*/ 330894 h 453542"/>
                  <a:gd name="connsiteX29" fmla="*/ 616227 w 731520"/>
                  <a:gd name="connsiteY29" fmla="*/ 195709 h 45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1520" h="453542">
                    <a:moveTo>
                      <a:pt x="616227" y="195709"/>
                    </a:moveTo>
                    <a:cubicBezTo>
                      <a:pt x="610375" y="150062"/>
                      <a:pt x="585795" y="116851"/>
                      <a:pt x="549073" y="105586"/>
                    </a:cubicBezTo>
                    <a:cubicBezTo>
                      <a:pt x="521841" y="97163"/>
                      <a:pt x="492210" y="102630"/>
                      <a:pt x="469776" y="120216"/>
                    </a:cubicBezTo>
                    <a:cubicBezTo>
                      <a:pt x="459144" y="96809"/>
                      <a:pt x="444261" y="75577"/>
                      <a:pt x="425885" y="57598"/>
                    </a:cubicBezTo>
                    <a:cubicBezTo>
                      <a:pt x="351038" y="-18387"/>
                      <a:pt x="228764" y="-19310"/>
                      <a:pt x="152778" y="55538"/>
                    </a:cubicBezTo>
                    <a:cubicBezTo>
                      <a:pt x="117096" y="90686"/>
                      <a:pt x="96464" y="138322"/>
                      <a:pt x="95238" y="188394"/>
                    </a:cubicBezTo>
                    <a:lnTo>
                      <a:pt x="95238" y="199074"/>
                    </a:lnTo>
                    <a:cubicBezTo>
                      <a:pt x="36760" y="215487"/>
                      <a:pt x="-2664" y="270074"/>
                      <a:pt x="141" y="330748"/>
                    </a:cubicBezTo>
                    <a:lnTo>
                      <a:pt x="141" y="340989"/>
                    </a:lnTo>
                    <a:cubicBezTo>
                      <a:pt x="4334" y="404508"/>
                      <a:pt x="53839" y="455683"/>
                      <a:pt x="117184" y="461982"/>
                    </a:cubicBezTo>
                    <a:lnTo>
                      <a:pt x="117184" y="432721"/>
                    </a:lnTo>
                    <a:cubicBezTo>
                      <a:pt x="69418" y="425953"/>
                      <a:pt x="32853" y="386767"/>
                      <a:pt x="29401" y="338648"/>
                    </a:cubicBezTo>
                    <a:lnTo>
                      <a:pt x="29401" y="330601"/>
                    </a:lnTo>
                    <a:cubicBezTo>
                      <a:pt x="29401" y="257449"/>
                      <a:pt x="81778" y="233163"/>
                      <a:pt x="113672" y="224970"/>
                    </a:cubicBezTo>
                    <a:cubicBezTo>
                      <a:pt x="121424" y="223694"/>
                      <a:pt x="126784" y="216525"/>
                      <a:pt x="125816" y="208730"/>
                    </a:cubicBezTo>
                    <a:cubicBezTo>
                      <a:pt x="124902" y="201990"/>
                      <a:pt x="124462" y="195195"/>
                      <a:pt x="124499" y="188394"/>
                    </a:cubicBezTo>
                    <a:cubicBezTo>
                      <a:pt x="127156" y="98016"/>
                      <a:pt x="202576" y="26905"/>
                      <a:pt x="292954" y="29562"/>
                    </a:cubicBezTo>
                    <a:cubicBezTo>
                      <a:pt x="335427" y="30811"/>
                      <a:pt x="375750" y="48524"/>
                      <a:pt x="405403" y="78958"/>
                    </a:cubicBezTo>
                    <a:cubicBezTo>
                      <a:pt x="425969" y="99565"/>
                      <a:pt x="441578" y="124580"/>
                      <a:pt x="451049" y="152110"/>
                    </a:cubicBezTo>
                    <a:cubicBezTo>
                      <a:pt x="453846" y="159691"/>
                      <a:pt x="462258" y="163570"/>
                      <a:pt x="469839" y="160773"/>
                    </a:cubicBezTo>
                    <a:cubicBezTo>
                      <a:pt x="469867" y="160763"/>
                      <a:pt x="469895" y="160753"/>
                      <a:pt x="469923" y="160742"/>
                    </a:cubicBezTo>
                    <a:cubicBezTo>
                      <a:pt x="472478" y="159766"/>
                      <a:pt x="474708" y="158094"/>
                      <a:pt x="476360" y="155914"/>
                    </a:cubicBezTo>
                    <a:cubicBezTo>
                      <a:pt x="490913" y="135306"/>
                      <a:pt x="517034" y="126344"/>
                      <a:pt x="541173" y="133676"/>
                    </a:cubicBezTo>
                    <a:cubicBezTo>
                      <a:pt x="568971" y="142162"/>
                      <a:pt x="586234" y="169374"/>
                      <a:pt x="588575" y="208437"/>
                    </a:cubicBezTo>
                    <a:cubicBezTo>
                      <a:pt x="588974" y="215059"/>
                      <a:pt x="593778" y="220583"/>
                      <a:pt x="600280" y="221897"/>
                    </a:cubicBezTo>
                    <a:cubicBezTo>
                      <a:pt x="668311" y="235650"/>
                      <a:pt x="702692" y="272372"/>
                      <a:pt x="702692" y="331040"/>
                    </a:cubicBezTo>
                    <a:cubicBezTo>
                      <a:pt x="702692" y="389708"/>
                      <a:pt x="673432" y="424675"/>
                      <a:pt x="614910" y="431551"/>
                    </a:cubicBezTo>
                    <a:lnTo>
                      <a:pt x="614910" y="460812"/>
                    </a:lnTo>
                    <a:cubicBezTo>
                      <a:pt x="690695" y="453204"/>
                      <a:pt x="731953" y="407704"/>
                      <a:pt x="731953" y="330894"/>
                    </a:cubicBezTo>
                    <a:cubicBezTo>
                      <a:pt x="731368" y="261838"/>
                      <a:pt x="690549" y="213558"/>
                      <a:pt x="616227" y="195709"/>
                    </a:cubicBezTo>
                    <a:close/>
                  </a:path>
                </a:pathLst>
              </a:custGeom>
              <a:solidFill>
                <a:srgbClr val="FFFFFF"/>
              </a:solidFill>
              <a:ln w="14605" cap="flat">
                <a:noFill/>
                <a:prstDash val="solid"/>
                <a:miter/>
              </a:ln>
            </p:spPr>
            <p:txBody>
              <a:bodyPr rtlCol="0" anchor="ctr"/>
              <a:lstStyle/>
              <a:p>
                <a:endParaRPr lang="en-US" sz="2160" dirty="0">
                  <a:solidFill>
                    <a:srgbClr val="FFFFFF"/>
                  </a:solidFill>
                  <a:latin typeface="Amazon Ember"/>
                </a:endParaRPr>
              </a:p>
            </p:txBody>
          </p:sp>
          <p:sp>
            <p:nvSpPr>
              <p:cNvPr id="62" name="Freeform: Shape 83">
                <a:extLst>
                  <a:ext uri="{FF2B5EF4-FFF2-40B4-BE49-F238E27FC236}">
                    <a16:creationId xmlns:a16="http://schemas.microsoft.com/office/drawing/2014/main" id="{0DC36BEA-C585-6A44-9758-A05968D09397}"/>
                  </a:ext>
                </a:extLst>
              </p:cNvPr>
              <p:cNvSpPr/>
              <p:nvPr/>
            </p:nvSpPr>
            <p:spPr>
              <a:xfrm>
                <a:off x="2129523" y="2224946"/>
                <a:ext cx="438912" cy="497434"/>
              </a:xfrm>
              <a:custGeom>
                <a:avLst/>
                <a:gdLst>
                  <a:gd name="connsiteX0" fmla="*/ 424282 w 438912"/>
                  <a:gd name="connsiteY0" fmla="*/ 498375 h 497433"/>
                  <a:gd name="connsiteX1" fmla="*/ 351130 w 438912"/>
                  <a:gd name="connsiteY1" fmla="*/ 498375 h 497433"/>
                  <a:gd name="connsiteX2" fmla="*/ 336499 w 438912"/>
                  <a:gd name="connsiteY2" fmla="*/ 483744 h 497433"/>
                  <a:gd name="connsiteX3" fmla="*/ 336499 w 438912"/>
                  <a:gd name="connsiteY3" fmla="*/ 127055 h 497433"/>
                  <a:gd name="connsiteX4" fmla="*/ 223845 w 438912"/>
                  <a:gd name="connsiteY4" fmla="*/ 97794 h 497433"/>
                  <a:gd name="connsiteX5" fmla="*/ 102413 w 438912"/>
                  <a:gd name="connsiteY5" fmla="*/ 131298 h 497433"/>
                  <a:gd name="connsiteX6" fmla="*/ 102413 w 438912"/>
                  <a:gd name="connsiteY6" fmla="*/ 483744 h 497433"/>
                  <a:gd name="connsiteX7" fmla="*/ 87782 w 438912"/>
                  <a:gd name="connsiteY7" fmla="*/ 498375 h 497433"/>
                  <a:gd name="connsiteX8" fmla="*/ 14630 w 438912"/>
                  <a:gd name="connsiteY8" fmla="*/ 498375 h 497433"/>
                  <a:gd name="connsiteX9" fmla="*/ 0 w 438912"/>
                  <a:gd name="connsiteY9" fmla="*/ 483744 h 497433"/>
                  <a:gd name="connsiteX10" fmla="*/ 0 w 438912"/>
                  <a:gd name="connsiteY10" fmla="*/ 85797 h 497433"/>
                  <a:gd name="connsiteX11" fmla="*/ 4974 w 438912"/>
                  <a:gd name="connsiteY11" fmla="*/ 74825 h 497433"/>
                  <a:gd name="connsiteX12" fmla="*/ 224430 w 438912"/>
                  <a:gd name="connsiteY12" fmla="*/ 63 h 497433"/>
                  <a:gd name="connsiteX13" fmla="*/ 433352 w 438912"/>
                  <a:gd name="connsiteY13" fmla="*/ 66778 h 497433"/>
                  <a:gd name="connsiteX14" fmla="*/ 438912 w 438912"/>
                  <a:gd name="connsiteY14" fmla="*/ 78190 h 497433"/>
                  <a:gd name="connsiteX15" fmla="*/ 438912 w 438912"/>
                  <a:gd name="connsiteY15" fmla="*/ 483744 h 497433"/>
                  <a:gd name="connsiteX16" fmla="*/ 424282 w 438912"/>
                  <a:gd name="connsiteY16" fmla="*/ 498375 h 497433"/>
                  <a:gd name="connsiteX17" fmla="*/ 365760 w 438912"/>
                  <a:gd name="connsiteY17" fmla="*/ 469114 h 497433"/>
                  <a:gd name="connsiteX18" fmla="*/ 409651 w 438912"/>
                  <a:gd name="connsiteY18" fmla="*/ 469114 h 497433"/>
                  <a:gd name="connsiteX19" fmla="*/ 409651 w 438912"/>
                  <a:gd name="connsiteY19" fmla="*/ 85505 h 497433"/>
                  <a:gd name="connsiteX20" fmla="*/ 223991 w 438912"/>
                  <a:gd name="connsiteY20" fmla="*/ 29324 h 497433"/>
                  <a:gd name="connsiteX21" fmla="*/ 29261 w 438912"/>
                  <a:gd name="connsiteY21" fmla="*/ 92527 h 497433"/>
                  <a:gd name="connsiteX22" fmla="*/ 29261 w 438912"/>
                  <a:gd name="connsiteY22" fmla="*/ 469114 h 497433"/>
                  <a:gd name="connsiteX23" fmla="*/ 73152 w 438912"/>
                  <a:gd name="connsiteY23" fmla="*/ 469114 h 497433"/>
                  <a:gd name="connsiteX24" fmla="*/ 73152 w 438912"/>
                  <a:gd name="connsiteY24" fmla="*/ 122666 h 497433"/>
                  <a:gd name="connsiteX25" fmla="*/ 80028 w 438912"/>
                  <a:gd name="connsiteY25" fmla="*/ 109938 h 497433"/>
                  <a:gd name="connsiteX26" fmla="*/ 223845 w 438912"/>
                  <a:gd name="connsiteY26" fmla="*/ 68387 h 497433"/>
                  <a:gd name="connsiteX27" fmla="*/ 357421 w 438912"/>
                  <a:gd name="connsiteY27" fmla="*/ 105256 h 497433"/>
                  <a:gd name="connsiteX28" fmla="*/ 365760 w 438912"/>
                  <a:gd name="connsiteY28" fmla="*/ 117984 h 49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8912" h="497433">
                    <a:moveTo>
                      <a:pt x="424282" y="498375"/>
                    </a:moveTo>
                    <a:lnTo>
                      <a:pt x="351130" y="498375"/>
                    </a:lnTo>
                    <a:cubicBezTo>
                      <a:pt x="343049" y="498375"/>
                      <a:pt x="336499" y="491824"/>
                      <a:pt x="336499" y="483744"/>
                    </a:cubicBezTo>
                    <a:lnTo>
                      <a:pt x="336499" y="127055"/>
                    </a:lnTo>
                    <a:cubicBezTo>
                      <a:pt x="301943" y="108141"/>
                      <a:pt x="263238" y="98088"/>
                      <a:pt x="223845" y="97794"/>
                    </a:cubicBezTo>
                    <a:cubicBezTo>
                      <a:pt x="181126" y="98095"/>
                      <a:pt x="139242" y="109651"/>
                      <a:pt x="102413" y="131298"/>
                    </a:cubicBezTo>
                    <a:lnTo>
                      <a:pt x="102413" y="483744"/>
                    </a:lnTo>
                    <a:cubicBezTo>
                      <a:pt x="102413" y="491824"/>
                      <a:pt x="95863" y="498375"/>
                      <a:pt x="87782" y="498375"/>
                    </a:cubicBezTo>
                    <a:lnTo>
                      <a:pt x="14630" y="498375"/>
                    </a:lnTo>
                    <a:cubicBezTo>
                      <a:pt x="6550" y="498375"/>
                      <a:pt x="0" y="491824"/>
                      <a:pt x="0" y="483744"/>
                    </a:cubicBezTo>
                    <a:lnTo>
                      <a:pt x="0" y="85797"/>
                    </a:lnTo>
                    <a:cubicBezTo>
                      <a:pt x="95" y="81615"/>
                      <a:pt x="1891" y="77652"/>
                      <a:pt x="4974" y="74825"/>
                    </a:cubicBezTo>
                    <a:cubicBezTo>
                      <a:pt x="58814" y="27276"/>
                      <a:pt x="138696" y="63"/>
                      <a:pt x="224430" y="63"/>
                    </a:cubicBezTo>
                    <a:cubicBezTo>
                      <a:pt x="299528" y="-1386"/>
                      <a:pt x="372992" y="22074"/>
                      <a:pt x="433352" y="66778"/>
                    </a:cubicBezTo>
                    <a:cubicBezTo>
                      <a:pt x="436845" y="69538"/>
                      <a:pt x="438891" y="73738"/>
                      <a:pt x="438912" y="78190"/>
                    </a:cubicBezTo>
                    <a:lnTo>
                      <a:pt x="438912" y="483744"/>
                    </a:lnTo>
                    <a:cubicBezTo>
                      <a:pt x="438912" y="491824"/>
                      <a:pt x="432362" y="498375"/>
                      <a:pt x="424282" y="498375"/>
                    </a:cubicBezTo>
                    <a:close/>
                    <a:moveTo>
                      <a:pt x="365760" y="469114"/>
                    </a:moveTo>
                    <a:lnTo>
                      <a:pt x="409651" y="469114"/>
                    </a:lnTo>
                    <a:lnTo>
                      <a:pt x="409651" y="85505"/>
                    </a:lnTo>
                    <a:cubicBezTo>
                      <a:pt x="355259" y="47624"/>
                      <a:pt x="290261" y="27955"/>
                      <a:pt x="223991" y="29324"/>
                    </a:cubicBezTo>
                    <a:cubicBezTo>
                      <a:pt x="153764" y="27510"/>
                      <a:pt x="85036" y="49817"/>
                      <a:pt x="29261" y="92527"/>
                    </a:cubicBezTo>
                    <a:lnTo>
                      <a:pt x="29261" y="469114"/>
                    </a:lnTo>
                    <a:lnTo>
                      <a:pt x="73152" y="469114"/>
                    </a:lnTo>
                    <a:lnTo>
                      <a:pt x="73152" y="122666"/>
                    </a:lnTo>
                    <a:cubicBezTo>
                      <a:pt x="72812" y="117455"/>
                      <a:pt x="75484" y="112509"/>
                      <a:pt x="80028" y="109938"/>
                    </a:cubicBezTo>
                    <a:cubicBezTo>
                      <a:pt x="123332" y="83347"/>
                      <a:pt x="173032" y="68988"/>
                      <a:pt x="223845" y="68387"/>
                    </a:cubicBezTo>
                    <a:cubicBezTo>
                      <a:pt x="270801" y="68978"/>
                      <a:pt x="316810" y="81677"/>
                      <a:pt x="357421" y="105256"/>
                    </a:cubicBezTo>
                    <a:cubicBezTo>
                      <a:pt x="362362" y="107606"/>
                      <a:pt x="365579" y="112516"/>
                      <a:pt x="365760" y="117984"/>
                    </a:cubicBezTo>
                    <a:close/>
                  </a:path>
                </a:pathLst>
              </a:custGeom>
              <a:solidFill>
                <a:srgbClr val="FFFFFF"/>
              </a:solidFill>
              <a:ln w="14605" cap="flat">
                <a:noFill/>
                <a:prstDash val="solid"/>
                <a:miter/>
              </a:ln>
            </p:spPr>
            <p:txBody>
              <a:bodyPr rtlCol="0" anchor="ctr"/>
              <a:lstStyle/>
              <a:p>
                <a:endParaRPr lang="en-US" sz="2160" dirty="0">
                  <a:solidFill>
                    <a:srgbClr val="FFFFFF"/>
                  </a:solidFill>
                  <a:latin typeface="Amazon Ember"/>
                </a:endParaRPr>
              </a:p>
            </p:txBody>
          </p:sp>
        </p:grpSp>
      </p:grpSp>
    </p:spTree>
    <p:extLst>
      <p:ext uri="{BB962C8B-B14F-4D97-AF65-F5344CB8AC3E}">
        <p14:creationId xmlns:p14="http://schemas.microsoft.com/office/powerpoint/2010/main" val="143910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DataSync</a:t>
            </a:r>
          </a:p>
        </p:txBody>
      </p:sp>
    </p:spTree>
    <p:extLst>
      <p:ext uri="{BB962C8B-B14F-4D97-AF65-F5344CB8AC3E}">
        <p14:creationId xmlns:p14="http://schemas.microsoft.com/office/powerpoint/2010/main" val="419017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211B54-71C4-5D4E-8EAD-5EDA386F926D}"/>
              </a:ext>
            </a:extLst>
          </p:cNvPr>
          <p:cNvSpPr/>
          <p:nvPr/>
        </p:nvSpPr>
        <p:spPr>
          <a:xfrm>
            <a:off x="3547801" y="1568902"/>
            <a:ext cx="1795966" cy="1580600"/>
          </a:xfrm>
          <a:prstGeom prst="rect">
            <a:avLst/>
          </a:prstGeom>
          <a:no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Amazon Ember Light"/>
            </a:endParaRPr>
          </a:p>
        </p:txBody>
      </p:sp>
      <p:cxnSp>
        <p:nvCxnSpPr>
          <p:cNvPr id="3" name="Straight Arrow Connector 2">
            <a:extLst>
              <a:ext uri="{FF2B5EF4-FFF2-40B4-BE49-F238E27FC236}">
                <a16:creationId xmlns:a16="http://schemas.microsoft.com/office/drawing/2014/main" id="{BE5D3497-D98F-BD48-943E-A5576952F7B2}"/>
              </a:ext>
            </a:extLst>
          </p:cNvPr>
          <p:cNvCxnSpPr/>
          <p:nvPr/>
        </p:nvCxnSpPr>
        <p:spPr>
          <a:xfrm>
            <a:off x="4626726" y="2151286"/>
            <a:ext cx="422673" cy="1133"/>
          </a:xfrm>
          <a:prstGeom prst="straightConnector1">
            <a:avLst/>
          </a:prstGeom>
          <a:ln>
            <a:no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87FB3BFE-9466-FB45-8D97-312C56C2C5AD}"/>
              </a:ext>
            </a:extLst>
          </p:cNvPr>
          <p:cNvSpPr txBox="1"/>
          <p:nvPr/>
        </p:nvSpPr>
        <p:spPr>
          <a:xfrm>
            <a:off x="592826" y="3228493"/>
            <a:ext cx="1802004" cy="892552"/>
          </a:xfrm>
          <a:prstGeom prst="rect">
            <a:avLst/>
          </a:prstGeom>
          <a:noFill/>
        </p:spPr>
        <p:txBody>
          <a:bodyPr wrap="square" rtlCol="0">
            <a:spAutoFit/>
          </a:bodyPr>
          <a:lstStyle/>
          <a:p>
            <a:pPr algn="ctr" defTabSz="457154"/>
            <a:r>
              <a:rPr lang="en-US" sz="1400" b="1" dirty="0">
                <a:solidFill>
                  <a:schemeClr val="bg2"/>
                </a:solidFill>
                <a:latin typeface="Amazon Ember Light"/>
              </a:rPr>
              <a:t>designed for </a:t>
            </a:r>
            <a:r>
              <a:rPr lang="en-US" sz="2400" b="1" dirty="0">
                <a:solidFill>
                  <a:schemeClr val="accent2">
                    <a:lumMod val="60000"/>
                    <a:lumOff val="40000"/>
                  </a:schemeClr>
                </a:solidFill>
                <a:latin typeface="Amazon Ember Light"/>
              </a:rPr>
              <a:t>99.99% </a:t>
            </a:r>
            <a:br>
              <a:rPr lang="en-US" sz="2400" b="1" dirty="0">
                <a:solidFill>
                  <a:schemeClr val="bg2"/>
                </a:solidFill>
                <a:latin typeface="Amazon Ember Light"/>
              </a:rPr>
            </a:br>
            <a:r>
              <a:rPr lang="en-US" sz="1400" b="1" dirty="0">
                <a:solidFill>
                  <a:schemeClr val="bg2"/>
                </a:solidFill>
                <a:latin typeface="Amazon Ember Light"/>
              </a:rPr>
              <a:t>durability </a:t>
            </a:r>
          </a:p>
        </p:txBody>
      </p:sp>
      <p:grpSp>
        <p:nvGrpSpPr>
          <p:cNvPr id="6" name="Group 5">
            <a:extLst>
              <a:ext uri="{FF2B5EF4-FFF2-40B4-BE49-F238E27FC236}">
                <a16:creationId xmlns:a16="http://schemas.microsoft.com/office/drawing/2014/main" id="{98C4C3C1-C689-1946-B6A6-DC398B09F343}"/>
              </a:ext>
            </a:extLst>
          </p:cNvPr>
          <p:cNvGrpSpPr/>
          <p:nvPr/>
        </p:nvGrpSpPr>
        <p:grpSpPr>
          <a:xfrm>
            <a:off x="445946" y="1553422"/>
            <a:ext cx="2141051" cy="1584740"/>
            <a:chOff x="441611" y="1262763"/>
            <a:chExt cx="2141051" cy="1584740"/>
          </a:xfrm>
        </p:grpSpPr>
        <p:grpSp>
          <p:nvGrpSpPr>
            <p:cNvPr id="7" name="Group 6">
              <a:extLst>
                <a:ext uri="{FF2B5EF4-FFF2-40B4-BE49-F238E27FC236}">
                  <a16:creationId xmlns:a16="http://schemas.microsoft.com/office/drawing/2014/main" id="{FF55B453-DDD4-0A4A-A77D-24A2AAE76E0A}"/>
                </a:ext>
              </a:extLst>
            </p:cNvPr>
            <p:cNvGrpSpPr/>
            <p:nvPr/>
          </p:nvGrpSpPr>
          <p:grpSpPr>
            <a:xfrm>
              <a:off x="517050" y="1262763"/>
              <a:ext cx="1979883" cy="1580600"/>
              <a:chOff x="517050" y="1262763"/>
              <a:chExt cx="1979883" cy="1580600"/>
            </a:xfrm>
          </p:grpSpPr>
          <p:pic>
            <p:nvPicPr>
              <p:cNvPr id="9" name="Picture 8">
                <a:extLst>
                  <a:ext uri="{FF2B5EF4-FFF2-40B4-BE49-F238E27FC236}">
                    <a16:creationId xmlns:a16="http://schemas.microsoft.com/office/drawing/2014/main" id="{25EC7825-CDC4-214D-990E-4D59F6108D18}"/>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034858" y="1265820"/>
                <a:ext cx="954559" cy="954559"/>
              </a:xfrm>
              <a:prstGeom prst="rect">
                <a:avLst/>
              </a:prstGeom>
            </p:spPr>
          </p:pic>
          <p:sp>
            <p:nvSpPr>
              <p:cNvPr id="10" name="Rectangle 9">
                <a:extLst>
                  <a:ext uri="{FF2B5EF4-FFF2-40B4-BE49-F238E27FC236}">
                    <a16:creationId xmlns:a16="http://schemas.microsoft.com/office/drawing/2014/main" id="{3EB02E01-FC2E-2F4E-A038-CD9AB6ADC628}"/>
                  </a:ext>
                </a:extLst>
              </p:cNvPr>
              <p:cNvSpPr/>
              <p:nvPr/>
            </p:nvSpPr>
            <p:spPr>
              <a:xfrm>
                <a:off x="517050" y="1262763"/>
                <a:ext cx="1979883" cy="1580600"/>
              </a:xfrm>
              <a:prstGeom prst="rect">
                <a:avLst/>
              </a:prstGeom>
              <a:noFill/>
              <a:ln w="1905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Amazon Ember Light"/>
                </a:endParaRPr>
              </a:p>
              <a:p>
                <a:pPr algn="ctr" defTabSz="457189"/>
                <a:endParaRPr lang="en-US" dirty="0">
                  <a:solidFill>
                    <a:srgbClr val="FFFFFF"/>
                  </a:solidFill>
                  <a:latin typeface="Amazon Ember Light"/>
                </a:endParaRPr>
              </a:p>
              <a:p>
                <a:pPr algn="ctr" defTabSz="457189"/>
                <a:endParaRPr lang="en-US" dirty="0">
                  <a:solidFill>
                    <a:srgbClr val="FFFFFF"/>
                  </a:solidFill>
                  <a:latin typeface="Amazon Ember Light"/>
                </a:endParaRPr>
              </a:p>
              <a:p>
                <a:pPr algn="ctr" defTabSz="457189"/>
                <a:endParaRPr lang="en-US" dirty="0">
                  <a:solidFill>
                    <a:srgbClr val="FFFFFF"/>
                  </a:solidFill>
                  <a:latin typeface="Amazon Ember Light"/>
                </a:endParaRPr>
              </a:p>
              <a:p>
                <a:pPr algn="ctr" defTabSz="457189"/>
                <a:endParaRPr lang="en-US" dirty="0">
                  <a:solidFill>
                    <a:srgbClr val="FFFFFF"/>
                  </a:solidFill>
                  <a:latin typeface="Amazon Ember Light"/>
                </a:endParaRPr>
              </a:p>
            </p:txBody>
          </p:sp>
          <p:grpSp>
            <p:nvGrpSpPr>
              <p:cNvPr id="11" name="Group 10">
                <a:extLst>
                  <a:ext uri="{FF2B5EF4-FFF2-40B4-BE49-F238E27FC236}">
                    <a16:creationId xmlns:a16="http://schemas.microsoft.com/office/drawing/2014/main" id="{6B331E0F-5D3B-B748-9F5F-98D6655BB4BD}"/>
                  </a:ext>
                </a:extLst>
              </p:cNvPr>
              <p:cNvGrpSpPr/>
              <p:nvPr/>
            </p:nvGrpSpPr>
            <p:grpSpPr>
              <a:xfrm>
                <a:off x="1074976" y="2184446"/>
                <a:ext cx="874322" cy="424983"/>
                <a:chOff x="727805" y="2184446"/>
                <a:chExt cx="874322" cy="424983"/>
              </a:xfrm>
            </p:grpSpPr>
            <p:pic>
              <p:nvPicPr>
                <p:cNvPr id="12" name="Picture 11">
                  <a:extLst>
                    <a:ext uri="{FF2B5EF4-FFF2-40B4-BE49-F238E27FC236}">
                      <a16:creationId xmlns:a16="http://schemas.microsoft.com/office/drawing/2014/main" id="{A705DC6D-48B6-E844-A61D-7B6AA60C82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805" y="2184446"/>
                  <a:ext cx="424983" cy="424983"/>
                </a:xfrm>
                <a:prstGeom prst="rect">
                  <a:avLst/>
                </a:prstGeom>
              </p:spPr>
            </p:pic>
            <p:pic>
              <p:nvPicPr>
                <p:cNvPr id="13" name="Picture 12">
                  <a:extLst>
                    <a:ext uri="{FF2B5EF4-FFF2-40B4-BE49-F238E27FC236}">
                      <a16:creationId xmlns:a16="http://schemas.microsoft.com/office/drawing/2014/main" id="{B56B7350-1974-194E-954F-A0CE720E89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7144" y="2184446"/>
                  <a:ext cx="424983" cy="424983"/>
                </a:xfrm>
                <a:prstGeom prst="rect">
                  <a:avLst/>
                </a:prstGeom>
              </p:spPr>
            </p:pic>
          </p:grpSp>
        </p:grpSp>
        <p:sp>
          <p:nvSpPr>
            <p:cNvPr id="8" name="TextBox 7">
              <a:extLst>
                <a:ext uri="{FF2B5EF4-FFF2-40B4-BE49-F238E27FC236}">
                  <a16:creationId xmlns:a16="http://schemas.microsoft.com/office/drawing/2014/main" id="{DC98334F-83C0-B445-B422-C7D09EA96035}"/>
                </a:ext>
              </a:extLst>
            </p:cNvPr>
            <p:cNvSpPr txBox="1"/>
            <p:nvPr/>
          </p:nvSpPr>
          <p:spPr>
            <a:xfrm>
              <a:off x="441611" y="2570504"/>
              <a:ext cx="2141051" cy="276999"/>
            </a:xfrm>
            <a:prstGeom prst="rect">
              <a:avLst/>
            </a:prstGeom>
            <a:noFill/>
            <a:ln>
              <a:noFill/>
            </a:ln>
          </p:spPr>
          <p:txBody>
            <a:bodyPr wrap="square" rtlCol="0">
              <a:spAutoFit/>
            </a:bodyPr>
            <a:lstStyle/>
            <a:p>
              <a:pPr algn="ctr" defTabSz="457154"/>
              <a:r>
                <a:rPr lang="en-US" sz="1200" dirty="0">
                  <a:solidFill>
                    <a:srgbClr val="EEECE1"/>
                  </a:solidFill>
                  <a:latin typeface="Amazon Ember Light"/>
                </a:rPr>
                <a:t>Two copies on one site</a:t>
              </a:r>
            </a:p>
          </p:txBody>
        </p:sp>
      </p:grpSp>
      <p:sp>
        <p:nvSpPr>
          <p:cNvPr id="15" name="TextBox 14">
            <a:extLst>
              <a:ext uri="{FF2B5EF4-FFF2-40B4-BE49-F238E27FC236}">
                <a16:creationId xmlns:a16="http://schemas.microsoft.com/office/drawing/2014/main" id="{43294275-6FED-E648-9DE5-44F22D8407D5}"/>
              </a:ext>
            </a:extLst>
          </p:cNvPr>
          <p:cNvSpPr txBox="1"/>
          <p:nvPr/>
        </p:nvSpPr>
        <p:spPr>
          <a:xfrm>
            <a:off x="3586329" y="3228492"/>
            <a:ext cx="1770871" cy="892552"/>
          </a:xfrm>
          <a:prstGeom prst="rect">
            <a:avLst/>
          </a:prstGeom>
          <a:noFill/>
          <a:ln>
            <a:noFill/>
          </a:ln>
        </p:spPr>
        <p:txBody>
          <a:bodyPr wrap="square" rtlCol="0">
            <a:spAutoFit/>
          </a:bodyPr>
          <a:lstStyle/>
          <a:p>
            <a:pPr algn="ctr" defTabSz="457154"/>
            <a:r>
              <a:rPr lang="en-US" sz="1400" b="1" dirty="0">
                <a:solidFill>
                  <a:schemeClr val="bg2"/>
                </a:solidFill>
                <a:latin typeface="Amazon Ember Light"/>
              </a:rPr>
              <a:t>designed for</a:t>
            </a:r>
          </a:p>
          <a:p>
            <a:pPr algn="ctr" defTabSz="457154"/>
            <a:r>
              <a:rPr lang="en-US" sz="2400" b="1" dirty="0">
                <a:solidFill>
                  <a:schemeClr val="accent4"/>
                </a:solidFill>
                <a:latin typeface="Amazon Ember Light"/>
              </a:rPr>
              <a:t>99.999%</a:t>
            </a:r>
            <a:br>
              <a:rPr lang="en-US" sz="1400" b="1" dirty="0">
                <a:solidFill>
                  <a:schemeClr val="bg2"/>
                </a:solidFill>
                <a:latin typeface="Amazon Ember Light"/>
              </a:rPr>
            </a:br>
            <a:r>
              <a:rPr lang="en-US" sz="1400" b="1" dirty="0">
                <a:solidFill>
                  <a:schemeClr val="bg2"/>
                </a:solidFill>
                <a:latin typeface="Amazon Ember Light"/>
              </a:rPr>
              <a:t> durability </a:t>
            </a:r>
          </a:p>
        </p:txBody>
      </p:sp>
      <p:grpSp>
        <p:nvGrpSpPr>
          <p:cNvPr id="16" name="Group 15">
            <a:extLst>
              <a:ext uri="{FF2B5EF4-FFF2-40B4-BE49-F238E27FC236}">
                <a16:creationId xmlns:a16="http://schemas.microsoft.com/office/drawing/2014/main" id="{14788147-FD4B-874D-98BB-6E5AD8A585E1}"/>
              </a:ext>
            </a:extLst>
          </p:cNvPr>
          <p:cNvGrpSpPr/>
          <p:nvPr/>
        </p:nvGrpSpPr>
        <p:grpSpPr>
          <a:xfrm>
            <a:off x="3611618" y="1592724"/>
            <a:ext cx="1639459" cy="1535952"/>
            <a:chOff x="2671921" y="1675138"/>
            <a:chExt cx="1639459" cy="1535952"/>
          </a:xfrm>
        </p:grpSpPr>
        <p:sp>
          <p:nvSpPr>
            <p:cNvPr id="17" name="TextBox 16">
              <a:extLst>
                <a:ext uri="{FF2B5EF4-FFF2-40B4-BE49-F238E27FC236}">
                  <a16:creationId xmlns:a16="http://schemas.microsoft.com/office/drawing/2014/main" id="{52BE77C2-2A15-684F-81A1-203901CBBF48}"/>
                </a:ext>
              </a:extLst>
            </p:cNvPr>
            <p:cNvSpPr txBox="1"/>
            <p:nvPr/>
          </p:nvSpPr>
          <p:spPr>
            <a:xfrm>
              <a:off x="2687462" y="2934091"/>
              <a:ext cx="1608376" cy="276999"/>
            </a:xfrm>
            <a:prstGeom prst="rect">
              <a:avLst/>
            </a:prstGeom>
            <a:noFill/>
            <a:ln>
              <a:noFill/>
            </a:ln>
          </p:spPr>
          <p:txBody>
            <a:bodyPr wrap="square" rtlCol="0">
              <a:spAutoFit/>
            </a:bodyPr>
            <a:lstStyle/>
            <a:p>
              <a:pPr algn="ctr" defTabSz="457154"/>
              <a:r>
                <a:rPr lang="en-US" sz="1200" dirty="0">
                  <a:solidFill>
                    <a:srgbClr val="EEECE1"/>
                  </a:solidFill>
                  <a:latin typeface="Amazon Ember Light"/>
                </a:rPr>
                <a:t>Copies on two sites</a:t>
              </a:r>
            </a:p>
          </p:txBody>
        </p:sp>
        <p:grpSp>
          <p:nvGrpSpPr>
            <p:cNvPr id="18" name="Group 17">
              <a:extLst>
                <a:ext uri="{FF2B5EF4-FFF2-40B4-BE49-F238E27FC236}">
                  <a16:creationId xmlns:a16="http://schemas.microsoft.com/office/drawing/2014/main" id="{4FA202B4-50E8-C646-9F91-45450B6CA58C}"/>
                </a:ext>
              </a:extLst>
            </p:cNvPr>
            <p:cNvGrpSpPr/>
            <p:nvPr/>
          </p:nvGrpSpPr>
          <p:grpSpPr>
            <a:xfrm>
              <a:off x="2671921" y="1675138"/>
              <a:ext cx="1639459" cy="1287791"/>
              <a:chOff x="2671921" y="1675138"/>
              <a:chExt cx="1639459" cy="1287791"/>
            </a:xfrm>
          </p:grpSpPr>
          <p:grpSp>
            <p:nvGrpSpPr>
              <p:cNvPr id="19" name="Group 18">
                <a:extLst>
                  <a:ext uri="{FF2B5EF4-FFF2-40B4-BE49-F238E27FC236}">
                    <a16:creationId xmlns:a16="http://schemas.microsoft.com/office/drawing/2014/main" id="{4DC97244-A012-8040-AF94-1F247C306927}"/>
                  </a:ext>
                </a:extLst>
              </p:cNvPr>
              <p:cNvGrpSpPr/>
              <p:nvPr/>
            </p:nvGrpSpPr>
            <p:grpSpPr>
              <a:xfrm>
                <a:off x="2671921" y="1675138"/>
                <a:ext cx="954559" cy="1287791"/>
                <a:chOff x="2671921" y="1675138"/>
                <a:chExt cx="954559" cy="1287791"/>
              </a:xfrm>
            </p:grpSpPr>
            <p:pic>
              <p:nvPicPr>
                <p:cNvPr id="23" name="Picture 22">
                  <a:extLst>
                    <a:ext uri="{FF2B5EF4-FFF2-40B4-BE49-F238E27FC236}">
                      <a16:creationId xmlns:a16="http://schemas.microsoft.com/office/drawing/2014/main" id="{7B475070-E165-3843-9D41-82658C6F8B29}"/>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671921" y="1675138"/>
                  <a:ext cx="954559" cy="954559"/>
                </a:xfrm>
                <a:prstGeom prst="rect">
                  <a:avLst/>
                </a:prstGeom>
                <a:ln>
                  <a:noFill/>
                </a:ln>
              </p:spPr>
            </p:pic>
            <p:pic>
              <p:nvPicPr>
                <p:cNvPr id="24" name="Picture 23">
                  <a:extLst>
                    <a:ext uri="{FF2B5EF4-FFF2-40B4-BE49-F238E27FC236}">
                      <a16:creationId xmlns:a16="http://schemas.microsoft.com/office/drawing/2014/main" id="{36B8AA26-13B4-2841-922B-05C1FD5DF9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6709" y="2537946"/>
                  <a:ext cx="424983" cy="424983"/>
                </a:xfrm>
                <a:prstGeom prst="rect">
                  <a:avLst/>
                </a:prstGeom>
              </p:spPr>
            </p:pic>
          </p:grpSp>
          <p:grpSp>
            <p:nvGrpSpPr>
              <p:cNvPr id="20" name="Group 19">
                <a:extLst>
                  <a:ext uri="{FF2B5EF4-FFF2-40B4-BE49-F238E27FC236}">
                    <a16:creationId xmlns:a16="http://schemas.microsoft.com/office/drawing/2014/main" id="{A3187723-864E-A041-B84C-514C133F8D4F}"/>
                  </a:ext>
                </a:extLst>
              </p:cNvPr>
              <p:cNvGrpSpPr/>
              <p:nvPr/>
            </p:nvGrpSpPr>
            <p:grpSpPr>
              <a:xfrm>
                <a:off x="3356821" y="1675138"/>
                <a:ext cx="954559" cy="1287791"/>
                <a:chOff x="2671921" y="1675138"/>
                <a:chExt cx="954559" cy="1287791"/>
              </a:xfrm>
            </p:grpSpPr>
            <p:pic>
              <p:nvPicPr>
                <p:cNvPr id="21" name="Picture 20">
                  <a:extLst>
                    <a:ext uri="{FF2B5EF4-FFF2-40B4-BE49-F238E27FC236}">
                      <a16:creationId xmlns:a16="http://schemas.microsoft.com/office/drawing/2014/main" id="{76965F72-34F1-C04A-869E-0317298755B7}"/>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2671921" y="1675138"/>
                  <a:ext cx="954559" cy="954559"/>
                </a:xfrm>
                <a:prstGeom prst="rect">
                  <a:avLst/>
                </a:prstGeom>
                <a:ln>
                  <a:noFill/>
                </a:ln>
              </p:spPr>
            </p:pic>
            <p:pic>
              <p:nvPicPr>
                <p:cNvPr id="22" name="Picture 21">
                  <a:extLst>
                    <a:ext uri="{FF2B5EF4-FFF2-40B4-BE49-F238E27FC236}">
                      <a16:creationId xmlns:a16="http://schemas.microsoft.com/office/drawing/2014/main" id="{8E9377B2-B4F5-8349-AA5D-0F9605BEC6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36709" y="2537946"/>
                  <a:ext cx="424983" cy="424983"/>
                </a:xfrm>
                <a:prstGeom prst="rect">
                  <a:avLst/>
                </a:prstGeom>
              </p:spPr>
            </p:pic>
          </p:grpSp>
        </p:grpSp>
      </p:grpSp>
      <p:grpSp>
        <p:nvGrpSpPr>
          <p:cNvPr id="26" name="Group 25">
            <a:extLst>
              <a:ext uri="{FF2B5EF4-FFF2-40B4-BE49-F238E27FC236}">
                <a16:creationId xmlns:a16="http://schemas.microsoft.com/office/drawing/2014/main" id="{4F99DB2F-4377-E049-B55C-257F5BB0CEAD}"/>
              </a:ext>
            </a:extLst>
          </p:cNvPr>
          <p:cNvGrpSpPr/>
          <p:nvPr/>
        </p:nvGrpSpPr>
        <p:grpSpPr>
          <a:xfrm>
            <a:off x="5855785" y="1538019"/>
            <a:ext cx="2751838" cy="2579179"/>
            <a:chOff x="5241417" y="1538018"/>
            <a:chExt cx="2751838" cy="2579179"/>
          </a:xfrm>
        </p:grpSpPr>
        <p:sp>
          <p:nvSpPr>
            <p:cNvPr id="28" name="TextBox 27">
              <a:extLst>
                <a:ext uri="{FF2B5EF4-FFF2-40B4-BE49-F238E27FC236}">
                  <a16:creationId xmlns:a16="http://schemas.microsoft.com/office/drawing/2014/main" id="{F62043D7-5681-8A49-951E-4CEC94D96556}"/>
                </a:ext>
              </a:extLst>
            </p:cNvPr>
            <p:cNvSpPr txBox="1"/>
            <p:nvPr/>
          </p:nvSpPr>
          <p:spPr>
            <a:xfrm>
              <a:off x="5241417" y="3232339"/>
              <a:ext cx="2751838" cy="884858"/>
            </a:xfrm>
            <a:prstGeom prst="rect">
              <a:avLst/>
            </a:prstGeom>
            <a:noFill/>
          </p:spPr>
          <p:txBody>
            <a:bodyPr wrap="square" rtlCol="0">
              <a:spAutoFit/>
            </a:bodyPr>
            <a:lstStyle/>
            <a:p>
              <a:pPr algn="ctr" defTabSz="457154"/>
              <a:r>
                <a:rPr lang="en-US" sz="1400" b="1" dirty="0">
                  <a:solidFill>
                    <a:schemeClr val="bg2"/>
                  </a:solidFill>
                  <a:latin typeface="Amazon Ember Light"/>
                </a:rPr>
                <a:t>designed for </a:t>
              </a:r>
              <a:r>
                <a:rPr lang="en-US" sz="2400" b="1" dirty="0">
                  <a:solidFill>
                    <a:schemeClr val="accent1"/>
                  </a:solidFill>
                  <a:latin typeface="Amazon Ember Light"/>
                </a:rPr>
                <a:t>99.999999999%</a:t>
              </a:r>
              <a:r>
                <a:rPr lang="en-US" sz="2400" b="1" dirty="0">
                  <a:solidFill>
                    <a:schemeClr val="bg2"/>
                  </a:solidFill>
                  <a:latin typeface="Amazon Ember Light"/>
                </a:rPr>
                <a:t> </a:t>
              </a:r>
              <a:br>
                <a:rPr lang="en-US" sz="1350" b="1" dirty="0">
                  <a:solidFill>
                    <a:schemeClr val="bg2"/>
                  </a:solidFill>
                  <a:latin typeface="Amazon Ember Light"/>
                </a:rPr>
              </a:br>
              <a:r>
                <a:rPr lang="en-US" sz="1350" b="1" dirty="0">
                  <a:solidFill>
                    <a:schemeClr val="bg2"/>
                  </a:solidFill>
                  <a:latin typeface="Amazon Ember Light"/>
                </a:rPr>
                <a:t>durability </a:t>
              </a:r>
            </a:p>
          </p:txBody>
        </p:sp>
        <p:grpSp>
          <p:nvGrpSpPr>
            <p:cNvPr id="29" name="Group 28">
              <a:extLst>
                <a:ext uri="{FF2B5EF4-FFF2-40B4-BE49-F238E27FC236}">
                  <a16:creationId xmlns:a16="http://schemas.microsoft.com/office/drawing/2014/main" id="{21AB72B9-8AD1-2248-A5B4-3D86D567FD22}"/>
                </a:ext>
              </a:extLst>
            </p:cNvPr>
            <p:cNvGrpSpPr/>
            <p:nvPr/>
          </p:nvGrpSpPr>
          <p:grpSpPr>
            <a:xfrm>
              <a:off x="5703636" y="1538018"/>
              <a:ext cx="1997321" cy="1615546"/>
              <a:chOff x="5703636" y="1533955"/>
              <a:chExt cx="1997321" cy="1615546"/>
            </a:xfrm>
          </p:grpSpPr>
          <p:sp>
            <p:nvSpPr>
              <p:cNvPr id="30" name="Rectangle 29">
                <a:extLst>
                  <a:ext uri="{FF2B5EF4-FFF2-40B4-BE49-F238E27FC236}">
                    <a16:creationId xmlns:a16="http://schemas.microsoft.com/office/drawing/2014/main" id="{C52C7DBD-A7D6-3A48-96E0-16645F1870F3}"/>
                  </a:ext>
                </a:extLst>
              </p:cNvPr>
              <p:cNvSpPr/>
              <p:nvPr/>
            </p:nvSpPr>
            <p:spPr>
              <a:xfrm>
                <a:off x="5703636" y="1568901"/>
                <a:ext cx="1997321" cy="15806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Amazon Ember Light"/>
                </a:endParaRPr>
              </a:p>
            </p:txBody>
          </p:sp>
          <p:grpSp>
            <p:nvGrpSpPr>
              <p:cNvPr id="31" name="Group 30">
                <a:extLst>
                  <a:ext uri="{FF2B5EF4-FFF2-40B4-BE49-F238E27FC236}">
                    <a16:creationId xmlns:a16="http://schemas.microsoft.com/office/drawing/2014/main" id="{1C9B4AAD-C5D6-9B41-AFF6-30260F14F546}"/>
                  </a:ext>
                </a:extLst>
              </p:cNvPr>
              <p:cNvGrpSpPr/>
              <p:nvPr/>
            </p:nvGrpSpPr>
            <p:grpSpPr>
              <a:xfrm>
                <a:off x="5824054" y="1533955"/>
                <a:ext cx="1618571" cy="1458821"/>
                <a:chOff x="5824054" y="1533955"/>
                <a:chExt cx="1618571" cy="1458821"/>
              </a:xfrm>
            </p:grpSpPr>
            <p:pic>
              <p:nvPicPr>
                <p:cNvPr id="32" name="Picture 31">
                  <a:extLst>
                    <a:ext uri="{FF2B5EF4-FFF2-40B4-BE49-F238E27FC236}">
                      <a16:creationId xmlns:a16="http://schemas.microsoft.com/office/drawing/2014/main" id="{8E6A4F5E-4E01-924A-83B5-D9C48B0BB897}"/>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5824054" y="1533955"/>
                  <a:ext cx="1618571" cy="1458821"/>
                </a:xfrm>
                <a:prstGeom prst="rect">
                  <a:avLst/>
                </a:prstGeom>
              </p:spPr>
            </p:pic>
            <p:grpSp>
              <p:nvGrpSpPr>
                <p:cNvPr id="33" name="Group 32">
                  <a:extLst>
                    <a:ext uri="{FF2B5EF4-FFF2-40B4-BE49-F238E27FC236}">
                      <a16:creationId xmlns:a16="http://schemas.microsoft.com/office/drawing/2014/main" id="{83100402-FCCC-7646-BE7B-8B59AB62A8DE}"/>
                    </a:ext>
                  </a:extLst>
                </p:cNvPr>
                <p:cNvGrpSpPr/>
                <p:nvPr/>
              </p:nvGrpSpPr>
              <p:grpSpPr>
                <a:xfrm>
                  <a:off x="5891614" y="2195262"/>
                  <a:ext cx="1379283" cy="517208"/>
                  <a:chOff x="5891614" y="2195262"/>
                  <a:chExt cx="1379283" cy="517208"/>
                </a:xfrm>
              </p:grpSpPr>
              <p:grpSp>
                <p:nvGrpSpPr>
                  <p:cNvPr id="34" name="Group 33">
                    <a:extLst>
                      <a:ext uri="{FF2B5EF4-FFF2-40B4-BE49-F238E27FC236}">
                        <a16:creationId xmlns:a16="http://schemas.microsoft.com/office/drawing/2014/main" id="{8B71A19C-20C8-764E-99B3-B8914A2EE95B}"/>
                      </a:ext>
                    </a:extLst>
                  </p:cNvPr>
                  <p:cNvGrpSpPr/>
                  <p:nvPr/>
                </p:nvGrpSpPr>
                <p:grpSpPr>
                  <a:xfrm>
                    <a:off x="6743188" y="2203283"/>
                    <a:ext cx="527709" cy="506544"/>
                    <a:chOff x="3460112" y="3272871"/>
                    <a:chExt cx="703550" cy="675333"/>
                  </a:xfrm>
                </p:grpSpPr>
                <p:sp>
                  <p:nvSpPr>
                    <p:cNvPr id="42" name="Rectangle 41">
                      <a:extLst>
                        <a:ext uri="{FF2B5EF4-FFF2-40B4-BE49-F238E27FC236}">
                          <a16:creationId xmlns:a16="http://schemas.microsoft.com/office/drawing/2014/main" id="{62BF9DC1-66B1-D940-A3F9-2DBC096074E7}"/>
                        </a:ext>
                      </a:extLst>
                    </p:cNvPr>
                    <p:cNvSpPr/>
                    <p:nvPr/>
                  </p:nvSpPr>
                  <p:spPr>
                    <a:xfrm>
                      <a:off x="3460112" y="3640455"/>
                      <a:ext cx="703550" cy="307749"/>
                    </a:xfrm>
                    <a:prstGeom prst="rect">
                      <a:avLst/>
                    </a:prstGeom>
                  </p:spPr>
                  <p:txBody>
                    <a:bodyPr wrap="none">
                      <a:spAutoFit/>
                    </a:bodyPr>
                    <a:lstStyle/>
                    <a:p>
                      <a:pPr algn="ctr" defTabSz="457154"/>
                      <a:r>
                        <a:rPr lang="en-US" sz="900" dirty="0">
                          <a:solidFill>
                            <a:srgbClr val="414042"/>
                          </a:solidFill>
                          <a:latin typeface="Amazon Ember Light"/>
                        </a:rPr>
                        <a:t>Glacier</a:t>
                      </a:r>
                      <a:endParaRPr lang="en-US" sz="1050" dirty="0">
                        <a:solidFill>
                          <a:srgbClr val="414042"/>
                        </a:solidFill>
                        <a:latin typeface="Amazon Ember Light"/>
                      </a:endParaRPr>
                    </a:p>
                  </p:txBody>
                </p:sp>
                <p:pic>
                  <p:nvPicPr>
                    <p:cNvPr id="43" name="Picture 42">
                      <a:extLst>
                        <a:ext uri="{FF2B5EF4-FFF2-40B4-BE49-F238E27FC236}">
                          <a16:creationId xmlns:a16="http://schemas.microsoft.com/office/drawing/2014/main" id="{C0F426CB-FDEF-D549-8EE8-540B61953D43}"/>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3583415" y="3272871"/>
                      <a:ext cx="456942" cy="456942"/>
                    </a:xfrm>
                    <a:prstGeom prst="rect">
                      <a:avLst/>
                    </a:prstGeom>
                  </p:spPr>
                </p:pic>
              </p:grpSp>
              <p:grpSp>
                <p:nvGrpSpPr>
                  <p:cNvPr id="35" name="Group 34">
                    <a:extLst>
                      <a:ext uri="{FF2B5EF4-FFF2-40B4-BE49-F238E27FC236}">
                        <a16:creationId xmlns:a16="http://schemas.microsoft.com/office/drawing/2014/main" id="{F8C11DA7-06FA-194F-95E9-CDD13F5E1BD6}"/>
                      </a:ext>
                    </a:extLst>
                  </p:cNvPr>
                  <p:cNvGrpSpPr/>
                  <p:nvPr/>
                </p:nvGrpSpPr>
                <p:grpSpPr>
                  <a:xfrm>
                    <a:off x="5891614" y="2203564"/>
                    <a:ext cx="725722" cy="508906"/>
                    <a:chOff x="1872123" y="3263867"/>
                    <a:chExt cx="967546" cy="678481"/>
                  </a:xfrm>
                </p:grpSpPr>
                <p:sp>
                  <p:nvSpPr>
                    <p:cNvPr id="40" name="Rectangle 39">
                      <a:extLst>
                        <a:ext uri="{FF2B5EF4-FFF2-40B4-BE49-F238E27FC236}">
                          <a16:creationId xmlns:a16="http://schemas.microsoft.com/office/drawing/2014/main" id="{1168D97D-3DA7-A64B-B39A-9B5B1D19EBC5}"/>
                        </a:ext>
                      </a:extLst>
                    </p:cNvPr>
                    <p:cNvSpPr/>
                    <p:nvPr/>
                  </p:nvSpPr>
                  <p:spPr>
                    <a:xfrm>
                      <a:off x="1872123" y="3634600"/>
                      <a:ext cx="967546" cy="307748"/>
                    </a:xfrm>
                    <a:prstGeom prst="rect">
                      <a:avLst/>
                    </a:prstGeom>
                  </p:spPr>
                  <p:txBody>
                    <a:bodyPr wrap="square">
                      <a:spAutoFit/>
                    </a:bodyPr>
                    <a:lstStyle/>
                    <a:p>
                      <a:pPr algn="ctr" defTabSz="457154"/>
                      <a:r>
                        <a:rPr lang="en-US" sz="900" dirty="0">
                          <a:solidFill>
                            <a:srgbClr val="414042"/>
                          </a:solidFill>
                          <a:latin typeface="Amazon Ember Light"/>
                        </a:rPr>
                        <a:t>Standard</a:t>
                      </a:r>
                    </a:p>
                  </p:txBody>
                </p:sp>
                <p:pic>
                  <p:nvPicPr>
                    <p:cNvPr id="41" name="Picture 40">
                      <a:extLst>
                        <a:ext uri="{FF2B5EF4-FFF2-40B4-BE49-F238E27FC236}">
                          <a16:creationId xmlns:a16="http://schemas.microsoft.com/office/drawing/2014/main" id="{D6E791E8-C68B-5C4E-AFD3-7853B03BBA3D}"/>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149011" y="3263867"/>
                      <a:ext cx="415691" cy="415691"/>
                    </a:xfrm>
                    <a:prstGeom prst="rect">
                      <a:avLst/>
                    </a:prstGeom>
                  </p:spPr>
                </p:pic>
              </p:grpSp>
              <p:grpSp>
                <p:nvGrpSpPr>
                  <p:cNvPr id="36" name="Group 35">
                    <a:extLst>
                      <a:ext uri="{FF2B5EF4-FFF2-40B4-BE49-F238E27FC236}">
                        <a16:creationId xmlns:a16="http://schemas.microsoft.com/office/drawing/2014/main" id="{6AE5AE0D-A956-D34D-B6C4-6AC31D92A940}"/>
                      </a:ext>
                    </a:extLst>
                  </p:cNvPr>
                  <p:cNvGrpSpPr/>
                  <p:nvPr/>
                </p:nvGrpSpPr>
                <p:grpSpPr>
                  <a:xfrm>
                    <a:off x="6460689" y="2195262"/>
                    <a:ext cx="382446" cy="513635"/>
                    <a:chOff x="2691870" y="3262175"/>
                    <a:chExt cx="509884" cy="684787"/>
                  </a:xfrm>
                </p:grpSpPr>
                <p:sp>
                  <p:nvSpPr>
                    <p:cNvPr id="37" name="Rectangle 36">
                      <a:extLst>
                        <a:ext uri="{FF2B5EF4-FFF2-40B4-BE49-F238E27FC236}">
                          <a16:creationId xmlns:a16="http://schemas.microsoft.com/office/drawing/2014/main" id="{D5C8ADF6-B06B-2D48-A18D-80E413420D8C}"/>
                        </a:ext>
                      </a:extLst>
                    </p:cNvPr>
                    <p:cNvSpPr/>
                    <p:nvPr/>
                  </p:nvSpPr>
                  <p:spPr>
                    <a:xfrm>
                      <a:off x="2732485" y="3639213"/>
                      <a:ext cx="378703" cy="307749"/>
                    </a:xfrm>
                    <a:prstGeom prst="rect">
                      <a:avLst/>
                    </a:prstGeom>
                  </p:spPr>
                  <p:txBody>
                    <a:bodyPr wrap="none">
                      <a:spAutoFit/>
                    </a:bodyPr>
                    <a:lstStyle/>
                    <a:p>
                      <a:pPr algn="ctr" defTabSz="457154"/>
                      <a:r>
                        <a:rPr lang="en-US" sz="900" dirty="0">
                          <a:solidFill>
                            <a:srgbClr val="414042"/>
                          </a:solidFill>
                          <a:latin typeface="Amazon Ember Light"/>
                        </a:rPr>
                        <a:t>IA</a:t>
                      </a:r>
                    </a:p>
                  </p:txBody>
                </p:sp>
                <p:pic>
                  <p:nvPicPr>
                    <p:cNvPr id="38" name="Picture 37">
                      <a:extLst>
                        <a:ext uri="{FF2B5EF4-FFF2-40B4-BE49-F238E27FC236}">
                          <a16:creationId xmlns:a16="http://schemas.microsoft.com/office/drawing/2014/main" id="{F4D93DF0-F8CC-EF44-B3FC-32A2D95F581F}"/>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691870" y="3262175"/>
                      <a:ext cx="423133" cy="423133"/>
                    </a:xfrm>
                    <a:prstGeom prst="rect">
                      <a:avLst/>
                    </a:prstGeom>
                  </p:spPr>
                </p:pic>
                <p:pic>
                  <p:nvPicPr>
                    <p:cNvPr id="39" name="Picture 38" descr="https://cdn1.iconfinder.com/data/icons/healthcare-research/512/temperature_low-512.png">
                      <a:extLst>
                        <a:ext uri="{FF2B5EF4-FFF2-40B4-BE49-F238E27FC236}">
                          <a16:creationId xmlns:a16="http://schemas.microsoft.com/office/drawing/2014/main" id="{CBA8F7DB-4B50-A147-B77D-1F332F77F810}"/>
                        </a:ext>
                      </a:extLst>
                    </p:cNvPr>
                    <p:cNvPicPr>
                      <a:picLocks noChangeAspect="1" noChangeArrowheads="1"/>
                    </p:cNvPicPr>
                    <p:nvPr/>
                  </p:nvPicPr>
                  <p:blipFill>
                    <a:blip r:embed="rId9"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bwMode="auto">
                    <a:xfrm>
                      <a:off x="2880489" y="3435403"/>
                      <a:ext cx="321265" cy="321266"/>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sp>
        <p:nvSpPr>
          <p:cNvPr id="27" name="TextBox 26">
            <a:extLst>
              <a:ext uri="{FF2B5EF4-FFF2-40B4-BE49-F238E27FC236}">
                <a16:creationId xmlns:a16="http://schemas.microsoft.com/office/drawing/2014/main" id="{E3DC58D0-4B06-624D-A766-260521FB322B}"/>
              </a:ext>
            </a:extLst>
          </p:cNvPr>
          <p:cNvSpPr txBox="1"/>
          <p:nvPr/>
        </p:nvSpPr>
        <p:spPr>
          <a:xfrm>
            <a:off x="6318772" y="2864411"/>
            <a:ext cx="1997321" cy="276999"/>
          </a:xfrm>
          <a:prstGeom prst="rect">
            <a:avLst/>
          </a:prstGeom>
          <a:noFill/>
          <a:ln>
            <a:noFill/>
          </a:ln>
        </p:spPr>
        <p:txBody>
          <a:bodyPr wrap="square" rtlCol="0">
            <a:spAutoFit/>
          </a:bodyPr>
          <a:lstStyle/>
          <a:p>
            <a:pPr algn="ctr" defTabSz="457154"/>
            <a:r>
              <a:rPr lang="en-US" sz="1200" dirty="0">
                <a:solidFill>
                  <a:srgbClr val="EEECE1"/>
                </a:solidFill>
                <a:latin typeface="Amazon Ember Light"/>
              </a:rPr>
              <a:t>copies in three AZ</a:t>
            </a:r>
          </a:p>
        </p:txBody>
      </p:sp>
      <p:sp>
        <p:nvSpPr>
          <p:cNvPr id="44" name="Title 12">
            <a:extLst>
              <a:ext uri="{FF2B5EF4-FFF2-40B4-BE49-F238E27FC236}">
                <a16:creationId xmlns:a16="http://schemas.microsoft.com/office/drawing/2014/main" id="{3C699ECB-3A08-AA48-9C0A-DA8EF7FEFA61}"/>
              </a:ext>
            </a:extLst>
          </p:cNvPr>
          <p:cNvSpPr txBox="1">
            <a:spLocks/>
          </p:cNvSpPr>
          <p:nvPr/>
        </p:nvSpPr>
        <p:spPr>
          <a:xfrm>
            <a:off x="336789" y="174206"/>
            <a:ext cx="8205304" cy="545741"/>
          </a:xfrm>
          <a:prstGeom prst="rect">
            <a:avLst/>
          </a:prstGeom>
        </p:spPr>
        <p:txBody>
          <a:bodyPr>
            <a:normAutofit/>
          </a:bodyPr>
          <a:lstStyle>
            <a:lvl1pPr algn="l" defTabSz="609585" rtl="0" eaLnBrk="1" latinLnBrk="0" hangingPunct="1">
              <a:spcBef>
                <a:spcPct val="0"/>
              </a:spcBef>
              <a:buNone/>
              <a:defRPr sz="3733" b="0" i="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800" dirty="0"/>
              <a:t>Understanding Durability</a:t>
            </a:r>
          </a:p>
        </p:txBody>
      </p:sp>
    </p:spTree>
    <p:extLst>
      <p:ext uri="{BB962C8B-B14F-4D97-AF65-F5344CB8AC3E}">
        <p14:creationId xmlns:p14="http://schemas.microsoft.com/office/powerpoint/2010/main" val="383139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3AAA1C0-7876-4C4F-A8C6-EE8FB13CCF3D}"/>
              </a:ext>
            </a:extLst>
          </p:cNvPr>
          <p:cNvSpPr>
            <a:spLocks noGrp="1"/>
          </p:cNvSpPr>
          <p:nvPr>
            <p:ph type="title"/>
          </p:nvPr>
        </p:nvSpPr>
        <p:spPr/>
        <p:txBody>
          <a:bodyPr/>
          <a:lstStyle/>
          <a:p>
            <a:r>
              <a:rPr lang="en-US" b="1" dirty="0"/>
              <a:t>AWS DataSync</a:t>
            </a:r>
          </a:p>
        </p:txBody>
      </p:sp>
      <p:sp>
        <p:nvSpPr>
          <p:cNvPr id="2" name="Rectangle 1">
            <a:extLst>
              <a:ext uri="{FF2B5EF4-FFF2-40B4-BE49-F238E27FC236}">
                <a16:creationId xmlns:a16="http://schemas.microsoft.com/office/drawing/2014/main" id="{54C4B973-1AAA-A64B-A286-3AD030DF70C0}"/>
              </a:ext>
            </a:extLst>
          </p:cNvPr>
          <p:cNvSpPr/>
          <p:nvPr/>
        </p:nvSpPr>
        <p:spPr>
          <a:xfrm>
            <a:off x="572385" y="908750"/>
            <a:ext cx="7999230" cy="744178"/>
          </a:xfrm>
          <a:prstGeom prst="rect">
            <a:avLst/>
          </a:prstGeom>
        </p:spPr>
        <p:txBody>
          <a:bodyPr wrap="square">
            <a:spAutoFit/>
          </a:bodyPr>
          <a:lstStyle/>
          <a:p>
            <a:pPr algn="ctr" defTabSz="685758"/>
            <a:r>
              <a:rPr lang="en-US" sz="2118"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Online transfer service that simplifies, automates, and</a:t>
            </a:r>
            <a:br>
              <a:rPr lang="en-US" sz="2118"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118"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accelerates moving data between on-premises storage and AWS</a:t>
            </a:r>
          </a:p>
        </p:txBody>
      </p:sp>
      <p:grpSp>
        <p:nvGrpSpPr>
          <p:cNvPr id="16" name="Group 15">
            <a:extLst>
              <a:ext uri="{FF2B5EF4-FFF2-40B4-BE49-F238E27FC236}">
                <a16:creationId xmlns:a16="http://schemas.microsoft.com/office/drawing/2014/main" id="{D4C6ACD0-6403-D14A-BA3E-09604775CDDA}"/>
              </a:ext>
            </a:extLst>
          </p:cNvPr>
          <p:cNvGrpSpPr/>
          <p:nvPr/>
        </p:nvGrpSpPr>
        <p:grpSpPr>
          <a:xfrm>
            <a:off x="571860" y="1899566"/>
            <a:ext cx="1371600" cy="1340093"/>
            <a:chOff x="571860" y="2212387"/>
            <a:chExt cx="1371600" cy="1340093"/>
          </a:xfrm>
        </p:grpSpPr>
        <p:sp>
          <p:nvSpPr>
            <p:cNvPr id="29" name="Rectangle 28">
              <a:extLst>
                <a:ext uri="{FF2B5EF4-FFF2-40B4-BE49-F238E27FC236}">
                  <a16:creationId xmlns:a16="http://schemas.microsoft.com/office/drawing/2014/main" id="{38825486-9D03-BB4C-8971-E889CF0708BE}"/>
                </a:ext>
              </a:extLst>
            </p:cNvPr>
            <p:cNvSpPr/>
            <p:nvPr/>
          </p:nvSpPr>
          <p:spPr>
            <a:xfrm>
              <a:off x="571860" y="2967705"/>
              <a:ext cx="1371600" cy="584775"/>
            </a:xfrm>
            <a:prstGeom prst="rect">
              <a:avLst/>
            </a:prstGeom>
          </p:spPr>
          <p:txBody>
            <a:bodyPr wrap="square">
              <a:spAutoFit/>
            </a:bodyPr>
            <a:lstStyle/>
            <a:p>
              <a:pPr algn="ctr" defTabSz="342900">
                <a:spcBef>
                  <a:spcPts val="450"/>
                </a:spcBef>
                <a:spcAft>
                  <a:spcPts val="225"/>
                </a:spcAft>
                <a:defRPr/>
              </a:pPr>
              <a:r>
                <a:rPr lang="en-US" sz="1600" spc="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Fast data transfer</a:t>
              </a:r>
            </a:p>
          </p:txBody>
        </p:sp>
        <p:pic>
          <p:nvPicPr>
            <p:cNvPr id="36" name="Picture 35">
              <a:extLst>
                <a:ext uri="{FF2B5EF4-FFF2-40B4-BE49-F238E27FC236}">
                  <a16:creationId xmlns:a16="http://schemas.microsoft.com/office/drawing/2014/main" id="{9F205C98-DF7D-4A4D-9C9B-8D9F322961B5}"/>
                </a:ext>
              </a:extLst>
            </p:cNvPr>
            <p:cNvPicPr>
              <a:picLocks noChangeAspect="1"/>
            </p:cNvPicPr>
            <p:nvPr/>
          </p:nvPicPr>
          <p:blipFill>
            <a:blip r:embed="rId3"/>
            <a:stretch>
              <a:fillRect/>
            </a:stretch>
          </p:blipFill>
          <p:spPr>
            <a:xfrm>
              <a:off x="854131" y="2212387"/>
              <a:ext cx="818865" cy="822960"/>
            </a:xfrm>
            <a:prstGeom prst="rect">
              <a:avLst/>
            </a:prstGeom>
          </p:spPr>
        </p:pic>
      </p:grpSp>
      <p:grpSp>
        <p:nvGrpSpPr>
          <p:cNvPr id="15" name="Group 14">
            <a:extLst>
              <a:ext uri="{FF2B5EF4-FFF2-40B4-BE49-F238E27FC236}">
                <a16:creationId xmlns:a16="http://schemas.microsoft.com/office/drawing/2014/main" id="{10C4A1AE-24B5-E24E-89DF-CED1AA8834E8}"/>
              </a:ext>
            </a:extLst>
          </p:cNvPr>
          <p:cNvGrpSpPr/>
          <p:nvPr/>
        </p:nvGrpSpPr>
        <p:grpSpPr>
          <a:xfrm>
            <a:off x="7200015" y="1899567"/>
            <a:ext cx="1371600" cy="1340093"/>
            <a:chOff x="7200015" y="2212387"/>
            <a:chExt cx="1371600" cy="1340093"/>
          </a:xfrm>
        </p:grpSpPr>
        <p:sp>
          <p:nvSpPr>
            <p:cNvPr id="60" name="Rectangle 59">
              <a:extLst>
                <a:ext uri="{FF2B5EF4-FFF2-40B4-BE49-F238E27FC236}">
                  <a16:creationId xmlns:a16="http://schemas.microsoft.com/office/drawing/2014/main" id="{32055BB9-B781-FB45-90CD-24F58B7C1DFD}"/>
                </a:ext>
              </a:extLst>
            </p:cNvPr>
            <p:cNvSpPr/>
            <p:nvPr/>
          </p:nvSpPr>
          <p:spPr>
            <a:xfrm>
              <a:off x="7200015" y="2967705"/>
              <a:ext cx="1371600" cy="584775"/>
            </a:xfrm>
            <a:prstGeom prst="rect">
              <a:avLst/>
            </a:prstGeom>
          </p:spPr>
          <p:txBody>
            <a:bodyPr wrap="square">
              <a:spAutoFit/>
            </a:bodyPr>
            <a:lstStyle/>
            <a:p>
              <a:pPr algn="ctr" defTabSz="342900">
                <a:spcBef>
                  <a:spcPts val="450"/>
                </a:spcBef>
                <a:spcAft>
                  <a:spcPts val="225"/>
                </a:spcAft>
                <a:defRPr/>
              </a:pPr>
              <a:r>
                <a:rPr lang="en-US" sz="1600" spc="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Cost-effective</a:t>
              </a:r>
            </a:p>
          </p:txBody>
        </p:sp>
        <p:pic>
          <p:nvPicPr>
            <p:cNvPr id="37" name="Graphic 36">
              <a:extLst>
                <a:ext uri="{FF2B5EF4-FFF2-40B4-BE49-F238E27FC236}">
                  <a16:creationId xmlns:a16="http://schemas.microsoft.com/office/drawing/2014/main" id="{6DA2BB8E-2CDC-F544-9316-D2AC46399FD6}"/>
                </a:ext>
              </a:extLst>
            </p:cNvPr>
            <p:cNvPicPr>
              <a:picLocks noChangeAspect="1"/>
            </p:cNvPicPr>
            <p:nvPr/>
          </p:nvPicPr>
          <p:blipFill>
            <a:blip r:embed="rId4"/>
            <a:stretch>
              <a:fillRect/>
            </a:stretch>
          </p:blipFill>
          <p:spPr>
            <a:xfrm>
              <a:off x="7474335" y="2212387"/>
              <a:ext cx="822960" cy="822960"/>
            </a:xfrm>
            <a:prstGeom prst="rect">
              <a:avLst/>
            </a:prstGeom>
          </p:spPr>
        </p:pic>
      </p:grpSp>
      <p:sp>
        <p:nvSpPr>
          <p:cNvPr id="88" name="Rectangle 87">
            <a:extLst>
              <a:ext uri="{FF2B5EF4-FFF2-40B4-BE49-F238E27FC236}">
                <a16:creationId xmlns:a16="http://schemas.microsoft.com/office/drawing/2014/main" id="{7A89569B-18F9-0241-A902-D266FDE020A6}"/>
              </a:ext>
            </a:extLst>
          </p:cNvPr>
          <p:cNvSpPr/>
          <p:nvPr/>
        </p:nvSpPr>
        <p:spPr>
          <a:xfrm>
            <a:off x="572385" y="3517598"/>
            <a:ext cx="7999230" cy="744178"/>
          </a:xfrm>
          <a:prstGeom prst="rect">
            <a:avLst/>
          </a:prstGeom>
        </p:spPr>
        <p:txBody>
          <a:bodyPr wrap="square">
            <a:spAutoFit/>
          </a:bodyPr>
          <a:lstStyle/>
          <a:p>
            <a:pPr algn="ctr" defTabSz="685758"/>
            <a:r>
              <a:rPr lang="en-US" sz="2118"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Combines the speed and reliability of </a:t>
            </a:r>
            <a:r>
              <a:rPr lang="en-US" sz="2118" i="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network acceleration </a:t>
            </a:r>
            <a:r>
              <a:rPr lang="en-US" sz="2118"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software with the cost-effectiveness of </a:t>
            </a:r>
            <a:r>
              <a:rPr lang="en-US" sz="2118" i="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open source tools</a:t>
            </a:r>
          </a:p>
        </p:txBody>
      </p:sp>
      <p:grpSp>
        <p:nvGrpSpPr>
          <p:cNvPr id="9" name="Group 8">
            <a:extLst>
              <a:ext uri="{FF2B5EF4-FFF2-40B4-BE49-F238E27FC236}">
                <a16:creationId xmlns:a16="http://schemas.microsoft.com/office/drawing/2014/main" id="{400A355A-03D0-C048-8084-E0ECA8371028}"/>
              </a:ext>
            </a:extLst>
          </p:cNvPr>
          <p:cNvGrpSpPr/>
          <p:nvPr/>
        </p:nvGrpSpPr>
        <p:grpSpPr>
          <a:xfrm>
            <a:off x="2228899" y="1899568"/>
            <a:ext cx="1371600" cy="1093871"/>
            <a:chOff x="2228899" y="2212388"/>
            <a:chExt cx="1371600" cy="1093871"/>
          </a:xfrm>
        </p:grpSpPr>
        <p:sp>
          <p:nvSpPr>
            <p:cNvPr id="92" name="Rectangle 91">
              <a:extLst>
                <a:ext uri="{FF2B5EF4-FFF2-40B4-BE49-F238E27FC236}">
                  <a16:creationId xmlns:a16="http://schemas.microsoft.com/office/drawing/2014/main" id="{8590FDB1-F709-0645-A2CB-F5210410ACD5}"/>
                </a:ext>
              </a:extLst>
            </p:cNvPr>
            <p:cNvSpPr/>
            <p:nvPr/>
          </p:nvSpPr>
          <p:spPr>
            <a:xfrm>
              <a:off x="2228899" y="2967705"/>
              <a:ext cx="1371600" cy="338554"/>
            </a:xfrm>
            <a:prstGeom prst="rect">
              <a:avLst/>
            </a:prstGeom>
          </p:spPr>
          <p:txBody>
            <a:bodyPr wrap="square">
              <a:spAutoFit/>
            </a:bodyPr>
            <a:lstStyle/>
            <a:p>
              <a:pPr algn="ctr">
                <a:spcBef>
                  <a:spcPts val="600"/>
                </a:spcBef>
                <a:spcAft>
                  <a:spcPts val="300"/>
                </a:spcAft>
                <a:defRPr/>
              </a:pPr>
              <a:r>
                <a:rPr lang="en-US" sz="1600" spc="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Easy to use</a:t>
              </a:r>
            </a:p>
          </p:txBody>
        </p:sp>
        <p:pic>
          <p:nvPicPr>
            <p:cNvPr id="133" name="Picture 132">
              <a:extLst>
                <a:ext uri="{FF2B5EF4-FFF2-40B4-BE49-F238E27FC236}">
                  <a16:creationId xmlns:a16="http://schemas.microsoft.com/office/drawing/2014/main" id="{AB8D3DC6-31CB-AE43-BC11-68978142A68D}"/>
                </a:ext>
              </a:extLst>
            </p:cNvPr>
            <p:cNvPicPr>
              <a:picLocks noChangeAspect="1"/>
            </p:cNvPicPr>
            <p:nvPr/>
          </p:nvPicPr>
          <p:blipFill>
            <a:blip r:embed="rId5"/>
            <a:stretch>
              <a:fillRect/>
            </a:stretch>
          </p:blipFill>
          <p:spPr>
            <a:xfrm>
              <a:off x="2505414" y="2212388"/>
              <a:ext cx="818865" cy="822959"/>
            </a:xfrm>
            <a:prstGeom prst="rect">
              <a:avLst/>
            </a:prstGeom>
          </p:spPr>
        </p:pic>
      </p:grpSp>
      <p:grpSp>
        <p:nvGrpSpPr>
          <p:cNvPr id="12" name="Group 11">
            <a:extLst>
              <a:ext uri="{FF2B5EF4-FFF2-40B4-BE49-F238E27FC236}">
                <a16:creationId xmlns:a16="http://schemas.microsoft.com/office/drawing/2014/main" id="{AC1730F8-0E0E-1740-B7C6-109909CA6EAD}"/>
              </a:ext>
            </a:extLst>
          </p:cNvPr>
          <p:cNvGrpSpPr/>
          <p:nvPr/>
        </p:nvGrpSpPr>
        <p:grpSpPr>
          <a:xfrm>
            <a:off x="3885938" y="1901614"/>
            <a:ext cx="1371600" cy="1338045"/>
            <a:chOff x="3885938" y="2214435"/>
            <a:chExt cx="1371600" cy="1338045"/>
          </a:xfrm>
        </p:grpSpPr>
        <p:sp>
          <p:nvSpPr>
            <p:cNvPr id="39" name="Rectangle 38">
              <a:extLst>
                <a:ext uri="{FF2B5EF4-FFF2-40B4-BE49-F238E27FC236}">
                  <a16:creationId xmlns:a16="http://schemas.microsoft.com/office/drawing/2014/main" id="{C49F96FD-6266-DC4F-81D8-AE2ADB28CE49}"/>
                </a:ext>
              </a:extLst>
            </p:cNvPr>
            <p:cNvSpPr/>
            <p:nvPr/>
          </p:nvSpPr>
          <p:spPr>
            <a:xfrm>
              <a:off x="3885938" y="2967705"/>
              <a:ext cx="1371600" cy="584775"/>
            </a:xfrm>
            <a:prstGeom prst="rect">
              <a:avLst/>
            </a:prstGeom>
          </p:spPr>
          <p:txBody>
            <a:bodyPr wrap="square">
              <a:spAutoFit/>
            </a:bodyPr>
            <a:lstStyle/>
            <a:p>
              <a:pPr algn="ctr">
                <a:spcBef>
                  <a:spcPts val="600"/>
                </a:spcBef>
                <a:spcAft>
                  <a:spcPts val="300"/>
                </a:spcAft>
                <a:defRPr/>
              </a:pPr>
              <a:r>
                <a:rPr lang="en-US" sz="1600" spc="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Secure and reliable</a:t>
              </a:r>
            </a:p>
          </p:txBody>
        </p:sp>
        <p:pic>
          <p:nvPicPr>
            <p:cNvPr id="134" name="Picture 133">
              <a:extLst>
                <a:ext uri="{FF2B5EF4-FFF2-40B4-BE49-F238E27FC236}">
                  <a16:creationId xmlns:a16="http://schemas.microsoft.com/office/drawing/2014/main" id="{BE52D171-6A71-7C4A-8209-CD0B1B4D8BC6}"/>
                </a:ext>
              </a:extLst>
            </p:cNvPr>
            <p:cNvPicPr>
              <a:picLocks noChangeAspect="1"/>
            </p:cNvPicPr>
            <p:nvPr/>
          </p:nvPicPr>
          <p:blipFill>
            <a:blip r:embed="rId6"/>
            <a:stretch>
              <a:fillRect/>
            </a:stretch>
          </p:blipFill>
          <p:spPr>
            <a:xfrm>
              <a:off x="4162306" y="2214435"/>
              <a:ext cx="818865" cy="818865"/>
            </a:xfrm>
            <a:prstGeom prst="rect">
              <a:avLst/>
            </a:prstGeom>
          </p:spPr>
        </p:pic>
      </p:grpSp>
      <p:grpSp>
        <p:nvGrpSpPr>
          <p:cNvPr id="3" name="Group 2">
            <a:extLst>
              <a:ext uri="{FF2B5EF4-FFF2-40B4-BE49-F238E27FC236}">
                <a16:creationId xmlns:a16="http://schemas.microsoft.com/office/drawing/2014/main" id="{5CDABA1B-CA58-194F-8B24-D6A962C38D94}"/>
              </a:ext>
            </a:extLst>
          </p:cNvPr>
          <p:cNvGrpSpPr/>
          <p:nvPr/>
        </p:nvGrpSpPr>
        <p:grpSpPr>
          <a:xfrm>
            <a:off x="5542977" y="1997810"/>
            <a:ext cx="1371600" cy="1241851"/>
            <a:chOff x="8868763" y="3196496"/>
            <a:chExt cx="2194560" cy="1986961"/>
          </a:xfrm>
        </p:grpSpPr>
        <p:sp>
          <p:nvSpPr>
            <p:cNvPr id="93" name="Rectangle 92">
              <a:extLst>
                <a:ext uri="{FF2B5EF4-FFF2-40B4-BE49-F238E27FC236}">
                  <a16:creationId xmlns:a16="http://schemas.microsoft.com/office/drawing/2014/main" id="{9BA0F2A6-333C-964A-96A6-FDB576B8CF26}"/>
                </a:ext>
              </a:extLst>
            </p:cNvPr>
            <p:cNvSpPr/>
            <p:nvPr/>
          </p:nvSpPr>
          <p:spPr>
            <a:xfrm>
              <a:off x="8868763" y="4247817"/>
              <a:ext cx="2194560" cy="935640"/>
            </a:xfrm>
            <a:prstGeom prst="rect">
              <a:avLst/>
            </a:prstGeom>
          </p:spPr>
          <p:txBody>
            <a:bodyPr wrap="square">
              <a:spAutoFit/>
            </a:bodyPr>
            <a:lstStyle/>
            <a:p>
              <a:pPr algn="ctr" defTabSz="342900">
                <a:spcBef>
                  <a:spcPts val="450"/>
                </a:spcBef>
                <a:spcAft>
                  <a:spcPts val="225"/>
                </a:spcAft>
                <a:defRPr/>
              </a:pPr>
              <a:r>
                <a:rPr lang="en-US" sz="1600" spc="7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 integrated</a:t>
              </a:r>
            </a:p>
          </p:txBody>
        </p:sp>
        <p:sp>
          <p:nvSpPr>
            <p:cNvPr id="21" name="Freeform 89">
              <a:extLst>
                <a:ext uri="{FF2B5EF4-FFF2-40B4-BE49-F238E27FC236}">
                  <a16:creationId xmlns:a16="http://schemas.microsoft.com/office/drawing/2014/main" id="{DB30CC3D-475E-314D-BF5B-F40865E6BBA3}"/>
                </a:ext>
              </a:extLst>
            </p:cNvPr>
            <p:cNvSpPr>
              <a:spLocks/>
            </p:cNvSpPr>
            <p:nvPr/>
          </p:nvSpPr>
          <p:spPr bwMode="auto">
            <a:xfrm>
              <a:off x="9304399" y="3196496"/>
              <a:ext cx="1316736" cy="894829"/>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2700" cap="rnd">
              <a:solidFill>
                <a:schemeClr val="bg1"/>
              </a:solidFill>
              <a:prstDash val="solid"/>
              <a:round/>
              <a:headEnd/>
              <a:tailEnd/>
            </a:ln>
          </p:spPr>
          <p:txBody>
            <a:bodyPr vert="horz" wrap="square" lIns="57150" tIns="28575" rIns="57150" bIns="28575" numCol="1" anchor="t" anchorCtr="0" compatLnSpc="1">
              <a:prstTxWarp prst="textNoShape">
                <a:avLst/>
              </a:prstTxWarp>
            </a:bodyPr>
            <a:lstStyle/>
            <a:p>
              <a:pPr defTabSz="685758"/>
              <a:endParaRPr lang="en-US" sz="1324" dirty="0">
                <a:solidFill>
                  <a:schemeClr val="accent1"/>
                </a:solidFill>
                <a:latin typeface="Amazon Ember"/>
              </a:endParaRPr>
            </a:p>
          </p:txBody>
        </p:sp>
        <p:sp>
          <p:nvSpPr>
            <p:cNvPr id="22" name="Rectangle 21">
              <a:extLst>
                <a:ext uri="{FF2B5EF4-FFF2-40B4-BE49-F238E27FC236}">
                  <a16:creationId xmlns:a16="http://schemas.microsoft.com/office/drawing/2014/main" id="{E5B6832E-AB1E-CC4E-88E9-28F2B0DCEFB8}"/>
                </a:ext>
              </a:extLst>
            </p:cNvPr>
            <p:cNvSpPr/>
            <p:nvPr/>
          </p:nvSpPr>
          <p:spPr>
            <a:xfrm>
              <a:off x="9671661" y="3658125"/>
              <a:ext cx="582211" cy="307776"/>
            </a:xfrm>
            <a:prstGeom prst="rect">
              <a:avLst/>
            </a:prstGeom>
          </p:spPr>
          <p:txBody>
            <a:bodyPr wrap="none" lIns="0" tIns="0" rIns="0" bIns="0">
              <a:spAutoFit/>
            </a:bodyPr>
            <a:lstStyle/>
            <a:p>
              <a:pPr algn="ctr" defTabSz="342900">
                <a:spcBef>
                  <a:spcPts val="450"/>
                </a:spcBef>
                <a:spcAft>
                  <a:spcPts val="225"/>
                </a:spcAft>
                <a:defRPr/>
              </a:pPr>
              <a:r>
                <a:rPr lang="en-US" sz="1250" spc="75"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AWS</a:t>
              </a:r>
            </a:p>
          </p:txBody>
        </p:sp>
      </p:grpSp>
    </p:spTree>
    <p:extLst>
      <p:ext uri="{BB962C8B-B14F-4D97-AF65-F5344CB8AC3E}">
        <p14:creationId xmlns:p14="http://schemas.microsoft.com/office/powerpoint/2010/main" val="163027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accel="50000" decel="50000" fill="hold" nodeType="withEffect">
                                  <p:stCondLst>
                                    <p:cond delay="0"/>
                                  </p:stCondLst>
                                  <p:childTnLst>
                                    <p:animMotion origin="layout" path="M 1.70139E-6 -1.97531E-6 L 1.70139E-6 0.04649 " pathEditMode="relative" rAng="0" ptsTypes="AA">
                                      <p:cBhvr>
                                        <p:cTn id="9" dur="600" spd="-100000" fill="hold"/>
                                        <p:tgtEl>
                                          <p:spTgt spid="1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accel="50000" decel="50000" fill="hold" nodeType="withEffect">
                                  <p:stCondLst>
                                    <p:cond delay="200"/>
                                  </p:stCondLst>
                                  <p:childTnLst>
                                    <p:animMotion origin="layout" path="M -4.89583E-6 -2.22222E-6 L -4.89583E-6 0.04398 " pathEditMode="relative" rAng="0" ptsTypes="AA">
                                      <p:cBhvr>
                                        <p:cTn id="14" dur="600" spd="-100000" fill="hold"/>
                                        <p:tgtEl>
                                          <p:spTgt spid="9"/>
                                        </p:tgtEl>
                                        <p:attrNameLst>
                                          <p:attrName>ppt_x</p:attrName>
                                          <p:attrName>ppt_y</p:attrName>
                                        </p:attrNameLst>
                                      </p:cBhvr>
                                      <p:rCtr x="0" y="2199"/>
                                    </p:animMotion>
                                  </p:childTnLst>
                                </p:cTn>
                              </p:par>
                              <p:par>
                                <p:cTn id="15" presetID="10" presetClass="entr" presetSubtype="0"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accel="50000" decel="50000" fill="hold" nodeType="withEffect">
                                  <p:stCondLst>
                                    <p:cond delay="400"/>
                                  </p:stCondLst>
                                  <p:childTnLst>
                                    <p:animMotion origin="layout" path="M 0 -4.87654E-6 L 0 0.0463 " pathEditMode="relative" rAng="0" ptsTypes="AA">
                                      <p:cBhvr>
                                        <p:cTn id="19" dur="600" spd="-100000" fill="hold"/>
                                        <p:tgtEl>
                                          <p:spTgt spid="12"/>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accel="50000" decel="50000" fill="hold" nodeType="withEffect">
                                  <p:stCondLst>
                                    <p:cond delay="600"/>
                                  </p:stCondLst>
                                  <p:childTnLst>
                                    <p:animMotion origin="layout" path="M 3.40278E-6 2.96296E-6 L 3.40278E-6 0.03993 " pathEditMode="relative" rAng="0" ptsTypes="AA">
                                      <p:cBhvr>
                                        <p:cTn id="24" dur="600" spd="-100000" fill="hold"/>
                                        <p:tgtEl>
                                          <p:spTgt spid="3"/>
                                        </p:tgtEl>
                                        <p:attrNameLst>
                                          <p:attrName>ppt_x</p:attrName>
                                          <p:attrName>ppt_y</p:attrName>
                                        </p:attrNameLst>
                                      </p:cBhvr>
                                      <p:rCtr x="0" y="1987"/>
                                    </p:animMotion>
                                  </p:childTnLst>
                                </p:cTn>
                              </p:par>
                              <p:par>
                                <p:cTn id="25" presetID="10" presetClass="entr" presetSubtype="0" fill="hold" nodeType="withEffect">
                                  <p:stCondLst>
                                    <p:cond delay="8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accel="50000" decel="50000" fill="hold" nodeType="withEffect">
                                  <p:stCondLst>
                                    <p:cond delay="800"/>
                                  </p:stCondLst>
                                  <p:childTnLst>
                                    <p:animMotion origin="layout" path="M -3.19444E-6 -1.97531E-6 L -3.19444E-6 0.03955 " pathEditMode="relative" rAng="0" ptsTypes="AA">
                                      <p:cBhvr>
                                        <p:cTn id="29" dur="600" spd="-100000" fill="hold"/>
                                        <p:tgtEl>
                                          <p:spTgt spid="15"/>
                                        </p:tgtEl>
                                        <p:attrNameLst>
                                          <p:attrName>ppt_x</p:attrName>
                                          <p:attrName>ppt_y</p:attrName>
                                        </p:attrNameLst>
                                      </p:cBhvr>
                                      <p:rCtr x="0" y="1968"/>
                                    </p:animMotion>
                                  </p:childTnLst>
                                </p:cTn>
                              </p:par>
                              <p:par>
                                <p:cTn id="30" presetID="10" presetClass="entr" presetSubtype="0" fill="hold" grpId="0" nodeType="withEffect">
                                  <p:stCondLst>
                                    <p:cond delay="100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83">
            <a:extLst>
              <a:ext uri="{FF2B5EF4-FFF2-40B4-BE49-F238E27FC236}">
                <a16:creationId xmlns:a16="http://schemas.microsoft.com/office/drawing/2014/main" id="{7B0C44C1-63D8-0C4F-82AF-7AB1CA6967D0}"/>
              </a:ext>
            </a:extLst>
          </p:cNvPr>
          <p:cNvSpPr>
            <a:spLocks noGrp="1"/>
          </p:cNvSpPr>
          <p:nvPr>
            <p:ph type="title"/>
          </p:nvPr>
        </p:nvSpPr>
        <p:spPr/>
        <p:txBody>
          <a:bodyPr/>
          <a:lstStyle/>
          <a:p>
            <a:r>
              <a:rPr lang="en-US" b="1" dirty="0"/>
              <a:t>How does AWS DataSync work?</a:t>
            </a:r>
          </a:p>
        </p:txBody>
      </p:sp>
      <p:sp>
        <p:nvSpPr>
          <p:cNvPr id="9" name="Rectangle 8">
            <a:extLst>
              <a:ext uri="{FF2B5EF4-FFF2-40B4-BE49-F238E27FC236}">
                <a16:creationId xmlns:a16="http://schemas.microsoft.com/office/drawing/2014/main" id="{BBDC43EF-D9F4-5F48-ADB8-3C8CF005143C}"/>
              </a:ext>
            </a:extLst>
          </p:cNvPr>
          <p:cNvSpPr/>
          <p:nvPr/>
        </p:nvSpPr>
        <p:spPr>
          <a:xfrm>
            <a:off x="370635" y="1935478"/>
            <a:ext cx="3406173" cy="1967042"/>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411480" tIns="68580" rIns="68580" bIns="68580" numCol="1" spcCol="0" rtlCol="0" fromWordArt="0" anchor="t" anchorCtr="0" forceAA="0" compatLnSpc="1">
            <a:prstTxWarp prst="textNoShape">
              <a:avLst/>
            </a:prstTxWarp>
            <a:noAutofit/>
          </a:bodyPr>
          <a:lstStyle/>
          <a:p>
            <a:pPr defTabSz="457182">
              <a:defRPr/>
            </a:pPr>
            <a:r>
              <a:rPr lang="en-US" sz="1050" dirty="0">
                <a:solidFill>
                  <a:schemeClr val="bg1"/>
                </a:solidFill>
                <a:latin typeface="Amazon Ember"/>
                <a:ea typeface="Amazon Ember" panose="020B0603020204020204" pitchFamily="34" charset="0"/>
                <a:cs typeface="Amazon Ember" panose="020B0603020204020204" pitchFamily="34" charset="0"/>
              </a:rPr>
              <a:t>On-Premises</a:t>
            </a:r>
          </a:p>
        </p:txBody>
      </p:sp>
      <p:sp>
        <p:nvSpPr>
          <p:cNvPr id="24" name="Rectangle 23">
            <a:extLst>
              <a:ext uri="{FF2B5EF4-FFF2-40B4-BE49-F238E27FC236}">
                <a16:creationId xmlns:a16="http://schemas.microsoft.com/office/drawing/2014/main" id="{13DD3F08-FEE0-EC4B-B92B-392FBA9A90D6}"/>
              </a:ext>
            </a:extLst>
          </p:cNvPr>
          <p:cNvSpPr/>
          <p:nvPr/>
        </p:nvSpPr>
        <p:spPr>
          <a:xfrm>
            <a:off x="4480327" y="1201848"/>
            <a:ext cx="4293039" cy="3263893"/>
          </a:xfrm>
          <a:prstGeom prst="rect">
            <a:avLst/>
          </a:prstGeom>
          <a:no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411480" tIns="68580" rIns="68580" bIns="68580" numCol="1" spcCol="0" rtlCol="0" fromWordArt="0" anchor="t" anchorCtr="0" forceAA="0" compatLnSpc="1">
            <a:prstTxWarp prst="textNoShape">
              <a:avLst/>
            </a:prstTxWarp>
            <a:noAutofit/>
          </a:bodyPr>
          <a:lstStyle/>
          <a:p>
            <a:pPr defTabSz="457182">
              <a:defRPr/>
            </a:pPr>
            <a:r>
              <a:rPr lang="en-US" sz="1050" dirty="0">
                <a:solidFill>
                  <a:schemeClr val="bg1"/>
                </a:solidFill>
                <a:latin typeface="Amazon Ember"/>
                <a:ea typeface="Amazon Ember" panose="020B0603020204020204" pitchFamily="34" charset="0"/>
                <a:cs typeface="Amazon Ember" panose="020B0603020204020204" pitchFamily="34" charset="0"/>
              </a:rPr>
              <a:t>AWS Region</a:t>
            </a:r>
          </a:p>
        </p:txBody>
      </p:sp>
      <p:sp>
        <p:nvSpPr>
          <p:cNvPr id="44" name="TextBox 43">
            <a:extLst>
              <a:ext uri="{FF2B5EF4-FFF2-40B4-BE49-F238E27FC236}">
                <a16:creationId xmlns:a16="http://schemas.microsoft.com/office/drawing/2014/main" id="{457FD631-8AEB-2E4F-8AE1-7694493DED61}"/>
              </a:ext>
            </a:extLst>
          </p:cNvPr>
          <p:cNvSpPr txBox="1"/>
          <p:nvPr/>
        </p:nvSpPr>
        <p:spPr>
          <a:xfrm>
            <a:off x="4878427" y="2986643"/>
            <a:ext cx="1187407" cy="438582"/>
          </a:xfrm>
          <a:prstGeom prst="rect">
            <a:avLst/>
          </a:prstGeom>
          <a:noFill/>
          <a:ln>
            <a:noFill/>
          </a:ln>
        </p:spPr>
        <p:txBody>
          <a:bodyPr wrap="square" lIns="68580" tIns="34290" rIns="68580" bIns="34290" rtlCol="0">
            <a:spAutoFit/>
          </a:bodyPr>
          <a:lstStyle>
            <a:defPPr>
              <a:defRPr lang="en-US"/>
            </a:defPPr>
            <a:lvl1pPr algn="ctr">
              <a:defRPr sz="1000">
                <a:latin typeface="Helvetica Neue"/>
                <a:cs typeface="Helvetica Neue"/>
              </a:defRPr>
            </a:lvl1pPr>
          </a:lstStyle>
          <a:p>
            <a:pPr defTabSz="457182">
              <a:defRPr/>
            </a:pPr>
            <a:r>
              <a:rPr lang="en-US" sz="1200" dirty="0">
                <a:solidFill>
                  <a:srgbClr val="FFFFFF"/>
                </a:solidFill>
                <a:latin typeface="Amazon Ember"/>
              </a:rPr>
              <a:t>DataSync Service</a:t>
            </a:r>
          </a:p>
        </p:txBody>
      </p:sp>
      <p:sp>
        <p:nvSpPr>
          <p:cNvPr id="45" name="TextBox 44">
            <a:extLst>
              <a:ext uri="{FF2B5EF4-FFF2-40B4-BE49-F238E27FC236}">
                <a16:creationId xmlns:a16="http://schemas.microsoft.com/office/drawing/2014/main" id="{EB7B3BB1-FABC-704C-AB56-48E32E85A672}"/>
              </a:ext>
            </a:extLst>
          </p:cNvPr>
          <p:cNvSpPr txBox="1"/>
          <p:nvPr/>
        </p:nvSpPr>
        <p:spPr>
          <a:xfrm>
            <a:off x="680405" y="2983303"/>
            <a:ext cx="887903" cy="438582"/>
          </a:xfrm>
          <a:prstGeom prst="rect">
            <a:avLst/>
          </a:prstGeom>
          <a:noFill/>
          <a:ln>
            <a:noFill/>
          </a:ln>
        </p:spPr>
        <p:txBody>
          <a:bodyPr wrap="square" lIns="68580" tIns="34290" rIns="68580" bIns="34290" rtlCol="0">
            <a:spAutoFit/>
          </a:bodyPr>
          <a:lstStyle>
            <a:defPPr>
              <a:defRPr lang="en-US"/>
            </a:defPPr>
            <a:lvl1pPr algn="ctr">
              <a:defRPr sz="1600">
                <a:cs typeface="Helvetica Neue"/>
              </a:defRPr>
            </a:lvl1pPr>
          </a:lstStyle>
          <a:p>
            <a:pPr defTabSz="457182">
              <a:defRPr/>
            </a:pPr>
            <a:r>
              <a:rPr lang="en-US" sz="1200" dirty="0">
                <a:solidFill>
                  <a:schemeClr val="bg1"/>
                </a:solidFill>
                <a:latin typeface="Amazon Ember"/>
              </a:rPr>
              <a:t>Shared</a:t>
            </a:r>
          </a:p>
          <a:p>
            <a:pPr defTabSz="457182">
              <a:defRPr/>
            </a:pPr>
            <a:r>
              <a:rPr lang="en-US" sz="1200" dirty="0">
                <a:solidFill>
                  <a:schemeClr val="bg1"/>
                </a:solidFill>
                <a:latin typeface="Amazon Ember"/>
              </a:rPr>
              <a:t>file system</a:t>
            </a:r>
          </a:p>
        </p:txBody>
      </p:sp>
      <p:sp>
        <p:nvSpPr>
          <p:cNvPr id="46" name="TextBox 45">
            <a:extLst>
              <a:ext uri="{FF2B5EF4-FFF2-40B4-BE49-F238E27FC236}">
                <a16:creationId xmlns:a16="http://schemas.microsoft.com/office/drawing/2014/main" id="{1DF1D93E-A613-4941-A356-D9A9EDE217E3}"/>
              </a:ext>
            </a:extLst>
          </p:cNvPr>
          <p:cNvSpPr txBox="1"/>
          <p:nvPr/>
        </p:nvSpPr>
        <p:spPr>
          <a:xfrm>
            <a:off x="2187046" y="2983303"/>
            <a:ext cx="1512641" cy="242374"/>
          </a:xfrm>
          <a:prstGeom prst="rect">
            <a:avLst/>
          </a:prstGeom>
          <a:noFill/>
          <a:ln>
            <a:noFill/>
          </a:ln>
        </p:spPr>
        <p:txBody>
          <a:bodyPr wrap="square" lIns="68580" tIns="34290" rIns="68580" bIns="34290" rtlCol="0">
            <a:spAutoFit/>
          </a:bodyPr>
          <a:lstStyle>
            <a:defPPr>
              <a:defRPr lang="en-US"/>
            </a:defPPr>
            <a:lvl1pPr algn="ctr">
              <a:defRPr sz="1600">
                <a:cs typeface="Helvetica Neue"/>
              </a:defRPr>
            </a:lvl1pPr>
          </a:lstStyle>
          <a:p>
            <a:pPr defTabSz="457182">
              <a:defRPr/>
            </a:pPr>
            <a:r>
              <a:rPr lang="en-US" sz="1125" dirty="0">
                <a:solidFill>
                  <a:srgbClr val="FFFFFF"/>
                </a:solidFill>
                <a:latin typeface="Amazon Ember"/>
              </a:rPr>
              <a:t>AWS DataSync agent</a:t>
            </a:r>
          </a:p>
        </p:txBody>
      </p:sp>
      <p:pic>
        <p:nvPicPr>
          <p:cNvPr id="47" name="Graphic 46">
            <a:extLst>
              <a:ext uri="{FF2B5EF4-FFF2-40B4-BE49-F238E27FC236}">
                <a16:creationId xmlns:a16="http://schemas.microsoft.com/office/drawing/2014/main" id="{0A4D6602-90BC-DC4A-B1CF-2CD281411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337" y="2434135"/>
            <a:ext cx="480060" cy="480060"/>
          </a:xfrm>
          <a:prstGeom prst="rect">
            <a:avLst/>
          </a:prstGeom>
        </p:spPr>
      </p:pic>
      <p:grpSp>
        <p:nvGrpSpPr>
          <p:cNvPr id="48" name="Group 47">
            <a:extLst>
              <a:ext uri="{FF2B5EF4-FFF2-40B4-BE49-F238E27FC236}">
                <a16:creationId xmlns:a16="http://schemas.microsoft.com/office/drawing/2014/main" id="{D2830D75-6583-A040-A42D-4CEE55841121}"/>
              </a:ext>
            </a:extLst>
          </p:cNvPr>
          <p:cNvGrpSpPr>
            <a:grpSpLocks noChangeAspect="1"/>
          </p:cNvGrpSpPr>
          <p:nvPr/>
        </p:nvGrpSpPr>
        <p:grpSpPr>
          <a:xfrm>
            <a:off x="815806" y="2398771"/>
            <a:ext cx="617101" cy="550789"/>
            <a:chOff x="-1171016" y="5240112"/>
            <a:chExt cx="545120" cy="486543"/>
          </a:xfrm>
        </p:grpSpPr>
        <p:sp>
          <p:nvSpPr>
            <p:cNvPr id="49" name="Freeform: Shape 91">
              <a:extLst>
                <a:ext uri="{FF2B5EF4-FFF2-40B4-BE49-F238E27FC236}">
                  <a16:creationId xmlns:a16="http://schemas.microsoft.com/office/drawing/2014/main" id="{FF6F61FA-EB8A-6549-859C-A45A5AEB5660}"/>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0" name="Freeform: Shape 94">
              <a:extLst>
                <a:ext uri="{FF2B5EF4-FFF2-40B4-BE49-F238E27FC236}">
                  <a16:creationId xmlns:a16="http://schemas.microsoft.com/office/drawing/2014/main" id="{447A246E-31ED-D84C-9234-41C7043A950C}"/>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1" name="Freeform: Shape 101">
              <a:extLst>
                <a:ext uri="{FF2B5EF4-FFF2-40B4-BE49-F238E27FC236}">
                  <a16:creationId xmlns:a16="http://schemas.microsoft.com/office/drawing/2014/main" id="{FE622CB4-8065-2347-AB46-FD80330A9BB3}"/>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2" name="Freeform: Shape 102">
              <a:extLst>
                <a:ext uri="{FF2B5EF4-FFF2-40B4-BE49-F238E27FC236}">
                  <a16:creationId xmlns:a16="http://schemas.microsoft.com/office/drawing/2014/main" id="{2F87BF11-DA4C-5648-B912-C559C04410C7}"/>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3" name="Freeform: Shape 104">
              <a:extLst>
                <a:ext uri="{FF2B5EF4-FFF2-40B4-BE49-F238E27FC236}">
                  <a16:creationId xmlns:a16="http://schemas.microsoft.com/office/drawing/2014/main" id="{539F990E-D3A1-0D44-82D5-79F3E8F48DB0}"/>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4" name="Freeform: Shape 105">
              <a:extLst>
                <a:ext uri="{FF2B5EF4-FFF2-40B4-BE49-F238E27FC236}">
                  <a16:creationId xmlns:a16="http://schemas.microsoft.com/office/drawing/2014/main" id="{5DF21196-B49C-7E4F-869C-11B4D123BDFA}"/>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5" name="Freeform: Shape 106">
              <a:extLst>
                <a:ext uri="{FF2B5EF4-FFF2-40B4-BE49-F238E27FC236}">
                  <a16:creationId xmlns:a16="http://schemas.microsoft.com/office/drawing/2014/main" id="{D21FF282-4A8B-9C48-9F15-5ABE38BEF786}"/>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6" name="Freeform: Shape 107">
              <a:extLst>
                <a:ext uri="{FF2B5EF4-FFF2-40B4-BE49-F238E27FC236}">
                  <a16:creationId xmlns:a16="http://schemas.microsoft.com/office/drawing/2014/main" id="{9770DFE4-3855-6F4F-9B7C-6AE7D63C485B}"/>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7" name="Freeform: Shape 108">
              <a:extLst>
                <a:ext uri="{FF2B5EF4-FFF2-40B4-BE49-F238E27FC236}">
                  <a16:creationId xmlns:a16="http://schemas.microsoft.com/office/drawing/2014/main" id="{DB178710-EDDA-0143-BD88-F895D859999B}"/>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8" name="Freeform: Shape 109">
              <a:extLst>
                <a:ext uri="{FF2B5EF4-FFF2-40B4-BE49-F238E27FC236}">
                  <a16:creationId xmlns:a16="http://schemas.microsoft.com/office/drawing/2014/main" id="{C5B8E87A-D761-7741-98E5-AE77E485F1DA}"/>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59" name="Freeform: Shape 110">
              <a:extLst>
                <a:ext uri="{FF2B5EF4-FFF2-40B4-BE49-F238E27FC236}">
                  <a16:creationId xmlns:a16="http://schemas.microsoft.com/office/drawing/2014/main" id="{3663E9CD-79D0-9445-94E8-145A7769B255}"/>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0" name="Freeform: Shape 111">
              <a:extLst>
                <a:ext uri="{FF2B5EF4-FFF2-40B4-BE49-F238E27FC236}">
                  <a16:creationId xmlns:a16="http://schemas.microsoft.com/office/drawing/2014/main" id="{60B38D21-A935-C547-A0E2-8707EE4054D5}"/>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1" name="Freeform: Shape 112">
              <a:extLst>
                <a:ext uri="{FF2B5EF4-FFF2-40B4-BE49-F238E27FC236}">
                  <a16:creationId xmlns:a16="http://schemas.microsoft.com/office/drawing/2014/main" id="{D2730D86-2242-A24C-A50F-514FABB3CBCB}"/>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2" name="Freeform: Shape 113">
              <a:extLst>
                <a:ext uri="{FF2B5EF4-FFF2-40B4-BE49-F238E27FC236}">
                  <a16:creationId xmlns:a16="http://schemas.microsoft.com/office/drawing/2014/main" id="{FF59F768-345D-9348-A62F-DF9965528FDC}"/>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3" name="Freeform: Shape 114">
              <a:extLst>
                <a:ext uri="{FF2B5EF4-FFF2-40B4-BE49-F238E27FC236}">
                  <a16:creationId xmlns:a16="http://schemas.microsoft.com/office/drawing/2014/main" id="{3C4C3D8E-E878-8E46-8849-86B818C743CB}"/>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4" name="Freeform: Shape 115">
              <a:extLst>
                <a:ext uri="{FF2B5EF4-FFF2-40B4-BE49-F238E27FC236}">
                  <a16:creationId xmlns:a16="http://schemas.microsoft.com/office/drawing/2014/main" id="{0A21963E-62C1-0244-AE83-E0DC0F2E6E39}"/>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5" name="Freeform: Shape 116">
              <a:extLst>
                <a:ext uri="{FF2B5EF4-FFF2-40B4-BE49-F238E27FC236}">
                  <a16:creationId xmlns:a16="http://schemas.microsoft.com/office/drawing/2014/main" id="{0A8D16D5-AA3C-B940-A26D-443645FFA610}"/>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6" name="Freeform: Shape 117">
              <a:extLst>
                <a:ext uri="{FF2B5EF4-FFF2-40B4-BE49-F238E27FC236}">
                  <a16:creationId xmlns:a16="http://schemas.microsoft.com/office/drawing/2014/main" id="{7AAB7288-824A-664C-8F16-52418AED02BF}"/>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7" name="Freeform: Shape 118">
              <a:extLst>
                <a:ext uri="{FF2B5EF4-FFF2-40B4-BE49-F238E27FC236}">
                  <a16:creationId xmlns:a16="http://schemas.microsoft.com/office/drawing/2014/main" id="{56CEE947-757F-D64A-9E01-4B9F770F2B0C}"/>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8" name="Freeform: Shape 119">
              <a:extLst>
                <a:ext uri="{FF2B5EF4-FFF2-40B4-BE49-F238E27FC236}">
                  <a16:creationId xmlns:a16="http://schemas.microsoft.com/office/drawing/2014/main" id="{61129A48-7136-3548-8009-C31993D4C756}"/>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sp>
          <p:nvSpPr>
            <p:cNvPr id="69" name="Freeform: Shape 120">
              <a:extLst>
                <a:ext uri="{FF2B5EF4-FFF2-40B4-BE49-F238E27FC236}">
                  <a16:creationId xmlns:a16="http://schemas.microsoft.com/office/drawing/2014/main" id="{0D768A98-DD2D-9B4E-8D09-67DC308958EE}"/>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bg1"/>
              </a:solidFill>
              <a:prstDash val="solid"/>
              <a:round/>
            </a:ln>
          </p:spPr>
          <p:txBody>
            <a:bodyPr rtlCol="0" anchor="ctr"/>
            <a:lstStyle/>
            <a:p>
              <a:pPr defTabSz="457182">
                <a:defRPr/>
              </a:pPr>
              <a:endParaRPr lang="en-US" sz="2160" dirty="0">
                <a:solidFill>
                  <a:srgbClr val="FFFFFF"/>
                </a:solidFill>
                <a:latin typeface="Amazon Ember"/>
              </a:endParaRPr>
            </a:p>
          </p:txBody>
        </p:sp>
      </p:grpSp>
      <p:cxnSp>
        <p:nvCxnSpPr>
          <p:cNvPr id="73" name="Straight Connector 72">
            <a:extLst>
              <a:ext uri="{FF2B5EF4-FFF2-40B4-BE49-F238E27FC236}">
                <a16:creationId xmlns:a16="http://schemas.microsoft.com/office/drawing/2014/main" id="{33C24587-A073-D349-B0CC-0CF3B7549DEA}"/>
              </a:ext>
            </a:extLst>
          </p:cNvPr>
          <p:cNvCxnSpPr>
            <a:cxnSpLocks/>
          </p:cNvCxnSpPr>
          <p:nvPr/>
        </p:nvCxnSpPr>
        <p:spPr>
          <a:xfrm flipH="1">
            <a:off x="1568308" y="2674165"/>
            <a:ext cx="1006531" cy="0"/>
          </a:xfrm>
          <a:prstGeom prst="line">
            <a:avLst/>
          </a:prstGeom>
          <a:ln w="1905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86474A97-3349-544F-83A0-7EAC581DEF5F}"/>
              </a:ext>
            </a:extLst>
          </p:cNvPr>
          <p:cNvGrpSpPr/>
          <p:nvPr/>
        </p:nvGrpSpPr>
        <p:grpSpPr>
          <a:xfrm>
            <a:off x="3280828" y="2613034"/>
            <a:ext cx="1714500" cy="122263"/>
            <a:chOff x="5618794" y="2708972"/>
            <a:chExt cx="2743200" cy="195620"/>
          </a:xfrm>
        </p:grpSpPr>
        <p:cxnSp>
          <p:nvCxnSpPr>
            <p:cNvPr id="74" name="Straight Connector 73">
              <a:extLst>
                <a:ext uri="{FF2B5EF4-FFF2-40B4-BE49-F238E27FC236}">
                  <a16:creationId xmlns:a16="http://schemas.microsoft.com/office/drawing/2014/main" id="{531A1F1E-5962-AE42-A9D2-DC71041DFA42}"/>
                </a:ext>
              </a:extLst>
            </p:cNvPr>
            <p:cNvCxnSpPr>
              <a:cxnSpLocks/>
            </p:cNvCxnSpPr>
            <p:nvPr/>
          </p:nvCxnSpPr>
          <p:spPr>
            <a:xfrm flipH="1">
              <a:off x="5618794" y="270897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B5DD8818-1A2D-A547-BF58-6C53B2C2100F}"/>
                </a:ext>
              </a:extLst>
            </p:cNvPr>
            <p:cNvCxnSpPr>
              <a:cxnSpLocks/>
            </p:cNvCxnSpPr>
            <p:nvPr/>
          </p:nvCxnSpPr>
          <p:spPr>
            <a:xfrm flipH="1">
              <a:off x="5618794" y="290459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3709E7C-8AFD-5548-AD86-0F250153BD9F}"/>
                </a:ext>
              </a:extLst>
            </p:cNvPr>
            <p:cNvCxnSpPr>
              <a:cxnSpLocks/>
            </p:cNvCxnSpPr>
            <p:nvPr/>
          </p:nvCxnSpPr>
          <p:spPr>
            <a:xfrm flipH="1">
              <a:off x="5618794" y="2806782"/>
              <a:ext cx="2743200" cy="0"/>
            </a:xfrm>
            <a:prstGeom prst="line">
              <a:avLst/>
            </a:prstGeom>
            <a:ln w="19050">
              <a:solidFill>
                <a:schemeClr val="tx1"/>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79" name="Straight Connector 78">
            <a:extLst>
              <a:ext uri="{FF2B5EF4-FFF2-40B4-BE49-F238E27FC236}">
                <a16:creationId xmlns:a16="http://schemas.microsoft.com/office/drawing/2014/main" id="{A26B0683-D594-C04F-B27B-0256CF543D72}"/>
              </a:ext>
            </a:extLst>
          </p:cNvPr>
          <p:cNvCxnSpPr>
            <a:cxnSpLocks/>
          </p:cNvCxnSpPr>
          <p:nvPr/>
        </p:nvCxnSpPr>
        <p:spPr>
          <a:xfrm flipH="1">
            <a:off x="5952552" y="2682860"/>
            <a:ext cx="243802" cy="0"/>
          </a:xfrm>
          <a:prstGeom prst="line">
            <a:avLst/>
          </a:prstGeom>
          <a:ln w="1905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2" name="Graphic 1">
            <a:extLst>
              <a:ext uri="{FF2B5EF4-FFF2-40B4-BE49-F238E27FC236}">
                <a16:creationId xmlns:a16="http://schemas.microsoft.com/office/drawing/2014/main" id="{E39E2D33-FCCB-BF40-BD8E-23EBE573AA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0327" y="1201496"/>
            <a:ext cx="342900" cy="342900"/>
          </a:xfrm>
          <a:prstGeom prst="rect">
            <a:avLst/>
          </a:prstGeom>
        </p:spPr>
      </p:pic>
      <p:pic>
        <p:nvPicPr>
          <p:cNvPr id="97" name="Graphic 96">
            <a:extLst>
              <a:ext uri="{FF2B5EF4-FFF2-40B4-BE49-F238E27FC236}">
                <a16:creationId xmlns:a16="http://schemas.microsoft.com/office/drawing/2014/main" id="{2799FDDD-EB00-094D-B1AF-6356CE42CC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7810" y="2399845"/>
            <a:ext cx="548640" cy="548640"/>
          </a:xfrm>
          <a:prstGeom prst="rect">
            <a:avLst/>
          </a:prstGeom>
        </p:spPr>
      </p:pic>
      <p:grpSp>
        <p:nvGrpSpPr>
          <p:cNvPr id="4" name="Group 3">
            <a:extLst>
              <a:ext uri="{FF2B5EF4-FFF2-40B4-BE49-F238E27FC236}">
                <a16:creationId xmlns:a16="http://schemas.microsoft.com/office/drawing/2014/main" id="{5249663A-E333-F844-A873-A95EC063D851}"/>
              </a:ext>
            </a:extLst>
          </p:cNvPr>
          <p:cNvGrpSpPr/>
          <p:nvPr/>
        </p:nvGrpSpPr>
        <p:grpSpPr>
          <a:xfrm>
            <a:off x="375356" y="1945246"/>
            <a:ext cx="342900" cy="342900"/>
            <a:chOff x="547199" y="1906891"/>
            <a:chExt cx="548640" cy="548640"/>
          </a:xfrm>
        </p:grpSpPr>
        <p:sp>
          <p:nvSpPr>
            <p:cNvPr id="108" name="Freeform: Shape 72">
              <a:extLst>
                <a:ext uri="{FF2B5EF4-FFF2-40B4-BE49-F238E27FC236}">
                  <a16:creationId xmlns:a16="http://schemas.microsoft.com/office/drawing/2014/main" id="{11D95CAE-0100-B94F-8BD7-3E33FD976186}"/>
                </a:ext>
              </a:extLst>
            </p:cNvPr>
            <p:cNvSpPr/>
            <p:nvPr/>
          </p:nvSpPr>
          <p:spPr>
            <a:xfrm>
              <a:off x="547199" y="1906891"/>
              <a:ext cx="548640" cy="548640"/>
            </a:xfrm>
            <a:custGeom>
              <a:avLst/>
              <a:gdLst>
                <a:gd name="connsiteX0" fmla="*/ 0 w 371658"/>
                <a:gd name="connsiteY0" fmla="*/ 0 h 371658"/>
                <a:gd name="connsiteX1" fmla="*/ 371658 w 371658"/>
                <a:gd name="connsiteY1" fmla="*/ 0 h 371658"/>
                <a:gd name="connsiteX2" fmla="*/ 371658 w 371658"/>
                <a:gd name="connsiteY2" fmla="*/ 371658 h 371658"/>
                <a:gd name="connsiteX3" fmla="*/ 0 w 371658"/>
                <a:gd name="connsiteY3" fmla="*/ 371658 h 371658"/>
              </a:gdLst>
              <a:ahLst/>
              <a:cxnLst>
                <a:cxn ang="0">
                  <a:pos x="connsiteX0" y="connsiteY0"/>
                </a:cxn>
                <a:cxn ang="0">
                  <a:pos x="connsiteX1" y="connsiteY1"/>
                </a:cxn>
                <a:cxn ang="0">
                  <a:pos x="connsiteX2" y="connsiteY2"/>
                </a:cxn>
                <a:cxn ang="0">
                  <a:pos x="connsiteX3" y="connsiteY3"/>
                </a:cxn>
              </a:cxnLst>
              <a:rect l="l" t="t" r="r" b="b"/>
              <a:pathLst>
                <a:path w="371658" h="371658">
                  <a:moveTo>
                    <a:pt x="0" y="0"/>
                  </a:moveTo>
                  <a:lnTo>
                    <a:pt x="371658" y="0"/>
                  </a:lnTo>
                  <a:lnTo>
                    <a:pt x="371658" y="371658"/>
                  </a:lnTo>
                  <a:lnTo>
                    <a:pt x="0" y="371658"/>
                  </a:lnTo>
                  <a:close/>
                </a:path>
              </a:pathLst>
            </a:custGeom>
            <a:solidFill>
              <a:srgbClr val="FFFFFF">
                <a:lumMod val="65000"/>
              </a:srgbClr>
            </a:solid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grpSp>
          <p:nvGrpSpPr>
            <p:cNvPr id="109" name="Graphic 99">
              <a:extLst>
                <a:ext uri="{FF2B5EF4-FFF2-40B4-BE49-F238E27FC236}">
                  <a16:creationId xmlns:a16="http://schemas.microsoft.com/office/drawing/2014/main" id="{9936C4D1-9195-DB49-B09C-D95F1A5B5EC1}"/>
                </a:ext>
              </a:extLst>
            </p:cNvPr>
            <p:cNvGrpSpPr/>
            <p:nvPr/>
          </p:nvGrpSpPr>
          <p:grpSpPr>
            <a:xfrm>
              <a:off x="675493" y="1969504"/>
              <a:ext cx="250808" cy="391886"/>
              <a:chOff x="-854364" y="406184"/>
              <a:chExt cx="169901" cy="265470"/>
            </a:xfrm>
            <a:solidFill>
              <a:srgbClr val="002D43"/>
            </a:solidFill>
          </p:grpSpPr>
          <p:sp>
            <p:nvSpPr>
              <p:cNvPr id="110" name="Freeform: Shape 73">
                <a:extLst>
                  <a:ext uri="{FF2B5EF4-FFF2-40B4-BE49-F238E27FC236}">
                    <a16:creationId xmlns:a16="http://schemas.microsoft.com/office/drawing/2014/main" id="{806608A8-2411-0045-AA20-58BC5A8263BE}"/>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1" name="Freeform: Shape 74">
                <a:extLst>
                  <a:ext uri="{FF2B5EF4-FFF2-40B4-BE49-F238E27FC236}">
                    <a16:creationId xmlns:a16="http://schemas.microsoft.com/office/drawing/2014/main" id="{3D473ABC-FA99-7C4B-918A-AB02CFF076BB}"/>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2" name="Freeform: Shape 75">
                <a:extLst>
                  <a:ext uri="{FF2B5EF4-FFF2-40B4-BE49-F238E27FC236}">
                    <a16:creationId xmlns:a16="http://schemas.microsoft.com/office/drawing/2014/main" id="{86EC022F-F950-1B48-9AB2-71E405635EA3}"/>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3" name="Freeform: Shape 76">
                <a:extLst>
                  <a:ext uri="{FF2B5EF4-FFF2-40B4-BE49-F238E27FC236}">
                    <a16:creationId xmlns:a16="http://schemas.microsoft.com/office/drawing/2014/main" id="{99003116-060E-BB4B-A022-7C4626B4F776}"/>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4" name="Freeform: Shape 77">
                <a:extLst>
                  <a:ext uri="{FF2B5EF4-FFF2-40B4-BE49-F238E27FC236}">
                    <a16:creationId xmlns:a16="http://schemas.microsoft.com/office/drawing/2014/main" id="{EE5C4BC6-9AD5-0943-B18E-C3FF5BA2037A}"/>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5" name="Freeform: Shape 78">
                <a:extLst>
                  <a:ext uri="{FF2B5EF4-FFF2-40B4-BE49-F238E27FC236}">
                    <a16:creationId xmlns:a16="http://schemas.microsoft.com/office/drawing/2014/main" id="{AA9EB921-D343-EF4F-8508-CF37F1D12800}"/>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6" name="Freeform: Shape 79">
                <a:extLst>
                  <a:ext uri="{FF2B5EF4-FFF2-40B4-BE49-F238E27FC236}">
                    <a16:creationId xmlns:a16="http://schemas.microsoft.com/office/drawing/2014/main" id="{9792A6BB-A412-F243-BBB0-33F14BBF9359}"/>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7" name="Freeform: Shape 80">
                <a:extLst>
                  <a:ext uri="{FF2B5EF4-FFF2-40B4-BE49-F238E27FC236}">
                    <a16:creationId xmlns:a16="http://schemas.microsoft.com/office/drawing/2014/main" id="{D806324D-CDB0-B942-89AD-C70016E6BF79}"/>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8" name="Freeform: Shape 81">
                <a:extLst>
                  <a:ext uri="{FF2B5EF4-FFF2-40B4-BE49-F238E27FC236}">
                    <a16:creationId xmlns:a16="http://schemas.microsoft.com/office/drawing/2014/main" id="{DF1294F4-43C6-F64B-A1E7-EE6076425774}"/>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19" name="Freeform: Shape 82">
                <a:extLst>
                  <a:ext uri="{FF2B5EF4-FFF2-40B4-BE49-F238E27FC236}">
                    <a16:creationId xmlns:a16="http://schemas.microsoft.com/office/drawing/2014/main" id="{C847F475-94F7-924A-B38C-9E15ED9A1155}"/>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20" name="Freeform: Shape 83">
                <a:extLst>
                  <a:ext uri="{FF2B5EF4-FFF2-40B4-BE49-F238E27FC236}">
                    <a16:creationId xmlns:a16="http://schemas.microsoft.com/office/drawing/2014/main" id="{75C38E48-9A10-8E44-95E8-20646E8D90B7}"/>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sp>
            <p:nvSpPr>
              <p:cNvPr id="121" name="Freeform: Shape 84">
                <a:extLst>
                  <a:ext uri="{FF2B5EF4-FFF2-40B4-BE49-F238E27FC236}">
                    <a16:creationId xmlns:a16="http://schemas.microsoft.com/office/drawing/2014/main" id="{5CC4FBFB-0EF7-6241-BB6A-02D23349AADE}"/>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defTabSz="457182">
                  <a:defRPr/>
                </a:pPr>
                <a:endParaRPr lang="en-US" sz="2160" kern="0" dirty="0">
                  <a:solidFill>
                    <a:srgbClr val="FFFFFF"/>
                  </a:solidFill>
                  <a:latin typeface="Amazon Ember"/>
                </a:endParaRPr>
              </a:p>
            </p:txBody>
          </p:sp>
        </p:grpSp>
      </p:grpSp>
      <p:sp>
        <p:nvSpPr>
          <p:cNvPr id="87" name="Rounded Rectangle 86">
            <a:extLst>
              <a:ext uri="{FF2B5EF4-FFF2-40B4-BE49-F238E27FC236}">
                <a16:creationId xmlns:a16="http://schemas.microsoft.com/office/drawing/2014/main" id="{75683ACB-88A0-1A4A-ACC0-1398F0C5919F}"/>
              </a:ext>
            </a:extLst>
          </p:cNvPr>
          <p:cNvSpPr/>
          <p:nvPr/>
        </p:nvSpPr>
        <p:spPr>
          <a:xfrm>
            <a:off x="6227396" y="1526822"/>
            <a:ext cx="2444736" cy="2699723"/>
          </a:xfrm>
          <a:prstGeom prst="roundRect">
            <a:avLst/>
          </a:prstGeom>
          <a:no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101" name="Rectangle 100">
            <a:extLst>
              <a:ext uri="{FF2B5EF4-FFF2-40B4-BE49-F238E27FC236}">
                <a16:creationId xmlns:a16="http://schemas.microsoft.com/office/drawing/2014/main" id="{9C5ACB6C-158E-4C4E-A8CF-32A358742FAA}"/>
              </a:ext>
            </a:extLst>
          </p:cNvPr>
          <p:cNvSpPr/>
          <p:nvPr/>
        </p:nvSpPr>
        <p:spPr>
          <a:xfrm>
            <a:off x="6319921" y="1701481"/>
            <a:ext cx="1005794" cy="226985"/>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Storage Services</a:t>
            </a:r>
          </a:p>
        </p:txBody>
      </p:sp>
      <p:sp>
        <p:nvSpPr>
          <p:cNvPr id="102" name="Rectangle 101">
            <a:extLst>
              <a:ext uri="{FF2B5EF4-FFF2-40B4-BE49-F238E27FC236}">
                <a16:creationId xmlns:a16="http://schemas.microsoft.com/office/drawing/2014/main" id="{27BF0D73-F309-0D47-B820-2E8D1FBE1C26}"/>
              </a:ext>
            </a:extLst>
          </p:cNvPr>
          <p:cNvSpPr/>
          <p:nvPr/>
        </p:nvSpPr>
        <p:spPr>
          <a:xfrm>
            <a:off x="7500852" y="1566496"/>
            <a:ext cx="954779" cy="361637"/>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875"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Management &amp; Monitoring</a:t>
            </a:r>
          </a:p>
        </p:txBody>
      </p:sp>
      <p:sp>
        <p:nvSpPr>
          <p:cNvPr id="124" name="Rectangle 123">
            <a:extLst>
              <a:ext uri="{FF2B5EF4-FFF2-40B4-BE49-F238E27FC236}">
                <a16:creationId xmlns:a16="http://schemas.microsoft.com/office/drawing/2014/main" id="{B40ABF18-EF66-844B-B566-C1158D4308B2}"/>
              </a:ext>
            </a:extLst>
          </p:cNvPr>
          <p:cNvSpPr/>
          <p:nvPr/>
        </p:nvSpPr>
        <p:spPr>
          <a:xfrm>
            <a:off x="2361156" y="3249713"/>
            <a:ext cx="1164421" cy="207749"/>
          </a:xfrm>
          <a:prstGeom prst="rect">
            <a:avLst/>
          </a:prstGeom>
        </p:spPr>
        <p:txBody>
          <a:bodyPr wrap="square">
            <a:sp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r>
              <a:rPr lang="en-US" sz="750" i="1" kern="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deploys on VMware</a:t>
            </a:r>
          </a:p>
        </p:txBody>
      </p:sp>
      <p:sp>
        <p:nvSpPr>
          <p:cNvPr id="137" name="Rounded Rectangle 136">
            <a:extLst>
              <a:ext uri="{FF2B5EF4-FFF2-40B4-BE49-F238E27FC236}">
                <a16:creationId xmlns:a16="http://schemas.microsoft.com/office/drawing/2014/main" id="{33EBBC79-ED45-DA45-8A89-B84BA9EF4FD8}"/>
              </a:ext>
            </a:extLst>
          </p:cNvPr>
          <p:cNvSpPr/>
          <p:nvPr/>
        </p:nvSpPr>
        <p:spPr>
          <a:xfrm>
            <a:off x="5047238" y="1526822"/>
            <a:ext cx="876616" cy="2696938"/>
          </a:xfrm>
          <a:prstGeom prst="roundRect">
            <a:avLst/>
          </a:prstGeom>
          <a:noFill/>
          <a:ln w="25400" cap="flat" cmpd="sng" algn="ctr">
            <a:solidFill>
              <a:srgbClr val="595A5D"/>
            </a:solidFill>
            <a:prstDash val="dash"/>
          </a:ln>
          <a:effectLst/>
        </p:spPr>
        <p:txBody>
          <a:bodyPr rtlCol="0" anchor="ct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defRPr/>
            </a:pPr>
            <a:endParaRPr lang="en-US" sz="1800" kern="0" dirty="0">
              <a:solidFill>
                <a:srgbClr val="FF9900"/>
              </a:solidFill>
              <a:latin typeface="Amazon Ember"/>
            </a:endParaRPr>
          </a:p>
        </p:txBody>
      </p:sp>
      <p:sp>
        <p:nvSpPr>
          <p:cNvPr id="139" name="Rectangle 138">
            <a:extLst>
              <a:ext uri="{FF2B5EF4-FFF2-40B4-BE49-F238E27FC236}">
                <a16:creationId xmlns:a16="http://schemas.microsoft.com/office/drawing/2014/main" id="{DC7B2583-90BC-DE4B-AA8B-3E722687C35E}"/>
              </a:ext>
            </a:extLst>
          </p:cNvPr>
          <p:cNvSpPr/>
          <p:nvPr/>
        </p:nvSpPr>
        <p:spPr>
          <a:xfrm>
            <a:off x="627187" y="3406854"/>
            <a:ext cx="994339" cy="442324"/>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375"/>
              </a:spcBef>
              <a:defRPr/>
            </a:pPr>
            <a:r>
              <a:rPr lang="en-US" sz="1000" b="1" kern="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NFS/SMB</a:t>
            </a:r>
          </a:p>
          <a:p>
            <a:pPr algn="ctr" defTabSz="457182">
              <a:spcBef>
                <a:spcPts val="375"/>
              </a:spcBef>
              <a:defRPr/>
            </a:pPr>
            <a:r>
              <a:rPr lang="en-US" sz="750" i="1" kern="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(Object coming soon)</a:t>
            </a:r>
          </a:p>
        </p:txBody>
      </p:sp>
      <p:sp>
        <p:nvSpPr>
          <p:cNvPr id="144" name="Rectangle 143">
            <a:extLst>
              <a:ext uri="{FF2B5EF4-FFF2-40B4-BE49-F238E27FC236}">
                <a16:creationId xmlns:a16="http://schemas.microsoft.com/office/drawing/2014/main" id="{F7F7501E-1E23-1C4B-9C06-5FBEA5D522EB}"/>
              </a:ext>
            </a:extLst>
          </p:cNvPr>
          <p:cNvSpPr/>
          <p:nvPr/>
        </p:nvSpPr>
        <p:spPr>
          <a:xfrm>
            <a:off x="370635" y="677760"/>
            <a:ext cx="7999230" cy="361637"/>
          </a:xfrm>
          <a:prstGeom prst="rect">
            <a:avLst/>
          </a:prstGeom>
        </p:spPr>
        <p:txBody>
          <a:bodyPr wrap="square">
            <a:spAutoFit/>
          </a:bodyPr>
          <a:lstStyle/>
          <a:p>
            <a:pPr defTabSz="685758"/>
            <a:r>
              <a:rPr lang="en-US" sz="175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Simplifies, automates, and accelerates data transfer to or from AWS</a:t>
            </a:r>
          </a:p>
        </p:txBody>
      </p:sp>
      <p:pic>
        <p:nvPicPr>
          <p:cNvPr id="88" name="Graphic 341">
            <a:extLst>
              <a:ext uri="{FF2B5EF4-FFF2-40B4-BE49-F238E27FC236}">
                <a16:creationId xmlns:a16="http://schemas.microsoft.com/office/drawing/2014/main" id="{7244C095-6682-E24A-9032-AAB46A375F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1904" y="2116696"/>
            <a:ext cx="347119" cy="347119"/>
          </a:xfrm>
          <a:prstGeom prst="rect">
            <a:avLst/>
          </a:prstGeom>
        </p:spPr>
      </p:pic>
      <p:sp>
        <p:nvSpPr>
          <p:cNvPr id="71" name="Rectangle 70">
            <a:extLst>
              <a:ext uri="{FF2B5EF4-FFF2-40B4-BE49-F238E27FC236}">
                <a16:creationId xmlns:a16="http://schemas.microsoft.com/office/drawing/2014/main" id="{BC69DDB0-FD66-E540-9CB6-F413754AA446}"/>
              </a:ext>
            </a:extLst>
          </p:cNvPr>
          <p:cNvSpPr/>
          <p:nvPr/>
        </p:nvSpPr>
        <p:spPr>
          <a:xfrm>
            <a:off x="6265037" y="2181535"/>
            <a:ext cx="660704" cy="217441"/>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pic>
        <p:nvPicPr>
          <p:cNvPr id="123" name="Graphic 28">
            <a:extLst>
              <a:ext uri="{FF2B5EF4-FFF2-40B4-BE49-F238E27FC236}">
                <a16:creationId xmlns:a16="http://schemas.microsoft.com/office/drawing/2014/main" id="{68E8407A-3EB2-1D41-BF71-5C3ED3FF2823}"/>
              </a:ext>
            </a:extLst>
          </p:cNvPr>
          <p:cNvPicPr>
            <a:picLocks noChangeAspect="1"/>
          </p:cNvPicPr>
          <p:nvPr/>
        </p:nvPicPr>
        <p:blipFill>
          <a:blip r:embed="rId11"/>
          <a:stretch>
            <a:fillRect/>
          </a:stretch>
        </p:blipFill>
        <p:spPr>
          <a:xfrm>
            <a:off x="6921904" y="2751305"/>
            <a:ext cx="347119" cy="347119"/>
          </a:xfrm>
          <a:prstGeom prst="rect">
            <a:avLst/>
          </a:prstGeom>
          <a:noFill/>
        </p:spPr>
      </p:pic>
      <p:sp>
        <p:nvSpPr>
          <p:cNvPr id="75" name="Rectangle 74">
            <a:extLst>
              <a:ext uri="{FF2B5EF4-FFF2-40B4-BE49-F238E27FC236}">
                <a16:creationId xmlns:a16="http://schemas.microsoft.com/office/drawing/2014/main" id="{65A832A4-9536-A244-8009-77476DA50F67}"/>
              </a:ext>
            </a:extLst>
          </p:cNvPr>
          <p:cNvSpPr/>
          <p:nvPr/>
        </p:nvSpPr>
        <p:spPr>
          <a:xfrm>
            <a:off x="6179035" y="2819922"/>
            <a:ext cx="746706" cy="217441"/>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Amazon EFS</a:t>
            </a:r>
          </a:p>
        </p:txBody>
      </p:sp>
      <p:pic>
        <p:nvPicPr>
          <p:cNvPr id="122" name="Graphic 38">
            <a:extLst>
              <a:ext uri="{FF2B5EF4-FFF2-40B4-BE49-F238E27FC236}">
                <a16:creationId xmlns:a16="http://schemas.microsoft.com/office/drawing/2014/main" id="{491DB725-289D-AC46-ADAF-72EC0FA1AF05}"/>
              </a:ext>
            </a:extLst>
          </p:cNvPr>
          <p:cNvPicPr>
            <a:picLocks noChangeAspect="1"/>
          </p:cNvPicPr>
          <p:nvPr/>
        </p:nvPicPr>
        <p:blipFill>
          <a:blip r:embed="rId12"/>
          <a:stretch>
            <a:fillRect/>
          </a:stretch>
        </p:blipFill>
        <p:spPr>
          <a:xfrm>
            <a:off x="6921904" y="3382072"/>
            <a:ext cx="347119" cy="347119"/>
          </a:xfrm>
          <a:prstGeom prst="rect">
            <a:avLst/>
          </a:prstGeom>
          <a:noFill/>
        </p:spPr>
      </p:pic>
      <p:sp>
        <p:nvSpPr>
          <p:cNvPr id="78" name="Rectangle 77">
            <a:extLst>
              <a:ext uri="{FF2B5EF4-FFF2-40B4-BE49-F238E27FC236}">
                <a16:creationId xmlns:a16="http://schemas.microsoft.com/office/drawing/2014/main" id="{4C59E65C-9FDB-A747-A948-B6BAB3068A06}"/>
              </a:ext>
            </a:extLst>
          </p:cNvPr>
          <p:cNvSpPr/>
          <p:nvPr/>
        </p:nvSpPr>
        <p:spPr>
          <a:xfrm>
            <a:off x="6227396" y="3452578"/>
            <a:ext cx="698345" cy="239498"/>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FSx for Windows File Server</a:t>
            </a:r>
          </a:p>
        </p:txBody>
      </p:sp>
      <p:sp>
        <p:nvSpPr>
          <p:cNvPr id="7" name="Rectangle 6">
            <a:extLst>
              <a:ext uri="{FF2B5EF4-FFF2-40B4-BE49-F238E27FC236}">
                <a16:creationId xmlns:a16="http://schemas.microsoft.com/office/drawing/2014/main" id="{03D874B7-50F6-0A42-8B55-F88320A356CE}"/>
              </a:ext>
            </a:extLst>
          </p:cNvPr>
          <p:cNvSpPr/>
          <p:nvPr/>
        </p:nvSpPr>
        <p:spPr>
          <a:xfrm>
            <a:off x="3900790" y="2891397"/>
            <a:ext cx="479618" cy="284693"/>
          </a:xfrm>
          <a:prstGeom prst="rect">
            <a:avLst/>
          </a:prstGeom>
        </p:spPr>
        <p:txBody>
          <a:bodyPr wrap="none">
            <a:spAutoFit/>
          </a:bodyPr>
          <a:lstStyle/>
          <a:p>
            <a:r>
              <a:rPr lang="en-US" sz="1250" dirty="0">
                <a:solidFill>
                  <a:srgbClr val="FFFFFF"/>
                </a:solidFill>
              </a:rPr>
              <a:t>TLS</a:t>
            </a:r>
            <a:endParaRPr lang="en-US" sz="1250" dirty="0"/>
          </a:p>
        </p:txBody>
      </p:sp>
      <p:pic>
        <p:nvPicPr>
          <p:cNvPr id="107" name="Graphic 33">
            <a:extLst>
              <a:ext uri="{FF2B5EF4-FFF2-40B4-BE49-F238E27FC236}">
                <a16:creationId xmlns:a16="http://schemas.microsoft.com/office/drawing/2014/main" id="{0D35B43A-2A8C-0140-8A63-6AEF2463C29B}"/>
              </a:ext>
            </a:extLst>
          </p:cNvPr>
          <p:cNvPicPr>
            <a:picLocks noChangeAspect="1"/>
          </p:cNvPicPr>
          <p:nvPr/>
        </p:nvPicPr>
        <p:blipFill>
          <a:blip r:embed="rId13"/>
          <a:stretch>
            <a:fillRect/>
          </a:stretch>
        </p:blipFill>
        <p:spPr>
          <a:xfrm>
            <a:off x="8198482" y="1937979"/>
            <a:ext cx="357434" cy="357434"/>
          </a:xfrm>
          <a:prstGeom prst="rect">
            <a:avLst/>
          </a:prstGeom>
        </p:spPr>
      </p:pic>
      <p:sp>
        <p:nvSpPr>
          <p:cNvPr id="80" name="Rectangle 79">
            <a:extLst>
              <a:ext uri="{FF2B5EF4-FFF2-40B4-BE49-F238E27FC236}">
                <a16:creationId xmlns:a16="http://schemas.microsoft.com/office/drawing/2014/main" id="{F8BC1827-B7D5-304C-8DB1-F1D4AC750C6F}"/>
              </a:ext>
            </a:extLst>
          </p:cNvPr>
          <p:cNvSpPr/>
          <p:nvPr/>
        </p:nvSpPr>
        <p:spPr>
          <a:xfrm>
            <a:off x="7500852" y="2007976"/>
            <a:ext cx="660704" cy="217441"/>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KMS</a:t>
            </a:r>
          </a:p>
        </p:txBody>
      </p:sp>
      <p:pic>
        <p:nvPicPr>
          <p:cNvPr id="106" name="Graphic 36">
            <a:extLst>
              <a:ext uri="{FF2B5EF4-FFF2-40B4-BE49-F238E27FC236}">
                <a16:creationId xmlns:a16="http://schemas.microsoft.com/office/drawing/2014/main" id="{61D6D068-3457-6F4A-94FC-6C619AF43174}"/>
              </a:ext>
            </a:extLst>
          </p:cNvPr>
          <p:cNvPicPr>
            <a:picLocks noChangeAspect="1"/>
          </p:cNvPicPr>
          <p:nvPr/>
        </p:nvPicPr>
        <p:blipFill>
          <a:blip r:embed="rId14"/>
          <a:stretch>
            <a:fillRect/>
          </a:stretch>
        </p:blipFill>
        <p:spPr>
          <a:xfrm>
            <a:off x="8206957" y="2350129"/>
            <a:ext cx="347118" cy="347118"/>
          </a:xfrm>
          <a:prstGeom prst="rect">
            <a:avLst/>
          </a:prstGeom>
        </p:spPr>
      </p:pic>
      <p:sp>
        <p:nvSpPr>
          <p:cNvPr id="81" name="Rectangle 80">
            <a:extLst>
              <a:ext uri="{FF2B5EF4-FFF2-40B4-BE49-F238E27FC236}">
                <a16:creationId xmlns:a16="http://schemas.microsoft.com/office/drawing/2014/main" id="{6C98DFB8-3F2B-7B4F-BC6E-01D11F93384A}"/>
              </a:ext>
            </a:extLst>
          </p:cNvPr>
          <p:cNvSpPr/>
          <p:nvPr/>
        </p:nvSpPr>
        <p:spPr>
          <a:xfrm>
            <a:off x="7500852" y="2414968"/>
            <a:ext cx="660704" cy="217441"/>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IAM</a:t>
            </a:r>
          </a:p>
        </p:txBody>
      </p:sp>
      <p:pic>
        <p:nvPicPr>
          <p:cNvPr id="104" name="Graphic 51">
            <a:extLst>
              <a:ext uri="{FF2B5EF4-FFF2-40B4-BE49-F238E27FC236}">
                <a16:creationId xmlns:a16="http://schemas.microsoft.com/office/drawing/2014/main" id="{C307AC72-8DEE-6347-9146-A2F388F4F4AA}"/>
              </a:ext>
            </a:extLst>
          </p:cNvPr>
          <p:cNvPicPr>
            <a:picLocks noChangeAspect="1"/>
          </p:cNvPicPr>
          <p:nvPr/>
        </p:nvPicPr>
        <p:blipFill>
          <a:blip r:embed="rId15"/>
          <a:stretch>
            <a:fillRect/>
          </a:stretch>
        </p:blipFill>
        <p:spPr>
          <a:xfrm>
            <a:off x="8208797" y="2751963"/>
            <a:ext cx="347119" cy="347119"/>
          </a:xfrm>
          <a:prstGeom prst="rect">
            <a:avLst/>
          </a:prstGeom>
        </p:spPr>
      </p:pic>
      <p:sp>
        <p:nvSpPr>
          <p:cNvPr id="82" name="Rectangle 81">
            <a:extLst>
              <a:ext uri="{FF2B5EF4-FFF2-40B4-BE49-F238E27FC236}">
                <a16:creationId xmlns:a16="http://schemas.microsoft.com/office/drawing/2014/main" id="{5CE2A36B-253F-064B-AEA1-36B5CDC9A774}"/>
              </a:ext>
            </a:extLst>
          </p:cNvPr>
          <p:cNvSpPr/>
          <p:nvPr/>
        </p:nvSpPr>
        <p:spPr>
          <a:xfrm>
            <a:off x="7412534" y="2816803"/>
            <a:ext cx="749022" cy="217441"/>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CloudTrail</a:t>
            </a:r>
          </a:p>
        </p:txBody>
      </p:sp>
      <p:pic>
        <p:nvPicPr>
          <p:cNvPr id="103" name="Graphic 33">
            <a:extLst>
              <a:ext uri="{FF2B5EF4-FFF2-40B4-BE49-F238E27FC236}">
                <a16:creationId xmlns:a16="http://schemas.microsoft.com/office/drawing/2014/main" id="{96E72F1B-A43E-4249-A89B-E52EFFFC448E}"/>
              </a:ext>
            </a:extLst>
          </p:cNvPr>
          <p:cNvPicPr>
            <a:picLocks noChangeAspect="1"/>
          </p:cNvPicPr>
          <p:nvPr/>
        </p:nvPicPr>
        <p:blipFill>
          <a:blip r:embed="rId16"/>
          <a:stretch>
            <a:fillRect/>
          </a:stretch>
        </p:blipFill>
        <p:spPr>
          <a:xfrm>
            <a:off x="8206957" y="3153798"/>
            <a:ext cx="347119" cy="347119"/>
          </a:xfrm>
          <a:prstGeom prst="rect">
            <a:avLst/>
          </a:prstGeom>
        </p:spPr>
      </p:pic>
      <p:sp>
        <p:nvSpPr>
          <p:cNvPr id="83" name="Rectangle 82">
            <a:extLst>
              <a:ext uri="{FF2B5EF4-FFF2-40B4-BE49-F238E27FC236}">
                <a16:creationId xmlns:a16="http://schemas.microsoft.com/office/drawing/2014/main" id="{05DFB162-AA42-3F4D-996B-214E68430413}"/>
              </a:ext>
            </a:extLst>
          </p:cNvPr>
          <p:cNvSpPr/>
          <p:nvPr/>
        </p:nvSpPr>
        <p:spPr>
          <a:xfrm>
            <a:off x="7412533" y="3218638"/>
            <a:ext cx="824529" cy="203247"/>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CloudWatch</a:t>
            </a:r>
          </a:p>
        </p:txBody>
      </p:sp>
      <p:pic>
        <p:nvPicPr>
          <p:cNvPr id="105" name="Graphic 34">
            <a:extLst>
              <a:ext uri="{FF2B5EF4-FFF2-40B4-BE49-F238E27FC236}">
                <a16:creationId xmlns:a16="http://schemas.microsoft.com/office/drawing/2014/main" id="{1115B8A2-2D5B-674D-8ADB-1B462ABDBDD9}"/>
              </a:ext>
            </a:extLst>
          </p:cNvPr>
          <p:cNvPicPr>
            <a:picLocks noChangeAspect="1"/>
          </p:cNvPicPr>
          <p:nvPr/>
        </p:nvPicPr>
        <p:blipFill>
          <a:blip r:embed="rId17"/>
          <a:stretch>
            <a:fillRect/>
          </a:stretch>
        </p:blipFill>
        <p:spPr>
          <a:xfrm>
            <a:off x="8199538" y="3555632"/>
            <a:ext cx="347119" cy="347119"/>
          </a:xfrm>
          <a:prstGeom prst="rect">
            <a:avLst/>
          </a:prstGeom>
        </p:spPr>
      </p:pic>
      <p:sp>
        <p:nvSpPr>
          <p:cNvPr id="86" name="Rectangle 85">
            <a:extLst>
              <a:ext uri="{FF2B5EF4-FFF2-40B4-BE49-F238E27FC236}">
                <a16:creationId xmlns:a16="http://schemas.microsoft.com/office/drawing/2014/main" id="{91D848E5-FFE1-7241-8BE1-39F58336C4E8}"/>
              </a:ext>
            </a:extLst>
          </p:cNvPr>
          <p:cNvSpPr/>
          <p:nvPr/>
        </p:nvSpPr>
        <p:spPr>
          <a:xfrm>
            <a:off x="7368375" y="3630064"/>
            <a:ext cx="912844" cy="176697"/>
          </a:xfrm>
          <a:prstGeom prst="rect">
            <a:avLst/>
          </a:prstGeom>
          <a:noFill/>
          <a:ln>
            <a:noFill/>
          </a:ln>
        </p:spPr>
        <p:txBody>
          <a:bodyPr wrap="square" anchor="ctr">
            <a:noAutofit/>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algn="ctr" defTabSz="457182">
              <a:spcBef>
                <a:spcPts val="2500"/>
              </a:spcBef>
              <a:spcAft>
                <a:spcPts val="2500"/>
              </a:spcAft>
              <a:defRPr/>
            </a:pPr>
            <a:r>
              <a:rPr lang="en-US" sz="875"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cxnSp>
        <p:nvCxnSpPr>
          <p:cNvPr id="90" name="Straight Connector 89">
            <a:extLst>
              <a:ext uri="{FF2B5EF4-FFF2-40B4-BE49-F238E27FC236}">
                <a16:creationId xmlns:a16="http://schemas.microsoft.com/office/drawing/2014/main" id="{08361CB4-A120-A948-8B44-908AD9509ED9}"/>
              </a:ext>
            </a:extLst>
          </p:cNvPr>
          <p:cNvCxnSpPr>
            <a:cxnSpLocks/>
          </p:cNvCxnSpPr>
          <p:nvPr/>
        </p:nvCxnSpPr>
        <p:spPr>
          <a:xfrm>
            <a:off x="7412534" y="2193672"/>
            <a:ext cx="0" cy="1441046"/>
          </a:xfrm>
          <a:prstGeom prst="line">
            <a:avLst/>
          </a:prstGeom>
          <a:ln w="19050">
            <a:solidFill>
              <a:srgbClr val="595A5D"/>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5" name="Picture 5">
            <a:extLst>
              <a:ext uri="{FF2B5EF4-FFF2-40B4-BE49-F238E27FC236}">
                <a16:creationId xmlns:a16="http://schemas.microsoft.com/office/drawing/2014/main" id="{831D0177-5F11-4DA8-875E-C8B945FBB7D9}"/>
              </a:ext>
            </a:extLst>
          </p:cNvPr>
          <p:cNvPicPr>
            <a:picLocks noChangeAspect="1"/>
          </p:cNvPicPr>
          <p:nvPr/>
        </p:nvPicPr>
        <p:blipFill>
          <a:blip r:embed="rId18"/>
          <a:stretch>
            <a:fillRect/>
          </a:stretch>
        </p:blipFill>
        <p:spPr>
          <a:xfrm>
            <a:off x="3906528" y="2417259"/>
            <a:ext cx="466725" cy="476250"/>
          </a:xfrm>
          <a:prstGeom prst="rect">
            <a:avLst/>
          </a:prstGeom>
        </p:spPr>
      </p:pic>
    </p:spTree>
    <p:extLst>
      <p:ext uri="{BB962C8B-B14F-4D97-AF65-F5344CB8AC3E}">
        <p14:creationId xmlns:p14="http://schemas.microsoft.com/office/powerpoint/2010/main" val="279169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3AAA1C0-7876-4C4F-A8C6-EE8FB13CCF3D}"/>
              </a:ext>
            </a:extLst>
          </p:cNvPr>
          <p:cNvSpPr>
            <a:spLocks noGrp="1"/>
          </p:cNvSpPr>
          <p:nvPr>
            <p:ph type="title"/>
          </p:nvPr>
        </p:nvSpPr>
        <p:spPr/>
        <p:txBody>
          <a:bodyPr/>
          <a:lstStyle/>
          <a:p>
            <a:r>
              <a:rPr lang="en-US" b="1" dirty="0"/>
              <a:t>The benefits of AWS DataSync</a:t>
            </a:r>
          </a:p>
        </p:txBody>
      </p:sp>
      <p:grpSp>
        <p:nvGrpSpPr>
          <p:cNvPr id="2" name="Group 1">
            <a:extLst>
              <a:ext uri="{FF2B5EF4-FFF2-40B4-BE49-F238E27FC236}">
                <a16:creationId xmlns:a16="http://schemas.microsoft.com/office/drawing/2014/main" id="{687BEEA0-8F12-2440-BFA3-844454B70272}"/>
              </a:ext>
            </a:extLst>
          </p:cNvPr>
          <p:cNvGrpSpPr/>
          <p:nvPr/>
        </p:nvGrpSpPr>
        <p:grpSpPr>
          <a:xfrm>
            <a:off x="185915" y="1007487"/>
            <a:ext cx="1879028" cy="3182388"/>
            <a:chOff x="297463" y="1611979"/>
            <a:chExt cx="3006445" cy="5091821"/>
          </a:xfrm>
        </p:grpSpPr>
        <p:pic>
          <p:nvPicPr>
            <p:cNvPr id="36" name="Picture 35">
              <a:extLst>
                <a:ext uri="{FF2B5EF4-FFF2-40B4-BE49-F238E27FC236}">
                  <a16:creationId xmlns:a16="http://schemas.microsoft.com/office/drawing/2014/main" id="{9F205C98-DF7D-4A4D-9C9B-8D9F322961B5}"/>
                </a:ext>
              </a:extLst>
            </p:cNvPr>
            <p:cNvPicPr>
              <a:picLocks noChangeAspect="1"/>
            </p:cNvPicPr>
            <p:nvPr/>
          </p:nvPicPr>
          <p:blipFill>
            <a:blip r:embed="rId3"/>
            <a:stretch>
              <a:fillRect/>
            </a:stretch>
          </p:blipFill>
          <p:spPr>
            <a:xfrm>
              <a:off x="953654" y="1611979"/>
              <a:ext cx="1694063" cy="1702533"/>
            </a:xfrm>
            <a:prstGeom prst="rect">
              <a:avLst/>
            </a:prstGeom>
          </p:spPr>
        </p:pic>
        <p:sp>
          <p:nvSpPr>
            <p:cNvPr id="41" name="Rectangle 40">
              <a:extLst>
                <a:ext uri="{FF2B5EF4-FFF2-40B4-BE49-F238E27FC236}">
                  <a16:creationId xmlns:a16="http://schemas.microsoft.com/office/drawing/2014/main" id="{DB9CE57E-47C6-3D45-99B6-F7C024624703}"/>
                </a:ext>
              </a:extLst>
            </p:cNvPr>
            <p:cNvSpPr/>
            <p:nvPr/>
          </p:nvSpPr>
          <p:spPr>
            <a:xfrm>
              <a:off x="771069" y="3258997"/>
              <a:ext cx="2059231"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Fast data transfer</a:t>
              </a:r>
            </a:p>
          </p:txBody>
        </p:sp>
        <p:sp>
          <p:nvSpPr>
            <p:cNvPr id="19" name="Rectangle 18">
              <a:extLst>
                <a:ext uri="{FF2B5EF4-FFF2-40B4-BE49-F238E27FC236}">
                  <a16:creationId xmlns:a16="http://schemas.microsoft.com/office/drawing/2014/main" id="{BACC4EC2-AD11-B648-825A-E5BBEA8A3868}"/>
                </a:ext>
              </a:extLst>
            </p:cNvPr>
            <p:cNvSpPr/>
            <p:nvPr/>
          </p:nvSpPr>
          <p:spPr>
            <a:xfrm>
              <a:off x="297463" y="4124632"/>
              <a:ext cx="3006445" cy="2579168"/>
            </a:xfrm>
            <a:prstGeom prst="rect">
              <a:avLst/>
            </a:prstGeom>
          </p:spPr>
          <p:txBody>
            <a:bodyPr wrap="square">
              <a:spAutoFit/>
            </a:bodyPr>
            <a:lstStyle/>
            <a:p>
              <a:pPr marL="178594" indent="-178594" defTabSz="285728">
                <a:spcBef>
                  <a:spcPts val="375"/>
                </a:spcBef>
                <a:spcAft>
                  <a:spcPts val="375"/>
                </a:spcAft>
                <a:buFont typeface="Arial" panose="020B0604020202020204" pitchFamily="34" charset="0"/>
                <a:buChar char="•"/>
                <a:defRP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10x faster than open-source tools</a:t>
              </a:r>
            </a:p>
            <a:p>
              <a:pPr marL="178594" indent="-178594" defTabSz="285728">
                <a:spcBef>
                  <a:spcPts val="375"/>
                </a:spcBef>
                <a:spcAft>
                  <a:spcPts val="375"/>
                </a:spcAft>
                <a:buFont typeface="Arial" panose="020B0604020202020204" pitchFamily="34" charset="0"/>
                <a:buChar char="•"/>
                <a:defRP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Highly optimized network transfer</a:t>
              </a:r>
            </a:p>
            <a:p>
              <a:pPr marL="178594" indent="-178594" defTabSz="285728">
                <a:spcBef>
                  <a:spcPts val="375"/>
                </a:spcBef>
                <a:spcAft>
                  <a:spcPts val="375"/>
                </a:spcAft>
                <a:buFont typeface="Arial" panose="020B0604020202020204" pitchFamily="34" charset="0"/>
                <a:buChar char="•"/>
                <a:defRP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 to 10 Gbps per agent (100 TB/day) </a:t>
              </a:r>
            </a:p>
            <a:p>
              <a:pPr marL="178594" indent="-178594" defTabSz="285728">
                <a:spcBef>
                  <a:spcPts val="375"/>
                </a:spcBef>
                <a:spcAft>
                  <a:spcPts val="375"/>
                </a:spcAft>
                <a:buFont typeface="Arial" panose="020B0604020202020204" pitchFamily="34" charset="0"/>
                <a:buChar char="•"/>
                <a:defRPr/>
              </a:pPr>
              <a:endPar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 name="Group 4">
            <a:extLst>
              <a:ext uri="{FF2B5EF4-FFF2-40B4-BE49-F238E27FC236}">
                <a16:creationId xmlns:a16="http://schemas.microsoft.com/office/drawing/2014/main" id="{ADC45685-8E57-8143-8F7D-0706E8273383}"/>
              </a:ext>
            </a:extLst>
          </p:cNvPr>
          <p:cNvGrpSpPr/>
          <p:nvPr/>
        </p:nvGrpSpPr>
        <p:grpSpPr>
          <a:xfrm>
            <a:off x="5646544" y="1012987"/>
            <a:ext cx="1644154" cy="2522863"/>
            <a:chOff x="9034470" y="1620779"/>
            <a:chExt cx="2630647" cy="4036581"/>
          </a:xfrm>
        </p:grpSpPr>
        <p:sp>
          <p:nvSpPr>
            <p:cNvPr id="44" name="Rectangle 43">
              <a:extLst>
                <a:ext uri="{FF2B5EF4-FFF2-40B4-BE49-F238E27FC236}">
                  <a16:creationId xmlns:a16="http://schemas.microsoft.com/office/drawing/2014/main" id="{4FF40318-E8ED-4941-9DFE-A32EE021C832}"/>
                </a:ext>
              </a:extLst>
            </p:cNvPr>
            <p:cNvSpPr/>
            <p:nvPr/>
          </p:nvSpPr>
          <p:spPr>
            <a:xfrm>
              <a:off x="9320177" y="3258995"/>
              <a:ext cx="2059231"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Fully managed</a:t>
              </a:r>
            </a:p>
          </p:txBody>
        </p:sp>
        <p:pic>
          <p:nvPicPr>
            <p:cNvPr id="18" name="Picture 17">
              <a:extLst>
                <a:ext uri="{FF2B5EF4-FFF2-40B4-BE49-F238E27FC236}">
                  <a16:creationId xmlns:a16="http://schemas.microsoft.com/office/drawing/2014/main" id="{B3FA4838-AC1F-924C-A1C7-9E1B96C0B60C}"/>
                </a:ext>
              </a:extLst>
            </p:cNvPr>
            <p:cNvPicPr>
              <a:picLocks noChangeAspect="1"/>
            </p:cNvPicPr>
            <p:nvPr/>
          </p:nvPicPr>
          <p:blipFill>
            <a:blip r:embed="rId4"/>
            <a:stretch>
              <a:fillRect/>
            </a:stretch>
          </p:blipFill>
          <p:spPr>
            <a:xfrm>
              <a:off x="9498524" y="1620779"/>
              <a:ext cx="1702538" cy="1702538"/>
            </a:xfrm>
            <a:prstGeom prst="rect">
              <a:avLst/>
            </a:prstGeom>
          </p:spPr>
        </p:pic>
        <p:sp>
          <p:nvSpPr>
            <p:cNvPr id="20" name="Rectangle 19">
              <a:extLst>
                <a:ext uri="{FF2B5EF4-FFF2-40B4-BE49-F238E27FC236}">
                  <a16:creationId xmlns:a16="http://schemas.microsoft.com/office/drawing/2014/main" id="{B08A5173-FECF-7D46-878F-C730171D764C}"/>
                </a:ext>
              </a:extLst>
            </p:cNvPr>
            <p:cNvSpPr/>
            <p:nvPr/>
          </p:nvSpPr>
          <p:spPr>
            <a:xfrm>
              <a:off x="9034470" y="4124632"/>
              <a:ext cx="2630647" cy="1532728"/>
            </a:xfrm>
            <a:prstGeom prst="rect">
              <a:avLst/>
            </a:prstGeom>
          </p:spPr>
          <p:txBody>
            <a:bodyPr wrap="square">
              <a:spAutoFit/>
            </a:bodyPr>
            <a:lstStyle/>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Integrates with AWS Management and monitoring services</a:t>
              </a:r>
            </a:p>
          </p:txBody>
        </p:sp>
      </p:grpSp>
      <p:grpSp>
        <p:nvGrpSpPr>
          <p:cNvPr id="4" name="Group 3">
            <a:extLst>
              <a:ext uri="{FF2B5EF4-FFF2-40B4-BE49-F238E27FC236}">
                <a16:creationId xmlns:a16="http://schemas.microsoft.com/office/drawing/2014/main" id="{F7EAB774-5926-F248-8A96-25A7E74C77CB}"/>
              </a:ext>
            </a:extLst>
          </p:cNvPr>
          <p:cNvGrpSpPr/>
          <p:nvPr/>
        </p:nvGrpSpPr>
        <p:grpSpPr>
          <a:xfrm>
            <a:off x="3832824" y="1187982"/>
            <a:ext cx="1644154" cy="2899301"/>
            <a:chOff x="6132518" y="1900771"/>
            <a:chExt cx="2630647" cy="4638880"/>
          </a:xfrm>
        </p:grpSpPr>
        <p:sp>
          <p:nvSpPr>
            <p:cNvPr id="43" name="Rectangle 42">
              <a:extLst>
                <a:ext uri="{FF2B5EF4-FFF2-40B4-BE49-F238E27FC236}">
                  <a16:creationId xmlns:a16="http://schemas.microsoft.com/office/drawing/2014/main" id="{F359C8C7-3A3A-C343-B923-632C689DDF7B}"/>
                </a:ext>
              </a:extLst>
            </p:cNvPr>
            <p:cNvSpPr/>
            <p:nvPr/>
          </p:nvSpPr>
          <p:spPr>
            <a:xfrm>
              <a:off x="6135854" y="3258996"/>
              <a:ext cx="2623975"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Secure and Reliable</a:t>
              </a:r>
            </a:p>
          </p:txBody>
        </p:sp>
        <p:pic>
          <p:nvPicPr>
            <p:cNvPr id="17" name="Graphic 31">
              <a:extLst>
                <a:ext uri="{FF2B5EF4-FFF2-40B4-BE49-F238E27FC236}">
                  <a16:creationId xmlns:a16="http://schemas.microsoft.com/office/drawing/2014/main" id="{F4975427-7A84-D741-91DB-C72AFCD871E0}"/>
                </a:ext>
              </a:extLst>
            </p:cNvPr>
            <p:cNvPicPr>
              <a:picLocks noChangeAspect="1"/>
            </p:cNvPicPr>
            <p:nvPr/>
          </p:nvPicPr>
          <p:blipFill>
            <a:blip r:embed="rId5"/>
            <a:stretch>
              <a:fillRect/>
            </a:stretch>
          </p:blipFill>
          <p:spPr>
            <a:xfrm>
              <a:off x="6834540" y="1900771"/>
              <a:ext cx="1226603" cy="1226603"/>
            </a:xfrm>
            <a:prstGeom prst="rect">
              <a:avLst/>
            </a:prstGeom>
          </p:spPr>
        </p:pic>
        <p:sp>
          <p:nvSpPr>
            <p:cNvPr id="21" name="Rectangle 20">
              <a:extLst>
                <a:ext uri="{FF2B5EF4-FFF2-40B4-BE49-F238E27FC236}">
                  <a16:creationId xmlns:a16="http://schemas.microsoft.com/office/drawing/2014/main" id="{6E19E95D-6899-A745-8CFE-37540057E8E5}"/>
                </a:ext>
              </a:extLst>
            </p:cNvPr>
            <p:cNvSpPr/>
            <p:nvPr/>
          </p:nvSpPr>
          <p:spPr>
            <a:xfrm>
              <a:off x="6132518" y="4124631"/>
              <a:ext cx="2630647" cy="2415020"/>
            </a:xfrm>
            <a:prstGeom prst="rect">
              <a:avLst/>
            </a:prstGeom>
          </p:spPr>
          <p:txBody>
            <a:bodyPr wrap="square">
              <a:spAutoFit/>
            </a:bodyPr>
            <a:lstStyle/>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Securely transfer to any storage tier</a:t>
              </a:r>
            </a:p>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End-to-end encryption</a:t>
              </a:r>
            </a:p>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End-to-end data verification</a:t>
              </a:r>
            </a:p>
          </p:txBody>
        </p:sp>
      </p:grpSp>
      <p:grpSp>
        <p:nvGrpSpPr>
          <p:cNvPr id="3" name="Group 2">
            <a:extLst>
              <a:ext uri="{FF2B5EF4-FFF2-40B4-BE49-F238E27FC236}">
                <a16:creationId xmlns:a16="http://schemas.microsoft.com/office/drawing/2014/main" id="{A563889C-E02E-2441-AFBA-F6040BB0C694}"/>
              </a:ext>
            </a:extLst>
          </p:cNvPr>
          <p:cNvGrpSpPr/>
          <p:nvPr/>
        </p:nvGrpSpPr>
        <p:grpSpPr>
          <a:xfrm>
            <a:off x="2234508" y="1026409"/>
            <a:ext cx="1428750" cy="2889416"/>
            <a:chOff x="3575213" y="1642255"/>
            <a:chExt cx="2286000" cy="4623065"/>
          </a:xfrm>
        </p:grpSpPr>
        <p:pic>
          <p:nvPicPr>
            <p:cNvPr id="133" name="Picture 132">
              <a:extLst>
                <a:ext uri="{FF2B5EF4-FFF2-40B4-BE49-F238E27FC236}">
                  <a16:creationId xmlns:a16="http://schemas.microsoft.com/office/drawing/2014/main" id="{AB8D3DC6-31CB-AE43-BC11-68978142A68D}"/>
                </a:ext>
              </a:extLst>
            </p:cNvPr>
            <p:cNvPicPr>
              <a:picLocks noChangeAspect="1"/>
            </p:cNvPicPr>
            <p:nvPr/>
          </p:nvPicPr>
          <p:blipFill>
            <a:blip r:embed="rId6"/>
            <a:stretch>
              <a:fillRect/>
            </a:stretch>
          </p:blipFill>
          <p:spPr>
            <a:xfrm>
              <a:off x="3871181" y="1642255"/>
              <a:ext cx="1694065" cy="1702538"/>
            </a:xfrm>
            <a:prstGeom prst="rect">
              <a:avLst/>
            </a:prstGeom>
          </p:spPr>
        </p:pic>
        <p:sp>
          <p:nvSpPr>
            <p:cNvPr id="42" name="Rectangle 41">
              <a:extLst>
                <a:ext uri="{FF2B5EF4-FFF2-40B4-BE49-F238E27FC236}">
                  <a16:creationId xmlns:a16="http://schemas.microsoft.com/office/drawing/2014/main" id="{35D0D6F1-0955-E74C-AACF-870CE5D5712B}"/>
                </a:ext>
              </a:extLst>
            </p:cNvPr>
            <p:cNvSpPr/>
            <p:nvPr/>
          </p:nvSpPr>
          <p:spPr>
            <a:xfrm>
              <a:off x="3688599" y="3258996"/>
              <a:ext cx="2059230" cy="517064"/>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Easy to Use</a:t>
              </a:r>
            </a:p>
          </p:txBody>
        </p:sp>
        <p:sp>
          <p:nvSpPr>
            <p:cNvPr id="22" name="Rectangle 21">
              <a:extLst>
                <a:ext uri="{FF2B5EF4-FFF2-40B4-BE49-F238E27FC236}">
                  <a16:creationId xmlns:a16="http://schemas.microsoft.com/office/drawing/2014/main" id="{1A6EC9A2-6905-ED4C-8795-DADD511656B9}"/>
                </a:ext>
              </a:extLst>
            </p:cNvPr>
            <p:cNvSpPr/>
            <p:nvPr/>
          </p:nvSpPr>
          <p:spPr>
            <a:xfrm>
              <a:off x="3575213" y="4127299"/>
              <a:ext cx="2286000" cy="2138021"/>
            </a:xfrm>
            <a:prstGeom prst="rect">
              <a:avLst/>
            </a:prstGeom>
          </p:spPr>
          <p:txBody>
            <a:bodyPr wrap="square">
              <a:spAutoFit/>
            </a:bodyPr>
            <a:lstStyle/>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 in-cloud infrastructure </a:t>
              </a:r>
            </a:p>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Schedule transfers</a:t>
              </a:r>
            </a:p>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Throttle bandwidth</a:t>
              </a:r>
            </a:p>
          </p:txBody>
        </p:sp>
      </p:grpSp>
      <p:grpSp>
        <p:nvGrpSpPr>
          <p:cNvPr id="6" name="Group 5">
            <a:extLst>
              <a:ext uri="{FF2B5EF4-FFF2-40B4-BE49-F238E27FC236}">
                <a16:creationId xmlns:a16="http://schemas.microsoft.com/office/drawing/2014/main" id="{F505323D-188D-3A46-8653-4E413BE2E5B1}"/>
              </a:ext>
            </a:extLst>
          </p:cNvPr>
          <p:cNvGrpSpPr/>
          <p:nvPr/>
        </p:nvGrpSpPr>
        <p:grpSpPr>
          <a:xfrm>
            <a:off x="7460265" y="1012987"/>
            <a:ext cx="1497822" cy="2901171"/>
            <a:chOff x="11936423" y="1620779"/>
            <a:chExt cx="2396515" cy="4641872"/>
          </a:xfrm>
        </p:grpSpPr>
        <p:pic>
          <p:nvPicPr>
            <p:cNvPr id="37" name="Graphic 36">
              <a:extLst>
                <a:ext uri="{FF2B5EF4-FFF2-40B4-BE49-F238E27FC236}">
                  <a16:creationId xmlns:a16="http://schemas.microsoft.com/office/drawing/2014/main" id="{6DA2BB8E-2CDC-F544-9316-D2AC46399FD6}"/>
                </a:ext>
              </a:extLst>
            </p:cNvPr>
            <p:cNvPicPr>
              <a:picLocks noChangeAspect="1"/>
            </p:cNvPicPr>
            <p:nvPr/>
          </p:nvPicPr>
          <p:blipFill>
            <a:blip r:embed="rId7"/>
            <a:stretch>
              <a:fillRect/>
            </a:stretch>
          </p:blipFill>
          <p:spPr>
            <a:xfrm>
              <a:off x="12283414" y="1620779"/>
              <a:ext cx="1702532" cy="1702533"/>
            </a:xfrm>
            <a:prstGeom prst="rect">
              <a:avLst/>
            </a:prstGeom>
          </p:spPr>
        </p:pic>
        <p:sp>
          <p:nvSpPr>
            <p:cNvPr id="45" name="Rectangle 44">
              <a:extLst>
                <a:ext uri="{FF2B5EF4-FFF2-40B4-BE49-F238E27FC236}">
                  <a16:creationId xmlns:a16="http://schemas.microsoft.com/office/drawing/2014/main" id="{76AE7127-A03C-434E-A513-2C31180A31C3}"/>
                </a:ext>
              </a:extLst>
            </p:cNvPr>
            <p:cNvSpPr/>
            <p:nvPr/>
          </p:nvSpPr>
          <p:spPr>
            <a:xfrm>
              <a:off x="12105065" y="3258996"/>
              <a:ext cx="2059230"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Cost-effective</a:t>
              </a:r>
            </a:p>
          </p:txBody>
        </p:sp>
        <p:sp>
          <p:nvSpPr>
            <p:cNvPr id="23" name="Rectangle 22">
              <a:extLst>
                <a:ext uri="{FF2B5EF4-FFF2-40B4-BE49-F238E27FC236}">
                  <a16:creationId xmlns:a16="http://schemas.microsoft.com/office/drawing/2014/main" id="{06E4FC49-AB14-3844-A5FC-53C8A70F6D3A}"/>
                </a:ext>
              </a:extLst>
            </p:cNvPr>
            <p:cNvSpPr/>
            <p:nvPr/>
          </p:nvSpPr>
          <p:spPr>
            <a:xfrm>
              <a:off x="11936423" y="4124631"/>
              <a:ext cx="2396515" cy="2138020"/>
            </a:xfrm>
            <a:prstGeom prst="rect">
              <a:avLst/>
            </a:prstGeom>
          </p:spPr>
          <p:txBody>
            <a:bodyPr wrap="square">
              <a:spAutoFit/>
            </a:bodyPr>
            <a:lstStyle/>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Pay only for data transferred </a:t>
              </a:r>
            </a:p>
            <a:p>
              <a:pPr marL="178594" indent="-178594" defTabSz="285728">
                <a:spcBef>
                  <a:spcPts val="375"/>
                </a:spcBef>
                <a:spcAft>
                  <a:spcPts val="375"/>
                </a:spcAft>
                <a:buFont typeface="Arial" panose="020B0604020202020204" pitchFamily="34" charset="0"/>
                <a:buChar char="•"/>
              </a:pPr>
              <a:r>
                <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$0.0125/GB or $12.50/TB</a:t>
              </a:r>
            </a:p>
            <a:p>
              <a:pPr marL="178594" indent="-178594" defTabSz="285728">
                <a:spcBef>
                  <a:spcPts val="375"/>
                </a:spcBef>
                <a:spcAft>
                  <a:spcPts val="375"/>
                </a:spcAft>
                <a:buFont typeface="Arial" panose="020B0604020202020204" pitchFamily="34" charset="0"/>
                <a:buChar char="•"/>
              </a:pPr>
              <a:endParaRPr lang="en-US" sz="1125" spc="63"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337164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Amazon Snow Family</a:t>
            </a:r>
          </a:p>
        </p:txBody>
      </p:sp>
    </p:spTree>
    <p:extLst>
      <p:ext uri="{BB962C8B-B14F-4D97-AF65-F5344CB8AC3E}">
        <p14:creationId xmlns:p14="http://schemas.microsoft.com/office/powerpoint/2010/main" val="2570110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179875"/>
            <a:ext cx="8013280" cy="857250"/>
          </a:xfrm>
        </p:spPr>
        <p:txBody>
          <a:bodyPr>
            <a:normAutofit/>
          </a:bodyPr>
          <a:lstStyle/>
          <a:p>
            <a:r>
              <a:rPr lang="en-US" b="1" dirty="0">
                <a:latin typeface="Amazon Ember" charset="0"/>
                <a:ea typeface="Amazon Ember" charset="0"/>
                <a:cs typeface="Amazon Ember" charset="0"/>
              </a:rPr>
              <a:t>Amazon Snowball Edge and Snowcone</a:t>
            </a:r>
          </a:p>
        </p:txBody>
      </p:sp>
      <p:sp>
        <p:nvSpPr>
          <p:cNvPr id="3" name="Content Placeholder 2"/>
          <p:cNvSpPr>
            <a:spLocks noGrp="1"/>
          </p:cNvSpPr>
          <p:nvPr>
            <p:ph idx="1"/>
          </p:nvPr>
        </p:nvSpPr>
        <p:spPr/>
        <p:txBody>
          <a:bodyPr>
            <a:noAutofit/>
          </a:bodyPr>
          <a:lstStyle/>
          <a:p>
            <a:pPr marL="342900" indent="-342900">
              <a:buFont typeface="Arial" charset="0"/>
              <a:buChar char="•"/>
            </a:pPr>
            <a:r>
              <a:rPr lang="en-US" dirty="0">
                <a:latin typeface="Amazon Ember" charset="0"/>
                <a:ea typeface="Amazon Ember" charset="0"/>
                <a:cs typeface="Amazon Ember" charset="0"/>
              </a:rPr>
              <a:t>Tera</a:t>
            </a:r>
            <a:r>
              <a:rPr lang="en-US" sz="2400" dirty="0">
                <a:latin typeface="Amazon Ember" charset="0"/>
                <a:ea typeface="Amazon Ember" charset="0"/>
                <a:cs typeface="Amazon Ember" charset="0"/>
              </a:rPr>
              <a:t>byte scale data transport</a:t>
            </a:r>
          </a:p>
          <a:p>
            <a:pPr marL="342900" indent="-342900">
              <a:buFont typeface="Arial" charset="0"/>
              <a:buChar char="•"/>
            </a:pPr>
            <a:r>
              <a:rPr lang="en-US" sz="2400" dirty="0">
                <a:latin typeface="Amazon Ember" charset="0"/>
                <a:ea typeface="Amazon Ember" charset="0"/>
                <a:cs typeface="Amazon Ember" charset="0"/>
              </a:rPr>
              <a:t>Uses secure appliances</a:t>
            </a:r>
          </a:p>
          <a:p>
            <a:pPr marL="342900" indent="-342900">
              <a:buFont typeface="Arial" charset="0"/>
              <a:buChar char="•"/>
            </a:pPr>
            <a:r>
              <a:rPr lang="en-US" sz="2400" dirty="0">
                <a:latin typeface="Amazon Ember" charset="0"/>
                <a:ea typeface="Amazon Ember" charset="0"/>
                <a:cs typeface="Amazon Ember" charset="0"/>
              </a:rPr>
              <a:t>Faster than Internet for significant data sets</a:t>
            </a:r>
          </a:p>
          <a:p>
            <a:pPr marL="342900" indent="-342900">
              <a:buFont typeface="Arial" charset="0"/>
              <a:buChar char="•"/>
            </a:pPr>
            <a:r>
              <a:rPr lang="en-US" sz="2400" dirty="0">
                <a:latin typeface="Amazon Ember" charset="0"/>
                <a:ea typeface="Amazon Ember" charset="0"/>
                <a:cs typeface="Amazon Ember" charset="0"/>
              </a:rPr>
              <a:t>Import into S3</a:t>
            </a:r>
          </a:p>
          <a:p>
            <a:pPr marL="342900" indent="-342900">
              <a:buFont typeface="Arial" charset="0"/>
              <a:buChar char="•"/>
            </a:pPr>
            <a:r>
              <a:rPr lang="en-US" sz="2400" dirty="0">
                <a:latin typeface="Amazon Ember" charset="0"/>
                <a:ea typeface="Amazon Ember" charset="0"/>
                <a:cs typeface="Amazon Ember" charset="0"/>
              </a:rPr>
              <a:t>HIPAA Compliant</a:t>
            </a:r>
            <a:endParaRPr lang="en-US" sz="1800" dirty="0">
              <a:solidFill>
                <a:srgbClr val="FF0000"/>
              </a:solidFill>
              <a:latin typeface="Amazon Ember" charset="0"/>
              <a:ea typeface="Amazon Ember" charset="0"/>
              <a:cs typeface="Amazon Ember" charset="0"/>
            </a:endParaRPr>
          </a:p>
        </p:txBody>
      </p:sp>
      <p:pic>
        <p:nvPicPr>
          <p:cNvPr id="1026" name="Picture 2" descr="reinvent-2015-recap_snowb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093" y="2527709"/>
            <a:ext cx="1905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095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clazier\Desktop\Snowball\snowball_touchups_v2\Transparent - Lowres\_0002_AWSpro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8" y="742152"/>
            <a:ext cx="2119313" cy="44291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clazier\Desktop\Snowball\snowball_touchups_v2\Transparent - Lowres\_0003_AWSpro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7" y="1398162"/>
            <a:ext cx="3158966" cy="35661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p:cNvSpPr>
            <a:spLocks noChangeArrowheads="1"/>
          </p:cNvSpPr>
          <p:nvPr/>
        </p:nvSpPr>
        <p:spPr bwMode="auto">
          <a:xfrm>
            <a:off x="187325" y="128588"/>
            <a:ext cx="84994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fontAlgn="base">
              <a:spcBef>
                <a:spcPct val="0"/>
              </a:spcBef>
              <a:spcAft>
                <a:spcPct val="0"/>
              </a:spcAft>
            </a:pPr>
            <a:r>
              <a:rPr lang="en-US" sz="2400" dirty="0">
                <a:solidFill>
                  <a:schemeClr val="bg2"/>
                </a:solidFill>
              </a:rPr>
              <a:t>What is Snowball? </a:t>
            </a:r>
          </a:p>
          <a:p>
            <a:pPr fontAlgn="base">
              <a:spcBef>
                <a:spcPct val="0"/>
              </a:spcBef>
              <a:spcAft>
                <a:spcPct val="0"/>
              </a:spcAft>
            </a:pPr>
            <a:r>
              <a:rPr lang="en-US" sz="2400" i="1" dirty="0">
                <a:solidFill>
                  <a:schemeClr val="accent1"/>
                </a:solidFill>
              </a:rPr>
              <a:t>Terabyte scale data transport </a:t>
            </a:r>
            <a:endParaRPr lang="en-US" altLang="en-US" sz="2800" i="1" u="sng" dirty="0">
              <a:solidFill>
                <a:schemeClr val="accent1"/>
              </a:solidFill>
              <a:cs typeface="Arial" pitchFamily="34" charset="0"/>
            </a:endParaRPr>
          </a:p>
        </p:txBody>
      </p:sp>
      <p:sp>
        <p:nvSpPr>
          <p:cNvPr id="7" name="Rectangle 1"/>
          <p:cNvSpPr>
            <a:spLocks noChangeArrowheads="1"/>
          </p:cNvSpPr>
          <p:nvPr/>
        </p:nvSpPr>
        <p:spPr bwMode="auto">
          <a:xfrm>
            <a:off x="2971800" y="1986974"/>
            <a:ext cx="182879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E-ink shipping label</a:t>
            </a:r>
            <a:endParaRPr lang="en-US" altLang="en-US" sz="1600" b="1" u="sng" dirty="0">
              <a:solidFill>
                <a:schemeClr val="bg2"/>
              </a:solidFill>
              <a:cs typeface="Arial" pitchFamily="34" charset="0"/>
            </a:endParaRPr>
          </a:p>
        </p:txBody>
      </p:sp>
      <p:sp>
        <p:nvSpPr>
          <p:cNvPr id="11" name="Rectangle 1"/>
          <p:cNvSpPr>
            <a:spLocks noChangeArrowheads="1"/>
          </p:cNvSpPr>
          <p:nvPr/>
        </p:nvSpPr>
        <p:spPr bwMode="auto">
          <a:xfrm>
            <a:off x="2326372" y="885460"/>
            <a:ext cx="18287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Ruggedized</a:t>
            </a:r>
          </a:p>
          <a:p>
            <a:pPr algn="ctr" fontAlgn="base">
              <a:spcBef>
                <a:spcPct val="0"/>
              </a:spcBef>
              <a:spcAft>
                <a:spcPct val="0"/>
              </a:spcAft>
            </a:pPr>
            <a:r>
              <a:rPr lang="en-US" altLang="en-US" sz="1600" b="1" dirty="0">
                <a:solidFill>
                  <a:schemeClr val="bg2"/>
                </a:solidFill>
                <a:cs typeface="Arial" pitchFamily="34" charset="0"/>
              </a:rPr>
              <a:t>case</a:t>
            </a:r>
          </a:p>
          <a:p>
            <a:pPr algn="ctr" fontAlgn="base">
              <a:spcBef>
                <a:spcPct val="0"/>
              </a:spcBef>
              <a:spcAft>
                <a:spcPct val="0"/>
              </a:spcAft>
            </a:pPr>
            <a:r>
              <a:rPr lang="en-US" altLang="en-US" sz="1600" b="1" dirty="0">
                <a:solidFill>
                  <a:schemeClr val="bg2"/>
                </a:solidFill>
                <a:cs typeface="Arial" pitchFamily="34" charset="0"/>
              </a:rPr>
              <a:t>“8.5G Impact”</a:t>
            </a:r>
          </a:p>
        </p:txBody>
      </p:sp>
      <p:sp>
        <p:nvSpPr>
          <p:cNvPr id="12" name="Rectangle 1"/>
          <p:cNvSpPr>
            <a:spLocks noChangeArrowheads="1"/>
          </p:cNvSpPr>
          <p:nvPr/>
        </p:nvSpPr>
        <p:spPr bwMode="auto">
          <a:xfrm>
            <a:off x="6930864" y="4037468"/>
            <a:ext cx="2057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All data encrypted end-to-end</a:t>
            </a:r>
            <a:endParaRPr lang="en-US" altLang="en-US" sz="1600" b="1" dirty="0">
              <a:solidFill>
                <a:schemeClr val="bg2"/>
              </a:solidFill>
              <a:cs typeface="Arial" pitchFamily="34" charset="0"/>
            </a:endParaRPr>
          </a:p>
        </p:txBody>
      </p:sp>
      <p:sp>
        <p:nvSpPr>
          <p:cNvPr id="13" name="Rectangle 1"/>
          <p:cNvSpPr>
            <a:spLocks noChangeArrowheads="1"/>
          </p:cNvSpPr>
          <p:nvPr/>
        </p:nvSpPr>
        <p:spPr bwMode="auto">
          <a:xfrm>
            <a:off x="3124199" y="4476750"/>
            <a:ext cx="16763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80 TB</a:t>
            </a:r>
          </a:p>
          <a:p>
            <a:pPr algn="ctr" fontAlgn="base">
              <a:spcBef>
                <a:spcPct val="0"/>
              </a:spcBef>
              <a:spcAft>
                <a:spcPct val="0"/>
              </a:spcAft>
            </a:pPr>
            <a:r>
              <a:rPr lang="en-US" sz="1600" b="1" dirty="0">
                <a:solidFill>
                  <a:schemeClr val="bg2"/>
                </a:solidFill>
              </a:rPr>
              <a:t>10G network</a:t>
            </a:r>
          </a:p>
        </p:txBody>
      </p:sp>
      <p:sp>
        <p:nvSpPr>
          <p:cNvPr id="14" name="Rectangle 1"/>
          <p:cNvSpPr>
            <a:spLocks noChangeArrowheads="1"/>
          </p:cNvSpPr>
          <p:nvPr/>
        </p:nvSpPr>
        <p:spPr bwMode="auto">
          <a:xfrm>
            <a:off x="6781800" y="971550"/>
            <a:ext cx="182879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Rain &amp; dust resistant</a:t>
            </a:r>
            <a:endParaRPr lang="en-US" altLang="en-US" sz="1600" b="1" dirty="0">
              <a:solidFill>
                <a:schemeClr val="bg2"/>
              </a:solidFill>
              <a:cs typeface="Arial" pitchFamily="34" charset="0"/>
            </a:endParaRPr>
          </a:p>
        </p:txBody>
      </p:sp>
      <p:sp>
        <p:nvSpPr>
          <p:cNvPr id="15" name="Rectangle 1"/>
          <p:cNvSpPr>
            <a:spLocks noChangeArrowheads="1"/>
          </p:cNvSpPr>
          <p:nvPr/>
        </p:nvSpPr>
        <p:spPr bwMode="auto">
          <a:xfrm>
            <a:off x="6919912" y="2190750"/>
            <a:ext cx="22240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fontAlgn="base">
              <a:spcBef>
                <a:spcPct val="0"/>
              </a:spcBef>
              <a:spcAft>
                <a:spcPct val="0"/>
              </a:spcAft>
            </a:pPr>
            <a:r>
              <a:rPr lang="en-US" sz="1600" b="1" dirty="0">
                <a:solidFill>
                  <a:schemeClr val="bg2"/>
                </a:solidFill>
              </a:rPr>
              <a:t>Tamper-resistant </a:t>
            </a:r>
          </a:p>
          <a:p>
            <a:pPr algn="ctr" fontAlgn="base">
              <a:spcBef>
                <a:spcPct val="0"/>
              </a:spcBef>
              <a:spcAft>
                <a:spcPct val="0"/>
              </a:spcAft>
            </a:pPr>
            <a:r>
              <a:rPr lang="en-US" altLang="en-US" sz="1600" b="1" dirty="0">
                <a:solidFill>
                  <a:schemeClr val="bg2"/>
                </a:solidFill>
                <a:cs typeface="Arial" pitchFamily="34" charset="0"/>
              </a:rPr>
              <a:t>case &amp; electronics </a:t>
            </a:r>
          </a:p>
        </p:txBody>
      </p:sp>
      <p:cxnSp>
        <p:nvCxnSpPr>
          <p:cNvPr id="3" name="Straight Arrow Connector 2"/>
          <p:cNvCxnSpPr/>
          <p:nvPr/>
        </p:nvCxnSpPr>
        <p:spPr>
          <a:xfrm flipH="1">
            <a:off x="2514600" y="2419350"/>
            <a:ext cx="1066800" cy="609600"/>
          </a:xfrm>
          <a:prstGeom prst="straightConnector1">
            <a:avLst/>
          </a:prstGeom>
          <a:ln w="50800">
            <a:solidFill>
              <a:schemeClr val="tx1">
                <a:lumMod val="9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4100" name="Picture 4" descr="C:\Users\clazier\Desktop\Snowball\snowball_touchups_v2\Transparent - Highres\ein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344" y="2723564"/>
            <a:ext cx="1286312" cy="175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312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85F4FA1-DCED-6749-8536-E8AEA1022CC2}"/>
              </a:ext>
            </a:extLst>
          </p:cNvPr>
          <p:cNvSpPr txBox="1">
            <a:spLocks/>
          </p:cNvSpPr>
          <p:nvPr/>
        </p:nvSpPr>
        <p:spPr>
          <a:xfrm>
            <a:off x="202406" y="217134"/>
            <a:ext cx="8741404" cy="674749"/>
          </a:xfrm>
          <a:prstGeom prst="rect">
            <a:avLst/>
          </a:prstGeom>
        </p:spPr>
        <p:txBody>
          <a:bodyPr vert="horz" wrap="square" lIns="114300" tIns="91440" rIns="114300" bIns="91440" rtlCol="0" anchor="t">
            <a:noAutofit/>
          </a:bodyPr>
          <a:lstStyle>
            <a:lvl1pPr algn="l" defTabSz="731520" rtl="0" eaLnBrk="1" latinLnBrk="0" hangingPunct="1">
              <a:spcBef>
                <a:spcPct val="0"/>
              </a:spcBef>
              <a:buNone/>
              <a:defRPr lang="en-US" sz="4480" b="0" i="0" kern="1200" dirty="0">
                <a:solidFill>
                  <a:schemeClr val="bg1"/>
                </a:solidFill>
                <a:latin typeface="Amazon Ember Regular" charset="0"/>
                <a:ea typeface="+mj-ea"/>
                <a:cs typeface="Amazon Ember Regular" charset="0"/>
              </a:defRPr>
            </a:lvl1pPr>
          </a:lstStyle>
          <a:p>
            <a:pPr defTabSz="457200"/>
            <a:r>
              <a:rPr lang="en-US" sz="2800" dirty="0">
                <a:solidFill>
                  <a:srgbClr val="FFFFFF"/>
                </a:solidFill>
              </a:rPr>
              <a:t>2 Snowball Edge options</a:t>
            </a:r>
          </a:p>
        </p:txBody>
      </p:sp>
      <p:grpSp>
        <p:nvGrpSpPr>
          <p:cNvPr id="14" name="Group 13">
            <a:extLst>
              <a:ext uri="{FF2B5EF4-FFF2-40B4-BE49-F238E27FC236}">
                <a16:creationId xmlns:a16="http://schemas.microsoft.com/office/drawing/2014/main" id="{5E82A1A2-A207-4F36-B3EF-60E5BD552A25}"/>
              </a:ext>
            </a:extLst>
          </p:cNvPr>
          <p:cNvGrpSpPr/>
          <p:nvPr/>
        </p:nvGrpSpPr>
        <p:grpSpPr>
          <a:xfrm>
            <a:off x="4572000" y="948247"/>
            <a:ext cx="4369594" cy="2736636"/>
            <a:chOff x="7315200" y="2224515"/>
            <a:chExt cx="6991350" cy="4378620"/>
          </a:xfrm>
        </p:grpSpPr>
        <p:grpSp>
          <p:nvGrpSpPr>
            <p:cNvPr id="15" name="Group 14">
              <a:extLst>
                <a:ext uri="{FF2B5EF4-FFF2-40B4-BE49-F238E27FC236}">
                  <a16:creationId xmlns:a16="http://schemas.microsoft.com/office/drawing/2014/main" id="{EEFAABFC-7FE2-4458-97CD-92DDDC3A328F}"/>
                </a:ext>
              </a:extLst>
            </p:cNvPr>
            <p:cNvGrpSpPr/>
            <p:nvPr/>
          </p:nvGrpSpPr>
          <p:grpSpPr>
            <a:xfrm>
              <a:off x="7315200" y="3568125"/>
              <a:ext cx="6991350" cy="3035010"/>
              <a:chOff x="7315200" y="3568125"/>
              <a:chExt cx="6991350" cy="3035010"/>
            </a:xfrm>
          </p:grpSpPr>
          <p:sp>
            <p:nvSpPr>
              <p:cNvPr id="22" name="TextBox 21">
                <a:extLst>
                  <a:ext uri="{FF2B5EF4-FFF2-40B4-BE49-F238E27FC236}">
                    <a16:creationId xmlns:a16="http://schemas.microsoft.com/office/drawing/2014/main" id="{B871CADA-7037-424E-B63C-F7D8AE4F9415}"/>
                  </a:ext>
                </a:extLst>
              </p:cNvPr>
              <p:cNvSpPr txBox="1"/>
              <p:nvPr/>
            </p:nvSpPr>
            <p:spPr>
              <a:xfrm>
                <a:off x="7315200" y="4208631"/>
                <a:ext cx="6991350" cy="2394504"/>
              </a:xfrm>
              <a:prstGeom prst="rect">
                <a:avLst/>
              </a:prstGeom>
              <a:noFill/>
            </p:spPr>
            <p:txBody>
              <a:bodyPr wrap="square" lIns="114300" rtlCol="0">
                <a:spAutoFit/>
              </a:bodyPr>
              <a:lstStyle/>
              <a:p>
                <a:pPr marL="217289" indent="-217289" defTabSz="571500">
                  <a:lnSpc>
                    <a:spcPct val="90000"/>
                  </a:lnSpc>
                  <a:spcAft>
                    <a:spcPts val="500"/>
                  </a:spcAft>
                  <a:buFont typeface="Arial" panose="020B0604020202020204" pitchFamily="34" charset="0"/>
                  <a:buChar char="•"/>
                  <a:defRPr/>
                </a:pPr>
                <a:r>
                  <a:rPr lang="en-US" sz="1750" kern="0" dirty="0">
                    <a:solidFill>
                      <a:srgbClr val="FFCE3F"/>
                    </a:solidFill>
                    <a:latin typeface="Amazon Ember"/>
                    <a:ea typeface="Amazon Ember" panose="020B0603020204020204" pitchFamily="34" charset="0"/>
                    <a:cs typeface="Amazon Ember" panose="020B0603020204020204" pitchFamily="34" charset="0"/>
                  </a:rPr>
                  <a:t>80 TB usable S3-compatible storage</a:t>
                </a:r>
              </a:p>
              <a:p>
                <a:pPr marL="217289" indent="-217289" defTabSz="571500">
                  <a:lnSpc>
                    <a:spcPct val="90000"/>
                  </a:lnSpc>
                  <a:spcAft>
                    <a:spcPts val="500"/>
                  </a:spcAft>
                  <a:buFont typeface="Arial" panose="020B0604020202020204" pitchFamily="34" charset="0"/>
                  <a:buChar char="•"/>
                  <a:defRPr/>
                </a:pPr>
                <a:r>
                  <a:rPr lang="en-US" sz="1750" kern="0" dirty="0">
                    <a:solidFill>
                      <a:srgbClr val="FFFFFF"/>
                    </a:solidFill>
                    <a:latin typeface="Amazon Ember"/>
                    <a:ea typeface="Amazon Ember" panose="020B0603020204020204" pitchFamily="34" charset="0"/>
                    <a:cs typeface="Amazon Ember" panose="020B0603020204020204" pitchFamily="34" charset="0"/>
                  </a:rPr>
                  <a:t>sbe1 instances (equivalent to C5)</a:t>
                </a:r>
              </a:p>
              <a:p>
                <a:pPr marL="217289" indent="-217289" defTabSz="571500">
                  <a:lnSpc>
                    <a:spcPct val="90000"/>
                  </a:lnSpc>
                  <a:spcAft>
                    <a:spcPts val="500"/>
                  </a:spcAft>
                  <a:buFont typeface="Arial" panose="020B0604020202020204" pitchFamily="34" charset="0"/>
                  <a:buChar char="•"/>
                  <a:defRPr/>
                </a:pPr>
                <a:r>
                  <a:rPr lang="en-US" sz="1750" kern="0" dirty="0">
                    <a:solidFill>
                      <a:srgbClr val="FFFFFF"/>
                    </a:solidFill>
                    <a:latin typeface="Amazon Ember"/>
                    <a:ea typeface="Amazon Ember" panose="020B0603020204020204" pitchFamily="34" charset="0"/>
                    <a:cs typeface="Amazon Ember" panose="020B0603020204020204" pitchFamily="34" charset="0"/>
                  </a:rPr>
                  <a:t>Up to 40 vCPUs, 80 GiB of memory, 1 TB SATA SSD</a:t>
                </a:r>
              </a:p>
              <a:p>
                <a:pPr marL="217289" indent="-217289" defTabSz="571500">
                  <a:lnSpc>
                    <a:spcPct val="90000"/>
                  </a:lnSpc>
                  <a:spcAft>
                    <a:spcPts val="500"/>
                  </a:spcAft>
                  <a:buFont typeface="Arial" panose="020B0604020202020204" pitchFamily="34" charset="0"/>
                  <a:buChar char="•"/>
                  <a:defRPr/>
                </a:pPr>
                <a:r>
                  <a:rPr lang="en-US" sz="1750" kern="0" dirty="0">
                    <a:solidFill>
                      <a:srgbClr val="FFFFFF"/>
                    </a:solidFill>
                    <a:latin typeface="Amazon Ember"/>
                    <a:ea typeface="Amazon Ember" panose="020B0603020204020204" pitchFamily="34" charset="0"/>
                    <a:cs typeface="Amazon Ember" panose="020B0603020204020204" pitchFamily="34" charset="0"/>
                  </a:rPr>
                  <a:t>Object storage clustering available</a:t>
                </a:r>
              </a:p>
            </p:txBody>
          </p:sp>
          <p:sp>
            <p:nvSpPr>
              <p:cNvPr id="23" name="TextBox 22">
                <a:extLst>
                  <a:ext uri="{FF2B5EF4-FFF2-40B4-BE49-F238E27FC236}">
                    <a16:creationId xmlns:a16="http://schemas.microsoft.com/office/drawing/2014/main" id="{79EE262C-FA03-45C8-BCE9-118CAC3582B3}"/>
                  </a:ext>
                </a:extLst>
              </p:cNvPr>
              <p:cNvSpPr txBox="1"/>
              <p:nvPr/>
            </p:nvSpPr>
            <p:spPr>
              <a:xfrm>
                <a:off x="7315200" y="3568125"/>
                <a:ext cx="6991350" cy="640176"/>
              </a:xfrm>
              <a:prstGeom prst="rect">
                <a:avLst/>
              </a:prstGeom>
              <a:noFill/>
            </p:spPr>
            <p:txBody>
              <a:bodyPr wrap="square" lIns="114300" rtlCol="0">
                <a:spAutoFit/>
              </a:bodyPr>
              <a:lstStyle/>
              <a:p>
                <a:pPr defTabSz="571500">
                  <a:defRPr/>
                </a:pPr>
                <a:r>
                  <a:rPr lang="en-US" sz="2000" b="1" kern="0" dirty="0">
                    <a:solidFill>
                      <a:srgbClr val="FFCE3F"/>
                    </a:solidFill>
                    <a:latin typeface="Amazon Ember"/>
                    <a:ea typeface="Amazon Ember" panose="020B0603020204020204" pitchFamily="34" charset="0"/>
                    <a:cs typeface="Amazon Ember" panose="020B0603020204020204" pitchFamily="34" charset="0"/>
                  </a:rPr>
                  <a:t>Storage optimized</a:t>
                </a:r>
              </a:p>
            </p:txBody>
          </p:sp>
        </p:grpSp>
        <p:grpSp>
          <p:nvGrpSpPr>
            <p:cNvPr id="16" name="Graphic 28">
              <a:extLst>
                <a:ext uri="{FF2B5EF4-FFF2-40B4-BE49-F238E27FC236}">
                  <a16:creationId xmlns:a16="http://schemas.microsoft.com/office/drawing/2014/main" id="{D6F1E374-931A-470F-9F99-4D56C5340365}"/>
                </a:ext>
              </a:extLst>
            </p:cNvPr>
            <p:cNvGrpSpPr/>
            <p:nvPr/>
          </p:nvGrpSpPr>
          <p:grpSpPr>
            <a:xfrm>
              <a:off x="7498559" y="2224515"/>
              <a:ext cx="872590" cy="948472"/>
              <a:chOff x="7572374" y="2259439"/>
              <a:chExt cx="438150" cy="476253"/>
            </a:xfrm>
            <a:solidFill>
              <a:srgbClr val="1D516C"/>
            </a:solidFill>
          </p:grpSpPr>
          <p:sp>
            <p:nvSpPr>
              <p:cNvPr id="17" name="Freeform: Shape 34">
                <a:extLst>
                  <a:ext uri="{FF2B5EF4-FFF2-40B4-BE49-F238E27FC236}">
                    <a16:creationId xmlns:a16="http://schemas.microsoft.com/office/drawing/2014/main" id="{09993B3A-7919-41C9-AF0F-1BD5BD8BC51C}"/>
                  </a:ext>
                </a:extLst>
              </p:cNvPr>
              <p:cNvSpPr/>
              <p:nvPr/>
            </p:nvSpPr>
            <p:spPr>
              <a:xfrm>
                <a:off x="7572374" y="2259439"/>
                <a:ext cx="438150" cy="476253"/>
              </a:xfrm>
              <a:custGeom>
                <a:avLst/>
                <a:gdLst>
                  <a:gd name="connsiteX0" fmla="*/ 428625 w 438150"/>
                  <a:gd name="connsiteY0" fmla="*/ 247653 h 476253"/>
                  <a:gd name="connsiteX1" fmla="*/ 361950 w 438150"/>
                  <a:gd name="connsiteY1" fmla="*/ 247653 h 476253"/>
                  <a:gd name="connsiteX2" fmla="*/ 361950 w 438150"/>
                  <a:gd name="connsiteY2" fmla="*/ 132401 h 476253"/>
                  <a:gd name="connsiteX3" fmla="*/ 360998 w 438150"/>
                  <a:gd name="connsiteY3" fmla="*/ 129543 h 476253"/>
                  <a:gd name="connsiteX4" fmla="*/ 359093 w 438150"/>
                  <a:gd name="connsiteY4" fmla="*/ 126686 h 476253"/>
                  <a:gd name="connsiteX5" fmla="*/ 359093 w 438150"/>
                  <a:gd name="connsiteY5" fmla="*/ 126686 h 476253"/>
                  <a:gd name="connsiteX6" fmla="*/ 225743 w 438150"/>
                  <a:gd name="connsiteY6" fmla="*/ 2861 h 476253"/>
                  <a:gd name="connsiteX7" fmla="*/ 219075 w 438150"/>
                  <a:gd name="connsiteY7" fmla="*/ 3 h 476253"/>
                  <a:gd name="connsiteX8" fmla="*/ 85725 w 438150"/>
                  <a:gd name="connsiteY8" fmla="*/ 3 h 476253"/>
                  <a:gd name="connsiteX9" fmla="*/ 76200 w 438150"/>
                  <a:gd name="connsiteY9" fmla="*/ 9528 h 476253"/>
                  <a:gd name="connsiteX10" fmla="*/ 76200 w 438150"/>
                  <a:gd name="connsiteY10" fmla="*/ 247653 h 476253"/>
                  <a:gd name="connsiteX11" fmla="*/ 9525 w 438150"/>
                  <a:gd name="connsiteY11" fmla="*/ 247653 h 476253"/>
                  <a:gd name="connsiteX12" fmla="*/ 0 w 438150"/>
                  <a:gd name="connsiteY12" fmla="*/ 257178 h 476253"/>
                  <a:gd name="connsiteX13" fmla="*/ 0 w 438150"/>
                  <a:gd name="connsiteY13" fmla="*/ 441963 h 476253"/>
                  <a:gd name="connsiteX14" fmla="*/ 34099 w 438150"/>
                  <a:gd name="connsiteY14" fmla="*/ 476253 h 476253"/>
                  <a:gd name="connsiteX15" fmla="*/ 34290 w 438150"/>
                  <a:gd name="connsiteY15" fmla="*/ 476253 h 476253"/>
                  <a:gd name="connsiteX16" fmla="*/ 403860 w 438150"/>
                  <a:gd name="connsiteY16" fmla="*/ 476253 h 476253"/>
                  <a:gd name="connsiteX17" fmla="*/ 438150 w 438150"/>
                  <a:gd name="connsiteY17" fmla="*/ 442154 h 476253"/>
                  <a:gd name="connsiteX18" fmla="*/ 438150 w 438150"/>
                  <a:gd name="connsiteY18" fmla="*/ 441963 h 476253"/>
                  <a:gd name="connsiteX19" fmla="*/ 438150 w 438150"/>
                  <a:gd name="connsiteY19" fmla="*/ 441963 h 476253"/>
                  <a:gd name="connsiteX20" fmla="*/ 438150 w 438150"/>
                  <a:gd name="connsiteY20" fmla="*/ 257178 h 476253"/>
                  <a:gd name="connsiteX21" fmla="*/ 428625 w 438150"/>
                  <a:gd name="connsiteY21" fmla="*/ 247653 h 476253"/>
                  <a:gd name="connsiteX22" fmla="*/ 228600 w 438150"/>
                  <a:gd name="connsiteY22" fmla="*/ 31436 h 476253"/>
                  <a:gd name="connsiteX23" fmla="*/ 327660 w 438150"/>
                  <a:gd name="connsiteY23" fmla="*/ 123828 h 476253"/>
                  <a:gd name="connsiteX24" fmla="*/ 228600 w 438150"/>
                  <a:gd name="connsiteY24" fmla="*/ 123828 h 476253"/>
                  <a:gd name="connsiteX25" fmla="*/ 95250 w 438150"/>
                  <a:gd name="connsiteY25" fmla="*/ 19053 h 476253"/>
                  <a:gd name="connsiteX26" fmla="*/ 209550 w 438150"/>
                  <a:gd name="connsiteY26" fmla="*/ 19053 h 476253"/>
                  <a:gd name="connsiteX27" fmla="*/ 209550 w 438150"/>
                  <a:gd name="connsiteY27" fmla="*/ 142878 h 476253"/>
                  <a:gd name="connsiteX28" fmla="*/ 342900 w 438150"/>
                  <a:gd name="connsiteY28" fmla="*/ 142878 h 476253"/>
                  <a:gd name="connsiteX29" fmla="*/ 342900 w 438150"/>
                  <a:gd name="connsiteY29" fmla="*/ 247653 h 476253"/>
                  <a:gd name="connsiteX30" fmla="*/ 95250 w 438150"/>
                  <a:gd name="connsiteY30" fmla="*/ 247653 h 476253"/>
                  <a:gd name="connsiteX31" fmla="*/ 419100 w 438150"/>
                  <a:gd name="connsiteY31" fmla="*/ 441963 h 476253"/>
                  <a:gd name="connsiteX32" fmla="*/ 404244 w 438150"/>
                  <a:gd name="connsiteY32" fmla="*/ 457203 h 476253"/>
                  <a:gd name="connsiteX33" fmla="*/ 403860 w 438150"/>
                  <a:gd name="connsiteY33" fmla="*/ 457203 h 476253"/>
                  <a:gd name="connsiteX34" fmla="*/ 34290 w 438150"/>
                  <a:gd name="connsiteY34" fmla="*/ 457203 h 476253"/>
                  <a:gd name="connsiteX35" fmla="*/ 19050 w 438150"/>
                  <a:gd name="connsiteY35" fmla="*/ 442347 h 476253"/>
                  <a:gd name="connsiteX36" fmla="*/ 19050 w 438150"/>
                  <a:gd name="connsiteY36" fmla="*/ 441963 h 476253"/>
                  <a:gd name="connsiteX37" fmla="*/ 19050 w 438150"/>
                  <a:gd name="connsiteY37" fmla="*/ 441963 h 476253"/>
                  <a:gd name="connsiteX38" fmla="*/ 19050 w 438150"/>
                  <a:gd name="connsiteY38" fmla="*/ 266703 h 476253"/>
                  <a:gd name="connsiteX39" fmla="*/ 419100 w 438150"/>
                  <a:gd name="connsiteY39" fmla="*/ 266703 h 47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8150" h="476253">
                    <a:moveTo>
                      <a:pt x="428625" y="247653"/>
                    </a:moveTo>
                    <a:lnTo>
                      <a:pt x="361950" y="247653"/>
                    </a:lnTo>
                    <a:lnTo>
                      <a:pt x="361950" y="132401"/>
                    </a:lnTo>
                    <a:cubicBezTo>
                      <a:pt x="362076" y="131354"/>
                      <a:pt x="361727" y="130305"/>
                      <a:pt x="360998" y="129543"/>
                    </a:cubicBezTo>
                    <a:cubicBezTo>
                      <a:pt x="360998" y="128591"/>
                      <a:pt x="360045" y="127638"/>
                      <a:pt x="359093" y="126686"/>
                    </a:cubicBezTo>
                    <a:lnTo>
                      <a:pt x="359093" y="126686"/>
                    </a:lnTo>
                    <a:lnTo>
                      <a:pt x="225743" y="2861"/>
                    </a:lnTo>
                    <a:cubicBezTo>
                      <a:pt x="224045" y="979"/>
                      <a:pt x="221609" y="-65"/>
                      <a:pt x="219075" y="3"/>
                    </a:cubicBezTo>
                    <a:lnTo>
                      <a:pt x="85725" y="3"/>
                    </a:lnTo>
                    <a:cubicBezTo>
                      <a:pt x="80465" y="3"/>
                      <a:pt x="76200" y="4268"/>
                      <a:pt x="76200" y="9528"/>
                    </a:cubicBezTo>
                    <a:lnTo>
                      <a:pt x="76200" y="247653"/>
                    </a:lnTo>
                    <a:lnTo>
                      <a:pt x="9525" y="247653"/>
                    </a:lnTo>
                    <a:cubicBezTo>
                      <a:pt x="4265" y="247653"/>
                      <a:pt x="0" y="251918"/>
                      <a:pt x="0" y="257178"/>
                    </a:cubicBezTo>
                    <a:lnTo>
                      <a:pt x="0" y="441963"/>
                    </a:lnTo>
                    <a:cubicBezTo>
                      <a:pt x="-53" y="460848"/>
                      <a:pt x="15214" y="476200"/>
                      <a:pt x="34099" y="476253"/>
                    </a:cubicBezTo>
                    <a:cubicBezTo>
                      <a:pt x="34163" y="476253"/>
                      <a:pt x="34227" y="476253"/>
                      <a:pt x="34290" y="476253"/>
                    </a:cubicBezTo>
                    <a:lnTo>
                      <a:pt x="403860" y="476253"/>
                    </a:lnTo>
                    <a:cubicBezTo>
                      <a:pt x="422745" y="476306"/>
                      <a:pt x="438097" y="461039"/>
                      <a:pt x="438150" y="442154"/>
                    </a:cubicBezTo>
                    <a:cubicBezTo>
                      <a:pt x="438150" y="442090"/>
                      <a:pt x="438150" y="442027"/>
                      <a:pt x="438150" y="441963"/>
                    </a:cubicBezTo>
                    <a:lnTo>
                      <a:pt x="438150" y="441963"/>
                    </a:lnTo>
                    <a:lnTo>
                      <a:pt x="438150" y="257178"/>
                    </a:lnTo>
                    <a:cubicBezTo>
                      <a:pt x="438150" y="251918"/>
                      <a:pt x="433886" y="247653"/>
                      <a:pt x="428625" y="247653"/>
                    </a:cubicBezTo>
                    <a:close/>
                    <a:moveTo>
                      <a:pt x="228600" y="31436"/>
                    </a:moveTo>
                    <a:lnTo>
                      <a:pt x="327660" y="123828"/>
                    </a:lnTo>
                    <a:lnTo>
                      <a:pt x="228600" y="123828"/>
                    </a:lnTo>
                    <a:close/>
                    <a:moveTo>
                      <a:pt x="95250" y="19053"/>
                    </a:moveTo>
                    <a:lnTo>
                      <a:pt x="209550" y="19053"/>
                    </a:lnTo>
                    <a:lnTo>
                      <a:pt x="209550" y="142878"/>
                    </a:lnTo>
                    <a:lnTo>
                      <a:pt x="342900" y="142878"/>
                    </a:lnTo>
                    <a:lnTo>
                      <a:pt x="342900" y="247653"/>
                    </a:lnTo>
                    <a:lnTo>
                      <a:pt x="95250" y="247653"/>
                    </a:lnTo>
                    <a:close/>
                    <a:moveTo>
                      <a:pt x="419100" y="441963"/>
                    </a:moveTo>
                    <a:cubicBezTo>
                      <a:pt x="419206" y="450274"/>
                      <a:pt x="412555" y="457097"/>
                      <a:pt x="404244" y="457203"/>
                    </a:cubicBezTo>
                    <a:cubicBezTo>
                      <a:pt x="404116" y="457205"/>
                      <a:pt x="403988" y="457205"/>
                      <a:pt x="403860" y="457203"/>
                    </a:cubicBezTo>
                    <a:lnTo>
                      <a:pt x="34290" y="457203"/>
                    </a:lnTo>
                    <a:cubicBezTo>
                      <a:pt x="25979" y="457309"/>
                      <a:pt x="19156" y="450658"/>
                      <a:pt x="19050" y="442347"/>
                    </a:cubicBezTo>
                    <a:cubicBezTo>
                      <a:pt x="19049" y="442219"/>
                      <a:pt x="19049" y="442091"/>
                      <a:pt x="19050" y="441963"/>
                    </a:cubicBezTo>
                    <a:lnTo>
                      <a:pt x="19050" y="441963"/>
                    </a:lnTo>
                    <a:lnTo>
                      <a:pt x="19050" y="266703"/>
                    </a:lnTo>
                    <a:lnTo>
                      <a:pt x="419100" y="266703"/>
                    </a:lnTo>
                    <a:close/>
                  </a:path>
                </a:pathLst>
              </a:custGeom>
              <a:grpFill/>
              <a:ln w="9525" cap="flat">
                <a:solidFill>
                  <a:srgbClr val="FFFFFF"/>
                </a:solidFill>
                <a:prstDash val="solid"/>
                <a:miter/>
              </a:ln>
            </p:spPr>
            <p:txBody>
              <a:bodyPr rtlCol="0" anchor="ctr"/>
              <a:lstStyle/>
              <a:p>
                <a:pPr defTabSz="571500"/>
                <a:endParaRPr lang="en-US" sz="1125" kern="0" dirty="0">
                  <a:solidFill>
                    <a:srgbClr val="1D516C"/>
                  </a:solidFill>
                  <a:latin typeface="Arial"/>
                </a:endParaRPr>
              </a:p>
            </p:txBody>
          </p:sp>
          <p:sp>
            <p:nvSpPr>
              <p:cNvPr id="18" name="Freeform: Shape 35">
                <a:extLst>
                  <a:ext uri="{FF2B5EF4-FFF2-40B4-BE49-F238E27FC236}">
                    <a16:creationId xmlns:a16="http://schemas.microsoft.com/office/drawing/2014/main" id="{294B3A41-B26E-44DD-917D-0EAD7EF20E69}"/>
                  </a:ext>
                </a:extLst>
              </p:cNvPr>
              <p:cNvSpPr/>
              <p:nvPr/>
            </p:nvSpPr>
            <p:spPr>
              <a:xfrm>
                <a:off x="7705725" y="238326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rgbClr val="527FFF"/>
              </a:solidFill>
              <a:ln w="9525" cap="flat">
                <a:noFill/>
                <a:prstDash val="solid"/>
                <a:miter/>
              </a:ln>
            </p:spPr>
            <p:txBody>
              <a:bodyPr rtlCol="0" anchor="ctr"/>
              <a:lstStyle/>
              <a:p>
                <a:pPr defTabSz="571500"/>
                <a:endParaRPr lang="en-US" sz="1125" kern="0" dirty="0">
                  <a:solidFill>
                    <a:srgbClr val="1D516C"/>
                  </a:solidFill>
                  <a:latin typeface="Arial"/>
                </a:endParaRPr>
              </a:p>
            </p:txBody>
          </p:sp>
          <p:sp>
            <p:nvSpPr>
              <p:cNvPr id="19" name="Freeform: Shape 36">
                <a:extLst>
                  <a:ext uri="{FF2B5EF4-FFF2-40B4-BE49-F238E27FC236}">
                    <a16:creationId xmlns:a16="http://schemas.microsoft.com/office/drawing/2014/main" id="{80FC17AD-B6C6-4ACB-A4E6-1115D29C19FE}"/>
                  </a:ext>
                </a:extLst>
              </p:cNvPr>
              <p:cNvSpPr/>
              <p:nvPr/>
            </p:nvSpPr>
            <p:spPr>
              <a:xfrm>
                <a:off x="7705725" y="2326118"/>
                <a:ext cx="38100" cy="19050"/>
              </a:xfrm>
              <a:custGeom>
                <a:avLst/>
                <a:gdLst>
                  <a:gd name="connsiteX0" fmla="*/ 0 w 38100"/>
                  <a:gd name="connsiteY0" fmla="*/ 0 h 19050"/>
                  <a:gd name="connsiteX1" fmla="*/ 38100 w 38100"/>
                  <a:gd name="connsiteY1" fmla="*/ 0 h 19050"/>
                  <a:gd name="connsiteX2" fmla="*/ 38100 w 38100"/>
                  <a:gd name="connsiteY2" fmla="*/ 19050 h 19050"/>
                  <a:gd name="connsiteX3" fmla="*/ 0 w 381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 h="19050">
                    <a:moveTo>
                      <a:pt x="0" y="0"/>
                    </a:moveTo>
                    <a:lnTo>
                      <a:pt x="38100" y="0"/>
                    </a:lnTo>
                    <a:lnTo>
                      <a:pt x="38100" y="19050"/>
                    </a:lnTo>
                    <a:lnTo>
                      <a:pt x="0" y="19050"/>
                    </a:lnTo>
                    <a:close/>
                  </a:path>
                </a:pathLst>
              </a:custGeom>
              <a:solidFill>
                <a:srgbClr val="527FFF"/>
              </a:solidFill>
              <a:ln w="9525" cap="flat">
                <a:noFill/>
                <a:prstDash val="solid"/>
                <a:miter/>
              </a:ln>
            </p:spPr>
            <p:txBody>
              <a:bodyPr rtlCol="0" anchor="ctr"/>
              <a:lstStyle/>
              <a:p>
                <a:pPr defTabSz="571500"/>
                <a:endParaRPr lang="en-US" sz="1125" kern="0" dirty="0">
                  <a:solidFill>
                    <a:srgbClr val="1D516C"/>
                  </a:solidFill>
                  <a:latin typeface="Arial"/>
                </a:endParaRPr>
              </a:p>
            </p:txBody>
          </p:sp>
          <p:sp>
            <p:nvSpPr>
              <p:cNvPr id="20" name="Freeform: Shape 37">
                <a:extLst>
                  <a:ext uri="{FF2B5EF4-FFF2-40B4-BE49-F238E27FC236}">
                    <a16:creationId xmlns:a16="http://schemas.microsoft.com/office/drawing/2014/main" id="{85E36C39-01A0-4DD7-BC0C-D81B5902C332}"/>
                  </a:ext>
                </a:extLst>
              </p:cNvPr>
              <p:cNvSpPr/>
              <p:nvPr/>
            </p:nvSpPr>
            <p:spPr>
              <a:xfrm>
                <a:off x="7705725" y="2449943"/>
                <a:ext cx="171450" cy="19050"/>
              </a:xfrm>
              <a:custGeom>
                <a:avLst/>
                <a:gdLst>
                  <a:gd name="connsiteX0" fmla="*/ 0 w 171450"/>
                  <a:gd name="connsiteY0" fmla="*/ 0 h 19050"/>
                  <a:gd name="connsiteX1" fmla="*/ 171450 w 171450"/>
                  <a:gd name="connsiteY1" fmla="*/ 0 h 19050"/>
                  <a:gd name="connsiteX2" fmla="*/ 171450 w 171450"/>
                  <a:gd name="connsiteY2" fmla="*/ 19050 h 19050"/>
                  <a:gd name="connsiteX3" fmla="*/ 0 w 1714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71450" h="19050">
                    <a:moveTo>
                      <a:pt x="0" y="0"/>
                    </a:moveTo>
                    <a:lnTo>
                      <a:pt x="171450" y="0"/>
                    </a:lnTo>
                    <a:lnTo>
                      <a:pt x="171450" y="19050"/>
                    </a:lnTo>
                    <a:lnTo>
                      <a:pt x="0" y="19050"/>
                    </a:lnTo>
                    <a:close/>
                  </a:path>
                </a:pathLst>
              </a:custGeom>
              <a:solidFill>
                <a:srgbClr val="527FFF"/>
              </a:solidFill>
              <a:ln w="9525" cap="flat">
                <a:noFill/>
                <a:prstDash val="solid"/>
                <a:miter/>
              </a:ln>
            </p:spPr>
            <p:txBody>
              <a:bodyPr rtlCol="0" anchor="ctr"/>
              <a:lstStyle/>
              <a:p>
                <a:pPr defTabSz="571500"/>
                <a:endParaRPr lang="en-US" sz="1125" kern="0" dirty="0">
                  <a:solidFill>
                    <a:srgbClr val="1D516C"/>
                  </a:solidFill>
                  <a:latin typeface="Arial"/>
                </a:endParaRPr>
              </a:p>
            </p:txBody>
          </p:sp>
          <p:sp>
            <p:nvSpPr>
              <p:cNvPr id="21" name="Freeform: Shape 38">
                <a:extLst>
                  <a:ext uri="{FF2B5EF4-FFF2-40B4-BE49-F238E27FC236}">
                    <a16:creationId xmlns:a16="http://schemas.microsoft.com/office/drawing/2014/main" id="{516BD258-6C9A-4455-B2D9-212299F88374}"/>
                  </a:ext>
                </a:extLst>
              </p:cNvPr>
              <p:cNvSpPr/>
              <p:nvPr/>
            </p:nvSpPr>
            <p:spPr>
              <a:xfrm>
                <a:off x="7705725" y="2564243"/>
                <a:ext cx="171450" cy="76200"/>
              </a:xfrm>
              <a:custGeom>
                <a:avLst/>
                <a:gdLst>
                  <a:gd name="connsiteX0" fmla="*/ 171450 w 171450"/>
                  <a:gd name="connsiteY0" fmla="*/ 53340 h 76200"/>
                  <a:gd name="connsiteX1" fmla="*/ 148590 w 171450"/>
                  <a:gd name="connsiteY1" fmla="*/ 76200 h 76200"/>
                  <a:gd name="connsiteX2" fmla="*/ 22860 w 171450"/>
                  <a:gd name="connsiteY2" fmla="*/ 76200 h 76200"/>
                  <a:gd name="connsiteX3" fmla="*/ 0 w 171450"/>
                  <a:gd name="connsiteY3" fmla="*/ 53340 h 76200"/>
                  <a:gd name="connsiteX4" fmla="*/ 0 w 171450"/>
                  <a:gd name="connsiteY4" fmla="*/ 53340 h 76200"/>
                  <a:gd name="connsiteX5" fmla="*/ 0 w 171450"/>
                  <a:gd name="connsiteY5" fmla="*/ 22860 h 76200"/>
                  <a:gd name="connsiteX6" fmla="*/ 22860 w 171450"/>
                  <a:gd name="connsiteY6" fmla="*/ 0 h 76200"/>
                  <a:gd name="connsiteX7" fmla="*/ 148590 w 171450"/>
                  <a:gd name="connsiteY7" fmla="*/ 0 h 76200"/>
                  <a:gd name="connsiteX8" fmla="*/ 171450 w 171450"/>
                  <a:gd name="connsiteY8" fmla="*/ 22860 h 76200"/>
                  <a:gd name="connsiteX9" fmla="*/ 19050 w 171450"/>
                  <a:gd name="connsiteY9" fmla="*/ 22860 h 76200"/>
                  <a:gd name="connsiteX10" fmla="*/ 19050 w 171450"/>
                  <a:gd name="connsiteY10" fmla="*/ 53340 h 76200"/>
                  <a:gd name="connsiteX11" fmla="*/ 22860 w 171450"/>
                  <a:gd name="connsiteY11" fmla="*/ 57150 h 76200"/>
                  <a:gd name="connsiteX12" fmla="*/ 148590 w 171450"/>
                  <a:gd name="connsiteY12" fmla="*/ 57150 h 76200"/>
                  <a:gd name="connsiteX13" fmla="*/ 152400 w 171450"/>
                  <a:gd name="connsiteY13" fmla="*/ 53340 h 76200"/>
                  <a:gd name="connsiteX14" fmla="*/ 152400 w 171450"/>
                  <a:gd name="connsiteY14" fmla="*/ 22860 h 76200"/>
                  <a:gd name="connsiteX15" fmla="*/ 148590 w 171450"/>
                  <a:gd name="connsiteY15" fmla="*/ 19050 h 76200"/>
                  <a:gd name="connsiteX16" fmla="*/ 22860 w 171450"/>
                  <a:gd name="connsiteY16" fmla="*/ 19050 h 76200"/>
                  <a:gd name="connsiteX17" fmla="*/ 19050 w 171450"/>
                  <a:gd name="connsiteY17" fmla="*/ 2286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450" h="76200">
                    <a:moveTo>
                      <a:pt x="171450" y="53340"/>
                    </a:moveTo>
                    <a:cubicBezTo>
                      <a:pt x="171398" y="65944"/>
                      <a:pt x="161194" y="76148"/>
                      <a:pt x="148590" y="76200"/>
                    </a:cubicBezTo>
                    <a:lnTo>
                      <a:pt x="22860" y="76200"/>
                    </a:lnTo>
                    <a:cubicBezTo>
                      <a:pt x="10299" y="76046"/>
                      <a:pt x="154" y="65901"/>
                      <a:pt x="0" y="53340"/>
                    </a:cubicBezTo>
                    <a:lnTo>
                      <a:pt x="0" y="53340"/>
                    </a:lnTo>
                    <a:lnTo>
                      <a:pt x="0" y="22860"/>
                    </a:lnTo>
                    <a:cubicBezTo>
                      <a:pt x="154" y="10299"/>
                      <a:pt x="10299" y="154"/>
                      <a:pt x="22860" y="0"/>
                    </a:cubicBezTo>
                    <a:lnTo>
                      <a:pt x="148590" y="0"/>
                    </a:lnTo>
                    <a:cubicBezTo>
                      <a:pt x="161194" y="52"/>
                      <a:pt x="171398" y="10256"/>
                      <a:pt x="171450" y="22860"/>
                    </a:cubicBezTo>
                    <a:close/>
                    <a:moveTo>
                      <a:pt x="19050" y="22860"/>
                    </a:moveTo>
                    <a:lnTo>
                      <a:pt x="19050" y="53340"/>
                    </a:lnTo>
                    <a:cubicBezTo>
                      <a:pt x="19050" y="55444"/>
                      <a:pt x="20756" y="57150"/>
                      <a:pt x="22860" y="57150"/>
                    </a:cubicBezTo>
                    <a:lnTo>
                      <a:pt x="148590" y="57150"/>
                    </a:lnTo>
                    <a:cubicBezTo>
                      <a:pt x="150694" y="57150"/>
                      <a:pt x="152400" y="55444"/>
                      <a:pt x="152400" y="53340"/>
                    </a:cubicBezTo>
                    <a:lnTo>
                      <a:pt x="152400" y="22860"/>
                    </a:lnTo>
                    <a:cubicBezTo>
                      <a:pt x="152400" y="20756"/>
                      <a:pt x="150694" y="19050"/>
                      <a:pt x="148590" y="19050"/>
                    </a:cubicBezTo>
                    <a:lnTo>
                      <a:pt x="22860" y="19050"/>
                    </a:lnTo>
                    <a:cubicBezTo>
                      <a:pt x="20756" y="19050"/>
                      <a:pt x="19050" y="20756"/>
                      <a:pt x="19050" y="22860"/>
                    </a:cubicBezTo>
                    <a:close/>
                  </a:path>
                </a:pathLst>
              </a:custGeom>
              <a:grpFill/>
              <a:ln w="9525" cap="flat">
                <a:noFill/>
                <a:prstDash val="solid"/>
                <a:miter/>
              </a:ln>
            </p:spPr>
            <p:txBody>
              <a:bodyPr rtlCol="0" anchor="ctr"/>
              <a:lstStyle/>
              <a:p>
                <a:pPr defTabSz="571500"/>
                <a:endParaRPr lang="en-US" sz="1125" kern="0" dirty="0">
                  <a:solidFill>
                    <a:srgbClr val="1D516C"/>
                  </a:solidFill>
                  <a:latin typeface="Arial"/>
                </a:endParaRPr>
              </a:p>
            </p:txBody>
          </p:sp>
        </p:grpSp>
      </p:grpSp>
      <p:grpSp>
        <p:nvGrpSpPr>
          <p:cNvPr id="24" name="Group 23">
            <a:extLst>
              <a:ext uri="{FF2B5EF4-FFF2-40B4-BE49-F238E27FC236}">
                <a16:creationId xmlns:a16="http://schemas.microsoft.com/office/drawing/2014/main" id="{48E62980-BB65-4105-8629-43EEA3484C07}"/>
              </a:ext>
            </a:extLst>
          </p:cNvPr>
          <p:cNvGrpSpPr/>
          <p:nvPr/>
        </p:nvGrpSpPr>
        <p:grpSpPr>
          <a:xfrm>
            <a:off x="202406" y="891883"/>
            <a:ext cx="4369594" cy="2793000"/>
            <a:chOff x="323850" y="2134332"/>
            <a:chExt cx="6991350" cy="4468800"/>
          </a:xfrm>
        </p:grpSpPr>
        <p:grpSp>
          <p:nvGrpSpPr>
            <p:cNvPr id="25" name="Group 24">
              <a:extLst>
                <a:ext uri="{FF2B5EF4-FFF2-40B4-BE49-F238E27FC236}">
                  <a16:creationId xmlns:a16="http://schemas.microsoft.com/office/drawing/2014/main" id="{A15A1F32-35A2-4B2E-8760-F47D89683E8D}"/>
                </a:ext>
              </a:extLst>
            </p:cNvPr>
            <p:cNvGrpSpPr/>
            <p:nvPr/>
          </p:nvGrpSpPr>
          <p:grpSpPr>
            <a:xfrm>
              <a:off x="323850" y="3568125"/>
              <a:ext cx="6991350" cy="3035007"/>
              <a:chOff x="323850" y="3568125"/>
              <a:chExt cx="6991350" cy="3035007"/>
            </a:xfrm>
          </p:grpSpPr>
          <p:sp>
            <p:nvSpPr>
              <p:cNvPr id="29" name="TextBox 28">
                <a:extLst>
                  <a:ext uri="{FF2B5EF4-FFF2-40B4-BE49-F238E27FC236}">
                    <a16:creationId xmlns:a16="http://schemas.microsoft.com/office/drawing/2014/main" id="{DA2A0855-7D15-43F6-BF58-6CEA99198773}"/>
                  </a:ext>
                </a:extLst>
              </p:cNvPr>
              <p:cNvSpPr txBox="1"/>
              <p:nvPr/>
            </p:nvSpPr>
            <p:spPr>
              <a:xfrm>
                <a:off x="323850" y="3568125"/>
                <a:ext cx="6991350" cy="640176"/>
              </a:xfrm>
              <a:prstGeom prst="rect">
                <a:avLst/>
              </a:prstGeom>
              <a:noFill/>
            </p:spPr>
            <p:txBody>
              <a:bodyPr wrap="square" lIns="114300" rtlCol="0">
                <a:spAutoFit/>
              </a:bodyPr>
              <a:lstStyle/>
              <a:p>
                <a:pPr defTabSz="571500">
                  <a:defRPr/>
                </a:pPr>
                <a:r>
                  <a:rPr lang="en-US" sz="2000" b="1" kern="0" dirty="0">
                    <a:solidFill>
                      <a:srgbClr val="FFCE3F"/>
                    </a:solidFill>
                    <a:latin typeface="Amazon Ember"/>
                    <a:ea typeface="Amazon Ember" panose="020B0603020204020204" pitchFamily="34" charset="0"/>
                    <a:cs typeface="Amazon Ember" panose="020B0603020204020204" pitchFamily="34" charset="0"/>
                  </a:rPr>
                  <a:t>Compute optimized</a:t>
                </a:r>
              </a:p>
            </p:txBody>
          </p:sp>
          <p:sp>
            <p:nvSpPr>
              <p:cNvPr id="30" name="TextBox 29">
                <a:extLst>
                  <a:ext uri="{FF2B5EF4-FFF2-40B4-BE49-F238E27FC236}">
                    <a16:creationId xmlns:a16="http://schemas.microsoft.com/office/drawing/2014/main" id="{3E59C61B-4251-45CD-AE04-A65B3556B598}"/>
                  </a:ext>
                </a:extLst>
              </p:cNvPr>
              <p:cNvSpPr txBox="1"/>
              <p:nvPr/>
            </p:nvSpPr>
            <p:spPr>
              <a:xfrm>
                <a:off x="323850" y="4208629"/>
                <a:ext cx="6991350" cy="2394503"/>
              </a:xfrm>
              <a:prstGeom prst="rect">
                <a:avLst/>
              </a:prstGeom>
              <a:noFill/>
            </p:spPr>
            <p:txBody>
              <a:bodyPr wrap="square" lIns="114300" rtlCol="0">
                <a:spAutoFit/>
              </a:bodyPr>
              <a:lstStyle/>
              <a:p>
                <a:pPr marL="217289" indent="-217289" defTabSz="571500">
                  <a:lnSpc>
                    <a:spcPct val="90000"/>
                  </a:lnSpc>
                  <a:spcAft>
                    <a:spcPts val="500"/>
                  </a:spcAft>
                  <a:buFont typeface="Arial" panose="020B0604020202020204" pitchFamily="34" charset="0"/>
                  <a:buChar char="•"/>
                  <a:defRPr/>
                </a:pPr>
                <a:r>
                  <a:rPr lang="en-US" sz="1750" kern="0" dirty="0">
                    <a:solidFill>
                      <a:srgbClr val="FFFFFF"/>
                    </a:solidFill>
                    <a:latin typeface="Amazon Ember"/>
                    <a:ea typeface="Amazon Ember" panose="020B0603020204020204" pitchFamily="34" charset="0"/>
                    <a:cs typeface="Amazon Ember" panose="020B0603020204020204" pitchFamily="34" charset="0"/>
                  </a:rPr>
                  <a:t>42 TB usable S3 compatible storage</a:t>
                </a:r>
              </a:p>
              <a:p>
                <a:pPr marL="217289" indent="-217289" defTabSz="571500">
                  <a:lnSpc>
                    <a:spcPct val="90000"/>
                  </a:lnSpc>
                  <a:spcAft>
                    <a:spcPts val="500"/>
                  </a:spcAft>
                  <a:buFont typeface="Arial" panose="020B0604020202020204" pitchFamily="34" charset="0"/>
                  <a:buChar char="•"/>
                  <a:defRPr/>
                </a:pPr>
                <a:r>
                  <a:rPr lang="en-US" sz="1750" kern="0" dirty="0">
                    <a:solidFill>
                      <a:srgbClr val="FFCE3F"/>
                    </a:solidFill>
                    <a:latin typeface="Amazon Ember"/>
                    <a:ea typeface="Amazon Ember" panose="020B0603020204020204" pitchFamily="34" charset="0"/>
                    <a:cs typeface="Amazon Ember" panose="020B0603020204020204" pitchFamily="34" charset="0"/>
                  </a:rPr>
                  <a:t>52 vCPUs, 208 GiB of memory</a:t>
                </a:r>
              </a:p>
              <a:p>
                <a:pPr marL="217289" indent="-217289" defTabSz="571500">
                  <a:lnSpc>
                    <a:spcPct val="90000"/>
                  </a:lnSpc>
                  <a:spcAft>
                    <a:spcPts val="500"/>
                  </a:spcAft>
                  <a:buFont typeface="Arial" panose="020B0604020202020204" pitchFamily="34" charset="0"/>
                  <a:buChar char="•"/>
                  <a:defRPr/>
                </a:pPr>
                <a:r>
                  <a:rPr lang="en-US" sz="1750" kern="0" dirty="0">
                    <a:solidFill>
                      <a:srgbClr val="FFCE3F"/>
                    </a:solidFill>
                    <a:latin typeface="Amazon Ember"/>
                    <a:ea typeface="Amazon Ember" panose="020B0603020204020204" pitchFamily="34" charset="0"/>
                    <a:cs typeface="Amazon Ember" panose="020B0603020204020204" pitchFamily="34" charset="0"/>
                  </a:rPr>
                  <a:t>Optional NVIDIA Tesla V100 GPU</a:t>
                </a:r>
              </a:p>
              <a:p>
                <a:pPr marL="217289" indent="-217289" defTabSz="571500">
                  <a:lnSpc>
                    <a:spcPct val="90000"/>
                  </a:lnSpc>
                  <a:spcAft>
                    <a:spcPts val="500"/>
                  </a:spcAft>
                  <a:buFont typeface="Arial" panose="020B0604020202020204" pitchFamily="34" charset="0"/>
                  <a:buChar char="•"/>
                  <a:defRPr/>
                </a:pPr>
                <a:r>
                  <a:rPr lang="en-US" sz="1750" kern="0" dirty="0">
                    <a:solidFill>
                      <a:srgbClr val="FFFFFF"/>
                    </a:solidFill>
                    <a:latin typeface="Amazon Ember"/>
                    <a:ea typeface="Amazon Ember" panose="020B0603020204020204" pitchFamily="34" charset="0"/>
                    <a:cs typeface="Amazon Ember" panose="020B0603020204020204" pitchFamily="34" charset="0"/>
                  </a:rPr>
                  <a:t>sbe-c and sbe-g instances</a:t>
                </a:r>
                <a:br>
                  <a:rPr lang="en-US" sz="1750" kern="0" dirty="0">
                    <a:solidFill>
                      <a:srgbClr val="FFFFFF"/>
                    </a:solidFill>
                    <a:latin typeface="Amazon Ember"/>
                    <a:ea typeface="Amazon Ember" panose="020B0603020204020204" pitchFamily="34" charset="0"/>
                    <a:cs typeface="Amazon Ember" panose="020B0603020204020204" pitchFamily="34" charset="0"/>
                  </a:rPr>
                </a:br>
                <a:r>
                  <a:rPr lang="en-US" sz="1750" kern="0" dirty="0">
                    <a:solidFill>
                      <a:srgbClr val="FFFFFF"/>
                    </a:solidFill>
                    <a:latin typeface="Amazon Ember"/>
                    <a:ea typeface="Amazon Ember" panose="020B0603020204020204" pitchFamily="34" charset="0"/>
                    <a:cs typeface="Amazon Ember" panose="020B0603020204020204" pitchFamily="34" charset="0"/>
                  </a:rPr>
                  <a:t>(equivalent to C5, M5a, G3, P3)</a:t>
                </a:r>
              </a:p>
            </p:txBody>
          </p:sp>
        </p:grpSp>
        <p:grpSp>
          <p:nvGrpSpPr>
            <p:cNvPr id="26" name="Graphic 27">
              <a:extLst>
                <a:ext uri="{FF2B5EF4-FFF2-40B4-BE49-F238E27FC236}">
                  <a16:creationId xmlns:a16="http://schemas.microsoft.com/office/drawing/2014/main" id="{3711EEE3-81EE-4D46-AF6A-8D54D13EBDDE}"/>
                </a:ext>
              </a:extLst>
            </p:cNvPr>
            <p:cNvGrpSpPr/>
            <p:nvPr/>
          </p:nvGrpSpPr>
          <p:grpSpPr>
            <a:xfrm>
              <a:off x="527049" y="2134332"/>
              <a:ext cx="1128838" cy="1128838"/>
              <a:chOff x="85725" y="1994393"/>
              <a:chExt cx="476250" cy="476250"/>
            </a:xfrm>
            <a:solidFill>
              <a:srgbClr val="1D516C"/>
            </a:solidFill>
          </p:grpSpPr>
          <p:sp>
            <p:nvSpPr>
              <p:cNvPr id="27" name="Freeform: Shape 44">
                <a:extLst>
                  <a:ext uri="{FF2B5EF4-FFF2-40B4-BE49-F238E27FC236}">
                    <a16:creationId xmlns:a16="http://schemas.microsoft.com/office/drawing/2014/main" id="{45F8609F-23C0-4F64-B0DE-0E4A1CD3C10E}"/>
                  </a:ext>
                </a:extLst>
              </p:cNvPr>
              <p:cNvSpPr/>
              <p:nvPr/>
            </p:nvSpPr>
            <p:spPr>
              <a:xfrm>
                <a:off x="85725" y="1994393"/>
                <a:ext cx="476250" cy="476250"/>
              </a:xfrm>
              <a:custGeom>
                <a:avLst/>
                <a:gdLst>
                  <a:gd name="connsiteX0" fmla="*/ 476250 w 476250"/>
                  <a:gd name="connsiteY0" fmla="*/ 133350 h 476250"/>
                  <a:gd name="connsiteX1" fmla="*/ 476250 w 476250"/>
                  <a:gd name="connsiteY1" fmla="*/ 114300 h 476250"/>
                  <a:gd name="connsiteX2" fmla="*/ 438150 w 476250"/>
                  <a:gd name="connsiteY2" fmla="*/ 114300 h 476250"/>
                  <a:gd name="connsiteX3" fmla="*/ 438150 w 476250"/>
                  <a:gd name="connsiteY3" fmla="*/ 73057 h 476250"/>
                  <a:gd name="connsiteX4" fmla="*/ 403193 w 476250"/>
                  <a:gd name="connsiteY4" fmla="*/ 38100 h 476250"/>
                  <a:gd name="connsiteX5" fmla="*/ 361950 w 476250"/>
                  <a:gd name="connsiteY5" fmla="*/ 38100 h 476250"/>
                  <a:gd name="connsiteX6" fmla="*/ 361950 w 476250"/>
                  <a:gd name="connsiteY6" fmla="*/ 0 h 476250"/>
                  <a:gd name="connsiteX7" fmla="*/ 342900 w 476250"/>
                  <a:gd name="connsiteY7" fmla="*/ 0 h 476250"/>
                  <a:gd name="connsiteX8" fmla="*/ 342900 w 476250"/>
                  <a:gd name="connsiteY8" fmla="*/ 38100 h 476250"/>
                  <a:gd name="connsiteX9" fmla="*/ 304800 w 476250"/>
                  <a:gd name="connsiteY9" fmla="*/ 38100 h 476250"/>
                  <a:gd name="connsiteX10" fmla="*/ 304800 w 476250"/>
                  <a:gd name="connsiteY10" fmla="*/ 0 h 476250"/>
                  <a:gd name="connsiteX11" fmla="*/ 285750 w 476250"/>
                  <a:gd name="connsiteY11" fmla="*/ 0 h 476250"/>
                  <a:gd name="connsiteX12" fmla="*/ 285750 w 476250"/>
                  <a:gd name="connsiteY12" fmla="*/ 38100 h 476250"/>
                  <a:gd name="connsiteX13" fmla="*/ 247650 w 476250"/>
                  <a:gd name="connsiteY13" fmla="*/ 38100 h 476250"/>
                  <a:gd name="connsiteX14" fmla="*/ 247650 w 476250"/>
                  <a:gd name="connsiteY14" fmla="*/ 0 h 476250"/>
                  <a:gd name="connsiteX15" fmla="*/ 228600 w 476250"/>
                  <a:gd name="connsiteY15" fmla="*/ 0 h 476250"/>
                  <a:gd name="connsiteX16" fmla="*/ 228600 w 476250"/>
                  <a:gd name="connsiteY16" fmla="*/ 38100 h 476250"/>
                  <a:gd name="connsiteX17" fmla="*/ 190500 w 476250"/>
                  <a:gd name="connsiteY17" fmla="*/ 38100 h 476250"/>
                  <a:gd name="connsiteX18" fmla="*/ 190500 w 476250"/>
                  <a:gd name="connsiteY18" fmla="*/ 0 h 476250"/>
                  <a:gd name="connsiteX19" fmla="*/ 171450 w 476250"/>
                  <a:gd name="connsiteY19" fmla="*/ 0 h 476250"/>
                  <a:gd name="connsiteX20" fmla="*/ 171450 w 476250"/>
                  <a:gd name="connsiteY20" fmla="*/ 38100 h 476250"/>
                  <a:gd name="connsiteX21" fmla="*/ 133350 w 476250"/>
                  <a:gd name="connsiteY21" fmla="*/ 38100 h 476250"/>
                  <a:gd name="connsiteX22" fmla="*/ 133350 w 476250"/>
                  <a:gd name="connsiteY22" fmla="*/ 0 h 476250"/>
                  <a:gd name="connsiteX23" fmla="*/ 114300 w 476250"/>
                  <a:gd name="connsiteY23" fmla="*/ 0 h 476250"/>
                  <a:gd name="connsiteX24" fmla="*/ 114300 w 476250"/>
                  <a:gd name="connsiteY24" fmla="*/ 38100 h 476250"/>
                  <a:gd name="connsiteX25" fmla="*/ 73057 w 476250"/>
                  <a:gd name="connsiteY25" fmla="*/ 38100 h 476250"/>
                  <a:gd name="connsiteX26" fmla="*/ 38100 w 476250"/>
                  <a:gd name="connsiteY26" fmla="*/ 73057 h 476250"/>
                  <a:gd name="connsiteX27" fmla="*/ 38100 w 476250"/>
                  <a:gd name="connsiteY27" fmla="*/ 114300 h 476250"/>
                  <a:gd name="connsiteX28" fmla="*/ 0 w 476250"/>
                  <a:gd name="connsiteY28" fmla="*/ 114300 h 476250"/>
                  <a:gd name="connsiteX29" fmla="*/ 0 w 476250"/>
                  <a:gd name="connsiteY29" fmla="*/ 133350 h 476250"/>
                  <a:gd name="connsiteX30" fmla="*/ 38100 w 476250"/>
                  <a:gd name="connsiteY30" fmla="*/ 133350 h 476250"/>
                  <a:gd name="connsiteX31" fmla="*/ 38100 w 476250"/>
                  <a:gd name="connsiteY31" fmla="*/ 171450 h 476250"/>
                  <a:gd name="connsiteX32" fmla="*/ 0 w 476250"/>
                  <a:gd name="connsiteY32" fmla="*/ 171450 h 476250"/>
                  <a:gd name="connsiteX33" fmla="*/ 0 w 476250"/>
                  <a:gd name="connsiteY33" fmla="*/ 190500 h 476250"/>
                  <a:gd name="connsiteX34" fmla="*/ 38100 w 476250"/>
                  <a:gd name="connsiteY34" fmla="*/ 190500 h 476250"/>
                  <a:gd name="connsiteX35" fmla="*/ 38100 w 476250"/>
                  <a:gd name="connsiteY35" fmla="*/ 228600 h 476250"/>
                  <a:gd name="connsiteX36" fmla="*/ 0 w 476250"/>
                  <a:gd name="connsiteY36" fmla="*/ 228600 h 476250"/>
                  <a:gd name="connsiteX37" fmla="*/ 0 w 476250"/>
                  <a:gd name="connsiteY37" fmla="*/ 247650 h 476250"/>
                  <a:gd name="connsiteX38" fmla="*/ 38100 w 476250"/>
                  <a:gd name="connsiteY38" fmla="*/ 247650 h 476250"/>
                  <a:gd name="connsiteX39" fmla="*/ 38100 w 476250"/>
                  <a:gd name="connsiteY39" fmla="*/ 285750 h 476250"/>
                  <a:gd name="connsiteX40" fmla="*/ 0 w 476250"/>
                  <a:gd name="connsiteY40" fmla="*/ 285750 h 476250"/>
                  <a:gd name="connsiteX41" fmla="*/ 0 w 476250"/>
                  <a:gd name="connsiteY41" fmla="*/ 304800 h 476250"/>
                  <a:gd name="connsiteX42" fmla="*/ 38100 w 476250"/>
                  <a:gd name="connsiteY42" fmla="*/ 304800 h 476250"/>
                  <a:gd name="connsiteX43" fmla="*/ 38100 w 476250"/>
                  <a:gd name="connsiteY43" fmla="*/ 342900 h 476250"/>
                  <a:gd name="connsiteX44" fmla="*/ 0 w 476250"/>
                  <a:gd name="connsiteY44" fmla="*/ 342900 h 476250"/>
                  <a:gd name="connsiteX45" fmla="*/ 0 w 476250"/>
                  <a:gd name="connsiteY45" fmla="*/ 361950 h 476250"/>
                  <a:gd name="connsiteX46" fmla="*/ 38100 w 476250"/>
                  <a:gd name="connsiteY46" fmla="*/ 361950 h 476250"/>
                  <a:gd name="connsiteX47" fmla="*/ 38100 w 476250"/>
                  <a:gd name="connsiteY47" fmla="*/ 403193 h 476250"/>
                  <a:gd name="connsiteX48" fmla="*/ 73057 w 476250"/>
                  <a:gd name="connsiteY48" fmla="*/ 438150 h 476250"/>
                  <a:gd name="connsiteX49" fmla="*/ 114300 w 476250"/>
                  <a:gd name="connsiteY49" fmla="*/ 438150 h 476250"/>
                  <a:gd name="connsiteX50" fmla="*/ 114300 w 476250"/>
                  <a:gd name="connsiteY50" fmla="*/ 476250 h 476250"/>
                  <a:gd name="connsiteX51" fmla="*/ 133350 w 476250"/>
                  <a:gd name="connsiteY51" fmla="*/ 476250 h 476250"/>
                  <a:gd name="connsiteX52" fmla="*/ 133350 w 476250"/>
                  <a:gd name="connsiteY52" fmla="*/ 438150 h 476250"/>
                  <a:gd name="connsiteX53" fmla="*/ 171450 w 476250"/>
                  <a:gd name="connsiteY53" fmla="*/ 438150 h 476250"/>
                  <a:gd name="connsiteX54" fmla="*/ 171450 w 476250"/>
                  <a:gd name="connsiteY54" fmla="*/ 476250 h 476250"/>
                  <a:gd name="connsiteX55" fmla="*/ 190500 w 476250"/>
                  <a:gd name="connsiteY55" fmla="*/ 476250 h 476250"/>
                  <a:gd name="connsiteX56" fmla="*/ 190500 w 476250"/>
                  <a:gd name="connsiteY56" fmla="*/ 438150 h 476250"/>
                  <a:gd name="connsiteX57" fmla="*/ 228600 w 476250"/>
                  <a:gd name="connsiteY57" fmla="*/ 438150 h 476250"/>
                  <a:gd name="connsiteX58" fmla="*/ 228600 w 476250"/>
                  <a:gd name="connsiteY58" fmla="*/ 476250 h 476250"/>
                  <a:gd name="connsiteX59" fmla="*/ 247650 w 476250"/>
                  <a:gd name="connsiteY59" fmla="*/ 476250 h 476250"/>
                  <a:gd name="connsiteX60" fmla="*/ 247650 w 476250"/>
                  <a:gd name="connsiteY60" fmla="*/ 438150 h 476250"/>
                  <a:gd name="connsiteX61" fmla="*/ 285750 w 476250"/>
                  <a:gd name="connsiteY61" fmla="*/ 438150 h 476250"/>
                  <a:gd name="connsiteX62" fmla="*/ 285750 w 476250"/>
                  <a:gd name="connsiteY62" fmla="*/ 476250 h 476250"/>
                  <a:gd name="connsiteX63" fmla="*/ 304800 w 476250"/>
                  <a:gd name="connsiteY63" fmla="*/ 476250 h 476250"/>
                  <a:gd name="connsiteX64" fmla="*/ 304800 w 476250"/>
                  <a:gd name="connsiteY64" fmla="*/ 438150 h 476250"/>
                  <a:gd name="connsiteX65" fmla="*/ 342900 w 476250"/>
                  <a:gd name="connsiteY65" fmla="*/ 438150 h 476250"/>
                  <a:gd name="connsiteX66" fmla="*/ 342900 w 476250"/>
                  <a:gd name="connsiteY66" fmla="*/ 476250 h 476250"/>
                  <a:gd name="connsiteX67" fmla="*/ 361950 w 476250"/>
                  <a:gd name="connsiteY67" fmla="*/ 476250 h 476250"/>
                  <a:gd name="connsiteX68" fmla="*/ 361950 w 476250"/>
                  <a:gd name="connsiteY68" fmla="*/ 438150 h 476250"/>
                  <a:gd name="connsiteX69" fmla="*/ 403193 w 476250"/>
                  <a:gd name="connsiteY69" fmla="*/ 438150 h 476250"/>
                  <a:gd name="connsiteX70" fmla="*/ 438150 w 476250"/>
                  <a:gd name="connsiteY70" fmla="*/ 403193 h 476250"/>
                  <a:gd name="connsiteX71" fmla="*/ 438150 w 476250"/>
                  <a:gd name="connsiteY71" fmla="*/ 361950 h 476250"/>
                  <a:gd name="connsiteX72" fmla="*/ 476250 w 476250"/>
                  <a:gd name="connsiteY72" fmla="*/ 361950 h 476250"/>
                  <a:gd name="connsiteX73" fmla="*/ 476250 w 476250"/>
                  <a:gd name="connsiteY73" fmla="*/ 342900 h 476250"/>
                  <a:gd name="connsiteX74" fmla="*/ 438150 w 476250"/>
                  <a:gd name="connsiteY74" fmla="*/ 342900 h 476250"/>
                  <a:gd name="connsiteX75" fmla="*/ 438150 w 476250"/>
                  <a:gd name="connsiteY75" fmla="*/ 304800 h 476250"/>
                  <a:gd name="connsiteX76" fmla="*/ 476250 w 476250"/>
                  <a:gd name="connsiteY76" fmla="*/ 304800 h 476250"/>
                  <a:gd name="connsiteX77" fmla="*/ 476250 w 476250"/>
                  <a:gd name="connsiteY77" fmla="*/ 285750 h 476250"/>
                  <a:gd name="connsiteX78" fmla="*/ 438150 w 476250"/>
                  <a:gd name="connsiteY78" fmla="*/ 285750 h 476250"/>
                  <a:gd name="connsiteX79" fmla="*/ 438150 w 476250"/>
                  <a:gd name="connsiteY79" fmla="*/ 247650 h 476250"/>
                  <a:gd name="connsiteX80" fmla="*/ 476250 w 476250"/>
                  <a:gd name="connsiteY80" fmla="*/ 247650 h 476250"/>
                  <a:gd name="connsiteX81" fmla="*/ 476250 w 476250"/>
                  <a:gd name="connsiteY81" fmla="*/ 228600 h 476250"/>
                  <a:gd name="connsiteX82" fmla="*/ 438150 w 476250"/>
                  <a:gd name="connsiteY82" fmla="*/ 228600 h 476250"/>
                  <a:gd name="connsiteX83" fmla="*/ 438150 w 476250"/>
                  <a:gd name="connsiteY83" fmla="*/ 190500 h 476250"/>
                  <a:gd name="connsiteX84" fmla="*/ 476250 w 476250"/>
                  <a:gd name="connsiteY84" fmla="*/ 190500 h 476250"/>
                  <a:gd name="connsiteX85" fmla="*/ 476250 w 476250"/>
                  <a:gd name="connsiteY85" fmla="*/ 171450 h 476250"/>
                  <a:gd name="connsiteX86" fmla="*/ 438150 w 476250"/>
                  <a:gd name="connsiteY86" fmla="*/ 171450 h 476250"/>
                  <a:gd name="connsiteX87" fmla="*/ 438150 w 476250"/>
                  <a:gd name="connsiteY87" fmla="*/ 133350 h 476250"/>
                  <a:gd name="connsiteX88" fmla="*/ 419100 w 476250"/>
                  <a:gd name="connsiteY88" fmla="*/ 403193 h 476250"/>
                  <a:gd name="connsiteX89" fmla="*/ 403193 w 476250"/>
                  <a:gd name="connsiteY89" fmla="*/ 419100 h 476250"/>
                  <a:gd name="connsiteX90" fmla="*/ 73057 w 476250"/>
                  <a:gd name="connsiteY90" fmla="*/ 419100 h 476250"/>
                  <a:gd name="connsiteX91" fmla="*/ 57150 w 476250"/>
                  <a:gd name="connsiteY91" fmla="*/ 403193 h 476250"/>
                  <a:gd name="connsiteX92" fmla="*/ 57150 w 476250"/>
                  <a:gd name="connsiteY92" fmla="*/ 73057 h 476250"/>
                  <a:gd name="connsiteX93" fmla="*/ 73057 w 476250"/>
                  <a:gd name="connsiteY93" fmla="*/ 57150 h 476250"/>
                  <a:gd name="connsiteX94" fmla="*/ 403193 w 476250"/>
                  <a:gd name="connsiteY94" fmla="*/ 57150 h 476250"/>
                  <a:gd name="connsiteX95" fmla="*/ 419100 w 476250"/>
                  <a:gd name="connsiteY95" fmla="*/ 73057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76250" h="476250">
                    <a:moveTo>
                      <a:pt x="476250" y="133350"/>
                    </a:moveTo>
                    <a:lnTo>
                      <a:pt x="476250" y="114300"/>
                    </a:lnTo>
                    <a:lnTo>
                      <a:pt x="438150" y="114300"/>
                    </a:lnTo>
                    <a:lnTo>
                      <a:pt x="438150" y="73057"/>
                    </a:lnTo>
                    <a:cubicBezTo>
                      <a:pt x="438150" y="53751"/>
                      <a:pt x="422499" y="38100"/>
                      <a:pt x="403193" y="38100"/>
                    </a:cubicBezTo>
                    <a:lnTo>
                      <a:pt x="361950" y="38100"/>
                    </a:lnTo>
                    <a:lnTo>
                      <a:pt x="361950" y="0"/>
                    </a:lnTo>
                    <a:lnTo>
                      <a:pt x="342900" y="0"/>
                    </a:lnTo>
                    <a:lnTo>
                      <a:pt x="342900" y="38100"/>
                    </a:lnTo>
                    <a:lnTo>
                      <a:pt x="304800" y="38100"/>
                    </a:lnTo>
                    <a:lnTo>
                      <a:pt x="304800" y="0"/>
                    </a:lnTo>
                    <a:lnTo>
                      <a:pt x="285750" y="0"/>
                    </a:lnTo>
                    <a:lnTo>
                      <a:pt x="285750" y="38100"/>
                    </a:lnTo>
                    <a:lnTo>
                      <a:pt x="247650" y="38100"/>
                    </a:lnTo>
                    <a:lnTo>
                      <a:pt x="247650" y="0"/>
                    </a:lnTo>
                    <a:lnTo>
                      <a:pt x="228600" y="0"/>
                    </a:lnTo>
                    <a:lnTo>
                      <a:pt x="228600" y="38100"/>
                    </a:lnTo>
                    <a:lnTo>
                      <a:pt x="190500" y="38100"/>
                    </a:lnTo>
                    <a:lnTo>
                      <a:pt x="190500" y="0"/>
                    </a:lnTo>
                    <a:lnTo>
                      <a:pt x="171450" y="0"/>
                    </a:lnTo>
                    <a:lnTo>
                      <a:pt x="171450" y="38100"/>
                    </a:lnTo>
                    <a:lnTo>
                      <a:pt x="133350" y="38100"/>
                    </a:lnTo>
                    <a:lnTo>
                      <a:pt x="133350" y="0"/>
                    </a:lnTo>
                    <a:lnTo>
                      <a:pt x="114300" y="0"/>
                    </a:lnTo>
                    <a:lnTo>
                      <a:pt x="114300" y="38100"/>
                    </a:lnTo>
                    <a:lnTo>
                      <a:pt x="73057" y="38100"/>
                    </a:lnTo>
                    <a:cubicBezTo>
                      <a:pt x="53751" y="38100"/>
                      <a:pt x="38100" y="53751"/>
                      <a:pt x="38100" y="73057"/>
                    </a:cubicBezTo>
                    <a:lnTo>
                      <a:pt x="38100" y="114300"/>
                    </a:lnTo>
                    <a:lnTo>
                      <a:pt x="0" y="114300"/>
                    </a:lnTo>
                    <a:lnTo>
                      <a:pt x="0" y="133350"/>
                    </a:lnTo>
                    <a:lnTo>
                      <a:pt x="38100" y="133350"/>
                    </a:lnTo>
                    <a:lnTo>
                      <a:pt x="38100" y="171450"/>
                    </a:lnTo>
                    <a:lnTo>
                      <a:pt x="0" y="171450"/>
                    </a:lnTo>
                    <a:lnTo>
                      <a:pt x="0" y="190500"/>
                    </a:lnTo>
                    <a:lnTo>
                      <a:pt x="38100" y="190500"/>
                    </a:lnTo>
                    <a:lnTo>
                      <a:pt x="38100" y="228600"/>
                    </a:lnTo>
                    <a:lnTo>
                      <a:pt x="0" y="228600"/>
                    </a:lnTo>
                    <a:lnTo>
                      <a:pt x="0" y="247650"/>
                    </a:lnTo>
                    <a:lnTo>
                      <a:pt x="38100" y="247650"/>
                    </a:lnTo>
                    <a:lnTo>
                      <a:pt x="38100" y="285750"/>
                    </a:lnTo>
                    <a:lnTo>
                      <a:pt x="0" y="285750"/>
                    </a:lnTo>
                    <a:lnTo>
                      <a:pt x="0" y="304800"/>
                    </a:lnTo>
                    <a:lnTo>
                      <a:pt x="38100" y="304800"/>
                    </a:lnTo>
                    <a:lnTo>
                      <a:pt x="38100" y="342900"/>
                    </a:lnTo>
                    <a:lnTo>
                      <a:pt x="0" y="342900"/>
                    </a:lnTo>
                    <a:lnTo>
                      <a:pt x="0" y="361950"/>
                    </a:lnTo>
                    <a:lnTo>
                      <a:pt x="38100" y="361950"/>
                    </a:lnTo>
                    <a:lnTo>
                      <a:pt x="38100" y="403193"/>
                    </a:lnTo>
                    <a:cubicBezTo>
                      <a:pt x="38100" y="422499"/>
                      <a:pt x="53751" y="438150"/>
                      <a:pt x="73057" y="438150"/>
                    </a:cubicBezTo>
                    <a:lnTo>
                      <a:pt x="114300" y="438150"/>
                    </a:lnTo>
                    <a:lnTo>
                      <a:pt x="114300" y="476250"/>
                    </a:lnTo>
                    <a:lnTo>
                      <a:pt x="133350" y="476250"/>
                    </a:lnTo>
                    <a:lnTo>
                      <a:pt x="133350" y="438150"/>
                    </a:lnTo>
                    <a:lnTo>
                      <a:pt x="171450" y="438150"/>
                    </a:lnTo>
                    <a:lnTo>
                      <a:pt x="171450" y="476250"/>
                    </a:lnTo>
                    <a:lnTo>
                      <a:pt x="190500" y="476250"/>
                    </a:lnTo>
                    <a:lnTo>
                      <a:pt x="190500" y="438150"/>
                    </a:lnTo>
                    <a:lnTo>
                      <a:pt x="228600" y="438150"/>
                    </a:lnTo>
                    <a:lnTo>
                      <a:pt x="228600" y="476250"/>
                    </a:lnTo>
                    <a:lnTo>
                      <a:pt x="247650" y="476250"/>
                    </a:lnTo>
                    <a:lnTo>
                      <a:pt x="247650" y="438150"/>
                    </a:lnTo>
                    <a:lnTo>
                      <a:pt x="285750" y="438150"/>
                    </a:lnTo>
                    <a:lnTo>
                      <a:pt x="285750" y="476250"/>
                    </a:lnTo>
                    <a:lnTo>
                      <a:pt x="304800" y="476250"/>
                    </a:lnTo>
                    <a:lnTo>
                      <a:pt x="304800" y="438150"/>
                    </a:lnTo>
                    <a:lnTo>
                      <a:pt x="342900" y="438150"/>
                    </a:lnTo>
                    <a:lnTo>
                      <a:pt x="342900" y="476250"/>
                    </a:lnTo>
                    <a:lnTo>
                      <a:pt x="361950" y="476250"/>
                    </a:lnTo>
                    <a:lnTo>
                      <a:pt x="361950" y="438150"/>
                    </a:lnTo>
                    <a:lnTo>
                      <a:pt x="403193" y="438150"/>
                    </a:lnTo>
                    <a:cubicBezTo>
                      <a:pt x="422499" y="438150"/>
                      <a:pt x="438150" y="422499"/>
                      <a:pt x="438150" y="403193"/>
                    </a:cubicBezTo>
                    <a:lnTo>
                      <a:pt x="438150" y="361950"/>
                    </a:lnTo>
                    <a:lnTo>
                      <a:pt x="476250" y="361950"/>
                    </a:lnTo>
                    <a:lnTo>
                      <a:pt x="476250" y="342900"/>
                    </a:lnTo>
                    <a:lnTo>
                      <a:pt x="438150" y="342900"/>
                    </a:lnTo>
                    <a:lnTo>
                      <a:pt x="438150" y="304800"/>
                    </a:lnTo>
                    <a:lnTo>
                      <a:pt x="476250" y="304800"/>
                    </a:lnTo>
                    <a:lnTo>
                      <a:pt x="476250" y="285750"/>
                    </a:lnTo>
                    <a:lnTo>
                      <a:pt x="438150" y="285750"/>
                    </a:lnTo>
                    <a:lnTo>
                      <a:pt x="438150" y="247650"/>
                    </a:lnTo>
                    <a:lnTo>
                      <a:pt x="476250" y="247650"/>
                    </a:lnTo>
                    <a:lnTo>
                      <a:pt x="476250" y="228600"/>
                    </a:lnTo>
                    <a:lnTo>
                      <a:pt x="438150" y="228600"/>
                    </a:lnTo>
                    <a:lnTo>
                      <a:pt x="438150" y="190500"/>
                    </a:lnTo>
                    <a:lnTo>
                      <a:pt x="476250" y="190500"/>
                    </a:lnTo>
                    <a:lnTo>
                      <a:pt x="476250" y="171450"/>
                    </a:lnTo>
                    <a:lnTo>
                      <a:pt x="438150" y="171450"/>
                    </a:lnTo>
                    <a:lnTo>
                      <a:pt x="438150" y="133350"/>
                    </a:lnTo>
                    <a:close/>
                    <a:moveTo>
                      <a:pt x="419100" y="403193"/>
                    </a:moveTo>
                    <a:cubicBezTo>
                      <a:pt x="419100" y="411978"/>
                      <a:pt x="411978" y="419100"/>
                      <a:pt x="403193" y="419100"/>
                    </a:cubicBezTo>
                    <a:lnTo>
                      <a:pt x="73057" y="419100"/>
                    </a:lnTo>
                    <a:cubicBezTo>
                      <a:pt x="64272" y="419100"/>
                      <a:pt x="57150" y="411978"/>
                      <a:pt x="57150" y="403193"/>
                    </a:cubicBezTo>
                    <a:lnTo>
                      <a:pt x="57150" y="73057"/>
                    </a:lnTo>
                    <a:cubicBezTo>
                      <a:pt x="57150" y="64272"/>
                      <a:pt x="64272" y="57150"/>
                      <a:pt x="73057" y="57150"/>
                    </a:cubicBezTo>
                    <a:lnTo>
                      <a:pt x="403193" y="57150"/>
                    </a:lnTo>
                    <a:cubicBezTo>
                      <a:pt x="411978" y="57150"/>
                      <a:pt x="419100" y="64272"/>
                      <a:pt x="419100" y="73057"/>
                    </a:cubicBezTo>
                    <a:close/>
                  </a:path>
                </a:pathLst>
              </a:custGeom>
              <a:grpFill/>
              <a:ln w="9525" cap="flat">
                <a:solidFill>
                  <a:srgbClr val="FFFFFF"/>
                </a:solidFill>
                <a:prstDash val="solid"/>
                <a:miter/>
              </a:ln>
            </p:spPr>
            <p:txBody>
              <a:bodyPr rtlCol="0" anchor="ctr"/>
              <a:lstStyle/>
              <a:p>
                <a:pPr defTabSz="571500"/>
                <a:endParaRPr lang="en-US" sz="1125" kern="0" dirty="0">
                  <a:solidFill>
                    <a:srgbClr val="1D516C"/>
                  </a:solidFill>
                  <a:latin typeface="Arial"/>
                </a:endParaRPr>
              </a:p>
            </p:txBody>
          </p:sp>
          <p:sp>
            <p:nvSpPr>
              <p:cNvPr id="28" name="Freeform: Shape 45">
                <a:extLst>
                  <a:ext uri="{FF2B5EF4-FFF2-40B4-BE49-F238E27FC236}">
                    <a16:creationId xmlns:a16="http://schemas.microsoft.com/office/drawing/2014/main" id="{759546A0-7BFB-4009-98C0-276BE85D2CCD}"/>
                  </a:ext>
                </a:extLst>
              </p:cNvPr>
              <p:cNvSpPr/>
              <p:nvPr/>
            </p:nvSpPr>
            <p:spPr>
              <a:xfrm>
                <a:off x="209550" y="2118218"/>
                <a:ext cx="228600" cy="228600"/>
              </a:xfrm>
              <a:custGeom>
                <a:avLst/>
                <a:gdLst>
                  <a:gd name="connsiteX0" fmla="*/ 205930 w 228600"/>
                  <a:gd name="connsiteY0" fmla="*/ 0 h 228600"/>
                  <a:gd name="connsiteX1" fmla="*/ 22670 w 228600"/>
                  <a:gd name="connsiteY1" fmla="*/ 0 h 228600"/>
                  <a:gd name="connsiteX2" fmla="*/ 0 w 228600"/>
                  <a:gd name="connsiteY2" fmla="*/ 22670 h 228600"/>
                  <a:gd name="connsiteX3" fmla="*/ 0 w 228600"/>
                  <a:gd name="connsiteY3" fmla="*/ 205930 h 228600"/>
                  <a:gd name="connsiteX4" fmla="*/ 22670 w 228600"/>
                  <a:gd name="connsiteY4" fmla="*/ 228600 h 228600"/>
                  <a:gd name="connsiteX5" fmla="*/ 205930 w 228600"/>
                  <a:gd name="connsiteY5" fmla="*/ 228600 h 228600"/>
                  <a:gd name="connsiteX6" fmla="*/ 228600 w 228600"/>
                  <a:gd name="connsiteY6" fmla="*/ 205930 h 228600"/>
                  <a:gd name="connsiteX7" fmla="*/ 228600 w 228600"/>
                  <a:gd name="connsiteY7" fmla="*/ 22670 h 228600"/>
                  <a:gd name="connsiteX8" fmla="*/ 205930 w 228600"/>
                  <a:gd name="connsiteY8" fmla="*/ 0 h 228600"/>
                  <a:gd name="connsiteX9" fmla="*/ 209550 w 228600"/>
                  <a:gd name="connsiteY9" fmla="*/ 205930 h 228600"/>
                  <a:gd name="connsiteX10" fmla="*/ 205930 w 228600"/>
                  <a:gd name="connsiteY10" fmla="*/ 209550 h 228600"/>
                  <a:gd name="connsiteX11" fmla="*/ 22670 w 228600"/>
                  <a:gd name="connsiteY11" fmla="*/ 209550 h 228600"/>
                  <a:gd name="connsiteX12" fmla="*/ 19050 w 228600"/>
                  <a:gd name="connsiteY12" fmla="*/ 205930 h 228600"/>
                  <a:gd name="connsiteX13" fmla="*/ 19050 w 228600"/>
                  <a:gd name="connsiteY13" fmla="*/ 205930 h 228600"/>
                  <a:gd name="connsiteX14" fmla="*/ 19050 w 228600"/>
                  <a:gd name="connsiteY14" fmla="*/ 22670 h 228600"/>
                  <a:gd name="connsiteX15" fmla="*/ 22670 w 228600"/>
                  <a:gd name="connsiteY15" fmla="*/ 19050 h 228600"/>
                  <a:gd name="connsiteX16" fmla="*/ 205930 w 228600"/>
                  <a:gd name="connsiteY16" fmla="*/ 19050 h 228600"/>
                  <a:gd name="connsiteX17" fmla="*/ 209550 w 228600"/>
                  <a:gd name="connsiteY17" fmla="*/ 22670 h 228600"/>
                  <a:gd name="connsiteX18" fmla="*/ 209550 w 228600"/>
                  <a:gd name="connsiteY18" fmla="*/ 2267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8600" h="228600">
                    <a:moveTo>
                      <a:pt x="205930" y="0"/>
                    </a:moveTo>
                    <a:lnTo>
                      <a:pt x="22670" y="0"/>
                    </a:lnTo>
                    <a:cubicBezTo>
                      <a:pt x="10193" y="104"/>
                      <a:pt x="104" y="10193"/>
                      <a:pt x="0" y="22670"/>
                    </a:cubicBezTo>
                    <a:lnTo>
                      <a:pt x="0" y="205930"/>
                    </a:lnTo>
                    <a:cubicBezTo>
                      <a:pt x="104" y="218407"/>
                      <a:pt x="10193" y="228496"/>
                      <a:pt x="22670" y="228600"/>
                    </a:cubicBezTo>
                    <a:lnTo>
                      <a:pt x="205930" y="228600"/>
                    </a:lnTo>
                    <a:cubicBezTo>
                      <a:pt x="218407" y="228496"/>
                      <a:pt x="228496" y="218407"/>
                      <a:pt x="228600" y="205930"/>
                    </a:cubicBezTo>
                    <a:lnTo>
                      <a:pt x="228600" y="22670"/>
                    </a:lnTo>
                    <a:cubicBezTo>
                      <a:pt x="228496" y="10193"/>
                      <a:pt x="218407" y="104"/>
                      <a:pt x="205930" y="0"/>
                    </a:cubicBezTo>
                    <a:close/>
                    <a:moveTo>
                      <a:pt x="209550" y="205930"/>
                    </a:moveTo>
                    <a:cubicBezTo>
                      <a:pt x="209550" y="207930"/>
                      <a:pt x="207930" y="209550"/>
                      <a:pt x="205930" y="209550"/>
                    </a:cubicBezTo>
                    <a:lnTo>
                      <a:pt x="22670" y="209550"/>
                    </a:lnTo>
                    <a:cubicBezTo>
                      <a:pt x="20671" y="209550"/>
                      <a:pt x="19050" y="207930"/>
                      <a:pt x="19050" y="205930"/>
                    </a:cubicBezTo>
                    <a:lnTo>
                      <a:pt x="19050" y="205930"/>
                    </a:lnTo>
                    <a:lnTo>
                      <a:pt x="19050" y="22670"/>
                    </a:lnTo>
                    <a:cubicBezTo>
                      <a:pt x="19050" y="20671"/>
                      <a:pt x="20671" y="19050"/>
                      <a:pt x="22670" y="19050"/>
                    </a:cubicBezTo>
                    <a:lnTo>
                      <a:pt x="205930" y="19050"/>
                    </a:lnTo>
                    <a:cubicBezTo>
                      <a:pt x="207930" y="19050"/>
                      <a:pt x="209550" y="20671"/>
                      <a:pt x="209550" y="22670"/>
                    </a:cubicBezTo>
                    <a:lnTo>
                      <a:pt x="209550" y="22670"/>
                    </a:lnTo>
                    <a:close/>
                  </a:path>
                </a:pathLst>
              </a:custGeom>
              <a:solidFill>
                <a:srgbClr val="527FFF"/>
              </a:solidFill>
              <a:ln w="9525" cap="flat">
                <a:noFill/>
                <a:prstDash val="solid"/>
                <a:miter/>
              </a:ln>
            </p:spPr>
            <p:txBody>
              <a:bodyPr rtlCol="0" anchor="ctr"/>
              <a:lstStyle/>
              <a:p>
                <a:pPr defTabSz="571500"/>
                <a:endParaRPr lang="en-US" sz="1125" kern="0" dirty="0">
                  <a:solidFill>
                    <a:srgbClr val="1D516C"/>
                  </a:solidFill>
                  <a:latin typeface="Arial"/>
                </a:endParaRPr>
              </a:p>
            </p:txBody>
          </p:sp>
        </p:grpSp>
      </p:grpSp>
      <p:sp>
        <p:nvSpPr>
          <p:cNvPr id="31" name="Content Placeholder 4">
            <a:extLst>
              <a:ext uri="{FF2B5EF4-FFF2-40B4-BE49-F238E27FC236}">
                <a16:creationId xmlns:a16="http://schemas.microsoft.com/office/drawing/2014/main" id="{C8161798-26AF-4208-8AFB-C5920A4E869F}"/>
              </a:ext>
            </a:extLst>
          </p:cNvPr>
          <p:cNvSpPr txBox="1">
            <a:spLocks/>
          </p:cNvSpPr>
          <p:nvPr/>
        </p:nvSpPr>
        <p:spPr>
          <a:xfrm>
            <a:off x="336353" y="4265379"/>
            <a:ext cx="8471296" cy="360429"/>
          </a:xfrm>
          <a:prstGeom prst="rect">
            <a:avLst/>
          </a:prstGeom>
          <a:ln w="22225">
            <a:solidFill>
              <a:srgbClr val="1D516C"/>
            </a:solidFill>
          </a:ln>
        </p:spPr>
        <p:txBody>
          <a:bodyPr vert="horz" lIns="0" tIns="0" rIns="0" bIns="0" rtlCol="0" anchor="ctr" anchorCtr="0">
            <a:noAutofit/>
          </a:bodyPr>
          <a:lstStyle>
            <a:lvl1pPr marL="0" indent="0" algn="l" defTabSz="609576" rtl="0" eaLnBrk="1" latinLnBrk="0" hangingPunct="1">
              <a:spcBef>
                <a:spcPct val="20000"/>
              </a:spcBef>
              <a:buFontTx/>
              <a:buNone/>
              <a:defRPr sz="266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00"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400"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2400"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2400"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133"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133"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133"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133" kern="1200">
                <a:solidFill>
                  <a:schemeClr val="tx1"/>
                </a:solidFill>
                <a:latin typeface="+mn-lt"/>
                <a:ea typeface="+mn-ea"/>
                <a:cs typeface="+mn-cs"/>
              </a:defRPr>
            </a:lvl9pPr>
          </a:lstStyle>
          <a:p>
            <a:pPr algn="ctr" defTabSz="457182">
              <a:defRPr/>
            </a:pPr>
            <a:r>
              <a:rPr lang="en-US" sz="1500" b="1" dirty="0">
                <a:solidFill>
                  <a:srgbClr val="FFCE3F"/>
                </a:solidFill>
                <a:latin typeface="Amazon Ember"/>
                <a:ea typeface="Amazon Ember" panose="020B0603020204020204" pitchFamily="34" charset="0"/>
                <a:cs typeface="Amazon Ember" panose="020B0603020204020204" pitchFamily="34" charset="0"/>
              </a:rPr>
              <a:t>Long-term deployment options: 1- and 3-year discounted pricing</a:t>
            </a:r>
            <a:endParaRPr lang="en-US" sz="1500" b="1" dirty="0">
              <a:solidFill>
                <a:srgbClr val="FFCE3F"/>
              </a:solidFill>
              <a:latin typeface="Amazon Ember"/>
              <a:ea typeface="Amazon Ember Light" panose="020B0403020204020204" pitchFamily="34" charset="0"/>
              <a:cs typeface="Amazon Ember Light" panose="020B0403020204020204" pitchFamily="34" charset="0"/>
            </a:endParaRPr>
          </a:p>
        </p:txBody>
      </p:sp>
      <p:pic>
        <p:nvPicPr>
          <p:cNvPr id="32" name="Picture 31"/>
          <p:cNvPicPr>
            <a:picLocks noChangeAspect="1"/>
          </p:cNvPicPr>
          <p:nvPr/>
        </p:nvPicPr>
        <p:blipFill>
          <a:blip r:embed="rId3"/>
          <a:stretch>
            <a:fillRect/>
          </a:stretch>
        </p:blipFill>
        <p:spPr>
          <a:xfrm>
            <a:off x="8254343" y="4643272"/>
            <a:ext cx="635033" cy="396896"/>
          </a:xfrm>
          <a:prstGeom prst="rect">
            <a:avLst/>
          </a:prstGeom>
        </p:spPr>
      </p:pic>
    </p:spTree>
    <p:extLst>
      <p:ext uri="{BB962C8B-B14F-4D97-AF65-F5344CB8AC3E}">
        <p14:creationId xmlns:p14="http://schemas.microsoft.com/office/powerpoint/2010/main" val="30121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64" presetClass="path" presetSubtype="0" decel="100000" fill="hold" nodeType="withEffect">
                                  <p:stCondLst>
                                    <p:cond delay="0"/>
                                  </p:stCondLst>
                                  <p:childTnLst>
                                    <p:animMotion origin="layout" path="M 0 0.04533 L 0 4.32099E-7 " pathEditMode="relative" rAng="0" ptsTypes="AA">
                                      <p:cBhvr>
                                        <p:cTn id="9" dur="850" fill="hold"/>
                                        <p:tgtEl>
                                          <p:spTgt spid="24"/>
                                        </p:tgtEl>
                                        <p:attrNameLst>
                                          <p:attrName>ppt_x</p:attrName>
                                          <p:attrName>ppt_y</p:attrName>
                                        </p:attrNameLst>
                                      </p:cBhvr>
                                      <p:rCtr x="0" y="-2276"/>
                                    </p:animMotion>
                                  </p:childTnLst>
                                </p:cTn>
                              </p:par>
                              <p:par>
                                <p:cTn id="10" presetID="10" presetClass="entr" presetSubtype="0" fill="hold"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childTnLst>
                                </p:cTn>
                              </p:par>
                              <p:par>
                                <p:cTn id="13" presetID="64" presetClass="path" presetSubtype="0" decel="100000" fill="hold" nodeType="withEffect">
                                  <p:stCondLst>
                                    <p:cond delay="100"/>
                                  </p:stCondLst>
                                  <p:childTnLst>
                                    <p:animMotion origin="layout" path="M 0 0.04533 L 0 4.32099E-7 " pathEditMode="relative" rAng="0" ptsTypes="AA">
                                      <p:cBhvr>
                                        <p:cTn id="14" dur="850" fill="hold"/>
                                        <p:tgtEl>
                                          <p:spTgt spid="14"/>
                                        </p:tgtEl>
                                        <p:attrNameLst>
                                          <p:attrName>ppt_x</p:attrName>
                                          <p:attrName>ppt_y</p:attrName>
                                        </p:attrNameLst>
                                      </p:cBhvr>
                                      <p:rCtr x="0" y="-2276"/>
                                    </p:animMotion>
                                  </p:childTnLst>
                                </p:cTn>
                              </p:par>
                              <p:par>
                                <p:cTn id="15" presetID="10" presetClass="entr" presetSubtype="0" fill="hold" grpId="0"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50"/>
                                        <p:tgtEl>
                                          <p:spTgt spid="31"/>
                                        </p:tgtEl>
                                      </p:cBhvr>
                                    </p:animEffect>
                                  </p:childTnLst>
                                </p:cTn>
                              </p:par>
                              <p:par>
                                <p:cTn id="18" presetID="64" presetClass="path" presetSubtype="0" decel="100000" fill="hold" grpId="1" nodeType="withEffect">
                                  <p:stCondLst>
                                    <p:cond delay="200"/>
                                  </p:stCondLst>
                                  <p:childTnLst>
                                    <p:animMotion origin="layout" path="M 0 0.04537 L 0 2.46914E-6 " pathEditMode="relative" rAng="0" ptsTypes="AA">
                                      <p:cBhvr>
                                        <p:cTn id="19" dur="850" fill="hold"/>
                                        <p:tgtEl>
                                          <p:spTgt spid="31"/>
                                        </p:tgtEl>
                                        <p:attrNameLst>
                                          <p:attrName>ppt_x</p:attrName>
                                          <p:attrName>ppt_y</p:attrName>
                                        </p:attrNameLst>
                                      </p:cBhvr>
                                      <p:rCtr x="0" y="-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9D8B2954-21D8-4041-9CA5-7D5D90EB9C64}"/>
              </a:ext>
            </a:extLst>
          </p:cNvPr>
          <p:cNvSpPr txBox="1">
            <a:spLocks/>
          </p:cNvSpPr>
          <p:nvPr/>
        </p:nvSpPr>
        <p:spPr>
          <a:xfrm>
            <a:off x="336789" y="114936"/>
            <a:ext cx="8872260" cy="545741"/>
          </a:xfrm>
          <a:prstGeom prst="rect">
            <a:avLst/>
          </a:prstGeom>
        </p:spPr>
        <p:txBody>
          <a:bodyPr vert="horz" lIns="57150" tIns="28575" rIns="57150" bIns="28575"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pPr defTabSz="457200"/>
            <a:r>
              <a:rPr lang="en-US" sz="2800" dirty="0">
                <a:solidFill>
                  <a:srgbClr val="FFFFFF"/>
                </a:solidFill>
              </a:rPr>
              <a:t>Introducing AWS Snowcone </a:t>
            </a:r>
            <a:br>
              <a:rPr lang="en-US" sz="2800" dirty="0">
                <a:solidFill>
                  <a:srgbClr val="FFFFFF"/>
                </a:solidFill>
              </a:rPr>
            </a:br>
            <a:r>
              <a:rPr lang="en-US" sz="1750" dirty="0">
                <a:solidFill>
                  <a:srgbClr val="FFC000"/>
                </a:solidFill>
              </a:rPr>
              <a:t>Small, portable, rugged, and secure edge computing and data transfer device</a:t>
            </a:r>
            <a:br>
              <a:rPr lang="en-US" sz="2800" dirty="0">
                <a:solidFill>
                  <a:srgbClr val="FFFFFF"/>
                </a:solidFill>
              </a:rPr>
            </a:br>
            <a:endParaRPr lang="en-US" sz="2800" dirty="0">
              <a:solidFill>
                <a:srgbClr val="FFFFFF"/>
              </a:solidFill>
            </a:endParaRPr>
          </a:p>
        </p:txBody>
      </p:sp>
      <p:sp>
        <p:nvSpPr>
          <p:cNvPr id="35" name="Content Placeholder 5">
            <a:extLst>
              <a:ext uri="{FF2B5EF4-FFF2-40B4-BE49-F238E27FC236}">
                <a16:creationId xmlns:a16="http://schemas.microsoft.com/office/drawing/2014/main" id="{FEAB4D2E-B27C-E242-87AA-CCD5892BC813}"/>
              </a:ext>
            </a:extLst>
          </p:cNvPr>
          <p:cNvSpPr txBox="1">
            <a:spLocks/>
          </p:cNvSpPr>
          <p:nvPr/>
        </p:nvSpPr>
        <p:spPr>
          <a:xfrm>
            <a:off x="3985865" y="1239988"/>
            <a:ext cx="4061997" cy="1939505"/>
          </a:xfrm>
          <a:prstGeom prst="rect">
            <a:avLst/>
          </a:prstGeom>
        </p:spPr>
        <p:txBody>
          <a:bodyPr vert="horz" lIns="57150" tIns="28575" rIns="57150" bIns="28575" rtlCol="0">
            <a:noAutofit/>
          </a:bodyPr>
          <a:lstStyle>
            <a:lvl1pPr marL="0" indent="0" algn="l" defTabSz="731520" rtl="0" eaLnBrk="1" latinLnBrk="0" hangingPunct="1">
              <a:spcBef>
                <a:spcPct val="20000"/>
              </a:spcBef>
              <a:buFontTx/>
              <a:buNone/>
              <a:defRPr sz="384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32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285750" indent="-285750" defTabSz="457200">
              <a:buFont typeface="Arial" panose="020B0604020202020204" pitchFamily="34" charset="0"/>
              <a:buChar char="•"/>
            </a:pPr>
            <a:r>
              <a:rPr lang="en-US" sz="1800" dirty="0">
                <a:solidFill>
                  <a:srgbClr val="FFFFFF"/>
                </a:solidFill>
              </a:rPr>
              <a:t>Military-grade security</a:t>
            </a:r>
          </a:p>
          <a:p>
            <a:pPr marL="285750" indent="-285750" defTabSz="457200">
              <a:buFont typeface="Arial" panose="020B0604020202020204" pitchFamily="34" charset="0"/>
              <a:buChar char="•"/>
            </a:pPr>
            <a:r>
              <a:rPr lang="en-US" sz="1800" dirty="0">
                <a:solidFill>
                  <a:srgbClr val="FFFFFF"/>
                </a:solidFill>
              </a:rPr>
              <a:t>4.5 pounds (2.1 kg)</a:t>
            </a:r>
          </a:p>
          <a:p>
            <a:pPr marL="285750" indent="-285750" defTabSz="457200">
              <a:buFont typeface="Arial" panose="020B0604020202020204" pitchFamily="34" charset="0"/>
              <a:buChar char="•"/>
            </a:pPr>
            <a:r>
              <a:rPr lang="en-US" sz="1800" dirty="0">
                <a:solidFill>
                  <a:srgbClr val="FFFFFF"/>
                </a:solidFill>
              </a:rPr>
              <a:t>Portable computing, anywhere</a:t>
            </a:r>
          </a:p>
          <a:p>
            <a:pPr marL="285750" indent="-285750" defTabSz="457200">
              <a:buFont typeface="Arial" panose="020B0604020202020204" pitchFamily="34" charset="0"/>
              <a:buChar char="•"/>
            </a:pPr>
            <a:r>
              <a:rPr lang="en-US" sz="1800" dirty="0">
                <a:solidFill>
                  <a:srgbClr val="FFFFFF"/>
                </a:solidFill>
              </a:rPr>
              <a:t>Withstands harsh environments</a:t>
            </a:r>
          </a:p>
          <a:p>
            <a:pPr marL="285750" indent="-285750" defTabSz="457200">
              <a:buFont typeface="Arial" panose="020B0604020202020204" pitchFamily="34" charset="0"/>
              <a:buChar char="•"/>
            </a:pPr>
            <a:r>
              <a:rPr lang="en-US" sz="1800" dirty="0">
                <a:solidFill>
                  <a:srgbClr val="FFFFFF"/>
                </a:solidFill>
              </a:rPr>
              <a:t>Offline &amp; online data transfer</a:t>
            </a:r>
          </a:p>
          <a:p>
            <a:pPr marL="285750" indent="-285750" defTabSz="457200">
              <a:buFont typeface="Arial" panose="020B0604020202020204" pitchFamily="34" charset="0"/>
              <a:buChar char="•"/>
            </a:pPr>
            <a:r>
              <a:rPr lang="en-US" sz="1800" dirty="0">
                <a:solidFill>
                  <a:srgbClr val="FFFFFF"/>
                </a:solidFill>
              </a:rPr>
              <a:t>8 TB of storage</a:t>
            </a:r>
          </a:p>
          <a:p>
            <a:pPr marL="285750" indent="-285750" defTabSz="457200">
              <a:buFont typeface="Arial" panose="020B0604020202020204" pitchFamily="34" charset="0"/>
              <a:buChar char="•"/>
            </a:pPr>
            <a:r>
              <a:rPr lang="en-US" sz="1800" dirty="0">
                <a:solidFill>
                  <a:srgbClr val="FFFFFF"/>
                </a:solidFill>
              </a:rPr>
              <a:t>2 CPU, 4 GB compute </a:t>
            </a:r>
          </a:p>
        </p:txBody>
      </p:sp>
      <p:pic>
        <p:nvPicPr>
          <p:cNvPr id="36" name="Picture 35">
            <a:extLst>
              <a:ext uri="{FF2B5EF4-FFF2-40B4-BE49-F238E27FC236}">
                <a16:creationId xmlns:a16="http://schemas.microsoft.com/office/drawing/2014/main" id="{D2CD8BE2-123D-FC4D-A85C-3C4D383FF53F}"/>
              </a:ext>
            </a:extLst>
          </p:cNvPr>
          <p:cNvPicPr>
            <a:picLocks noChangeAspect="1"/>
          </p:cNvPicPr>
          <p:nvPr/>
        </p:nvPicPr>
        <p:blipFill>
          <a:blip r:embed="rId3"/>
          <a:stretch>
            <a:fillRect/>
          </a:stretch>
        </p:blipFill>
        <p:spPr>
          <a:xfrm>
            <a:off x="1413512" y="2405674"/>
            <a:ext cx="2200221" cy="1030529"/>
          </a:xfrm>
          <a:prstGeom prst="rect">
            <a:avLst/>
          </a:prstGeom>
          <a:ln>
            <a:noFill/>
          </a:ln>
        </p:spPr>
      </p:pic>
      <p:sp>
        <p:nvSpPr>
          <p:cNvPr id="37" name="Content Placeholder 5">
            <a:extLst>
              <a:ext uri="{FF2B5EF4-FFF2-40B4-BE49-F238E27FC236}">
                <a16:creationId xmlns:a16="http://schemas.microsoft.com/office/drawing/2014/main" id="{7C626CA8-2D36-FE41-837D-7612B77F2848}"/>
              </a:ext>
            </a:extLst>
          </p:cNvPr>
          <p:cNvSpPr txBox="1">
            <a:spLocks/>
          </p:cNvSpPr>
          <p:nvPr/>
        </p:nvSpPr>
        <p:spPr>
          <a:xfrm>
            <a:off x="258249" y="3545071"/>
            <a:ext cx="8739267" cy="1467068"/>
          </a:xfrm>
          <a:prstGeom prst="rect">
            <a:avLst/>
          </a:prstGeom>
        </p:spPr>
        <p:txBody>
          <a:bodyPr vert="horz" wrap="square" lIns="114300" tIns="91440" rIns="114300" bIns="91440"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685799">
              <a:spcAft>
                <a:spcPts val="500"/>
              </a:spcAft>
              <a:defRPr/>
            </a:pPr>
            <a:r>
              <a:rPr lang="en-US" sz="2000" b="1" dirty="0">
                <a:solidFill>
                  <a:srgbClr val="FF9900"/>
                </a:solidFill>
              </a:rPr>
              <a:t>Use cases	</a:t>
            </a:r>
          </a:p>
          <a:p>
            <a:pPr defTabSz="685799">
              <a:spcAft>
                <a:spcPts val="500"/>
              </a:spcAft>
              <a:defRPr/>
            </a:pPr>
            <a:r>
              <a:rPr lang="en-US" sz="1750" dirty="0">
                <a:solidFill>
                  <a:srgbClr val="F0F0F0"/>
                </a:solidFill>
              </a:rPr>
              <a:t>Industrial IoT, healthcare IoT, content distribution, content aggregation, data migration, logistics, autonomous vehicles, and transportation </a:t>
            </a:r>
          </a:p>
          <a:p>
            <a:pPr defTabSz="685799">
              <a:spcAft>
                <a:spcPts val="500"/>
              </a:spcAft>
              <a:defRPr/>
            </a:pPr>
            <a:endParaRPr lang="en-US" sz="2000" b="1" dirty="0">
              <a:solidFill>
                <a:srgbClr val="F0F0F0"/>
              </a:solidFill>
            </a:endParaRPr>
          </a:p>
        </p:txBody>
      </p:sp>
      <p:pic>
        <p:nvPicPr>
          <p:cNvPr id="38" name="Picture 37"/>
          <p:cNvPicPr>
            <a:picLocks noChangeAspect="1"/>
          </p:cNvPicPr>
          <p:nvPr/>
        </p:nvPicPr>
        <p:blipFill>
          <a:blip r:embed="rId4">
            <a:extLst>
              <a:ext uri="{BEBA8EAE-BF5A-486C-A8C5-ECC9F3942E4B}">
                <a14:imgProps xmlns:a14="http://schemas.microsoft.com/office/drawing/2010/main">
                  <a14:imgLayer r:embed="rId5">
                    <a14:imgEffect>
                      <a14:backgroundRemoval t="0" b="100000" l="9434" r="96226">
                        <a14:foregroundMark x1="26730" y1="70455" x2="41824" y2="62879"/>
                        <a14:backgroundMark x1="16667" y1="6439" x2="34277" y2="1894"/>
                      </a14:backgroundRemoval>
                    </a14:imgEffect>
                  </a14:imgLayer>
                </a14:imgProps>
              </a:ext>
            </a:extLst>
          </a:blip>
          <a:stretch>
            <a:fillRect/>
          </a:stretch>
        </p:blipFill>
        <p:spPr>
          <a:xfrm>
            <a:off x="1938919" y="1357251"/>
            <a:ext cx="1118858" cy="928863"/>
          </a:xfrm>
          <a:prstGeom prst="rect">
            <a:avLst/>
          </a:prstGeom>
        </p:spPr>
      </p:pic>
      <p:pic>
        <p:nvPicPr>
          <p:cNvPr id="39" name="Picture 38"/>
          <p:cNvPicPr>
            <a:picLocks noChangeAspect="1"/>
          </p:cNvPicPr>
          <p:nvPr/>
        </p:nvPicPr>
        <p:blipFill>
          <a:blip r:embed="rId6"/>
          <a:stretch>
            <a:fillRect/>
          </a:stretch>
        </p:blipFill>
        <p:spPr>
          <a:xfrm>
            <a:off x="8254343" y="4643272"/>
            <a:ext cx="635033" cy="396896"/>
          </a:xfrm>
          <a:prstGeom prst="rect">
            <a:avLst/>
          </a:prstGeom>
        </p:spPr>
      </p:pic>
    </p:spTree>
    <p:extLst>
      <p:ext uri="{BB962C8B-B14F-4D97-AF65-F5344CB8AC3E}">
        <p14:creationId xmlns:p14="http://schemas.microsoft.com/office/powerpoint/2010/main" val="7121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a:solidFill>
                  <a:schemeClr val="bg2"/>
                </a:solidFill>
              </a:rPr>
              <a:t>How fast is Snowball?</a:t>
            </a:r>
          </a:p>
        </p:txBody>
      </p:sp>
      <p:sp>
        <p:nvSpPr>
          <p:cNvPr id="3" name="Content Placeholder 2"/>
          <p:cNvSpPr>
            <a:spLocks noGrp="1"/>
          </p:cNvSpPr>
          <p:nvPr>
            <p:ph idx="1"/>
          </p:nvPr>
        </p:nvSpPr>
        <p:spPr>
          <a:xfrm>
            <a:off x="340592" y="1009332"/>
            <a:ext cx="8460508" cy="3553926"/>
          </a:xfrm>
        </p:spPr>
        <p:txBody>
          <a:bodyPr>
            <a:normAutofit/>
          </a:bodyPr>
          <a:lstStyle/>
          <a:p>
            <a:pPr marL="342900" indent="-342900">
              <a:buFont typeface="Arial" panose="020B0604020202020204" pitchFamily="34" charset="0"/>
              <a:buChar char="•"/>
            </a:pPr>
            <a:r>
              <a:rPr lang="en-US" sz="1800" dirty="0"/>
              <a:t>Less than 1 day to transfer 250TB via 5x10G connections with 5 Snowballs, less than 1 week including shipping</a:t>
            </a:r>
          </a:p>
          <a:p>
            <a:pPr marL="342900" indent="-342900">
              <a:buFont typeface="Arial" panose="020B0604020202020204" pitchFamily="34" charset="0"/>
              <a:buChar char="•"/>
            </a:pPr>
            <a:r>
              <a:rPr lang="en-US" sz="1800" dirty="0"/>
              <a:t>Number of days to transfer 250TB via the Internet at typical utilizations</a:t>
            </a:r>
          </a:p>
          <a:p>
            <a:endParaRPr lang="en-US" sz="1800" dirty="0"/>
          </a:p>
        </p:txBody>
      </p:sp>
      <p:graphicFrame>
        <p:nvGraphicFramePr>
          <p:cNvPr id="4" name="Object 3"/>
          <p:cNvGraphicFramePr>
            <a:graphicFrameLocks noChangeAspect="1"/>
          </p:cNvGraphicFramePr>
          <p:nvPr>
            <p:extLst>
              <p:ext uri="{D42A27DB-BD31-4B8C-83A1-F6EECF244321}">
                <p14:modId xmlns:p14="http://schemas.microsoft.com/office/powerpoint/2010/main" val="2521996172"/>
              </p:ext>
            </p:extLst>
          </p:nvPr>
        </p:nvGraphicFramePr>
        <p:xfrm>
          <a:off x="747713" y="2299701"/>
          <a:ext cx="7295849" cy="1743662"/>
        </p:xfrm>
        <a:graphic>
          <a:graphicData uri="http://schemas.openxmlformats.org/presentationml/2006/ole">
            <mc:AlternateContent xmlns:mc="http://schemas.openxmlformats.org/markup-compatibility/2006">
              <mc:Choice xmlns:v="urn:schemas-microsoft-com:vml" Requires="v">
                <p:oleObj spid="_x0000_s1316" name="Worksheet" r:id="rId4" imgW="2019300" imgH="482600" progId="Excel.Sheet.12">
                  <p:embed/>
                </p:oleObj>
              </mc:Choice>
              <mc:Fallback>
                <p:oleObj name="Worksheet" r:id="rId4" imgW="2019300" imgH="482600" progId="Excel.Sheet.12">
                  <p:embed/>
                  <p:pic>
                    <p:nvPicPr>
                      <p:cNvPr id="0" name=""/>
                      <p:cNvPicPr/>
                      <p:nvPr/>
                    </p:nvPicPr>
                    <p:blipFill>
                      <a:blip r:embed="rId5"/>
                      <a:stretch>
                        <a:fillRect/>
                      </a:stretch>
                    </p:blipFill>
                    <p:spPr>
                      <a:xfrm>
                        <a:off x="747713" y="2299701"/>
                        <a:ext cx="7295849" cy="1743662"/>
                      </a:xfrm>
                      <a:prstGeom prst="rect">
                        <a:avLst/>
                      </a:prstGeom>
                      <a:noFill/>
                    </p:spPr>
                  </p:pic>
                </p:oleObj>
              </mc:Fallback>
            </mc:AlternateContent>
          </a:graphicData>
        </a:graphic>
      </p:graphicFrame>
    </p:spTree>
    <p:extLst>
      <p:ext uri="{BB962C8B-B14F-4D97-AF65-F5344CB8AC3E}">
        <p14:creationId xmlns:p14="http://schemas.microsoft.com/office/powerpoint/2010/main" val="1048285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A9F2-DF1E-42B3-83EA-6C87ADA985E3}"/>
              </a:ext>
            </a:extLst>
          </p:cNvPr>
          <p:cNvSpPr>
            <a:spLocks noGrp="1"/>
          </p:cNvSpPr>
          <p:nvPr>
            <p:ph type="title"/>
          </p:nvPr>
        </p:nvSpPr>
        <p:spPr>
          <a:xfrm>
            <a:off x="27210" y="60621"/>
            <a:ext cx="9261169" cy="674749"/>
          </a:xfrm>
        </p:spPr>
        <p:txBody>
          <a:bodyPr/>
          <a:lstStyle/>
          <a:p>
            <a:r>
              <a:rPr lang="en-US" sz="2800" b="0" dirty="0">
                <a:solidFill>
                  <a:srgbClr val="FFFFFF"/>
                </a:solidFill>
                <a:latin typeface="Amazon Ember Regular" charset="0"/>
              </a:rPr>
              <a:t>AWS Snow Family for data collection &amp; data movement</a:t>
            </a:r>
          </a:p>
        </p:txBody>
      </p:sp>
      <p:sp>
        <p:nvSpPr>
          <p:cNvPr id="12" name="TextBox 11"/>
          <p:cNvSpPr txBox="1"/>
          <p:nvPr/>
        </p:nvSpPr>
        <p:spPr>
          <a:xfrm>
            <a:off x="2748349" y="4817096"/>
            <a:ext cx="4538134" cy="246221"/>
          </a:xfrm>
          <a:prstGeom prst="rect">
            <a:avLst/>
          </a:prstGeom>
          <a:noFill/>
        </p:spPr>
        <p:txBody>
          <a:bodyPr wrap="square" rtlCol="0">
            <a:spAutoFit/>
          </a:bodyPr>
          <a:lstStyle/>
          <a:p>
            <a:r>
              <a:rPr lang="en-US" sz="1000" dirty="0">
                <a:solidFill>
                  <a:srgbClr val="002D43"/>
                </a:solidFill>
                <a:latin typeface="Amazon Ember"/>
                <a:hlinkClick r:id="rId3"/>
              </a:rPr>
              <a:t>Visit the AWS Snow Family page for a more detailed comparison »</a:t>
            </a:r>
            <a:endParaRPr lang="en-US" sz="1000" dirty="0">
              <a:solidFill>
                <a:srgbClr val="002D43"/>
              </a:solidFill>
              <a:latin typeface="Amazon Ember"/>
            </a:endParaRPr>
          </a:p>
        </p:txBody>
      </p:sp>
      <p:pic>
        <p:nvPicPr>
          <p:cNvPr id="14" name="Picture 13"/>
          <p:cNvPicPr>
            <a:picLocks noChangeAspect="1"/>
          </p:cNvPicPr>
          <p:nvPr/>
        </p:nvPicPr>
        <p:blipFill>
          <a:blip r:embed="rId4"/>
          <a:stretch>
            <a:fillRect/>
          </a:stretch>
        </p:blipFill>
        <p:spPr>
          <a:xfrm>
            <a:off x="8254343" y="4643272"/>
            <a:ext cx="635033" cy="396896"/>
          </a:xfrm>
          <a:prstGeom prst="rect">
            <a:avLst/>
          </a:prstGeom>
        </p:spPr>
      </p:pic>
      <p:graphicFrame>
        <p:nvGraphicFramePr>
          <p:cNvPr id="5" name="Table 4">
            <a:extLst>
              <a:ext uri="{FF2B5EF4-FFF2-40B4-BE49-F238E27FC236}">
                <a16:creationId xmlns:a16="http://schemas.microsoft.com/office/drawing/2014/main" id="{5DC123D4-B443-45F4-A1FB-22012AA7B9A5}"/>
              </a:ext>
            </a:extLst>
          </p:cNvPr>
          <p:cNvGraphicFramePr>
            <a:graphicFrameLocks noGrp="1"/>
          </p:cNvGraphicFramePr>
          <p:nvPr>
            <p:extLst>
              <p:ext uri="{D42A27DB-BD31-4B8C-83A1-F6EECF244321}">
                <p14:modId xmlns:p14="http://schemas.microsoft.com/office/powerpoint/2010/main" val="2032460082"/>
              </p:ext>
            </p:extLst>
          </p:nvPr>
        </p:nvGraphicFramePr>
        <p:xfrm>
          <a:off x="329465" y="1541657"/>
          <a:ext cx="8294991" cy="3135819"/>
        </p:xfrm>
        <a:graphic>
          <a:graphicData uri="http://schemas.openxmlformats.org/drawingml/2006/table">
            <a:tbl>
              <a:tblPr firstRow="1" bandRow="1">
                <a:tableStyleId>{E8034E78-7F5D-4C2E-B375-FC64B27BC917}</a:tableStyleId>
              </a:tblPr>
              <a:tblGrid>
                <a:gridCol w="1679134">
                  <a:extLst>
                    <a:ext uri="{9D8B030D-6E8A-4147-A177-3AD203B41FA5}">
                      <a16:colId xmlns:a16="http://schemas.microsoft.com/office/drawing/2014/main" val="3005986539"/>
                    </a:ext>
                  </a:extLst>
                </a:gridCol>
                <a:gridCol w="2029146">
                  <a:extLst>
                    <a:ext uri="{9D8B030D-6E8A-4147-A177-3AD203B41FA5}">
                      <a16:colId xmlns:a16="http://schemas.microsoft.com/office/drawing/2014/main" val="3601274415"/>
                    </a:ext>
                  </a:extLst>
                </a:gridCol>
                <a:gridCol w="2259147">
                  <a:extLst>
                    <a:ext uri="{9D8B030D-6E8A-4147-A177-3AD203B41FA5}">
                      <a16:colId xmlns:a16="http://schemas.microsoft.com/office/drawing/2014/main" val="3376794752"/>
                    </a:ext>
                  </a:extLst>
                </a:gridCol>
                <a:gridCol w="2327564">
                  <a:extLst>
                    <a:ext uri="{9D8B030D-6E8A-4147-A177-3AD203B41FA5}">
                      <a16:colId xmlns:a16="http://schemas.microsoft.com/office/drawing/2014/main" val="4041369776"/>
                    </a:ext>
                  </a:extLst>
                </a:gridCol>
              </a:tblGrid>
              <a:tr h="365760">
                <a:tc>
                  <a:txBody>
                    <a:bodyPr/>
                    <a:lstStyle/>
                    <a:p>
                      <a:endParaRPr lang="en-US" sz="1400" b="0" dirty="0">
                        <a:solidFill>
                          <a:schemeClr val="bg1"/>
                        </a:solidFill>
                      </a:endParaRP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Snowcone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200" b="1" kern="1200" dirty="0">
                          <a:solidFill>
                            <a:schemeClr val="tx1"/>
                          </a:solidFill>
                        </a:rPr>
                        <a:t>Snowball Edge </a:t>
                      </a:r>
                      <a:br>
                        <a:rPr lang="en-US" sz="1200" b="1" kern="1200" dirty="0">
                          <a:solidFill>
                            <a:schemeClr val="tx1"/>
                          </a:solidFill>
                        </a:rPr>
                      </a:br>
                      <a:r>
                        <a:rPr lang="en-US" sz="1200" b="1" kern="1200" dirty="0">
                          <a:solidFill>
                            <a:schemeClr val="tx1"/>
                          </a:solidFill>
                        </a:rPr>
                        <a:t>Storage</a:t>
                      </a:r>
                      <a:r>
                        <a:rPr lang="en-US" sz="1200" b="1" kern="1200" baseline="0" dirty="0">
                          <a:solidFill>
                            <a:schemeClr val="tx1"/>
                          </a:solidFill>
                        </a:rPr>
                        <a:t> Optimized</a:t>
                      </a:r>
                      <a:endParaRPr lang="en-US" sz="1200" b="1" kern="1200" dirty="0">
                        <a:solidFill>
                          <a:schemeClr val="tx1"/>
                        </a:solidFill>
                        <a:latin typeface="+mn-lt"/>
                        <a:ea typeface="+mn-ea"/>
                        <a:cs typeface="+mn-cs"/>
                      </a:endParaRP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200" b="1" kern="1200" dirty="0">
                          <a:solidFill>
                            <a:schemeClr val="tx1"/>
                          </a:solidFill>
                        </a:rPr>
                        <a:t>Snowmobile</a:t>
                      </a:r>
                      <a:endParaRPr lang="en-US" sz="1200" b="1" kern="1200" dirty="0">
                        <a:solidFill>
                          <a:schemeClr val="tx1"/>
                        </a:solidFill>
                        <a:latin typeface="+mn-lt"/>
                        <a:ea typeface="+mn-ea"/>
                        <a:cs typeface="+mn-cs"/>
                      </a:endParaRP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736250437"/>
                  </a:ext>
                </a:extLst>
              </a:tr>
              <a:tr h="306653">
                <a:tc>
                  <a:txBody>
                    <a:bodyPr/>
                    <a:lstStyle/>
                    <a:p>
                      <a:pPr marL="0" algn="r" defTabSz="1097278" rtl="0" eaLnBrk="1" latinLnBrk="0" hangingPunct="1"/>
                      <a:r>
                        <a:rPr lang="en-US" sz="1100" b="1" kern="1200" dirty="0">
                          <a:solidFill>
                            <a:schemeClr val="bg1"/>
                          </a:solidFill>
                          <a:latin typeface="+mn-lt"/>
                          <a:ea typeface="+mn-ea"/>
                          <a:cs typeface="+mn-cs"/>
                        </a:rPr>
                        <a:t>Migration size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097278" rtl="0" eaLnBrk="1" latinLnBrk="0" hangingPunct="1"/>
                      <a:r>
                        <a:rPr lang="en-US" sz="1000" b="0" kern="1200" dirty="0">
                          <a:solidFill>
                            <a:schemeClr val="bg1"/>
                          </a:solidFill>
                          <a:latin typeface="+mn-lt"/>
                          <a:ea typeface="+mn-ea"/>
                          <a:cs typeface="+mn-cs"/>
                        </a:rPr>
                        <a:t>Up to 24 TB, </a:t>
                      </a:r>
                    </a:p>
                    <a:p>
                      <a:pPr marL="0" algn="ctr" defTabSz="1097278" rtl="0" eaLnBrk="1" latinLnBrk="0" hangingPunct="1"/>
                      <a:r>
                        <a:rPr lang="en-US" sz="1000" b="0" kern="1200" dirty="0">
                          <a:solidFill>
                            <a:schemeClr val="bg1"/>
                          </a:solidFill>
                          <a:latin typeface="+mn-lt"/>
                          <a:ea typeface="+mn-ea"/>
                          <a:cs typeface="+mn-cs"/>
                        </a:rPr>
                        <a:t>online and offline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Up to petabytes, </a:t>
                      </a:r>
                    </a:p>
                    <a:p>
                      <a:pPr algn="ctr"/>
                      <a:r>
                        <a:rPr lang="en-US" sz="1000" dirty="0">
                          <a:solidFill>
                            <a:schemeClr val="bg1"/>
                          </a:solidFill>
                        </a:rPr>
                        <a:t>offline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Up to exabytes offline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6983266"/>
                  </a:ext>
                </a:extLst>
              </a:tr>
              <a:tr h="321028">
                <a:tc>
                  <a:txBody>
                    <a:bodyPr/>
                    <a:lstStyle/>
                    <a:p>
                      <a:pPr marL="0" algn="r" defTabSz="1097278" rtl="0" eaLnBrk="1" latinLnBrk="0" hangingPunct="1"/>
                      <a:r>
                        <a:rPr lang="en-US" sz="1100" b="1" kern="1200" dirty="0">
                          <a:solidFill>
                            <a:schemeClr val="bg1"/>
                          </a:solidFill>
                          <a:latin typeface="+mn-lt"/>
                          <a:ea typeface="+mn-ea"/>
                          <a:cs typeface="+mn-cs"/>
                        </a:rPr>
                        <a:t>Form factor</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000" dirty="0">
                          <a:solidFill>
                            <a:schemeClr val="bg1"/>
                          </a:solidFill>
                        </a:rPr>
                        <a:t>Rugged 8.5 G impact cases that are rain and dust </a:t>
                      </a:r>
                      <a:br>
                        <a:rPr lang="en-US" sz="1000" dirty="0">
                          <a:solidFill>
                            <a:schemeClr val="bg1"/>
                          </a:solidFill>
                        </a:rPr>
                      </a:br>
                      <a:r>
                        <a:rPr lang="en-US" sz="1000" dirty="0">
                          <a:solidFill>
                            <a:schemeClr val="bg1"/>
                          </a:solidFill>
                        </a:rPr>
                        <a:t>resistant, E Ink label for shipping automation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000" dirty="0">
                          <a:solidFill>
                            <a:schemeClr val="bg1"/>
                          </a:solidFill>
                        </a:rPr>
                        <a:t>45-foot container, </a:t>
                      </a:r>
                      <a:br>
                        <a:rPr lang="en-US" sz="1000" dirty="0">
                          <a:solidFill>
                            <a:schemeClr val="bg1"/>
                          </a:solidFill>
                        </a:rPr>
                      </a:br>
                      <a:r>
                        <a:rPr lang="en-US" sz="1000" dirty="0">
                          <a:solidFill>
                            <a:schemeClr val="bg1"/>
                          </a:solidFill>
                        </a:rPr>
                        <a:t>scheduled delivery</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2901877"/>
                  </a:ext>
                </a:extLst>
              </a:tr>
              <a:tr h="304800">
                <a:tc>
                  <a:txBody>
                    <a:bodyPr/>
                    <a:lstStyle/>
                    <a:p>
                      <a:pPr marL="0" algn="r" defTabSz="1097278" rtl="0" eaLnBrk="1" latinLnBrk="0" hangingPunct="1"/>
                      <a:r>
                        <a:rPr lang="en-US" sz="1100" b="1" kern="1200" dirty="0">
                          <a:solidFill>
                            <a:schemeClr val="bg1"/>
                          </a:solidFill>
                          <a:latin typeface="+mn-lt"/>
                          <a:ea typeface="+mn-ea"/>
                          <a:cs typeface="+mn-cs"/>
                        </a:rPr>
                        <a:t>Security</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000" dirty="0">
                          <a:solidFill>
                            <a:schemeClr val="bg1"/>
                          </a:solidFill>
                        </a:rPr>
                        <a:t>256-bit encryption, tamper detection</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a:r>
                        <a:rPr lang="en-US" sz="1000" dirty="0">
                          <a:solidFill>
                            <a:schemeClr val="bg1"/>
                          </a:solidFill>
                        </a:rPr>
                        <a:t>Encryption, security staff, GPS tracking, video surveillance, alarms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290881"/>
                  </a:ext>
                </a:extLst>
              </a:tr>
              <a:tr h="199644">
                <a:tc>
                  <a:txBody>
                    <a:bodyPr/>
                    <a:lstStyle/>
                    <a:p>
                      <a:pPr marL="0" algn="r" defTabSz="1097278" rtl="0" eaLnBrk="1" latinLnBrk="0" hangingPunct="1"/>
                      <a:r>
                        <a:rPr lang="en-US" sz="1100" b="1" kern="1200" dirty="0">
                          <a:solidFill>
                            <a:schemeClr val="bg1"/>
                          </a:solidFill>
                          <a:latin typeface="+mn-lt"/>
                          <a:ea typeface="+mn-ea"/>
                          <a:cs typeface="+mn-cs"/>
                        </a:rPr>
                        <a:t>Storage capacity</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8 TB usable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80 TB usable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&lt;100 PB</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532838"/>
                  </a:ext>
                </a:extLst>
              </a:tr>
              <a:tr h="199644">
                <a:tc>
                  <a:txBody>
                    <a:bodyPr/>
                    <a:lstStyle/>
                    <a:p>
                      <a:pPr marL="0" algn="r" defTabSz="1097278" rtl="0" eaLnBrk="1" latinLnBrk="0" hangingPunct="1"/>
                      <a:r>
                        <a:rPr lang="en-US" sz="1100" b="1" kern="1200" dirty="0">
                          <a:solidFill>
                            <a:schemeClr val="bg1"/>
                          </a:solidFill>
                          <a:latin typeface="+mn-lt"/>
                          <a:ea typeface="+mn-ea"/>
                          <a:cs typeface="+mn-cs"/>
                        </a:rPr>
                        <a:t>DataSync agent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Pre-installed</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245423"/>
                  </a:ext>
                </a:extLst>
              </a:tr>
              <a:tr h="304800">
                <a:tc>
                  <a:txBody>
                    <a:bodyPr/>
                    <a:lstStyle/>
                    <a:p>
                      <a:pPr marL="0" algn="r" defTabSz="1097278" rtl="0" eaLnBrk="1" latinLnBrk="0" hangingPunct="1"/>
                      <a:r>
                        <a:rPr lang="en-US" sz="1100" b="1" kern="1200" dirty="0">
                          <a:solidFill>
                            <a:schemeClr val="bg1"/>
                          </a:solidFill>
                          <a:latin typeface="+mn-lt"/>
                          <a:ea typeface="+mn-ea"/>
                          <a:cs typeface="+mn-cs"/>
                        </a:rPr>
                        <a:t>Compute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2 vCPU, 4 GB RAM usable</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40 vCPU, 80 GB RAM, 1</a:t>
                      </a:r>
                      <a:r>
                        <a:rPr lang="en-US" sz="1000" baseline="0" dirty="0">
                          <a:solidFill>
                            <a:schemeClr val="bg1"/>
                          </a:solidFill>
                        </a:rPr>
                        <a:t> TB SSD </a:t>
                      </a:r>
                      <a:r>
                        <a:rPr lang="en-US" sz="1000" dirty="0">
                          <a:solidFill>
                            <a:schemeClr val="bg1"/>
                          </a:solidFill>
                        </a:rPr>
                        <a:t>usable</a:t>
                      </a:r>
                      <a:endParaRPr lang="en-US" sz="1000" i="1" dirty="0">
                        <a:solidFill>
                          <a:schemeClr val="bg1"/>
                        </a:solidFill>
                      </a:endParaRP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3770098"/>
                  </a:ext>
                </a:extLst>
              </a:tr>
              <a:tr h="342900">
                <a:tc>
                  <a:txBody>
                    <a:bodyPr/>
                    <a:lstStyle/>
                    <a:p>
                      <a:pPr marL="0" algn="r" defTabSz="1097278" rtl="0" eaLnBrk="1" latinLnBrk="0" hangingPunct="1"/>
                      <a:r>
                        <a:rPr lang="en-US" sz="1100" b="1" kern="1200" dirty="0">
                          <a:solidFill>
                            <a:schemeClr val="bg1"/>
                          </a:solidFill>
                          <a:latin typeface="+mn-lt"/>
                          <a:ea typeface="+mn-ea"/>
                          <a:cs typeface="+mn-cs"/>
                        </a:rPr>
                        <a:t>Onboard computing options</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AWS IoT Greengrass</a:t>
                      </a:r>
                      <a:r>
                        <a:rPr lang="en-US" sz="1000" baseline="0" dirty="0">
                          <a:solidFill>
                            <a:schemeClr val="bg1"/>
                          </a:solidFill>
                        </a:rPr>
                        <a:t> </a:t>
                      </a:r>
                      <a:r>
                        <a:rPr lang="en-US" sz="1000" dirty="0">
                          <a:solidFill>
                            <a:schemeClr val="bg1"/>
                          </a:solidFill>
                        </a:rPr>
                        <a:t>functions</a:t>
                      </a:r>
                      <a:br>
                        <a:rPr lang="en-US" sz="1000" dirty="0">
                          <a:solidFill>
                            <a:schemeClr val="bg1"/>
                          </a:solidFill>
                        </a:rPr>
                      </a:br>
                      <a:r>
                        <a:rPr lang="en-US" sz="1000" dirty="0">
                          <a:solidFill>
                            <a:schemeClr val="bg1"/>
                          </a:solidFill>
                        </a:rPr>
                        <a:t>Amazon EC2 AMIs</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solidFill>
                          <a:schemeClr val="tx1"/>
                        </a:solidFill>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0" dirty="0">
                        <a:solidFill>
                          <a:schemeClr val="bg1"/>
                        </a:solidFill>
                      </a:endParaRP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5487541"/>
                  </a:ext>
                </a:extLst>
              </a:tr>
              <a:tr h="263530">
                <a:tc>
                  <a:txBody>
                    <a:bodyPr/>
                    <a:lstStyle/>
                    <a:p>
                      <a:pPr marL="0" algn="r" defTabSz="1097278" rtl="0" eaLnBrk="1" latinLnBrk="0" hangingPunct="1"/>
                      <a:r>
                        <a:rPr lang="en-US" sz="1100" b="1" kern="1200" dirty="0">
                          <a:solidFill>
                            <a:schemeClr val="bg1"/>
                          </a:solidFill>
                          <a:latin typeface="+mn-lt"/>
                          <a:ea typeface="+mn-ea"/>
                          <a:cs typeface="+mn-cs"/>
                        </a:rPr>
                        <a:t>Wireless</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Wi-Fi</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4605598"/>
                  </a:ext>
                </a:extLst>
              </a:tr>
              <a:tr h="263530">
                <a:tc>
                  <a:txBody>
                    <a:bodyPr/>
                    <a:lstStyle/>
                    <a:p>
                      <a:pPr marL="0" algn="r" defTabSz="1097278" rtl="0" eaLnBrk="1" latinLnBrk="0" hangingPunct="1"/>
                      <a:r>
                        <a:rPr lang="en-US" sz="1100" b="1" kern="1200" dirty="0">
                          <a:solidFill>
                            <a:schemeClr val="bg1"/>
                          </a:solidFill>
                          <a:latin typeface="+mn-lt"/>
                          <a:ea typeface="+mn-ea"/>
                          <a:cs typeface="+mn-cs"/>
                        </a:rPr>
                        <a:t>Portable or Mobile use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Battery based operation</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i="1"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4787092"/>
                  </a:ext>
                </a:extLst>
              </a:tr>
              <a:tr h="263530">
                <a:tc>
                  <a:txBody>
                    <a:bodyPr/>
                    <a:lstStyle/>
                    <a:p>
                      <a:pPr marL="0" algn="r" defTabSz="1097278" rtl="0" eaLnBrk="1" latinLnBrk="0" hangingPunct="1"/>
                      <a:r>
                        <a:rPr lang="en-US" sz="1100" b="1" kern="1200" dirty="0">
                          <a:solidFill>
                            <a:schemeClr val="bg1"/>
                          </a:solidFill>
                          <a:latin typeface="+mn-lt"/>
                          <a:ea typeface="+mn-ea"/>
                          <a:cs typeface="+mn-cs"/>
                        </a:rPr>
                        <a:t>Clustering</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mn-lt"/>
                        </a:rPr>
                        <a:t>-</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mn-lt"/>
                        </a:rPr>
                        <a:t>Up to 15 nodes</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dirty="0">
                          <a:solidFill>
                            <a:schemeClr val="bg1"/>
                          </a:solidFill>
                          <a:latin typeface="+mn-lt"/>
                        </a:rPr>
                        <a:t>- </a:t>
                      </a:r>
                    </a:p>
                  </a:txBody>
                  <a:tcPr marL="57150" marR="5715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519955"/>
                  </a:ext>
                </a:extLst>
              </a:tr>
            </a:tbl>
          </a:graphicData>
        </a:graphic>
      </p:graphicFrame>
      <p:pic>
        <p:nvPicPr>
          <p:cNvPr id="3" name="Picture 8" descr="Icon&#10;&#10;Description automatically generated">
            <a:extLst>
              <a:ext uri="{FF2B5EF4-FFF2-40B4-BE49-F238E27FC236}">
                <a16:creationId xmlns:a16="http://schemas.microsoft.com/office/drawing/2014/main" id="{C2714C43-2660-4915-BE6A-69412D95329D}"/>
              </a:ext>
            </a:extLst>
          </p:cNvPr>
          <p:cNvPicPr>
            <a:picLocks noChangeAspect="1"/>
          </p:cNvPicPr>
          <p:nvPr/>
        </p:nvPicPr>
        <p:blipFill>
          <a:blip r:embed="rId5"/>
          <a:stretch>
            <a:fillRect/>
          </a:stretch>
        </p:blipFill>
        <p:spPr>
          <a:xfrm>
            <a:off x="2601951" y="664427"/>
            <a:ext cx="762000" cy="762000"/>
          </a:xfrm>
          <a:prstGeom prst="rect">
            <a:avLst/>
          </a:prstGeom>
        </p:spPr>
      </p:pic>
      <p:pic>
        <p:nvPicPr>
          <p:cNvPr id="9" name="Picture 10" descr="Icon&#10;&#10;Description automatically generated">
            <a:extLst>
              <a:ext uri="{FF2B5EF4-FFF2-40B4-BE49-F238E27FC236}">
                <a16:creationId xmlns:a16="http://schemas.microsoft.com/office/drawing/2014/main" id="{A8629955-ADF1-494A-9F4E-28FDE4BF4D2E}"/>
              </a:ext>
            </a:extLst>
          </p:cNvPr>
          <p:cNvPicPr>
            <a:picLocks noChangeAspect="1"/>
          </p:cNvPicPr>
          <p:nvPr/>
        </p:nvPicPr>
        <p:blipFill>
          <a:blip r:embed="rId6"/>
          <a:stretch>
            <a:fillRect/>
          </a:stretch>
        </p:blipFill>
        <p:spPr>
          <a:xfrm>
            <a:off x="4685835" y="664427"/>
            <a:ext cx="762000" cy="762000"/>
          </a:xfrm>
          <a:prstGeom prst="rect">
            <a:avLst/>
          </a:prstGeom>
        </p:spPr>
      </p:pic>
      <p:pic>
        <p:nvPicPr>
          <p:cNvPr id="11" name="Picture 14" descr="Icon&#10;&#10;Description automatically generated">
            <a:extLst>
              <a:ext uri="{FF2B5EF4-FFF2-40B4-BE49-F238E27FC236}">
                <a16:creationId xmlns:a16="http://schemas.microsoft.com/office/drawing/2014/main" id="{783FCE88-D4F2-43BC-8A55-1209F89EFEC3}"/>
              </a:ext>
            </a:extLst>
          </p:cNvPr>
          <p:cNvPicPr>
            <a:picLocks noChangeAspect="1"/>
          </p:cNvPicPr>
          <p:nvPr/>
        </p:nvPicPr>
        <p:blipFill>
          <a:blip r:embed="rId7"/>
          <a:stretch>
            <a:fillRect/>
          </a:stretch>
        </p:blipFill>
        <p:spPr>
          <a:xfrm>
            <a:off x="6950927" y="664427"/>
            <a:ext cx="762000" cy="762000"/>
          </a:xfrm>
          <a:prstGeom prst="rect">
            <a:avLst/>
          </a:prstGeom>
        </p:spPr>
      </p:pic>
    </p:spTree>
    <p:extLst>
      <p:ext uri="{BB962C8B-B14F-4D97-AF65-F5344CB8AC3E}">
        <p14:creationId xmlns:p14="http://schemas.microsoft.com/office/powerpoint/2010/main" val="2959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2">
            <a:extLst>
              <a:ext uri="{FF2B5EF4-FFF2-40B4-BE49-F238E27FC236}">
                <a16:creationId xmlns:a16="http://schemas.microsoft.com/office/drawing/2014/main" id="{3C699ECB-3A08-AA48-9C0A-DA8EF7FEFA61}"/>
              </a:ext>
            </a:extLst>
          </p:cNvPr>
          <p:cNvSpPr txBox="1">
            <a:spLocks/>
          </p:cNvSpPr>
          <p:nvPr/>
        </p:nvSpPr>
        <p:spPr>
          <a:xfrm>
            <a:off x="336789" y="174206"/>
            <a:ext cx="8205304" cy="545741"/>
          </a:xfrm>
          <a:prstGeom prst="rect">
            <a:avLst/>
          </a:prstGeom>
        </p:spPr>
        <p:txBody>
          <a:bodyPr>
            <a:normAutofit/>
          </a:bodyPr>
          <a:lstStyle>
            <a:lvl1pPr algn="l" defTabSz="609585" rtl="0" eaLnBrk="1" latinLnBrk="0" hangingPunct="1">
              <a:spcBef>
                <a:spcPct val="0"/>
              </a:spcBef>
              <a:buNone/>
              <a:defRPr sz="3733" b="0" i="0" kern="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2800" dirty="0"/>
              <a:t>Availability vs Durability</a:t>
            </a:r>
          </a:p>
          <a:p>
            <a:endParaRPr lang="en-US" sz="2800" dirty="0"/>
          </a:p>
        </p:txBody>
      </p:sp>
      <p:graphicFrame>
        <p:nvGraphicFramePr>
          <p:cNvPr id="45" name="Content Placeholder 2">
            <a:extLst>
              <a:ext uri="{FF2B5EF4-FFF2-40B4-BE49-F238E27FC236}">
                <a16:creationId xmlns:a16="http://schemas.microsoft.com/office/drawing/2014/main" id="{BC60F468-6B9E-024B-ACB0-67CE70DDF3A4}"/>
              </a:ext>
            </a:extLst>
          </p:cNvPr>
          <p:cNvGraphicFramePr>
            <a:graphicFrameLocks/>
          </p:cNvGraphicFramePr>
          <p:nvPr>
            <p:extLst>
              <p:ext uri="{D42A27DB-BD31-4B8C-83A1-F6EECF244321}">
                <p14:modId xmlns:p14="http://schemas.microsoft.com/office/powerpoint/2010/main" val="1240322220"/>
              </p:ext>
            </p:extLst>
          </p:nvPr>
        </p:nvGraphicFramePr>
        <p:xfrm>
          <a:off x="928688" y="1254346"/>
          <a:ext cx="7016870" cy="2131790"/>
        </p:xfrm>
        <a:graphic>
          <a:graphicData uri="http://schemas.openxmlformats.org/drawingml/2006/table">
            <a:tbl>
              <a:tblPr firstRow="1" bandRow="1"/>
              <a:tblGrid>
                <a:gridCol w="1856151">
                  <a:extLst>
                    <a:ext uri="{9D8B030D-6E8A-4147-A177-3AD203B41FA5}">
                      <a16:colId xmlns:a16="http://schemas.microsoft.com/office/drawing/2014/main" val="20000"/>
                    </a:ext>
                  </a:extLst>
                </a:gridCol>
                <a:gridCol w="2592775">
                  <a:extLst>
                    <a:ext uri="{9D8B030D-6E8A-4147-A177-3AD203B41FA5}">
                      <a16:colId xmlns:a16="http://schemas.microsoft.com/office/drawing/2014/main" val="20001"/>
                    </a:ext>
                  </a:extLst>
                </a:gridCol>
                <a:gridCol w="2567944">
                  <a:extLst>
                    <a:ext uri="{9D8B030D-6E8A-4147-A177-3AD203B41FA5}">
                      <a16:colId xmlns:a16="http://schemas.microsoft.com/office/drawing/2014/main" val="20002"/>
                    </a:ext>
                  </a:extLst>
                </a:gridCol>
              </a:tblGrid>
              <a:tr h="426358">
                <a:tc>
                  <a:txBody>
                    <a:bodyPr/>
                    <a:lstStyle/>
                    <a:p>
                      <a:pPr algn="ctr"/>
                      <a:r>
                        <a:rPr lang="en-US" b="1" dirty="0">
                          <a:solidFill>
                            <a:schemeClr val="accent1"/>
                          </a:solidFill>
                          <a:latin typeface="Amazon Ember" charset="0"/>
                          <a:ea typeface="Amazon Ember" charset="0"/>
                          <a:cs typeface="Amazon Ember" charset="0"/>
                        </a:rPr>
                        <a:t>%</a:t>
                      </a:r>
                    </a:p>
                  </a:txBody>
                  <a:tcPr>
                    <a:lnL w="12700" cmpd="sng">
                      <a:noFill/>
                      <a:prstDash val="solid"/>
                    </a:lnL>
                    <a:lnR w="19050" cap="flat" cmpd="sng" algn="ctr">
                      <a:solidFill>
                        <a:schemeClr val="bg2"/>
                      </a:solidFill>
                      <a:prstDash val="solid"/>
                      <a:round/>
                      <a:headEnd type="none" w="med" len="med"/>
                      <a:tailEnd type="none" w="med" len="med"/>
                    </a:lnR>
                    <a:lnT w="12700" cmpd="sng">
                      <a:noFill/>
                      <a:prstDash val="soli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latin typeface="Amazon Ember" charset="0"/>
                          <a:ea typeface="Amazon Ember" charset="0"/>
                          <a:cs typeface="Amazon Ember" charset="0"/>
                        </a:rPr>
                        <a:t>Availability</a:t>
                      </a:r>
                    </a:p>
                  </a:txBody>
                  <a:tcP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2700" cmpd="sng">
                      <a:noFill/>
                      <a:prstDash val="soli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latin typeface="Amazon Ember" charset="0"/>
                          <a:ea typeface="Amazon Ember" charset="0"/>
                          <a:cs typeface="Amazon Ember" charset="0"/>
                        </a:rPr>
                        <a:t>Durability</a:t>
                      </a:r>
                    </a:p>
                  </a:txBody>
                  <a:tcPr>
                    <a:lnL w="19050" cap="flat" cmpd="sng" algn="ctr">
                      <a:solidFill>
                        <a:schemeClr val="bg2"/>
                      </a:solidFill>
                      <a:prstDash val="solid"/>
                      <a:round/>
                      <a:headEnd type="none" w="med" len="med"/>
                      <a:tailEnd type="none" w="med" len="med"/>
                    </a:lnL>
                    <a:lnR w="12700" cmpd="sng">
                      <a:noFill/>
                      <a:prstDash val="solid"/>
                    </a:lnR>
                    <a:lnT w="12700" cmpd="sng">
                      <a:noFill/>
                      <a:prstDash val="soli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26358">
                <a:tc>
                  <a:txBody>
                    <a:bodyPr/>
                    <a:lstStyle/>
                    <a:p>
                      <a:pPr algn="r"/>
                      <a:r>
                        <a:rPr lang="en-US" dirty="0">
                          <a:solidFill>
                            <a:schemeClr val="accent1"/>
                          </a:solidFill>
                          <a:latin typeface="Amazon Ember" charset="0"/>
                          <a:ea typeface="Amazon Ember" charset="0"/>
                          <a:cs typeface="Amazon Ember" charset="0"/>
                        </a:rPr>
                        <a:t>99.999</a:t>
                      </a:r>
                    </a:p>
                  </a:txBody>
                  <a:tcPr>
                    <a:lnL w="12700" cmpd="sng">
                      <a:noFill/>
                      <a:prstDash val="soli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accent1"/>
                          </a:solidFill>
                          <a:latin typeface="Amazon Ember" charset="0"/>
                          <a:ea typeface="Amazon Ember" charset="0"/>
                          <a:cs typeface="Amazon Ember" charset="0"/>
                        </a:rPr>
                        <a:t>5 minutes 15 seconds</a:t>
                      </a:r>
                    </a:p>
                  </a:txBody>
                  <a:tcP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chemeClr val="accent1"/>
                          </a:solidFill>
                          <a:latin typeface="Amazon Ember" charset="0"/>
                          <a:ea typeface="Amazon Ember" charset="0"/>
                          <a:cs typeface="Amazon Ember" charset="0"/>
                        </a:rPr>
                        <a:t>1</a:t>
                      </a:r>
                      <a:r>
                        <a:rPr lang="en-US" baseline="0" dirty="0">
                          <a:solidFill>
                            <a:schemeClr val="accent1"/>
                          </a:solidFill>
                          <a:latin typeface="Amazon Ember" charset="0"/>
                          <a:ea typeface="Amazon Ember" charset="0"/>
                          <a:cs typeface="Amazon Ember" charset="0"/>
                        </a:rPr>
                        <a:t> in </a:t>
                      </a:r>
                      <a:r>
                        <a:rPr lang="en-US" dirty="0">
                          <a:solidFill>
                            <a:schemeClr val="accent1"/>
                          </a:solidFill>
                          <a:latin typeface="Amazon Ember" charset="0"/>
                          <a:ea typeface="Amazon Ember" charset="0"/>
                          <a:cs typeface="Amazon Ember" charset="0"/>
                        </a:rPr>
                        <a:t>100,000</a:t>
                      </a:r>
                    </a:p>
                  </a:txBody>
                  <a:tcPr>
                    <a:lnL w="19050" cap="flat" cmpd="sng" algn="ctr">
                      <a:solidFill>
                        <a:schemeClr val="bg2"/>
                      </a:solidFill>
                      <a:prstDash val="solid"/>
                      <a:round/>
                      <a:headEnd type="none" w="med" len="med"/>
                      <a:tailEnd type="none" w="med" len="med"/>
                    </a:lnL>
                    <a:lnR w="12700" cmpd="sng">
                      <a:noFill/>
                      <a:prstDash val="soli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26358">
                <a:tc>
                  <a:txBody>
                    <a:bodyPr/>
                    <a:lstStyle/>
                    <a:p>
                      <a:pPr algn="r"/>
                      <a:r>
                        <a:rPr lang="en-US" dirty="0">
                          <a:solidFill>
                            <a:schemeClr val="accent1"/>
                          </a:solidFill>
                          <a:latin typeface="Amazon Ember" charset="0"/>
                          <a:ea typeface="Amazon Ember" charset="0"/>
                          <a:cs typeface="Amazon Ember" charset="0"/>
                        </a:rPr>
                        <a:t>99.9999</a:t>
                      </a:r>
                    </a:p>
                  </a:txBody>
                  <a:tcPr>
                    <a:lnL w="12700" cmpd="sng">
                      <a:noFill/>
                      <a:prstDash val="soli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accent1"/>
                          </a:solidFill>
                          <a:latin typeface="Amazon Ember" charset="0"/>
                          <a:ea typeface="Amazon Ember" charset="0"/>
                          <a:cs typeface="Amazon Ember" charset="0"/>
                        </a:rPr>
                        <a:t>31 seconds</a:t>
                      </a:r>
                    </a:p>
                  </a:txBody>
                  <a:tcP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chemeClr val="accent1"/>
                          </a:solidFill>
                          <a:latin typeface="Amazon Ember" charset="0"/>
                          <a:ea typeface="Amazon Ember" charset="0"/>
                          <a:cs typeface="Amazon Ember" charset="0"/>
                        </a:rPr>
                        <a:t>1</a:t>
                      </a:r>
                      <a:r>
                        <a:rPr lang="en-US" baseline="0" dirty="0">
                          <a:solidFill>
                            <a:schemeClr val="accent1"/>
                          </a:solidFill>
                          <a:latin typeface="Amazon Ember" charset="0"/>
                          <a:ea typeface="Amazon Ember" charset="0"/>
                          <a:cs typeface="Amazon Ember" charset="0"/>
                        </a:rPr>
                        <a:t> in 1,000,000</a:t>
                      </a:r>
                      <a:endParaRPr lang="en-US" dirty="0">
                        <a:solidFill>
                          <a:schemeClr val="accent1"/>
                        </a:solidFill>
                        <a:latin typeface="Amazon Ember" charset="0"/>
                        <a:ea typeface="Amazon Ember" charset="0"/>
                        <a:cs typeface="Amazon Ember" charset="0"/>
                      </a:endParaRPr>
                    </a:p>
                  </a:txBody>
                  <a:tcPr>
                    <a:lnL w="19050" cap="flat" cmpd="sng" algn="ctr">
                      <a:solidFill>
                        <a:schemeClr val="bg2"/>
                      </a:solidFill>
                      <a:prstDash val="solid"/>
                      <a:round/>
                      <a:headEnd type="none" w="med" len="med"/>
                      <a:tailEnd type="none" w="med" len="med"/>
                    </a:lnL>
                    <a:lnR w="12700" cmpd="sng">
                      <a:noFill/>
                      <a:prstDash val="soli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6358">
                <a:tc>
                  <a:txBody>
                    <a:bodyPr/>
                    <a:lstStyle/>
                    <a:p>
                      <a:pPr algn="r"/>
                      <a:r>
                        <a:rPr lang="en-US" dirty="0">
                          <a:solidFill>
                            <a:schemeClr val="accent1"/>
                          </a:solidFill>
                          <a:latin typeface="Amazon Ember" charset="0"/>
                          <a:ea typeface="Amazon Ember" charset="0"/>
                          <a:cs typeface="Amazon Ember" charset="0"/>
                        </a:rPr>
                        <a:t>99.99999</a:t>
                      </a:r>
                    </a:p>
                  </a:txBody>
                  <a:tcPr>
                    <a:lnL w="12700" cmpd="sng">
                      <a:noFill/>
                      <a:prstDash val="soli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dirty="0">
                          <a:solidFill>
                            <a:schemeClr val="accent1"/>
                          </a:solidFill>
                          <a:latin typeface="Amazon Ember" charset="0"/>
                          <a:ea typeface="Amazon Ember" charset="0"/>
                          <a:cs typeface="Amazon Ember" charset="0"/>
                        </a:rPr>
                        <a:t>3 seconds</a:t>
                      </a:r>
                    </a:p>
                  </a:txBody>
                  <a:tcP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dirty="0">
                          <a:solidFill>
                            <a:schemeClr val="accent1"/>
                          </a:solidFill>
                          <a:latin typeface="Amazon Ember" charset="0"/>
                          <a:ea typeface="Amazon Ember" charset="0"/>
                          <a:cs typeface="Amazon Ember" charset="0"/>
                        </a:rPr>
                        <a:t>1 in 10,000,000</a:t>
                      </a:r>
                    </a:p>
                  </a:txBody>
                  <a:tcPr>
                    <a:lnL w="19050" cap="flat" cmpd="sng" algn="ctr">
                      <a:solidFill>
                        <a:schemeClr val="bg2"/>
                      </a:solidFill>
                      <a:prstDash val="solid"/>
                      <a:round/>
                      <a:headEnd type="none" w="med" len="med"/>
                      <a:tailEnd type="none" w="med" len="med"/>
                    </a:lnL>
                    <a:lnR w="12700" cmpd="sng">
                      <a:noFill/>
                      <a:prstDash val="soli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26358">
                <a:tc>
                  <a:txBody>
                    <a:bodyPr/>
                    <a:lstStyle/>
                    <a:p>
                      <a:pPr algn="r"/>
                      <a:r>
                        <a:rPr lang="en-US" dirty="0">
                          <a:solidFill>
                            <a:schemeClr val="accent1"/>
                          </a:solidFill>
                          <a:latin typeface="Amazon Ember" charset="0"/>
                          <a:ea typeface="Amazon Ember" charset="0"/>
                          <a:cs typeface="Amazon Ember" charset="0"/>
                        </a:rPr>
                        <a:t>99.999999999</a:t>
                      </a:r>
                    </a:p>
                  </a:txBody>
                  <a:tcPr>
                    <a:lnL w="12700" cmpd="sng">
                      <a:noFill/>
                      <a:prstDash val="soli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r"/>
                      <a:r>
                        <a:rPr lang="en-US" dirty="0">
                          <a:solidFill>
                            <a:schemeClr val="accent1"/>
                          </a:solidFill>
                          <a:latin typeface="Amazon Ember" charset="0"/>
                          <a:ea typeface="Amazon Ember" charset="0"/>
                          <a:cs typeface="Amazon Ember" charset="0"/>
                        </a:rPr>
                        <a:t>300 uSeconds</a:t>
                      </a:r>
                    </a:p>
                  </a:txBody>
                  <a:tcP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l"/>
                      <a:r>
                        <a:rPr lang="en-US" dirty="0">
                          <a:solidFill>
                            <a:schemeClr val="accent1"/>
                          </a:solidFill>
                          <a:latin typeface="Amazon Ember" charset="0"/>
                          <a:ea typeface="Amazon Ember" charset="0"/>
                          <a:cs typeface="Amazon Ember" charset="0"/>
                        </a:rPr>
                        <a:t>1 in 100,000,000,000</a:t>
                      </a:r>
                    </a:p>
                  </a:txBody>
                  <a:tcPr>
                    <a:lnL w="19050" cap="flat" cmpd="sng" algn="ctr">
                      <a:solidFill>
                        <a:schemeClr val="bg2"/>
                      </a:solidFill>
                      <a:prstDash val="solid"/>
                      <a:round/>
                      <a:headEnd type="none" w="med" len="med"/>
                      <a:tailEnd type="none" w="med" len="med"/>
                    </a:lnL>
                    <a:lnR w="12700" cmpd="sng">
                      <a:noFill/>
                      <a:prstDash val="solid"/>
                    </a:lnR>
                    <a:lnT w="1905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16871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latin typeface="Amazon Ember" charset="0"/>
                <a:ea typeface="Amazon Ember" charset="0"/>
                <a:cs typeface="Amazon Ember" charset="0"/>
              </a:rPr>
              <a:t>Amazon Snowmobile</a:t>
            </a:r>
          </a:p>
        </p:txBody>
      </p:sp>
      <p:sp>
        <p:nvSpPr>
          <p:cNvPr id="5" name="Content Placeholder 4">
            <a:extLst>
              <a:ext uri="{FF2B5EF4-FFF2-40B4-BE49-F238E27FC236}">
                <a16:creationId xmlns:a16="http://schemas.microsoft.com/office/drawing/2014/main" id="{7C6E849A-C70F-BE4B-A67F-60028884DEDA}"/>
              </a:ext>
            </a:extLst>
          </p:cNvPr>
          <p:cNvSpPr>
            <a:spLocks noGrp="1"/>
          </p:cNvSpPr>
          <p:nvPr>
            <p:ph idx="1"/>
          </p:nvPr>
        </p:nvSpPr>
        <p:spPr/>
        <p:txBody>
          <a:bodyPr/>
          <a:lstStyle/>
          <a:p>
            <a:r>
              <a:rPr lang="en-US" dirty="0">
                <a:hlinkClick r:id="rId3"/>
              </a:rPr>
              <a:t>https://www.youtube.com/watch?v=8vQmTZTq7nw</a:t>
            </a:r>
            <a:endParaRPr lang="en-US" dirty="0"/>
          </a:p>
          <a:p>
            <a:endParaRPr lang="en-US" dirty="0"/>
          </a:p>
        </p:txBody>
      </p:sp>
      <p:pic>
        <p:nvPicPr>
          <p:cNvPr id="7" name="Picture 6">
            <a:extLst>
              <a:ext uri="{FF2B5EF4-FFF2-40B4-BE49-F238E27FC236}">
                <a16:creationId xmlns:a16="http://schemas.microsoft.com/office/drawing/2014/main" id="{834D03D7-74D0-1A48-B78C-54C836C259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85914" y="2015109"/>
            <a:ext cx="2507053" cy="1542371"/>
          </a:xfrm>
          <a:prstGeom prst="rect">
            <a:avLst/>
          </a:prstGeom>
        </p:spPr>
      </p:pic>
    </p:spTree>
    <p:extLst>
      <p:ext uri="{BB962C8B-B14F-4D97-AF65-F5344CB8AC3E}">
        <p14:creationId xmlns:p14="http://schemas.microsoft.com/office/powerpoint/2010/main" val="2514390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59454" y="2078552"/>
            <a:ext cx="7324725" cy="744538"/>
          </a:xfrm>
        </p:spPr>
        <p:txBody>
          <a:bodyPr/>
          <a:lstStyle/>
          <a:p>
            <a:r>
              <a:rPr lang="en-US" sz="3600" b="1" dirty="0"/>
              <a:t>AWS Transfer Family</a:t>
            </a:r>
          </a:p>
        </p:txBody>
      </p:sp>
    </p:spTree>
    <p:extLst>
      <p:ext uri="{BB962C8B-B14F-4D97-AF65-F5344CB8AC3E}">
        <p14:creationId xmlns:p14="http://schemas.microsoft.com/office/powerpoint/2010/main" val="179826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lnSpc>
                <a:spcPct val="90000"/>
              </a:lnSpc>
              <a:spcAft>
                <a:spcPct val="0"/>
              </a:spcAft>
            </a:pPr>
            <a:r>
              <a:rPr lang="en-US" dirty="0"/>
              <a:t>Managed file transfer – what is it?</a:t>
            </a:r>
          </a:p>
        </p:txBody>
      </p:sp>
      <p:pic>
        <p:nvPicPr>
          <p:cNvPr id="4" name="Graphic 20">
            <a:extLst>
              <a:ext uri="{FF2B5EF4-FFF2-40B4-BE49-F238E27FC236}">
                <a16:creationId xmlns:a16="http://schemas.microsoft.com/office/drawing/2014/main" id="{E17A5E90-F982-D743-BDED-962CE19CD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95" y="2091723"/>
            <a:ext cx="613303" cy="6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0">
            <a:extLst>
              <a:ext uri="{FF2B5EF4-FFF2-40B4-BE49-F238E27FC236}">
                <a16:creationId xmlns:a16="http://schemas.microsoft.com/office/drawing/2014/main" id="{84EADF8E-D768-854A-A8B6-7A025B89A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09" y="2091723"/>
            <a:ext cx="613303" cy="61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992C65A-3CC9-3C46-B308-4C0C457E9B30}"/>
              </a:ext>
            </a:extLst>
          </p:cNvPr>
          <p:cNvSpPr/>
          <p:nvPr/>
        </p:nvSpPr>
        <p:spPr bwMode="auto">
          <a:xfrm flipH="1">
            <a:off x="955542" y="2890383"/>
            <a:ext cx="6578543" cy="1719917"/>
          </a:xfrm>
          <a:prstGeom prst="rect">
            <a:avLst/>
          </a:prstGeom>
          <a:solidFill>
            <a:srgbClr val="000000">
              <a:lumMod val="75000"/>
              <a:lumOff val="25000"/>
            </a:srgbClr>
          </a:solidFill>
          <a:ln w="9525" cap="flat" cmpd="sng" algn="ctr">
            <a:noFill/>
            <a:prstDash val="solid"/>
            <a:headEnd type="none" w="med" len="med"/>
            <a:tailEnd type="none" w="med" len="med"/>
          </a:ln>
          <a:effectLst>
            <a:outerShdw blurRad="88900" dist="38100" dir="10800000" algn="r" rotWithShape="0">
              <a:prstClr val="black">
                <a:alpha val="30000"/>
              </a:prstClr>
            </a:outerShdw>
          </a:effectLst>
        </p:spPr>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defRPr/>
            </a:pPr>
            <a:r>
              <a:rPr lang="en-US" sz="2000" b="1" u="sng" kern="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Attributes</a:t>
            </a:r>
            <a:endParaRPr lang="en-US" sz="1500" kern="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7" name="Text Placeholder 4">
            <a:extLst>
              <a:ext uri="{FF2B5EF4-FFF2-40B4-BE49-F238E27FC236}">
                <a16:creationId xmlns:a16="http://schemas.microsoft.com/office/drawing/2014/main" id="{DF6DFCED-BCF5-054D-8CF1-ED53B161DACF}"/>
              </a:ext>
            </a:extLst>
          </p:cNvPr>
          <p:cNvSpPr txBox="1">
            <a:spLocks/>
          </p:cNvSpPr>
          <p:nvPr/>
        </p:nvSpPr>
        <p:spPr>
          <a:xfrm>
            <a:off x="1554177" y="3132972"/>
            <a:ext cx="5979908" cy="1477328"/>
          </a:xfrm>
          <a:prstGeom prst="rect">
            <a:avLst/>
          </a:prstGeom>
          <a:ln>
            <a:noFill/>
          </a:ln>
        </p:spPr>
        <p:txBody>
          <a:bodyPr vert="horz" wrap="square" lIns="114300" tIns="0" rIns="0" bIns="0"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685799">
              <a:buClr>
                <a:srgbClr val="FF2850"/>
              </a:buClr>
              <a:buSzPct val="110000"/>
              <a:defRPr/>
            </a:pPr>
            <a:r>
              <a:rPr lang="en-US" sz="1500" dirty="0">
                <a:solidFill>
                  <a:srgbClr val="FFFFFF"/>
                </a:solidFill>
              </a:rPr>
              <a:t> </a:t>
            </a:r>
          </a:p>
          <a:p>
            <a:pPr marL="214313" indent="-214313" defTabSz="685799">
              <a:buClr>
                <a:srgbClr val="FF2850"/>
              </a:buClr>
              <a:buSzPct val="110000"/>
              <a:buFont typeface="Amazon Ember" panose="020B0603020204020204" pitchFamily="34" charset="0"/>
              <a:buChar char="-"/>
              <a:defRPr/>
            </a:pPr>
            <a:r>
              <a:rPr lang="en-US" sz="1500" dirty="0">
                <a:solidFill>
                  <a:srgbClr val="FFFFFF"/>
                </a:solidFill>
              </a:rPr>
              <a:t>Focused on secure and flexible file transfers</a:t>
            </a:r>
          </a:p>
          <a:p>
            <a:pPr marL="214313" indent="-214313">
              <a:buClr>
                <a:srgbClr val="FF2850"/>
              </a:buClr>
              <a:buSzPct val="110000"/>
              <a:buFont typeface="Amazon Ember" panose="020B0603020204020204" pitchFamily="34" charset="0"/>
              <a:buChar char="-"/>
              <a:defRPr/>
            </a:pPr>
            <a:r>
              <a:rPr lang="en-US" sz="1500" dirty="0">
                <a:solidFill>
                  <a:srgbClr val="FFFFFF"/>
                </a:solidFill>
              </a:rPr>
              <a:t>Support 3</a:t>
            </a:r>
            <a:r>
              <a:rPr lang="en-US" sz="1500" baseline="30000" dirty="0">
                <a:solidFill>
                  <a:srgbClr val="FFFFFF"/>
                </a:solidFill>
              </a:rPr>
              <a:t>rd</a:t>
            </a:r>
            <a:r>
              <a:rPr lang="en-US" sz="1500" dirty="0">
                <a:solidFill>
                  <a:srgbClr val="FFFFFF"/>
                </a:solidFill>
              </a:rPr>
              <a:t> party integrations and connectors</a:t>
            </a:r>
          </a:p>
          <a:p>
            <a:pPr marL="214313" indent="-214313">
              <a:buClr>
                <a:srgbClr val="FF2850"/>
              </a:buClr>
              <a:buSzPct val="110000"/>
              <a:buFont typeface="Amazon Ember" panose="020B0603020204020204" pitchFamily="34" charset="0"/>
              <a:buChar char="-"/>
              <a:defRPr/>
            </a:pPr>
            <a:r>
              <a:rPr lang="en-US" sz="1500" dirty="0">
                <a:solidFill>
                  <a:srgbClr val="FFFFFF"/>
                </a:solidFill>
              </a:rPr>
              <a:t>Provide pre-processing for data filtering and encryption</a:t>
            </a:r>
          </a:p>
          <a:p>
            <a:pPr marL="214313" indent="-214313">
              <a:buClr>
                <a:srgbClr val="FF2850"/>
              </a:buClr>
              <a:buSzPct val="110000"/>
              <a:buFont typeface="Amazon Ember" panose="020B0603020204020204" pitchFamily="34" charset="0"/>
              <a:buChar char="-"/>
              <a:defRPr/>
            </a:pPr>
            <a:r>
              <a:rPr lang="en-US" sz="1500" dirty="0">
                <a:solidFill>
                  <a:srgbClr val="FFFFFF"/>
                </a:solidFill>
              </a:rPr>
              <a:t>May support additional protocols (AS2/HTTPS)</a:t>
            </a:r>
          </a:p>
          <a:p>
            <a:pPr marL="214313" indent="-214313" defTabSz="685799">
              <a:buClr>
                <a:srgbClr val="FF2850"/>
              </a:buClr>
              <a:buSzPct val="110000"/>
              <a:buFont typeface="Amazon Ember" panose="020B0603020204020204" pitchFamily="34" charset="0"/>
              <a:buChar char="-"/>
              <a:defRPr/>
            </a:pPr>
            <a:endParaRPr lang="en-US" sz="1500" dirty="0">
              <a:solidFill>
                <a:srgbClr val="FFFFFF"/>
              </a:solidFill>
            </a:endParaRPr>
          </a:p>
        </p:txBody>
      </p:sp>
      <p:sp>
        <p:nvSpPr>
          <p:cNvPr id="8" name="TextBox 7">
            <a:extLst>
              <a:ext uri="{FF2B5EF4-FFF2-40B4-BE49-F238E27FC236}">
                <a16:creationId xmlns:a16="http://schemas.microsoft.com/office/drawing/2014/main" id="{FCC22C76-5139-6844-A445-AB7D131D1AE6}"/>
              </a:ext>
            </a:extLst>
          </p:cNvPr>
          <p:cNvSpPr txBox="1"/>
          <p:nvPr/>
        </p:nvSpPr>
        <p:spPr>
          <a:xfrm>
            <a:off x="3236271" y="1438631"/>
            <a:ext cx="4627333" cy="877163"/>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Managed file transfer (MFT) provides  </a:t>
            </a:r>
            <a:r>
              <a:rPr lang="en-US" sz="12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secure and reliable transfer of data</a:t>
            </a:r>
            <a:r>
              <a:rPr lang="en-US" sz="125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a:t>
            </a:r>
            <a:r>
              <a:rPr lang="en-US" sz="12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between systems through a network (e.g., the Internet), enabling exchange of data to meet business critical needs </a:t>
            </a:r>
          </a:p>
        </p:txBody>
      </p:sp>
      <p:pic>
        <p:nvPicPr>
          <p:cNvPr id="9" name="Graphic 8">
            <a:extLst>
              <a:ext uri="{FF2B5EF4-FFF2-40B4-BE49-F238E27FC236}">
                <a16:creationId xmlns:a16="http://schemas.microsoft.com/office/drawing/2014/main" id="{A9449D9F-D55E-4846-87A8-EDDFC1CC744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2855"/>
          <a:stretch/>
        </p:blipFill>
        <p:spPr>
          <a:xfrm>
            <a:off x="1069381" y="1784254"/>
            <a:ext cx="422081" cy="283404"/>
          </a:xfrm>
          <a:prstGeom prst="rect">
            <a:avLst/>
          </a:prstGeom>
        </p:spPr>
      </p:pic>
      <p:pic>
        <p:nvPicPr>
          <p:cNvPr id="10" name="Graphic 9">
            <a:extLst>
              <a:ext uri="{FF2B5EF4-FFF2-40B4-BE49-F238E27FC236}">
                <a16:creationId xmlns:a16="http://schemas.microsoft.com/office/drawing/2014/main" id="{631BE046-9FA7-A544-9621-3B1FCA24EE9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32855"/>
          <a:stretch/>
        </p:blipFill>
        <p:spPr>
          <a:xfrm>
            <a:off x="2607106" y="1784254"/>
            <a:ext cx="422081" cy="283404"/>
          </a:xfrm>
          <a:prstGeom prst="rect">
            <a:avLst/>
          </a:prstGeom>
        </p:spPr>
      </p:pic>
      <p:pic>
        <p:nvPicPr>
          <p:cNvPr id="11" name="Graphic 10">
            <a:extLst>
              <a:ext uri="{FF2B5EF4-FFF2-40B4-BE49-F238E27FC236}">
                <a16:creationId xmlns:a16="http://schemas.microsoft.com/office/drawing/2014/main" id="{683B94A8-A996-124D-BD9C-52360A54206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4385" b="64775"/>
          <a:stretch/>
        </p:blipFill>
        <p:spPr>
          <a:xfrm>
            <a:off x="1169373" y="1411763"/>
            <a:ext cx="282912" cy="279812"/>
          </a:xfrm>
          <a:prstGeom prst="rect">
            <a:avLst/>
          </a:prstGeom>
        </p:spPr>
      </p:pic>
      <p:pic>
        <p:nvPicPr>
          <p:cNvPr id="12" name="Graphic 11">
            <a:extLst>
              <a:ext uri="{FF2B5EF4-FFF2-40B4-BE49-F238E27FC236}">
                <a16:creationId xmlns:a16="http://schemas.microsoft.com/office/drawing/2014/main" id="{ECE00390-A882-E74A-A271-1D6B4286AE8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4385" b="64775"/>
          <a:stretch/>
        </p:blipFill>
        <p:spPr>
          <a:xfrm>
            <a:off x="1444505" y="1128221"/>
            <a:ext cx="282912" cy="279812"/>
          </a:xfrm>
          <a:prstGeom prst="rect">
            <a:avLst/>
          </a:prstGeom>
        </p:spPr>
      </p:pic>
      <p:pic>
        <p:nvPicPr>
          <p:cNvPr id="13" name="Graphic 12">
            <a:extLst>
              <a:ext uri="{FF2B5EF4-FFF2-40B4-BE49-F238E27FC236}">
                <a16:creationId xmlns:a16="http://schemas.microsoft.com/office/drawing/2014/main" id="{588D2295-1CCB-A44C-B00D-B451E7A840E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4385" b="64775"/>
          <a:stretch/>
        </p:blipFill>
        <p:spPr>
          <a:xfrm>
            <a:off x="2269985" y="1128221"/>
            <a:ext cx="282912" cy="279812"/>
          </a:xfrm>
          <a:prstGeom prst="rect">
            <a:avLst/>
          </a:prstGeom>
        </p:spPr>
      </p:pic>
      <p:pic>
        <p:nvPicPr>
          <p:cNvPr id="14" name="Graphic 13">
            <a:extLst>
              <a:ext uri="{FF2B5EF4-FFF2-40B4-BE49-F238E27FC236}">
                <a16:creationId xmlns:a16="http://schemas.microsoft.com/office/drawing/2014/main" id="{C2DCC10B-F995-3B42-ABC9-052C3167ED7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4385" b="64775"/>
          <a:stretch/>
        </p:blipFill>
        <p:spPr>
          <a:xfrm>
            <a:off x="2573043" y="1411763"/>
            <a:ext cx="282912" cy="279812"/>
          </a:xfrm>
          <a:prstGeom prst="rect">
            <a:avLst/>
          </a:prstGeom>
        </p:spPr>
      </p:pic>
      <p:pic>
        <p:nvPicPr>
          <p:cNvPr id="15" name="Graphic 14">
            <a:extLst>
              <a:ext uri="{FF2B5EF4-FFF2-40B4-BE49-F238E27FC236}">
                <a16:creationId xmlns:a16="http://schemas.microsoft.com/office/drawing/2014/main" id="{5D0499FC-78EA-884F-A06E-5A07D6E0CE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64385" b="64775"/>
          <a:stretch/>
        </p:blipFill>
        <p:spPr>
          <a:xfrm>
            <a:off x="1874830" y="1000260"/>
            <a:ext cx="282912" cy="279812"/>
          </a:xfrm>
          <a:prstGeom prst="rect">
            <a:avLst/>
          </a:prstGeom>
        </p:spPr>
      </p:pic>
    </p:spTree>
    <p:extLst>
      <p:ext uri="{BB962C8B-B14F-4D97-AF65-F5344CB8AC3E}">
        <p14:creationId xmlns:p14="http://schemas.microsoft.com/office/powerpoint/2010/main" val="1013248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33AAA1C0-7876-4C4F-A8C6-EE8FB13CCF3D}"/>
              </a:ext>
            </a:extLst>
          </p:cNvPr>
          <p:cNvSpPr>
            <a:spLocks noGrp="1"/>
          </p:cNvSpPr>
          <p:nvPr>
            <p:ph type="title"/>
          </p:nvPr>
        </p:nvSpPr>
        <p:spPr/>
        <p:txBody>
          <a:bodyPr/>
          <a:lstStyle/>
          <a:p>
            <a:r>
              <a:rPr lang="en-US" sz="2375" dirty="0">
                <a:latin typeface="+mj-lt"/>
                <a:ea typeface="Amazon Ember" panose="020B0603020204020204" pitchFamily="34" charset="0"/>
                <a:cs typeface="Amazon Ember" panose="020B0603020204020204" pitchFamily="34" charset="0"/>
              </a:rPr>
              <a:t>AWS Transfer Family benefits</a:t>
            </a:r>
          </a:p>
        </p:txBody>
      </p:sp>
      <p:grpSp>
        <p:nvGrpSpPr>
          <p:cNvPr id="7" name="Group 6">
            <a:extLst>
              <a:ext uri="{FF2B5EF4-FFF2-40B4-BE49-F238E27FC236}">
                <a16:creationId xmlns:a16="http://schemas.microsoft.com/office/drawing/2014/main" id="{9973D94E-F00B-7943-9606-A15D330D5E0A}"/>
              </a:ext>
            </a:extLst>
          </p:cNvPr>
          <p:cNvGrpSpPr/>
          <p:nvPr/>
        </p:nvGrpSpPr>
        <p:grpSpPr>
          <a:xfrm>
            <a:off x="819752" y="917132"/>
            <a:ext cx="1287019" cy="1384208"/>
            <a:chOff x="1463797" y="2001707"/>
            <a:chExt cx="2059231" cy="2214733"/>
          </a:xfrm>
        </p:grpSpPr>
        <p:sp>
          <p:nvSpPr>
            <p:cNvPr id="41" name="Rectangle 40">
              <a:extLst>
                <a:ext uri="{FF2B5EF4-FFF2-40B4-BE49-F238E27FC236}">
                  <a16:creationId xmlns:a16="http://schemas.microsoft.com/office/drawing/2014/main" id="{DB9CE57E-47C6-3D45-99B6-F7C024624703}"/>
                </a:ext>
              </a:extLst>
            </p:cNvPr>
            <p:cNvSpPr/>
            <p:nvPr/>
          </p:nvSpPr>
          <p:spPr>
            <a:xfrm>
              <a:off x="1463797" y="3330043"/>
              <a:ext cx="2059231"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ea typeface="Amazon Ember" panose="020B0603020204020204" pitchFamily="34" charset="0"/>
                  <a:cs typeface="Amazon Ember" panose="020B0603020204020204" pitchFamily="34" charset="0"/>
                </a:rPr>
                <a:t>Fully Managed</a:t>
              </a:r>
            </a:p>
          </p:txBody>
        </p:sp>
        <p:grpSp>
          <p:nvGrpSpPr>
            <p:cNvPr id="25" name="Group 24">
              <a:extLst>
                <a:ext uri="{FF2B5EF4-FFF2-40B4-BE49-F238E27FC236}">
                  <a16:creationId xmlns:a16="http://schemas.microsoft.com/office/drawing/2014/main" id="{4480A73C-2054-FB4B-99F9-0768EEEA5776}"/>
                </a:ext>
              </a:extLst>
            </p:cNvPr>
            <p:cNvGrpSpPr>
              <a:grpSpLocks noChangeAspect="1"/>
            </p:cNvGrpSpPr>
            <p:nvPr/>
          </p:nvGrpSpPr>
          <p:grpSpPr>
            <a:xfrm>
              <a:off x="1811723" y="2001707"/>
              <a:ext cx="1452452" cy="1082776"/>
              <a:chOff x="5438562" y="2017813"/>
              <a:chExt cx="1170880" cy="872869"/>
            </a:xfrm>
          </p:grpSpPr>
          <p:sp>
            <p:nvSpPr>
              <p:cNvPr id="26" name="Freeform: Shape 128">
                <a:extLst>
                  <a:ext uri="{FF2B5EF4-FFF2-40B4-BE49-F238E27FC236}">
                    <a16:creationId xmlns:a16="http://schemas.microsoft.com/office/drawing/2014/main" id="{CB4BDAE4-3088-E34C-8BD8-95196839CCFE}"/>
                  </a:ext>
                </a:extLst>
              </p:cNvPr>
              <p:cNvSpPr/>
              <p:nvPr/>
            </p:nvSpPr>
            <p:spPr>
              <a:xfrm>
                <a:off x="5849307" y="2017813"/>
                <a:ext cx="382594" cy="729092"/>
              </a:xfrm>
              <a:custGeom>
                <a:avLst/>
                <a:gdLst>
                  <a:gd name="connsiteX0" fmla="*/ 4828 w 170577"/>
                  <a:gd name="connsiteY0" fmla="*/ 77941 h 325062"/>
                  <a:gd name="connsiteX1" fmla="*/ 75955 w 170577"/>
                  <a:gd name="connsiteY1" fmla="*/ 4882 h 325062"/>
                  <a:gd name="connsiteX2" fmla="*/ 153842 w 170577"/>
                  <a:gd name="connsiteY2" fmla="*/ 98861 h 325062"/>
                  <a:gd name="connsiteX3" fmla="*/ 143864 w 170577"/>
                  <a:gd name="connsiteY3" fmla="*/ 321577 h 325062"/>
                </a:gdLst>
                <a:ahLst/>
                <a:cxnLst>
                  <a:cxn ang="0">
                    <a:pos x="connsiteX0" y="connsiteY0"/>
                  </a:cxn>
                  <a:cxn ang="0">
                    <a:pos x="connsiteX1" y="connsiteY1"/>
                  </a:cxn>
                  <a:cxn ang="0">
                    <a:pos x="connsiteX2" y="connsiteY2"/>
                  </a:cxn>
                  <a:cxn ang="0">
                    <a:pos x="connsiteX3" y="connsiteY3"/>
                  </a:cxn>
                </a:cxnLst>
                <a:rect l="l" t="t" r="r" b="b"/>
                <a:pathLst>
                  <a:path w="170577" h="325062">
                    <a:moveTo>
                      <a:pt x="4828" y="77941"/>
                    </a:moveTo>
                    <a:cubicBezTo>
                      <a:pt x="14805" y="52515"/>
                      <a:pt x="37656" y="2951"/>
                      <a:pt x="75955" y="4882"/>
                    </a:cubicBezTo>
                    <a:cubicBezTo>
                      <a:pt x="103634" y="6492"/>
                      <a:pt x="130991" y="27090"/>
                      <a:pt x="153842" y="98861"/>
                    </a:cubicBezTo>
                    <a:cubicBezTo>
                      <a:pt x="169612" y="147781"/>
                      <a:pt x="174762" y="241760"/>
                      <a:pt x="143864" y="321577"/>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27" name="Freeform: Shape 129">
                <a:extLst>
                  <a:ext uri="{FF2B5EF4-FFF2-40B4-BE49-F238E27FC236}">
                    <a16:creationId xmlns:a16="http://schemas.microsoft.com/office/drawing/2014/main" id="{6AF6BCD5-E59A-D04B-8F75-5AA612E3F144}"/>
                  </a:ext>
                </a:extLst>
              </p:cNvPr>
              <p:cNvSpPr/>
              <p:nvPr/>
            </p:nvSpPr>
            <p:spPr>
              <a:xfrm>
                <a:off x="5818267" y="2594714"/>
                <a:ext cx="317625" cy="295968"/>
              </a:xfrm>
              <a:custGeom>
                <a:avLst/>
                <a:gdLst>
                  <a:gd name="connsiteX0" fmla="*/ 139037 w 141611"/>
                  <a:gd name="connsiteY0" fmla="*/ 97841 h 131956"/>
                  <a:gd name="connsiteX1" fmla="*/ 90760 w 141611"/>
                  <a:gd name="connsiteY1" fmla="*/ 128738 h 131956"/>
                  <a:gd name="connsiteX2" fmla="*/ 4828 w 141611"/>
                  <a:gd name="connsiteY2" fmla="*/ 4828 h 131956"/>
                </a:gdLst>
                <a:ahLst/>
                <a:cxnLst>
                  <a:cxn ang="0">
                    <a:pos x="connsiteX0" y="connsiteY0"/>
                  </a:cxn>
                  <a:cxn ang="0">
                    <a:pos x="connsiteX1" y="connsiteY1"/>
                  </a:cxn>
                  <a:cxn ang="0">
                    <a:pos x="connsiteX2" y="connsiteY2"/>
                  </a:cxn>
                </a:cxnLst>
                <a:rect l="l" t="t" r="r" b="b"/>
                <a:pathLst>
                  <a:path w="141611" h="131956">
                    <a:moveTo>
                      <a:pt x="139037" y="97841"/>
                    </a:moveTo>
                    <a:cubicBezTo>
                      <a:pt x="139037" y="97841"/>
                      <a:pt x="117473" y="128738"/>
                      <a:pt x="90760" y="128738"/>
                    </a:cubicBezTo>
                    <a:cubicBezTo>
                      <a:pt x="78530" y="128738"/>
                      <a:pt x="28322" y="123588"/>
                      <a:pt x="4828" y="4828"/>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28" name="Freeform: Shape 130">
                <a:extLst>
                  <a:ext uri="{FF2B5EF4-FFF2-40B4-BE49-F238E27FC236}">
                    <a16:creationId xmlns:a16="http://schemas.microsoft.com/office/drawing/2014/main" id="{7D466A8E-C3A8-3148-8B8D-0B45BF1FD1C7}"/>
                  </a:ext>
                </a:extLst>
              </p:cNvPr>
              <p:cNvSpPr/>
              <p:nvPr/>
            </p:nvSpPr>
            <p:spPr>
              <a:xfrm>
                <a:off x="5806353" y="2265540"/>
                <a:ext cx="36093" cy="259874"/>
              </a:xfrm>
              <a:custGeom>
                <a:avLst/>
                <a:gdLst>
                  <a:gd name="connsiteX0" fmla="*/ 13037 w 16092"/>
                  <a:gd name="connsiteY0" fmla="*/ 4828 h 115864"/>
                  <a:gd name="connsiteX1" fmla="*/ 5634 w 16092"/>
                  <a:gd name="connsiteY1" fmla="*/ 113611 h 115864"/>
                </a:gdLst>
                <a:ahLst/>
                <a:cxnLst>
                  <a:cxn ang="0">
                    <a:pos x="connsiteX0" y="connsiteY0"/>
                  </a:cxn>
                  <a:cxn ang="0">
                    <a:pos x="connsiteX1" y="connsiteY1"/>
                  </a:cxn>
                </a:cxnLst>
                <a:rect l="l" t="t" r="r" b="b"/>
                <a:pathLst>
                  <a:path w="16092" h="115864">
                    <a:moveTo>
                      <a:pt x="13037" y="4828"/>
                    </a:moveTo>
                    <a:cubicBezTo>
                      <a:pt x="13037" y="4828"/>
                      <a:pt x="1772" y="53426"/>
                      <a:pt x="5634" y="113611"/>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29" name="Freeform: Shape 131">
                <a:extLst>
                  <a:ext uri="{FF2B5EF4-FFF2-40B4-BE49-F238E27FC236}">
                    <a16:creationId xmlns:a16="http://schemas.microsoft.com/office/drawing/2014/main" id="{B71CD1DF-4D71-2C40-A8FD-4478461175C5}"/>
                  </a:ext>
                </a:extLst>
              </p:cNvPr>
              <p:cNvSpPr/>
              <p:nvPr/>
            </p:nvSpPr>
            <p:spPr>
              <a:xfrm>
                <a:off x="5701323" y="2157258"/>
                <a:ext cx="115499" cy="79406"/>
              </a:xfrm>
              <a:custGeom>
                <a:avLst/>
                <a:gdLst>
                  <a:gd name="connsiteX0" fmla="*/ 48277 w 51495"/>
                  <a:gd name="connsiteY0" fmla="*/ 30575 h 35402"/>
                  <a:gd name="connsiteX1" fmla="*/ 4828 w 51495"/>
                  <a:gd name="connsiteY1" fmla="*/ 4828 h 35402"/>
                </a:gdLst>
                <a:ahLst/>
                <a:cxnLst>
                  <a:cxn ang="0">
                    <a:pos x="connsiteX0" y="connsiteY0"/>
                  </a:cxn>
                  <a:cxn ang="0">
                    <a:pos x="connsiteX1" y="connsiteY1"/>
                  </a:cxn>
                </a:cxnLst>
                <a:rect l="l" t="t" r="r" b="b"/>
                <a:pathLst>
                  <a:path w="51495" h="35402">
                    <a:moveTo>
                      <a:pt x="48277" y="30575"/>
                    </a:moveTo>
                    <a:cubicBezTo>
                      <a:pt x="36368" y="26713"/>
                      <a:pt x="17380" y="21885"/>
                      <a:pt x="4828" y="4828"/>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0" name="Freeform: Shape 132">
                <a:extLst>
                  <a:ext uri="{FF2B5EF4-FFF2-40B4-BE49-F238E27FC236}">
                    <a16:creationId xmlns:a16="http://schemas.microsoft.com/office/drawing/2014/main" id="{3F02DB05-0D71-4548-9CB7-5BE5B1533599}"/>
                  </a:ext>
                </a:extLst>
              </p:cNvPr>
              <p:cNvSpPr/>
              <p:nvPr/>
            </p:nvSpPr>
            <p:spPr>
              <a:xfrm>
                <a:off x="5880347" y="2219338"/>
                <a:ext cx="368156" cy="43313"/>
              </a:xfrm>
              <a:custGeom>
                <a:avLst/>
                <a:gdLst>
                  <a:gd name="connsiteX0" fmla="*/ 4828 w 164140"/>
                  <a:gd name="connsiteY0" fmla="*/ 10943 h 19310"/>
                  <a:gd name="connsiteX1" fmla="*/ 160279 w 164140"/>
                  <a:gd name="connsiteY1" fmla="*/ 4828 h 19310"/>
                </a:gdLst>
                <a:ahLst/>
                <a:cxnLst>
                  <a:cxn ang="0">
                    <a:pos x="connsiteX0" y="connsiteY0"/>
                  </a:cxn>
                  <a:cxn ang="0">
                    <a:pos x="connsiteX1" y="connsiteY1"/>
                  </a:cxn>
                </a:cxnLst>
                <a:rect l="l" t="t" r="r" b="b"/>
                <a:pathLst>
                  <a:path w="164140" h="19310">
                    <a:moveTo>
                      <a:pt x="4828" y="10943"/>
                    </a:moveTo>
                    <a:cubicBezTo>
                      <a:pt x="34116" y="14483"/>
                      <a:pt x="89151" y="23495"/>
                      <a:pt x="160279" y="4828"/>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1" name="Freeform: Shape 133">
                <a:extLst>
                  <a:ext uri="{FF2B5EF4-FFF2-40B4-BE49-F238E27FC236}">
                    <a16:creationId xmlns:a16="http://schemas.microsoft.com/office/drawing/2014/main" id="{EA5EC67B-B4DB-734E-A9F4-667FA89C97AF}"/>
                  </a:ext>
                </a:extLst>
              </p:cNvPr>
              <p:cNvSpPr/>
              <p:nvPr/>
            </p:nvSpPr>
            <p:spPr>
              <a:xfrm>
                <a:off x="6309863" y="2163034"/>
                <a:ext cx="43313" cy="43313"/>
              </a:xfrm>
              <a:custGeom>
                <a:avLst/>
                <a:gdLst>
                  <a:gd name="connsiteX0" fmla="*/ 4828 w 19310"/>
                  <a:gd name="connsiteY0" fmla="*/ 16414 h 19310"/>
                  <a:gd name="connsiteX1" fmla="*/ 16736 w 19310"/>
                  <a:gd name="connsiteY1" fmla="*/ 4828 h 19310"/>
                </a:gdLst>
                <a:ahLst/>
                <a:cxnLst>
                  <a:cxn ang="0">
                    <a:pos x="connsiteX0" y="connsiteY0"/>
                  </a:cxn>
                  <a:cxn ang="0">
                    <a:pos x="connsiteX1" y="connsiteY1"/>
                  </a:cxn>
                </a:cxnLst>
                <a:rect l="l" t="t" r="r" b="b"/>
                <a:pathLst>
                  <a:path w="19310" h="19310">
                    <a:moveTo>
                      <a:pt x="4828" y="16414"/>
                    </a:moveTo>
                    <a:cubicBezTo>
                      <a:pt x="4828" y="16414"/>
                      <a:pt x="11908" y="12874"/>
                      <a:pt x="16736" y="4828"/>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2" name="Freeform: Shape 134">
                <a:extLst>
                  <a:ext uri="{FF2B5EF4-FFF2-40B4-BE49-F238E27FC236}">
                    <a16:creationId xmlns:a16="http://schemas.microsoft.com/office/drawing/2014/main" id="{64C4484C-7E0E-0D47-BECB-62A9D6BE347A}"/>
                  </a:ext>
                </a:extLst>
              </p:cNvPr>
              <p:cNvSpPr/>
              <p:nvPr/>
            </p:nvSpPr>
            <p:spPr>
              <a:xfrm>
                <a:off x="6125063" y="2444564"/>
                <a:ext cx="209344" cy="21655"/>
              </a:xfrm>
              <a:custGeom>
                <a:avLst/>
                <a:gdLst>
                  <a:gd name="connsiteX0" fmla="*/ 88507 w 93334"/>
                  <a:gd name="connsiteY0" fmla="*/ 4828 h 9655"/>
                  <a:gd name="connsiteX1" fmla="*/ 4828 w 93334"/>
                  <a:gd name="connsiteY1" fmla="*/ 5150 h 9655"/>
                </a:gdLst>
                <a:ahLst/>
                <a:cxnLst>
                  <a:cxn ang="0">
                    <a:pos x="connsiteX0" y="connsiteY0"/>
                  </a:cxn>
                  <a:cxn ang="0">
                    <a:pos x="connsiteX1" y="connsiteY1"/>
                  </a:cxn>
                </a:cxnLst>
                <a:rect l="l" t="t" r="r" b="b"/>
                <a:pathLst>
                  <a:path w="93334" h="9655">
                    <a:moveTo>
                      <a:pt x="88507" y="4828"/>
                    </a:moveTo>
                    <a:lnTo>
                      <a:pt x="4828" y="5150"/>
                    </a:ln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3" name="Freeform: Shape 135">
                <a:extLst>
                  <a:ext uri="{FF2B5EF4-FFF2-40B4-BE49-F238E27FC236}">
                    <a16:creationId xmlns:a16="http://schemas.microsoft.com/office/drawing/2014/main" id="{3A1C2ADF-EE96-B84B-9144-526E73FE9CDC}"/>
                  </a:ext>
                </a:extLst>
              </p:cNvPr>
              <p:cNvSpPr/>
              <p:nvPr/>
            </p:nvSpPr>
            <p:spPr>
              <a:xfrm>
                <a:off x="5712152" y="2446008"/>
                <a:ext cx="339281" cy="21655"/>
              </a:xfrm>
              <a:custGeom>
                <a:avLst/>
                <a:gdLst>
                  <a:gd name="connsiteX0" fmla="*/ 4828 w 151266"/>
                  <a:gd name="connsiteY0" fmla="*/ 4828 h 9655"/>
                  <a:gd name="connsiteX1" fmla="*/ 149014 w 151266"/>
                  <a:gd name="connsiteY1" fmla="*/ 4828 h 9655"/>
                </a:gdLst>
                <a:ahLst/>
                <a:cxnLst>
                  <a:cxn ang="0">
                    <a:pos x="connsiteX0" y="connsiteY0"/>
                  </a:cxn>
                  <a:cxn ang="0">
                    <a:pos x="connsiteX1" y="connsiteY1"/>
                  </a:cxn>
                </a:cxnLst>
                <a:rect l="l" t="t" r="r" b="b"/>
                <a:pathLst>
                  <a:path w="151266" h="9655">
                    <a:moveTo>
                      <a:pt x="4828" y="4828"/>
                    </a:moveTo>
                    <a:lnTo>
                      <a:pt x="149014" y="4828"/>
                    </a:ln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4" name="Freeform: Shape 136">
                <a:extLst>
                  <a:ext uri="{FF2B5EF4-FFF2-40B4-BE49-F238E27FC236}">
                    <a16:creationId xmlns:a16="http://schemas.microsoft.com/office/drawing/2014/main" id="{7E813451-841A-A343-AF5C-00DCF67C7939}"/>
                  </a:ext>
                </a:extLst>
              </p:cNvPr>
              <p:cNvSpPr/>
              <p:nvPr/>
            </p:nvSpPr>
            <p:spPr>
              <a:xfrm>
                <a:off x="5746078" y="2656072"/>
                <a:ext cx="548624" cy="57751"/>
              </a:xfrm>
              <a:custGeom>
                <a:avLst/>
                <a:gdLst>
                  <a:gd name="connsiteX0" fmla="*/ 4828 w 244601"/>
                  <a:gd name="connsiteY0" fmla="*/ 22851 h 25747"/>
                  <a:gd name="connsiteX1" fmla="*/ 121979 w 244601"/>
                  <a:gd name="connsiteY1" fmla="*/ 4828 h 25747"/>
                  <a:gd name="connsiteX2" fmla="*/ 242349 w 244601"/>
                  <a:gd name="connsiteY2" fmla="*/ 22529 h 25747"/>
                </a:gdLst>
                <a:ahLst/>
                <a:cxnLst>
                  <a:cxn ang="0">
                    <a:pos x="connsiteX0" y="connsiteY0"/>
                  </a:cxn>
                  <a:cxn ang="0">
                    <a:pos x="connsiteX1" y="connsiteY1"/>
                  </a:cxn>
                  <a:cxn ang="0">
                    <a:pos x="connsiteX2" y="connsiteY2"/>
                  </a:cxn>
                </a:cxnLst>
                <a:rect l="l" t="t" r="r" b="b"/>
                <a:pathLst>
                  <a:path w="244601" h="25747">
                    <a:moveTo>
                      <a:pt x="4828" y="22851"/>
                    </a:moveTo>
                    <a:cubicBezTo>
                      <a:pt x="4828" y="22851"/>
                      <a:pt x="44415" y="4828"/>
                      <a:pt x="121979" y="4828"/>
                    </a:cubicBezTo>
                    <a:cubicBezTo>
                      <a:pt x="152232" y="4828"/>
                      <a:pt x="199865" y="6437"/>
                      <a:pt x="242349" y="22529"/>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5" name="Freeform: Shape 137">
                <a:extLst>
                  <a:ext uri="{FF2B5EF4-FFF2-40B4-BE49-F238E27FC236}">
                    <a16:creationId xmlns:a16="http://schemas.microsoft.com/office/drawing/2014/main" id="{A3603484-6F7A-1840-9B1C-0AF0BB6BA09B}"/>
                  </a:ext>
                </a:extLst>
              </p:cNvPr>
              <p:cNvSpPr/>
              <p:nvPr/>
            </p:nvSpPr>
            <p:spPr>
              <a:xfrm>
                <a:off x="5725867" y="2753524"/>
                <a:ext cx="599155" cy="137155"/>
              </a:xfrm>
              <a:custGeom>
                <a:avLst/>
                <a:gdLst>
                  <a:gd name="connsiteX0" fmla="*/ 4828 w 267130"/>
                  <a:gd name="connsiteY0" fmla="*/ 4828 h 61150"/>
                  <a:gd name="connsiteX1" fmla="*/ 132278 w 267130"/>
                  <a:gd name="connsiteY1" fmla="*/ 57932 h 61150"/>
                  <a:gd name="connsiteX2" fmla="*/ 265200 w 267130"/>
                  <a:gd name="connsiteY2" fmla="*/ 6437 h 61150"/>
                </a:gdLst>
                <a:ahLst/>
                <a:cxnLst>
                  <a:cxn ang="0">
                    <a:pos x="connsiteX0" y="connsiteY0"/>
                  </a:cxn>
                  <a:cxn ang="0">
                    <a:pos x="connsiteX1" y="connsiteY1"/>
                  </a:cxn>
                  <a:cxn ang="0">
                    <a:pos x="connsiteX2" y="connsiteY2"/>
                  </a:cxn>
                </a:cxnLst>
                <a:rect l="l" t="t" r="r" b="b"/>
                <a:pathLst>
                  <a:path w="267130" h="61150">
                    <a:moveTo>
                      <a:pt x="4828" y="4828"/>
                    </a:moveTo>
                    <a:cubicBezTo>
                      <a:pt x="4828" y="4828"/>
                      <a:pt x="45380" y="55035"/>
                      <a:pt x="132278" y="57932"/>
                    </a:cubicBezTo>
                    <a:cubicBezTo>
                      <a:pt x="168003" y="59219"/>
                      <a:pt x="228510" y="44415"/>
                      <a:pt x="265200" y="6437"/>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8" name="Freeform: Shape 138">
                <a:extLst>
                  <a:ext uri="{FF2B5EF4-FFF2-40B4-BE49-F238E27FC236}">
                    <a16:creationId xmlns:a16="http://schemas.microsoft.com/office/drawing/2014/main" id="{BAD4C128-6A40-B14D-8153-AE75AD3A4811}"/>
                  </a:ext>
                </a:extLst>
              </p:cNvPr>
              <p:cNvSpPr/>
              <p:nvPr/>
            </p:nvSpPr>
            <p:spPr>
              <a:xfrm>
                <a:off x="5671725" y="2017856"/>
                <a:ext cx="714655" cy="194906"/>
              </a:xfrm>
              <a:custGeom>
                <a:avLst/>
                <a:gdLst>
                  <a:gd name="connsiteX0" fmla="*/ 4828 w 318626"/>
                  <a:gd name="connsiteY0" fmla="*/ 83393 h 86898"/>
                  <a:gd name="connsiteX1" fmla="*/ 153842 w 318626"/>
                  <a:gd name="connsiteY1" fmla="*/ 4863 h 86898"/>
                  <a:gd name="connsiteX2" fmla="*/ 314442 w 318626"/>
                  <a:gd name="connsiteY2" fmla="*/ 81141 h 86898"/>
                </a:gdLst>
                <a:ahLst/>
                <a:cxnLst>
                  <a:cxn ang="0">
                    <a:pos x="connsiteX0" y="connsiteY0"/>
                  </a:cxn>
                  <a:cxn ang="0">
                    <a:pos x="connsiteX1" y="connsiteY1"/>
                  </a:cxn>
                  <a:cxn ang="0">
                    <a:pos x="connsiteX2" y="connsiteY2"/>
                  </a:cxn>
                </a:cxnLst>
                <a:rect l="l" t="t" r="r" b="b"/>
                <a:pathLst>
                  <a:path w="318626" h="86898">
                    <a:moveTo>
                      <a:pt x="4828" y="83393"/>
                    </a:moveTo>
                    <a:cubicBezTo>
                      <a:pt x="4828" y="83393"/>
                      <a:pt x="56645" y="7116"/>
                      <a:pt x="153842" y="4863"/>
                    </a:cubicBezTo>
                    <a:cubicBezTo>
                      <a:pt x="189566" y="4220"/>
                      <a:pt x="263591" y="11622"/>
                      <a:pt x="314442" y="81141"/>
                    </a:cubicBezTo>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39" name="Freeform: Shape 139">
                <a:extLst>
                  <a:ext uri="{FF2B5EF4-FFF2-40B4-BE49-F238E27FC236}">
                    <a16:creationId xmlns:a16="http://schemas.microsoft.com/office/drawing/2014/main" id="{9DD0EE7A-1059-C749-A169-9FD8FD26781E}"/>
                  </a:ext>
                </a:extLst>
              </p:cNvPr>
              <p:cNvSpPr/>
              <p:nvPr/>
            </p:nvSpPr>
            <p:spPr>
              <a:xfrm>
                <a:off x="5797331" y="2186134"/>
                <a:ext cx="101062" cy="101062"/>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40" name="Freeform: Shape 140">
                <a:extLst>
                  <a:ext uri="{FF2B5EF4-FFF2-40B4-BE49-F238E27FC236}">
                    <a16:creationId xmlns:a16="http://schemas.microsoft.com/office/drawing/2014/main" id="{B646A746-6CCD-9245-AA7E-FFE98F77F83B}"/>
                  </a:ext>
                </a:extLst>
              </p:cNvPr>
              <p:cNvSpPr/>
              <p:nvPr/>
            </p:nvSpPr>
            <p:spPr>
              <a:xfrm>
                <a:off x="5773509" y="2515308"/>
                <a:ext cx="101062" cy="101062"/>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46" name="Freeform: Shape 141">
                <a:extLst>
                  <a:ext uri="{FF2B5EF4-FFF2-40B4-BE49-F238E27FC236}">
                    <a16:creationId xmlns:a16="http://schemas.microsoft.com/office/drawing/2014/main" id="{93514906-9009-8043-ABEE-C97637FB72B9}"/>
                  </a:ext>
                </a:extLst>
              </p:cNvPr>
              <p:cNvSpPr/>
              <p:nvPr/>
            </p:nvSpPr>
            <p:spPr>
              <a:xfrm>
                <a:off x="6102686" y="2728260"/>
                <a:ext cx="101062" cy="101062"/>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47" name="Freeform: Shape 142">
                <a:extLst>
                  <a:ext uri="{FF2B5EF4-FFF2-40B4-BE49-F238E27FC236}">
                    <a16:creationId xmlns:a16="http://schemas.microsoft.com/office/drawing/2014/main" id="{600460CE-6292-7941-812E-0DAD69E97472}"/>
                  </a:ext>
                </a:extLst>
              </p:cNvPr>
              <p:cNvSpPr/>
              <p:nvPr/>
            </p:nvSpPr>
            <p:spPr>
              <a:xfrm>
                <a:off x="6230456" y="2170251"/>
                <a:ext cx="101062" cy="101062"/>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48" name="Freeform: Shape 143">
                <a:extLst>
                  <a:ext uri="{FF2B5EF4-FFF2-40B4-BE49-F238E27FC236}">
                    <a16:creationId xmlns:a16="http://schemas.microsoft.com/office/drawing/2014/main" id="{94AB8AC5-FF4A-4740-A74B-38D53D2E080A}"/>
                  </a:ext>
                </a:extLst>
              </p:cNvPr>
              <p:cNvSpPr/>
              <p:nvPr/>
            </p:nvSpPr>
            <p:spPr>
              <a:xfrm>
                <a:off x="6039882" y="2407026"/>
                <a:ext cx="101062" cy="101062"/>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49" name="Freeform: Shape 144">
                <a:extLst>
                  <a:ext uri="{FF2B5EF4-FFF2-40B4-BE49-F238E27FC236}">
                    <a16:creationId xmlns:a16="http://schemas.microsoft.com/office/drawing/2014/main" id="{2F2F3666-59B1-1B44-8A6F-C0C3088572E8}"/>
                  </a:ext>
                </a:extLst>
              </p:cNvPr>
              <p:cNvSpPr/>
              <p:nvPr/>
            </p:nvSpPr>
            <p:spPr>
              <a:xfrm>
                <a:off x="5438562" y="2506646"/>
                <a:ext cx="252657" cy="252657"/>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50" name="Freeform: Shape 145">
                <a:extLst>
                  <a:ext uri="{FF2B5EF4-FFF2-40B4-BE49-F238E27FC236}">
                    <a16:creationId xmlns:a16="http://schemas.microsoft.com/office/drawing/2014/main" id="{240FFA3D-AFCC-CD47-8AC4-1E0FB0B36357}"/>
                  </a:ext>
                </a:extLst>
              </p:cNvPr>
              <p:cNvSpPr/>
              <p:nvPr/>
            </p:nvSpPr>
            <p:spPr>
              <a:xfrm>
                <a:off x="5460940" y="2341335"/>
                <a:ext cx="202124" cy="144375"/>
              </a:xfrm>
              <a:custGeom>
                <a:avLst/>
                <a:gdLst>
                  <a:gd name="connsiteX0" fmla="*/ 87220 w 90116"/>
                  <a:gd name="connsiteY0" fmla="*/ 60507 h 64368"/>
                  <a:gd name="connsiteX1" fmla="*/ 87220 w 90116"/>
                  <a:gd name="connsiteY1" fmla="*/ 13196 h 64368"/>
                  <a:gd name="connsiteX2" fmla="*/ 78852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220" y="60507"/>
                    </a:moveTo>
                    <a:lnTo>
                      <a:pt x="87220" y="13196"/>
                    </a:lnTo>
                    <a:cubicBezTo>
                      <a:pt x="87220" y="8690"/>
                      <a:pt x="83680" y="4828"/>
                      <a:pt x="78852" y="4828"/>
                    </a:cubicBezTo>
                    <a:lnTo>
                      <a:pt x="13196" y="4828"/>
                    </a:lnTo>
                    <a:cubicBezTo>
                      <a:pt x="8690" y="4828"/>
                      <a:pt x="4828" y="8368"/>
                      <a:pt x="4828" y="13196"/>
                    </a:cubicBezTo>
                    <a:lnTo>
                      <a:pt x="4828" y="60507"/>
                    </a:lnTo>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51" name="Freeform: Shape 146">
                <a:extLst>
                  <a:ext uri="{FF2B5EF4-FFF2-40B4-BE49-F238E27FC236}">
                    <a16:creationId xmlns:a16="http://schemas.microsoft.com/office/drawing/2014/main" id="{F585B6FE-8AEF-4847-B751-DDC8AD1AC898}"/>
                  </a:ext>
                </a:extLst>
              </p:cNvPr>
              <p:cNvSpPr/>
              <p:nvPr/>
            </p:nvSpPr>
            <p:spPr>
              <a:xfrm>
                <a:off x="5482595" y="2215729"/>
                <a:ext cx="158813" cy="93844"/>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52" name="Freeform: Shape 147">
                <a:extLst>
                  <a:ext uri="{FF2B5EF4-FFF2-40B4-BE49-F238E27FC236}">
                    <a16:creationId xmlns:a16="http://schemas.microsoft.com/office/drawing/2014/main" id="{D0540DC0-28C4-D947-8907-00A08874855C}"/>
                  </a:ext>
                </a:extLst>
              </p:cNvPr>
              <p:cNvSpPr/>
              <p:nvPr/>
            </p:nvSpPr>
            <p:spPr>
              <a:xfrm>
                <a:off x="6356785" y="2506646"/>
                <a:ext cx="252657" cy="252657"/>
              </a:xfrm>
              <a:custGeom>
                <a:avLst/>
                <a:gdLst>
                  <a:gd name="connsiteX0" fmla="*/ 101381 w 112645"/>
                  <a:gd name="connsiteY0" fmla="*/ 107818 h 112645"/>
                  <a:gd name="connsiteX1" fmla="*/ 11265 w 112645"/>
                  <a:gd name="connsiteY1" fmla="*/ 107818 h 112645"/>
                  <a:gd name="connsiteX2" fmla="*/ 4828 w 112645"/>
                  <a:gd name="connsiteY2" fmla="*/ 101381 h 112645"/>
                  <a:gd name="connsiteX3" fmla="*/ 4828 w 112645"/>
                  <a:gd name="connsiteY3" fmla="*/ 11265 h 112645"/>
                  <a:gd name="connsiteX4" fmla="*/ 11265 w 112645"/>
                  <a:gd name="connsiteY4" fmla="*/ 4828 h 112645"/>
                  <a:gd name="connsiteX5" fmla="*/ 101381 w 112645"/>
                  <a:gd name="connsiteY5" fmla="*/ 4828 h 112645"/>
                  <a:gd name="connsiteX6" fmla="*/ 107818 w 112645"/>
                  <a:gd name="connsiteY6" fmla="*/ 11265 h 112645"/>
                  <a:gd name="connsiteX7" fmla="*/ 107818 w 112645"/>
                  <a:gd name="connsiteY7" fmla="*/ 101381 h 112645"/>
                  <a:gd name="connsiteX8" fmla="*/ 101381 w 112645"/>
                  <a:gd name="connsiteY8" fmla="*/ 10781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45" h="112645">
                    <a:moveTo>
                      <a:pt x="101381" y="107818"/>
                    </a:moveTo>
                    <a:lnTo>
                      <a:pt x="11265" y="107818"/>
                    </a:lnTo>
                    <a:cubicBezTo>
                      <a:pt x="7724" y="107818"/>
                      <a:pt x="4828" y="104921"/>
                      <a:pt x="4828" y="101381"/>
                    </a:cubicBezTo>
                    <a:lnTo>
                      <a:pt x="4828" y="11265"/>
                    </a:lnTo>
                    <a:cubicBezTo>
                      <a:pt x="4828" y="7724"/>
                      <a:pt x="7724" y="4828"/>
                      <a:pt x="11265" y="4828"/>
                    </a:cubicBezTo>
                    <a:lnTo>
                      <a:pt x="101381" y="4828"/>
                    </a:lnTo>
                    <a:cubicBezTo>
                      <a:pt x="104921" y="4828"/>
                      <a:pt x="107818" y="7724"/>
                      <a:pt x="107818" y="11265"/>
                    </a:cubicBezTo>
                    <a:lnTo>
                      <a:pt x="107818" y="101381"/>
                    </a:lnTo>
                    <a:cubicBezTo>
                      <a:pt x="107818" y="104921"/>
                      <a:pt x="104921" y="107818"/>
                      <a:pt x="101381" y="107818"/>
                    </a:cubicBezTo>
                    <a:close/>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53" name="Freeform: Shape 148">
                <a:extLst>
                  <a:ext uri="{FF2B5EF4-FFF2-40B4-BE49-F238E27FC236}">
                    <a16:creationId xmlns:a16="http://schemas.microsoft.com/office/drawing/2014/main" id="{B999239D-FDA5-4E48-AC24-7D7069347CEA}"/>
                  </a:ext>
                </a:extLst>
              </p:cNvPr>
              <p:cNvSpPr/>
              <p:nvPr/>
            </p:nvSpPr>
            <p:spPr>
              <a:xfrm>
                <a:off x="6379162" y="2341335"/>
                <a:ext cx="202124" cy="144375"/>
              </a:xfrm>
              <a:custGeom>
                <a:avLst/>
                <a:gdLst>
                  <a:gd name="connsiteX0" fmla="*/ 87542 w 90116"/>
                  <a:gd name="connsiteY0" fmla="*/ 60507 h 64368"/>
                  <a:gd name="connsiteX1" fmla="*/ 87542 w 90116"/>
                  <a:gd name="connsiteY1" fmla="*/ 13196 h 64368"/>
                  <a:gd name="connsiteX2" fmla="*/ 79174 w 90116"/>
                  <a:gd name="connsiteY2" fmla="*/ 4828 h 64368"/>
                  <a:gd name="connsiteX3" fmla="*/ 13196 w 90116"/>
                  <a:gd name="connsiteY3" fmla="*/ 4828 h 64368"/>
                  <a:gd name="connsiteX4" fmla="*/ 4828 w 90116"/>
                  <a:gd name="connsiteY4" fmla="*/ 13196 h 64368"/>
                  <a:gd name="connsiteX5" fmla="*/ 4828 w 90116"/>
                  <a:gd name="connsiteY5" fmla="*/ 60507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64368">
                    <a:moveTo>
                      <a:pt x="87542" y="60507"/>
                    </a:moveTo>
                    <a:lnTo>
                      <a:pt x="87542" y="13196"/>
                    </a:lnTo>
                    <a:cubicBezTo>
                      <a:pt x="87542" y="8690"/>
                      <a:pt x="84001" y="4828"/>
                      <a:pt x="79174" y="4828"/>
                    </a:cubicBezTo>
                    <a:lnTo>
                      <a:pt x="13196" y="4828"/>
                    </a:lnTo>
                    <a:cubicBezTo>
                      <a:pt x="8690" y="4828"/>
                      <a:pt x="4828" y="8368"/>
                      <a:pt x="4828" y="13196"/>
                    </a:cubicBezTo>
                    <a:lnTo>
                      <a:pt x="4828" y="60507"/>
                    </a:lnTo>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sp>
            <p:nvSpPr>
              <p:cNvPr id="54" name="Freeform: Shape 149">
                <a:extLst>
                  <a:ext uri="{FF2B5EF4-FFF2-40B4-BE49-F238E27FC236}">
                    <a16:creationId xmlns:a16="http://schemas.microsoft.com/office/drawing/2014/main" id="{6813E267-26FB-4046-9CE2-5C3AC63A0B22}"/>
                  </a:ext>
                </a:extLst>
              </p:cNvPr>
              <p:cNvSpPr/>
              <p:nvPr/>
            </p:nvSpPr>
            <p:spPr>
              <a:xfrm>
                <a:off x="6400818" y="2215729"/>
                <a:ext cx="158813" cy="93844"/>
              </a:xfrm>
              <a:custGeom>
                <a:avLst/>
                <a:gdLst>
                  <a:gd name="connsiteX0" fmla="*/ 66944 w 70805"/>
                  <a:gd name="connsiteY0" fmla="*/ 39265 h 41839"/>
                  <a:gd name="connsiteX1" fmla="*/ 66944 w 70805"/>
                  <a:gd name="connsiteY1" fmla="*/ 13196 h 41839"/>
                  <a:gd name="connsiteX2" fmla="*/ 58576 w 70805"/>
                  <a:gd name="connsiteY2" fmla="*/ 4828 h 41839"/>
                  <a:gd name="connsiteX3" fmla="*/ 13196 w 70805"/>
                  <a:gd name="connsiteY3" fmla="*/ 4828 h 41839"/>
                  <a:gd name="connsiteX4" fmla="*/ 4828 w 70805"/>
                  <a:gd name="connsiteY4" fmla="*/ 13196 h 41839"/>
                  <a:gd name="connsiteX5" fmla="*/ 4828 w 70805"/>
                  <a:gd name="connsiteY5" fmla="*/ 39265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05" h="41839">
                    <a:moveTo>
                      <a:pt x="66944" y="39265"/>
                    </a:moveTo>
                    <a:lnTo>
                      <a:pt x="66944" y="13196"/>
                    </a:lnTo>
                    <a:cubicBezTo>
                      <a:pt x="66944" y="8690"/>
                      <a:pt x="63403" y="4828"/>
                      <a:pt x="58576" y="4828"/>
                    </a:cubicBezTo>
                    <a:lnTo>
                      <a:pt x="13196" y="4828"/>
                    </a:lnTo>
                    <a:cubicBezTo>
                      <a:pt x="8690" y="4828"/>
                      <a:pt x="4828" y="8368"/>
                      <a:pt x="4828" y="13196"/>
                    </a:cubicBezTo>
                    <a:lnTo>
                      <a:pt x="4828" y="39265"/>
                    </a:lnTo>
                  </a:path>
                </a:pathLst>
              </a:custGeom>
              <a:noFill/>
              <a:ln w="19050" cap="flat">
                <a:solidFill>
                  <a:srgbClr val="527FFF"/>
                </a:solidFill>
                <a:prstDash val="solid"/>
                <a:round/>
              </a:ln>
            </p:spPr>
            <p:txBody>
              <a:bodyPr rtlCol="0" anchor="ctr"/>
              <a:lstStyle/>
              <a:p>
                <a:pPr defTabSz="685758">
                  <a:defRPr/>
                </a:pPr>
                <a:endParaRPr lang="en-US" sz="1836" dirty="0">
                  <a:solidFill>
                    <a:srgbClr val="000000"/>
                  </a:solidFill>
                  <a:ea typeface="Amazon Ember" panose="020B0603020204020204" pitchFamily="34" charset="0"/>
                  <a:cs typeface="Amazon Ember" panose="020B0603020204020204" pitchFamily="34" charset="0"/>
                </a:endParaRPr>
              </a:p>
            </p:txBody>
          </p:sp>
        </p:grpSp>
      </p:grpSp>
      <p:sp>
        <p:nvSpPr>
          <p:cNvPr id="95" name="Rectangle 94">
            <a:extLst>
              <a:ext uri="{FF2B5EF4-FFF2-40B4-BE49-F238E27FC236}">
                <a16:creationId xmlns:a16="http://schemas.microsoft.com/office/drawing/2014/main" id="{36731D82-D090-C445-8EB1-8330C0B165BF}"/>
              </a:ext>
            </a:extLst>
          </p:cNvPr>
          <p:cNvSpPr/>
          <p:nvPr/>
        </p:nvSpPr>
        <p:spPr>
          <a:xfrm>
            <a:off x="600056" y="2581532"/>
            <a:ext cx="1550374" cy="1739387"/>
          </a:xfrm>
          <a:prstGeom prst="rect">
            <a:avLst/>
          </a:prstGeom>
        </p:spPr>
        <p:txBody>
          <a:bodyPr wrap="square">
            <a:spAutoFit/>
          </a:bodyPr>
          <a:lstStyle/>
          <a:p>
            <a:pPr marL="111621" indent="-111621" defTabSz="178580">
              <a:spcBef>
                <a:spcPts val="234"/>
              </a:spcBef>
              <a:spcAft>
                <a:spcPts val="234"/>
              </a:spcAft>
              <a:buFont typeface="Arial" panose="020B0604020202020204" pitchFamily="34" charset="0"/>
              <a:buChar char="•"/>
              <a:defRPr/>
            </a:pPr>
            <a:r>
              <a:rPr lang="en-US" sz="1125" spc="39" dirty="0">
                <a:solidFill>
                  <a:srgbClr val="FFFFFF"/>
                </a:solidFill>
                <a:ea typeface="Amazon Ember" panose="020B0603020204020204" pitchFamily="34" charset="0"/>
                <a:cs typeface="Amazon Ember" panose="020B0603020204020204" pitchFamily="34" charset="0"/>
              </a:rPr>
              <a:t>Highly available across 3 Availability Zones</a:t>
            </a:r>
          </a:p>
          <a:p>
            <a:pPr marL="111621" indent="-111621" defTabSz="178580">
              <a:spcBef>
                <a:spcPts val="234"/>
              </a:spcBef>
              <a:spcAft>
                <a:spcPts val="234"/>
              </a:spcAft>
              <a:buFont typeface="Arial" panose="020B0604020202020204" pitchFamily="34" charset="0"/>
              <a:buChar char="•"/>
              <a:defRPr/>
            </a:pPr>
            <a:r>
              <a:rPr lang="en-US" sz="1125" spc="39" dirty="0">
                <a:solidFill>
                  <a:srgbClr val="FFFFFF"/>
                </a:solidFill>
                <a:ea typeface="Amazon Ember" panose="020B0603020204020204" pitchFamily="34" charset="0"/>
                <a:cs typeface="Amazon Ember" panose="020B0603020204020204" pitchFamily="34" charset="0"/>
              </a:rPr>
              <a:t>Scales on demand</a:t>
            </a:r>
          </a:p>
          <a:p>
            <a:pPr marL="111621" indent="-111621" defTabSz="178580">
              <a:spcBef>
                <a:spcPts val="234"/>
              </a:spcBef>
              <a:spcAft>
                <a:spcPts val="234"/>
              </a:spcAft>
              <a:buFont typeface="Arial" panose="020B0604020202020204" pitchFamily="34" charset="0"/>
              <a:buChar char="•"/>
              <a:defRPr/>
            </a:pPr>
            <a:r>
              <a:rPr lang="en-US" sz="1125" spc="39" dirty="0">
                <a:solidFill>
                  <a:srgbClr val="FFFFFF"/>
                </a:solidFill>
                <a:ea typeface="Amazon Ember" panose="020B0603020204020204" pitchFamily="34" charset="0"/>
                <a:cs typeface="Amazon Ember" panose="020B0603020204020204" pitchFamily="34" charset="0"/>
              </a:rPr>
              <a:t>Supports thousands of concurrent users</a:t>
            </a:r>
          </a:p>
          <a:p>
            <a:pPr marL="111621" indent="-111621" defTabSz="178580">
              <a:spcBef>
                <a:spcPts val="234"/>
              </a:spcBef>
              <a:spcAft>
                <a:spcPts val="234"/>
              </a:spcAft>
              <a:buFont typeface="Arial" panose="020B0604020202020204" pitchFamily="34" charset="0"/>
              <a:buChar char="•"/>
              <a:defRPr/>
            </a:pPr>
            <a:endParaRPr lang="en-US" sz="703" spc="39" dirty="0">
              <a:solidFill>
                <a:srgbClr val="1D516C"/>
              </a:solidFill>
              <a:ea typeface="Amazon Ember" panose="020B0603020204020204" pitchFamily="34" charset="0"/>
              <a:cs typeface="Amazon Ember" panose="020B0603020204020204" pitchFamily="34" charset="0"/>
            </a:endParaRPr>
          </a:p>
        </p:txBody>
      </p:sp>
      <p:grpSp>
        <p:nvGrpSpPr>
          <p:cNvPr id="8" name="Group 7">
            <a:extLst>
              <a:ext uri="{FF2B5EF4-FFF2-40B4-BE49-F238E27FC236}">
                <a16:creationId xmlns:a16="http://schemas.microsoft.com/office/drawing/2014/main" id="{D04B1600-5E32-4D4D-A2D8-6873C5075B45}"/>
              </a:ext>
            </a:extLst>
          </p:cNvPr>
          <p:cNvGrpSpPr/>
          <p:nvPr/>
        </p:nvGrpSpPr>
        <p:grpSpPr>
          <a:xfrm>
            <a:off x="2686264" y="779265"/>
            <a:ext cx="1287019" cy="1522074"/>
            <a:chOff x="4404241" y="1735116"/>
            <a:chExt cx="2059230" cy="2435318"/>
          </a:xfrm>
        </p:grpSpPr>
        <p:sp>
          <p:nvSpPr>
            <p:cNvPr id="42" name="Rectangle 41">
              <a:extLst>
                <a:ext uri="{FF2B5EF4-FFF2-40B4-BE49-F238E27FC236}">
                  <a16:creationId xmlns:a16="http://schemas.microsoft.com/office/drawing/2014/main" id="{35D0D6F1-0955-E74C-AACF-870CE5D5712B}"/>
                </a:ext>
              </a:extLst>
            </p:cNvPr>
            <p:cNvSpPr/>
            <p:nvPr/>
          </p:nvSpPr>
          <p:spPr>
            <a:xfrm>
              <a:off x="4404241" y="3284037"/>
              <a:ext cx="2059230"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ea typeface="Amazon Ember" panose="020B0603020204020204" pitchFamily="34" charset="0"/>
                  <a:cs typeface="Amazon Ember" panose="020B0603020204020204" pitchFamily="34" charset="0"/>
                </a:rPr>
                <a:t>Seamless Migration</a:t>
              </a:r>
            </a:p>
          </p:txBody>
        </p:sp>
        <p:pic>
          <p:nvPicPr>
            <p:cNvPr id="24" name="Picture 23">
              <a:extLst>
                <a:ext uri="{FF2B5EF4-FFF2-40B4-BE49-F238E27FC236}">
                  <a16:creationId xmlns:a16="http://schemas.microsoft.com/office/drawing/2014/main" id="{94A3AF24-6069-934E-98B8-6DA5A508EBCC}"/>
                </a:ext>
              </a:extLst>
            </p:cNvPr>
            <p:cNvPicPr>
              <a:picLocks noChangeAspect="1"/>
            </p:cNvPicPr>
            <p:nvPr/>
          </p:nvPicPr>
          <p:blipFill>
            <a:blip r:embed="rId3"/>
            <a:stretch>
              <a:fillRect/>
            </a:stretch>
          </p:blipFill>
          <p:spPr>
            <a:xfrm>
              <a:off x="4640357" y="1735116"/>
              <a:ext cx="1586998" cy="1594927"/>
            </a:xfrm>
            <a:prstGeom prst="rect">
              <a:avLst/>
            </a:prstGeom>
          </p:spPr>
        </p:pic>
      </p:grpSp>
      <p:sp>
        <p:nvSpPr>
          <p:cNvPr id="100" name="Rectangle 99">
            <a:extLst>
              <a:ext uri="{FF2B5EF4-FFF2-40B4-BE49-F238E27FC236}">
                <a16:creationId xmlns:a16="http://schemas.microsoft.com/office/drawing/2014/main" id="{A7D2E92A-C079-B845-ADAF-C8E3DE6D7D82}"/>
              </a:ext>
            </a:extLst>
          </p:cNvPr>
          <p:cNvSpPr/>
          <p:nvPr/>
        </p:nvSpPr>
        <p:spPr>
          <a:xfrm>
            <a:off x="2686265" y="2581532"/>
            <a:ext cx="1591146" cy="1406795"/>
          </a:xfrm>
          <a:prstGeom prst="rect">
            <a:avLst/>
          </a:prstGeom>
        </p:spPr>
        <p:txBody>
          <a:bodyPr wrap="square">
            <a:spAutoFit/>
          </a:bodyPr>
          <a:lstStyle/>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Import host keys</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Use your own IP addresses and hostnames</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Use existing authentication systems</a:t>
            </a:r>
          </a:p>
        </p:txBody>
      </p:sp>
      <p:grpSp>
        <p:nvGrpSpPr>
          <p:cNvPr id="4" name="Group 3">
            <a:extLst>
              <a:ext uri="{FF2B5EF4-FFF2-40B4-BE49-F238E27FC236}">
                <a16:creationId xmlns:a16="http://schemas.microsoft.com/office/drawing/2014/main" id="{F7EAB774-5926-F248-8A96-25A7E74C77CB}"/>
              </a:ext>
            </a:extLst>
          </p:cNvPr>
          <p:cNvGrpSpPr/>
          <p:nvPr/>
        </p:nvGrpSpPr>
        <p:grpSpPr>
          <a:xfrm>
            <a:off x="4451723" y="952467"/>
            <a:ext cx="1639985" cy="1374308"/>
            <a:chOff x="6135853" y="1871721"/>
            <a:chExt cx="2623975" cy="2198893"/>
          </a:xfrm>
        </p:grpSpPr>
        <p:sp>
          <p:nvSpPr>
            <p:cNvPr id="43" name="Rectangle 42">
              <a:extLst>
                <a:ext uri="{FF2B5EF4-FFF2-40B4-BE49-F238E27FC236}">
                  <a16:creationId xmlns:a16="http://schemas.microsoft.com/office/drawing/2014/main" id="{F359C8C7-3A3A-C343-B923-632C689DDF7B}"/>
                </a:ext>
              </a:extLst>
            </p:cNvPr>
            <p:cNvSpPr/>
            <p:nvPr/>
          </p:nvSpPr>
          <p:spPr>
            <a:xfrm>
              <a:off x="6135853" y="3184217"/>
              <a:ext cx="2623975"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ea typeface="Amazon Ember" panose="020B0603020204020204" pitchFamily="34" charset="0"/>
                  <a:cs typeface="Amazon Ember" panose="020B0603020204020204" pitchFamily="34" charset="0"/>
                </a:rPr>
                <a:t>Secure &amp; Compliant</a:t>
              </a:r>
            </a:p>
          </p:txBody>
        </p:sp>
        <p:pic>
          <p:nvPicPr>
            <p:cNvPr id="17" name="Graphic 31">
              <a:extLst>
                <a:ext uri="{FF2B5EF4-FFF2-40B4-BE49-F238E27FC236}">
                  <a16:creationId xmlns:a16="http://schemas.microsoft.com/office/drawing/2014/main" id="{F4975427-7A84-D741-91DB-C72AFCD871E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834540" y="1871721"/>
              <a:ext cx="1226603" cy="1226603"/>
            </a:xfrm>
            <a:prstGeom prst="rect">
              <a:avLst/>
            </a:prstGeom>
          </p:spPr>
        </p:pic>
      </p:grpSp>
      <p:sp>
        <p:nvSpPr>
          <p:cNvPr id="104" name="Rectangle 103">
            <a:extLst>
              <a:ext uri="{FF2B5EF4-FFF2-40B4-BE49-F238E27FC236}">
                <a16:creationId xmlns:a16="http://schemas.microsoft.com/office/drawing/2014/main" id="{EB059E8D-181B-C04E-BE8B-062E467E043F}"/>
              </a:ext>
            </a:extLst>
          </p:cNvPr>
          <p:cNvSpPr/>
          <p:nvPr/>
        </p:nvSpPr>
        <p:spPr>
          <a:xfrm>
            <a:off x="4584964" y="2578734"/>
            <a:ext cx="1506744" cy="2323713"/>
          </a:xfrm>
          <a:prstGeom prst="rect">
            <a:avLst/>
          </a:prstGeom>
        </p:spPr>
        <p:txBody>
          <a:bodyPr wrap="square">
            <a:spAutoFit/>
          </a:bodyPr>
          <a:lstStyle/>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IP filtering</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Support for VPC endpoints and shared VPC environments</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Data encryption options via SSE-S3 and AWS KMS</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PCI, HIPAA, SOC3, FIPS compliance</a:t>
            </a:r>
          </a:p>
        </p:txBody>
      </p:sp>
      <p:grpSp>
        <p:nvGrpSpPr>
          <p:cNvPr id="5" name="Group 4">
            <a:extLst>
              <a:ext uri="{FF2B5EF4-FFF2-40B4-BE49-F238E27FC236}">
                <a16:creationId xmlns:a16="http://schemas.microsoft.com/office/drawing/2014/main" id="{ADC45685-8E57-8143-8F7D-0706E8273383}"/>
              </a:ext>
            </a:extLst>
          </p:cNvPr>
          <p:cNvGrpSpPr/>
          <p:nvPr/>
        </p:nvGrpSpPr>
        <p:grpSpPr>
          <a:xfrm>
            <a:off x="6695937" y="762443"/>
            <a:ext cx="1287019" cy="1564332"/>
            <a:chOff x="9320177" y="1620779"/>
            <a:chExt cx="2059231" cy="2502931"/>
          </a:xfrm>
        </p:grpSpPr>
        <p:sp>
          <p:nvSpPr>
            <p:cNvPr id="44" name="Rectangle 43">
              <a:extLst>
                <a:ext uri="{FF2B5EF4-FFF2-40B4-BE49-F238E27FC236}">
                  <a16:creationId xmlns:a16="http://schemas.microsoft.com/office/drawing/2014/main" id="{4FF40318-E8ED-4941-9DFE-A32EE021C832}"/>
                </a:ext>
              </a:extLst>
            </p:cNvPr>
            <p:cNvSpPr/>
            <p:nvPr/>
          </p:nvSpPr>
          <p:spPr>
            <a:xfrm>
              <a:off x="9320177" y="3237313"/>
              <a:ext cx="2059231" cy="886397"/>
            </a:xfrm>
            <a:prstGeom prst="rect">
              <a:avLst/>
            </a:prstGeom>
          </p:spPr>
          <p:txBody>
            <a:bodyPr wrap="square">
              <a:spAutoFit/>
            </a:bodyPr>
            <a:lstStyle/>
            <a:p>
              <a:pPr algn="ctr" defTabSz="285728">
                <a:spcBef>
                  <a:spcPts val="375"/>
                </a:spcBef>
                <a:spcAft>
                  <a:spcPts val="188"/>
                </a:spcAft>
                <a:defRPr/>
              </a:pPr>
              <a:r>
                <a:rPr lang="en-US" sz="1500" spc="63" dirty="0">
                  <a:solidFill>
                    <a:schemeClr val="accent1"/>
                  </a:solidFill>
                  <a:ea typeface="Amazon Ember" panose="020B0603020204020204" pitchFamily="34" charset="0"/>
                  <a:cs typeface="Amazon Ember" panose="020B0603020204020204" pitchFamily="34" charset="0"/>
                </a:rPr>
                <a:t>AWS Integrated</a:t>
              </a:r>
            </a:p>
          </p:txBody>
        </p:sp>
        <p:pic>
          <p:nvPicPr>
            <p:cNvPr id="18" name="Picture 17">
              <a:extLst>
                <a:ext uri="{FF2B5EF4-FFF2-40B4-BE49-F238E27FC236}">
                  <a16:creationId xmlns:a16="http://schemas.microsoft.com/office/drawing/2014/main" id="{B3FA4838-AC1F-924C-A1C7-9E1B96C0B60C}"/>
                </a:ext>
              </a:extLst>
            </p:cNvPr>
            <p:cNvPicPr>
              <a:picLocks noChangeAspect="1"/>
            </p:cNvPicPr>
            <p:nvPr/>
          </p:nvPicPr>
          <p:blipFill>
            <a:blip r:embed="rId6"/>
            <a:stretch>
              <a:fillRect/>
            </a:stretch>
          </p:blipFill>
          <p:spPr>
            <a:xfrm>
              <a:off x="9498524" y="1620779"/>
              <a:ext cx="1702538" cy="1702538"/>
            </a:xfrm>
            <a:prstGeom prst="rect">
              <a:avLst/>
            </a:prstGeom>
          </p:spPr>
        </p:pic>
      </p:grpSp>
      <p:sp>
        <p:nvSpPr>
          <p:cNvPr id="106" name="Rectangle 105">
            <a:extLst>
              <a:ext uri="{FF2B5EF4-FFF2-40B4-BE49-F238E27FC236}">
                <a16:creationId xmlns:a16="http://schemas.microsoft.com/office/drawing/2014/main" id="{D2A64992-B358-E34B-8779-7A27ADF4237B}"/>
              </a:ext>
            </a:extLst>
          </p:cNvPr>
          <p:cNvSpPr/>
          <p:nvPr/>
        </p:nvSpPr>
        <p:spPr>
          <a:xfrm>
            <a:off x="6639703" y="2578734"/>
            <a:ext cx="1730500" cy="2099293"/>
          </a:xfrm>
          <a:prstGeom prst="rect">
            <a:avLst/>
          </a:prstGeom>
        </p:spPr>
        <p:txBody>
          <a:bodyPr wrap="square">
            <a:spAutoFit/>
          </a:bodyPr>
          <a:lstStyle/>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Store and access data natively using AWS services</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AWS CloudTrail and Amazon CloudWatch for auditing/logging</a:t>
            </a:r>
          </a:p>
          <a:p>
            <a:pPr marL="111621" indent="-111621" defTabSz="178580">
              <a:spcBef>
                <a:spcPts val="234"/>
              </a:spcBef>
              <a:spcAft>
                <a:spcPts val="234"/>
              </a:spcAft>
              <a:buFont typeface="Arial" panose="020B0604020202020204" pitchFamily="34" charset="0"/>
              <a:buChar char="•"/>
            </a:pPr>
            <a:r>
              <a:rPr lang="en-US" sz="1125" spc="39" dirty="0">
                <a:solidFill>
                  <a:srgbClr val="FFFFFF"/>
                </a:solidFill>
                <a:ea typeface="Amazon Ember" panose="020B0603020204020204" pitchFamily="34" charset="0"/>
                <a:cs typeface="Amazon Ember" panose="020B0603020204020204" pitchFamily="34" charset="0"/>
              </a:rPr>
              <a:t>Custom authentication using Amazon API Gateway and AWS Lambda</a:t>
            </a:r>
          </a:p>
        </p:txBody>
      </p:sp>
    </p:spTree>
    <p:extLst>
      <p:ext uri="{BB962C8B-B14F-4D97-AF65-F5344CB8AC3E}">
        <p14:creationId xmlns:p14="http://schemas.microsoft.com/office/powerpoint/2010/main" val="275125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266B-3C7F-DE44-8818-61BF7F201692}"/>
              </a:ext>
            </a:extLst>
          </p:cNvPr>
          <p:cNvSpPr>
            <a:spLocks noGrp="1"/>
          </p:cNvSpPr>
          <p:nvPr>
            <p:ph type="title"/>
          </p:nvPr>
        </p:nvSpPr>
        <p:spPr/>
        <p:txBody>
          <a:bodyPr/>
          <a:lstStyle/>
          <a:p>
            <a:r>
              <a:rPr lang="en-US" dirty="0"/>
              <a:t>AWS Transfer Family Value</a:t>
            </a:r>
          </a:p>
        </p:txBody>
      </p:sp>
      <p:sp>
        <p:nvSpPr>
          <p:cNvPr id="58" name="Text Placeholder 15">
            <a:extLst>
              <a:ext uri="{FF2B5EF4-FFF2-40B4-BE49-F238E27FC236}">
                <a16:creationId xmlns:a16="http://schemas.microsoft.com/office/drawing/2014/main" id="{9EF162B6-06CD-904D-9468-5CAC0A2ED95D}"/>
              </a:ext>
            </a:extLst>
          </p:cNvPr>
          <p:cNvSpPr>
            <a:spLocks noGrp="1"/>
          </p:cNvSpPr>
          <p:nvPr>
            <p:ph type="body" sz="quarter" idx="4294967295"/>
          </p:nvPr>
        </p:nvSpPr>
        <p:spPr>
          <a:xfrm>
            <a:off x="342899" y="604731"/>
            <a:ext cx="8739188" cy="323453"/>
          </a:xfrm>
          <a:prstGeom prst="rect">
            <a:avLst/>
          </a:prstGeom>
        </p:spPr>
        <p:txBody>
          <a:bodyPr/>
          <a:lstStyle/>
          <a:p>
            <a:r>
              <a:rPr lang="en-US" dirty="0"/>
              <a:t>Seamlessly migrate without impacting your workflows</a:t>
            </a:r>
          </a:p>
        </p:txBody>
      </p:sp>
      <p:sp>
        <p:nvSpPr>
          <p:cNvPr id="27" name="Rectangle 26">
            <a:extLst>
              <a:ext uri="{FF2B5EF4-FFF2-40B4-BE49-F238E27FC236}">
                <a16:creationId xmlns:a16="http://schemas.microsoft.com/office/drawing/2014/main" id="{216846A8-8033-8346-9BFE-56B489E1E1FF}"/>
              </a:ext>
            </a:extLst>
          </p:cNvPr>
          <p:cNvSpPr/>
          <p:nvPr/>
        </p:nvSpPr>
        <p:spPr>
          <a:xfrm>
            <a:off x="3380390" y="1470040"/>
            <a:ext cx="4656328" cy="2585856"/>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411480" tIns="68580" rIns="68580" bIns="68580" numCol="1" spcCol="0" rtlCol="0" fromWordArt="0" anchor="t" anchorCtr="0" forceAA="0" compatLnSpc="1">
            <a:prstTxWarp prst="textNoShape">
              <a:avLst/>
            </a:prstTxWarp>
            <a:noAutofit/>
          </a:bodyPr>
          <a:lstStyle/>
          <a:p>
            <a:pPr defTabSz="685758">
              <a:defRPr/>
            </a:pPr>
            <a:r>
              <a:rPr lang="en-US" sz="1200" dirty="0">
                <a:solidFill>
                  <a:srgbClr val="FFFFFF"/>
                </a:solidFill>
                <a:latin typeface="Amazon Ember"/>
                <a:ea typeface="Amazon Ember" panose="020B0603020204020204" pitchFamily="34" charset="0"/>
                <a:cs typeface="Amazon Ember" panose="020B0603020204020204" pitchFamily="34" charset="0"/>
              </a:rPr>
              <a:t>AWS Cloud</a:t>
            </a:r>
          </a:p>
        </p:txBody>
      </p:sp>
      <p:pic>
        <p:nvPicPr>
          <p:cNvPr id="28" name="Graphic 51">
            <a:extLst>
              <a:ext uri="{FF2B5EF4-FFF2-40B4-BE49-F238E27FC236}">
                <a16:creationId xmlns:a16="http://schemas.microsoft.com/office/drawing/2014/main" id="{EAF6F9A5-C682-194B-9B1A-7150B459C778}"/>
              </a:ext>
            </a:extLst>
          </p:cNvPr>
          <p:cNvPicPr>
            <a:picLocks noChangeAspect="1"/>
          </p:cNvPicPr>
          <p:nvPr/>
        </p:nvPicPr>
        <p:blipFill>
          <a:blip r:embed="rId3"/>
          <a:stretch>
            <a:fillRect/>
          </a:stretch>
        </p:blipFill>
        <p:spPr>
          <a:xfrm>
            <a:off x="3380391" y="1470040"/>
            <a:ext cx="277616" cy="277616"/>
          </a:xfrm>
          <a:prstGeom prst="rect">
            <a:avLst/>
          </a:prstGeom>
        </p:spPr>
      </p:pic>
      <p:grpSp>
        <p:nvGrpSpPr>
          <p:cNvPr id="104" name="Group 103"/>
          <p:cNvGrpSpPr/>
          <p:nvPr/>
        </p:nvGrpSpPr>
        <p:grpSpPr>
          <a:xfrm>
            <a:off x="6788478" y="1623502"/>
            <a:ext cx="1438690" cy="780312"/>
            <a:chOff x="11758196" y="2010689"/>
            <a:chExt cx="2301904" cy="1248499"/>
          </a:xfrm>
        </p:grpSpPr>
        <p:pic>
          <p:nvPicPr>
            <p:cNvPr id="102" name="Picture 101"/>
            <p:cNvPicPr>
              <a:picLocks noChangeAspect="1"/>
            </p:cNvPicPr>
            <p:nvPr/>
          </p:nvPicPr>
          <p:blipFill>
            <a:blip r:embed="rId4"/>
            <a:stretch>
              <a:fillRect/>
            </a:stretch>
          </p:blipFill>
          <p:spPr>
            <a:xfrm>
              <a:off x="12433163" y="2010689"/>
              <a:ext cx="951058" cy="951058"/>
            </a:xfrm>
            <a:prstGeom prst="rect">
              <a:avLst/>
            </a:prstGeom>
          </p:spPr>
        </p:pic>
        <p:sp>
          <p:nvSpPr>
            <p:cNvPr id="103" name="TextBox 102">
              <a:extLst>
                <a:ext uri="{FF2B5EF4-FFF2-40B4-BE49-F238E27FC236}">
                  <a16:creationId xmlns:a16="http://schemas.microsoft.com/office/drawing/2014/main" id="{9ABBCCC2-6A9F-CE45-9C04-D783E79573D6}"/>
                </a:ext>
              </a:extLst>
            </p:cNvPr>
            <p:cNvSpPr txBox="1"/>
            <p:nvPr/>
          </p:nvSpPr>
          <p:spPr>
            <a:xfrm>
              <a:off x="11758196" y="2896012"/>
              <a:ext cx="2301904" cy="363176"/>
            </a:xfrm>
            <a:prstGeom prst="rect">
              <a:avLst/>
            </a:prstGeom>
            <a:noFill/>
          </p:spPr>
          <p:txBody>
            <a:bodyPr wrap="square" rtlCol="0">
              <a:spAutoFit/>
            </a:bodyPr>
            <a:lstStyle/>
            <a:p>
              <a:pPr algn="ctr"/>
              <a:r>
                <a:rPr lang="en-US" sz="875" dirty="0"/>
                <a:t>Machine Learning</a:t>
              </a:r>
            </a:p>
          </p:txBody>
        </p:sp>
      </p:grpSp>
      <p:grpSp>
        <p:nvGrpSpPr>
          <p:cNvPr id="107" name="Group 106"/>
          <p:cNvGrpSpPr/>
          <p:nvPr/>
        </p:nvGrpSpPr>
        <p:grpSpPr>
          <a:xfrm>
            <a:off x="6788478" y="2412047"/>
            <a:ext cx="1438690" cy="783991"/>
            <a:chOff x="11758196" y="3307217"/>
            <a:chExt cx="2301904" cy="1254385"/>
          </a:xfrm>
        </p:grpSpPr>
        <p:pic>
          <p:nvPicPr>
            <p:cNvPr id="105" name="Graphic 8">
              <a:extLst>
                <a:ext uri="{FF2B5EF4-FFF2-40B4-BE49-F238E27FC236}">
                  <a16:creationId xmlns:a16="http://schemas.microsoft.com/office/drawing/2014/main" id="{D434CA53-70CA-3B46-92DA-A7413C9DA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33163" y="3307217"/>
              <a:ext cx="952500" cy="952500"/>
            </a:xfrm>
            <a:prstGeom prst="rect">
              <a:avLst/>
            </a:prstGeom>
          </p:spPr>
        </p:pic>
        <p:sp>
          <p:nvSpPr>
            <p:cNvPr id="106" name="TextBox 105">
              <a:extLst>
                <a:ext uri="{FF2B5EF4-FFF2-40B4-BE49-F238E27FC236}">
                  <a16:creationId xmlns:a16="http://schemas.microsoft.com/office/drawing/2014/main" id="{9ABBCCC2-6A9F-CE45-9C04-D783E79573D6}"/>
                </a:ext>
              </a:extLst>
            </p:cNvPr>
            <p:cNvSpPr txBox="1"/>
            <p:nvPr/>
          </p:nvSpPr>
          <p:spPr>
            <a:xfrm>
              <a:off x="11758196" y="4198426"/>
              <a:ext cx="2301904" cy="363176"/>
            </a:xfrm>
            <a:prstGeom prst="rect">
              <a:avLst/>
            </a:prstGeom>
            <a:noFill/>
          </p:spPr>
          <p:txBody>
            <a:bodyPr wrap="square" rtlCol="0">
              <a:spAutoFit/>
            </a:bodyPr>
            <a:lstStyle/>
            <a:p>
              <a:pPr algn="ctr"/>
              <a:r>
                <a:rPr lang="en-US" sz="875" dirty="0"/>
                <a:t>Analytics</a:t>
              </a:r>
            </a:p>
          </p:txBody>
        </p:sp>
      </p:grpSp>
      <p:grpSp>
        <p:nvGrpSpPr>
          <p:cNvPr id="131" name="Group 130"/>
          <p:cNvGrpSpPr/>
          <p:nvPr/>
        </p:nvGrpSpPr>
        <p:grpSpPr>
          <a:xfrm>
            <a:off x="6788478" y="3241848"/>
            <a:ext cx="1438690" cy="765371"/>
            <a:chOff x="11903019" y="5025971"/>
            <a:chExt cx="2301904" cy="1224593"/>
          </a:xfrm>
        </p:grpSpPr>
        <p:pic>
          <p:nvPicPr>
            <p:cNvPr id="129" name="Graphic 5">
              <a:extLst>
                <a:ext uri="{FF2B5EF4-FFF2-40B4-BE49-F238E27FC236}">
                  <a16:creationId xmlns:a16="http://schemas.microsoft.com/office/drawing/2014/main" id="{F6351D24-A6C5-0148-B5B2-C13D31F0F2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15803" y="5025971"/>
              <a:ext cx="952500" cy="952500"/>
            </a:xfrm>
            <a:prstGeom prst="rect">
              <a:avLst/>
            </a:prstGeom>
          </p:spPr>
        </p:pic>
        <p:sp>
          <p:nvSpPr>
            <p:cNvPr id="130" name="TextBox 129">
              <a:extLst>
                <a:ext uri="{FF2B5EF4-FFF2-40B4-BE49-F238E27FC236}">
                  <a16:creationId xmlns:a16="http://schemas.microsoft.com/office/drawing/2014/main" id="{9ABBCCC2-6A9F-CE45-9C04-D783E79573D6}"/>
                </a:ext>
              </a:extLst>
            </p:cNvPr>
            <p:cNvSpPr txBox="1"/>
            <p:nvPr/>
          </p:nvSpPr>
          <p:spPr>
            <a:xfrm>
              <a:off x="11903019" y="5887388"/>
              <a:ext cx="2301904" cy="363176"/>
            </a:xfrm>
            <a:prstGeom prst="rect">
              <a:avLst/>
            </a:prstGeom>
            <a:noFill/>
          </p:spPr>
          <p:txBody>
            <a:bodyPr wrap="square" rtlCol="0">
              <a:spAutoFit/>
            </a:bodyPr>
            <a:lstStyle/>
            <a:p>
              <a:pPr algn="ctr"/>
              <a:r>
                <a:rPr lang="en-US" sz="875" dirty="0"/>
                <a:t>Database</a:t>
              </a:r>
            </a:p>
          </p:txBody>
        </p:sp>
      </p:grpSp>
      <p:sp>
        <p:nvSpPr>
          <p:cNvPr id="139" name="TextBox 138">
            <a:extLst>
              <a:ext uri="{FF2B5EF4-FFF2-40B4-BE49-F238E27FC236}">
                <a16:creationId xmlns:a16="http://schemas.microsoft.com/office/drawing/2014/main" id="{4A0814D1-5058-AD41-9D46-EC3E37820A02}"/>
              </a:ext>
            </a:extLst>
          </p:cNvPr>
          <p:cNvSpPr txBox="1"/>
          <p:nvPr/>
        </p:nvSpPr>
        <p:spPr>
          <a:xfrm>
            <a:off x="5592214" y="1854512"/>
            <a:ext cx="1086769" cy="496290"/>
          </a:xfrm>
          <a:prstGeom prst="rect">
            <a:avLst/>
          </a:prstGeom>
          <a:noFill/>
        </p:spPr>
        <p:txBody>
          <a:bodyPr wrap="square" rtlCol="0">
            <a:spAutoFit/>
          </a:bodyPr>
          <a:lstStyle/>
          <a:p>
            <a:pPr algn="ctr" defTabSz="685758">
              <a:defRPr/>
            </a:pPr>
            <a:r>
              <a:rPr lang="en-US" sz="8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available for use with other AWS services</a:t>
            </a:r>
          </a:p>
        </p:txBody>
      </p:sp>
      <p:sp>
        <p:nvSpPr>
          <p:cNvPr id="4" name="TextBox 3">
            <a:extLst>
              <a:ext uri="{FF2B5EF4-FFF2-40B4-BE49-F238E27FC236}">
                <a16:creationId xmlns:a16="http://schemas.microsoft.com/office/drawing/2014/main" id="{4A0814D1-5058-AD41-9D46-EC3E37820A02}"/>
              </a:ext>
            </a:extLst>
          </p:cNvPr>
          <p:cNvSpPr txBox="1"/>
          <p:nvPr/>
        </p:nvSpPr>
        <p:spPr>
          <a:xfrm>
            <a:off x="687503" y="3503124"/>
            <a:ext cx="1472709" cy="496290"/>
          </a:xfrm>
          <a:prstGeom prst="rect">
            <a:avLst/>
          </a:prstGeom>
          <a:noFill/>
        </p:spPr>
        <p:txBody>
          <a:bodyPr wrap="square" rtlCol="0">
            <a:spAutoFit/>
          </a:bodyPr>
          <a:lstStyle/>
          <a:p>
            <a:pPr algn="ctr" defTabSz="685758">
              <a:defRPr/>
            </a:pPr>
            <a:r>
              <a:rPr lang="en-US" sz="8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 change to existing workflows, applications, or clients</a:t>
            </a:r>
          </a:p>
        </p:txBody>
      </p:sp>
      <p:grpSp>
        <p:nvGrpSpPr>
          <p:cNvPr id="5" name="Group 4">
            <a:extLst>
              <a:ext uri="{FF2B5EF4-FFF2-40B4-BE49-F238E27FC236}">
                <a16:creationId xmlns:a16="http://schemas.microsoft.com/office/drawing/2014/main" id="{B79B4E52-1223-7647-A628-4D88A0D74A74}"/>
              </a:ext>
            </a:extLst>
          </p:cNvPr>
          <p:cNvGrpSpPr/>
          <p:nvPr/>
        </p:nvGrpSpPr>
        <p:grpSpPr>
          <a:xfrm>
            <a:off x="1114251" y="2338748"/>
            <a:ext cx="619211" cy="572849"/>
            <a:chOff x="4201761" y="285751"/>
            <a:chExt cx="550496" cy="509279"/>
          </a:xfrm>
          <a:solidFill>
            <a:srgbClr val="242F3D"/>
          </a:solidFill>
        </p:grpSpPr>
        <p:grpSp>
          <p:nvGrpSpPr>
            <p:cNvPr id="6" name="Group 5">
              <a:extLst>
                <a:ext uri="{FF2B5EF4-FFF2-40B4-BE49-F238E27FC236}">
                  <a16:creationId xmlns:a16="http://schemas.microsoft.com/office/drawing/2014/main" id="{613364EB-2EDE-1243-9349-0E6186D9D606}"/>
                </a:ext>
              </a:extLst>
            </p:cNvPr>
            <p:cNvGrpSpPr/>
            <p:nvPr/>
          </p:nvGrpSpPr>
          <p:grpSpPr>
            <a:xfrm>
              <a:off x="4201761" y="285751"/>
              <a:ext cx="550496" cy="393046"/>
              <a:chOff x="4154254" y="155229"/>
              <a:chExt cx="702660" cy="501689"/>
            </a:xfrm>
            <a:grpFill/>
          </p:grpSpPr>
          <p:grpSp>
            <p:nvGrpSpPr>
              <p:cNvPr id="10" name="Group 4">
                <a:extLst>
                  <a:ext uri="{FF2B5EF4-FFF2-40B4-BE49-F238E27FC236}">
                    <a16:creationId xmlns:a16="http://schemas.microsoft.com/office/drawing/2014/main" id="{E91E326B-F36C-F441-A0D1-47B737DDB88E}"/>
                  </a:ext>
                </a:extLst>
              </p:cNvPr>
              <p:cNvGrpSpPr>
                <a:grpSpLocks noChangeAspect="1"/>
              </p:cNvGrpSpPr>
              <p:nvPr/>
            </p:nvGrpSpPr>
            <p:grpSpPr bwMode="auto">
              <a:xfrm>
                <a:off x="4154254" y="155229"/>
                <a:ext cx="350235" cy="501689"/>
                <a:chOff x="2732" y="1411"/>
                <a:chExt cx="296" cy="424"/>
              </a:xfrm>
              <a:grpFill/>
            </p:grpSpPr>
            <p:sp useBgFill="1">
              <p:nvSpPr>
                <p:cNvPr id="14" name="Oval 5">
                  <a:extLst>
                    <a:ext uri="{FF2B5EF4-FFF2-40B4-BE49-F238E27FC236}">
                      <a16:creationId xmlns:a16="http://schemas.microsoft.com/office/drawing/2014/main" id="{641F4C38-A14D-114D-AFF9-1FC868688A45}"/>
                    </a:ext>
                  </a:extLst>
                </p:cNvPr>
                <p:cNvSpPr>
                  <a:spLocks noChangeArrowheads="1"/>
                </p:cNvSpPr>
                <p:nvPr/>
              </p:nvSpPr>
              <p:spPr bwMode="auto">
                <a:xfrm>
                  <a:off x="2791" y="1411"/>
                  <a:ext cx="178" cy="177"/>
                </a:xfrm>
                <a:prstGeom prst="ellipse">
                  <a:avLst/>
                </a:pr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useBgFill="1">
              <p:nvSpPr>
                <p:cNvPr id="15" name="Freeform 6">
                  <a:extLst>
                    <a:ext uri="{FF2B5EF4-FFF2-40B4-BE49-F238E27FC236}">
                      <a16:creationId xmlns:a16="http://schemas.microsoft.com/office/drawing/2014/main" id="{841A7251-42C0-5148-BCB5-59BE20E9098A}"/>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4">
                <a:extLst>
                  <a:ext uri="{FF2B5EF4-FFF2-40B4-BE49-F238E27FC236}">
                    <a16:creationId xmlns:a16="http://schemas.microsoft.com/office/drawing/2014/main" id="{FCAC13FE-D337-9746-A9C8-D29CF5AF2E77}"/>
                  </a:ext>
                </a:extLst>
              </p:cNvPr>
              <p:cNvGrpSpPr>
                <a:grpSpLocks noChangeAspect="1"/>
              </p:cNvGrpSpPr>
              <p:nvPr/>
            </p:nvGrpSpPr>
            <p:grpSpPr bwMode="auto">
              <a:xfrm>
                <a:off x="4506679" y="155229"/>
                <a:ext cx="350235" cy="501689"/>
                <a:chOff x="2732" y="1411"/>
                <a:chExt cx="296" cy="424"/>
              </a:xfrm>
              <a:grpFill/>
            </p:grpSpPr>
            <p:sp useBgFill="1">
              <p:nvSpPr>
                <p:cNvPr id="12" name="Oval 5">
                  <a:extLst>
                    <a:ext uri="{FF2B5EF4-FFF2-40B4-BE49-F238E27FC236}">
                      <a16:creationId xmlns:a16="http://schemas.microsoft.com/office/drawing/2014/main" id="{32D5274F-ACAC-A445-B343-9B2B22EAE9D4}"/>
                    </a:ext>
                  </a:extLst>
                </p:cNvPr>
                <p:cNvSpPr>
                  <a:spLocks noChangeArrowheads="1"/>
                </p:cNvSpPr>
                <p:nvPr/>
              </p:nvSpPr>
              <p:spPr bwMode="auto">
                <a:xfrm>
                  <a:off x="2791" y="1411"/>
                  <a:ext cx="178" cy="177"/>
                </a:xfrm>
                <a:prstGeom prst="ellipse">
                  <a:avLst/>
                </a:pr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useBgFill="1">
              <p:nvSpPr>
                <p:cNvPr id="13" name="Freeform 6">
                  <a:extLst>
                    <a:ext uri="{FF2B5EF4-FFF2-40B4-BE49-F238E27FC236}">
                      <a16:creationId xmlns:a16="http://schemas.microsoft.com/office/drawing/2014/main" id="{967C613B-0621-8F4A-B7ED-72E1B03766B0}"/>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4">
              <a:extLst>
                <a:ext uri="{FF2B5EF4-FFF2-40B4-BE49-F238E27FC236}">
                  <a16:creationId xmlns:a16="http://schemas.microsoft.com/office/drawing/2014/main" id="{63C42F6F-B349-AC4B-9C2C-7615D81A9B6D}"/>
                </a:ext>
              </a:extLst>
            </p:cNvPr>
            <p:cNvGrpSpPr>
              <a:grpSpLocks noChangeAspect="1"/>
            </p:cNvGrpSpPr>
            <p:nvPr/>
          </p:nvGrpSpPr>
          <p:grpSpPr bwMode="auto">
            <a:xfrm>
              <a:off x="4301892" y="293341"/>
              <a:ext cx="350235" cy="501689"/>
              <a:chOff x="2732" y="1411"/>
              <a:chExt cx="296" cy="424"/>
            </a:xfrm>
            <a:grpFill/>
          </p:grpSpPr>
          <p:sp useBgFill="1">
            <p:nvSpPr>
              <p:cNvPr id="8" name="Oval 5">
                <a:extLst>
                  <a:ext uri="{FF2B5EF4-FFF2-40B4-BE49-F238E27FC236}">
                    <a16:creationId xmlns:a16="http://schemas.microsoft.com/office/drawing/2014/main" id="{9D915010-F563-774B-8614-957E871F0E95}"/>
                  </a:ext>
                </a:extLst>
              </p:cNvPr>
              <p:cNvSpPr>
                <a:spLocks noChangeArrowheads="1"/>
              </p:cNvSpPr>
              <p:nvPr/>
            </p:nvSpPr>
            <p:spPr bwMode="auto">
              <a:xfrm>
                <a:off x="2791" y="1411"/>
                <a:ext cx="178" cy="177"/>
              </a:xfrm>
              <a:prstGeom prst="ellipse">
                <a:avLst/>
              </a:pr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useBgFill="1">
            <p:nvSpPr>
              <p:cNvPr id="9" name="Freeform 6">
                <a:extLst>
                  <a:ext uri="{FF2B5EF4-FFF2-40B4-BE49-F238E27FC236}">
                    <a16:creationId xmlns:a16="http://schemas.microsoft.com/office/drawing/2014/main" id="{30D3C0C6-2C90-DD43-87B6-9E5EB1E3F3EB}"/>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ln w="19050" cap="rnd">
                <a:solidFill>
                  <a:schemeClr val="tx1"/>
                </a:solidFill>
                <a:prstDash val="solid"/>
                <a:round/>
                <a:headEnd type="none" w="med" len="sm"/>
                <a:tailEnd/>
              </a:ln>
            </p:spPr>
            <p:txBody>
              <a:bodyPr vert="horz" wrap="square" lIns="93260" tIns="46631" rIns="93260" bIns="46631" numCol="1" anchor="t" anchorCtr="0" compatLnSpc="1">
                <a:prstTxWarp prst="textNoShape">
                  <a:avLst/>
                </a:prstTxWarp>
              </a:bodyPr>
              <a:lstStyle/>
              <a:p>
                <a:pPr defTabSz="685758">
                  <a:defRPr/>
                </a:pPr>
                <a:endParaRPr 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30" name="Rectangle 29">
            <a:extLst>
              <a:ext uri="{FF2B5EF4-FFF2-40B4-BE49-F238E27FC236}">
                <a16:creationId xmlns:a16="http://schemas.microsoft.com/office/drawing/2014/main" id="{5F50B75F-2EB2-754A-A272-C331AF5E2F79}"/>
              </a:ext>
            </a:extLst>
          </p:cNvPr>
          <p:cNvSpPr/>
          <p:nvPr/>
        </p:nvSpPr>
        <p:spPr>
          <a:xfrm>
            <a:off x="719259" y="1707549"/>
            <a:ext cx="1416539" cy="1768624"/>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68580"/>
          <a:lstStyle/>
          <a:p>
            <a:pPr algn="ctr" defTabSz="685758">
              <a:defRPr/>
            </a:pPr>
            <a:r>
              <a:rPr lang="en-US"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Users and clients</a:t>
            </a:r>
          </a:p>
        </p:txBody>
      </p:sp>
      <p:cxnSp>
        <p:nvCxnSpPr>
          <p:cNvPr id="68" name="Straight Arrow Connector 67">
            <a:extLst>
              <a:ext uri="{FF2B5EF4-FFF2-40B4-BE49-F238E27FC236}">
                <a16:creationId xmlns:a16="http://schemas.microsoft.com/office/drawing/2014/main" id="{3839D1EA-9231-F84D-BB46-A8D6CAE28F94}"/>
              </a:ext>
            </a:extLst>
          </p:cNvPr>
          <p:cNvCxnSpPr>
            <a:cxnSpLocks/>
          </p:cNvCxnSpPr>
          <p:nvPr/>
        </p:nvCxnSpPr>
        <p:spPr>
          <a:xfrm>
            <a:off x="2211838" y="2652081"/>
            <a:ext cx="1061851" cy="0"/>
          </a:xfrm>
          <a:prstGeom prst="straightConnector1">
            <a:avLst/>
          </a:prstGeom>
          <a:ln w="31750">
            <a:solidFill>
              <a:schemeClr val="accent6">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8F05070-A2C5-D246-85CC-6083A909AE06}"/>
              </a:ext>
            </a:extLst>
          </p:cNvPr>
          <p:cNvSpPr txBox="1"/>
          <p:nvPr/>
        </p:nvSpPr>
        <p:spPr>
          <a:xfrm>
            <a:off x="1997498" y="2407391"/>
            <a:ext cx="1438690" cy="226985"/>
          </a:xfrm>
          <a:prstGeom prst="rect">
            <a:avLst/>
          </a:prstGeom>
          <a:noFill/>
        </p:spPr>
        <p:txBody>
          <a:bodyPr wrap="square" rtlCol="0">
            <a:spAutoFit/>
          </a:bodyPr>
          <a:lstStyle/>
          <a:p>
            <a:pPr algn="ctr"/>
            <a:r>
              <a:rPr lang="en-US" sz="875" dirty="0">
                <a:solidFill>
                  <a:srgbClr val="FFFFFF"/>
                </a:solidFill>
                <a:ea typeface="Amazon Ember" panose="020B0603020204020204" pitchFamily="34" charset="0"/>
                <a:cs typeface="Amazon Ember" panose="020B0603020204020204" pitchFamily="34" charset="0"/>
              </a:rPr>
              <a:t>SFTP, FTPS, FTP </a:t>
            </a:r>
            <a:endParaRPr lang="en-US" sz="875" dirty="0"/>
          </a:p>
        </p:txBody>
      </p:sp>
      <p:sp>
        <p:nvSpPr>
          <p:cNvPr id="113" name="TextBox 112">
            <a:extLst>
              <a:ext uri="{FF2B5EF4-FFF2-40B4-BE49-F238E27FC236}">
                <a16:creationId xmlns:a16="http://schemas.microsoft.com/office/drawing/2014/main" id="{BF346C25-8AAB-5040-A01A-E329CD03C85C}"/>
              </a:ext>
            </a:extLst>
          </p:cNvPr>
          <p:cNvSpPr txBox="1"/>
          <p:nvPr/>
        </p:nvSpPr>
        <p:spPr>
          <a:xfrm>
            <a:off x="3365622" y="3720000"/>
            <a:ext cx="1008969" cy="496290"/>
          </a:xfrm>
          <a:prstGeom prst="rect">
            <a:avLst/>
          </a:prstGeom>
          <a:noFill/>
        </p:spPr>
        <p:txBody>
          <a:bodyPr wrap="square" rtlCol="0">
            <a:spAutoFit/>
          </a:bodyPr>
          <a:lstStyle/>
          <a:p>
            <a:pPr algn="ctr" defTabSz="685758">
              <a:defRPr/>
            </a:pPr>
            <a:r>
              <a:rPr lang="en-US" sz="8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 infrastructure to manage</a:t>
            </a:r>
          </a:p>
        </p:txBody>
      </p:sp>
      <p:pic>
        <p:nvPicPr>
          <p:cNvPr id="48" name="Graphic 47">
            <a:extLst>
              <a:ext uri="{FF2B5EF4-FFF2-40B4-BE49-F238E27FC236}">
                <a16:creationId xmlns:a16="http://schemas.microsoft.com/office/drawing/2014/main" id="{5CEEBD6D-5540-F747-8734-585741FAE2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18214" y="2325955"/>
            <a:ext cx="531813" cy="531813"/>
          </a:xfrm>
          <a:prstGeom prst="rect">
            <a:avLst/>
          </a:prstGeom>
        </p:spPr>
      </p:pic>
      <p:sp>
        <p:nvSpPr>
          <p:cNvPr id="49" name="TextBox 48">
            <a:extLst>
              <a:ext uri="{FF2B5EF4-FFF2-40B4-BE49-F238E27FC236}">
                <a16:creationId xmlns:a16="http://schemas.microsoft.com/office/drawing/2014/main" id="{7550EB9C-14E8-FA49-932C-777391882AF9}"/>
              </a:ext>
            </a:extLst>
          </p:cNvPr>
          <p:cNvSpPr txBox="1"/>
          <p:nvPr/>
        </p:nvSpPr>
        <p:spPr>
          <a:xfrm>
            <a:off x="4230009" y="2933762"/>
            <a:ext cx="1290948" cy="400110"/>
          </a:xfrm>
          <a:prstGeom prst="rect">
            <a:avLst/>
          </a:prstGeom>
          <a:noFill/>
        </p:spPr>
        <p:txBody>
          <a:bodyPr wrap="square" rtlCol="0">
            <a:spAutoFit/>
          </a:bodyPr>
          <a:lstStyle/>
          <a:p>
            <a:pPr algn="ctr" defTabSz="571500"/>
            <a:r>
              <a:rPr lang="en-US" sz="1000" dirty="0">
                <a:solidFill>
                  <a:prstClr val="white"/>
                </a:solidFill>
                <a:latin typeface="Arial" panose="020B0604020202020204" pitchFamily="34" charset="0"/>
                <a:ea typeface="Amazon Ember" panose="020B0603020204020204" pitchFamily="34" charset="0"/>
                <a:cs typeface="Arial" panose="020B0604020202020204" pitchFamily="34" charset="0"/>
              </a:rPr>
              <a:t>AWS Storage Services</a:t>
            </a:r>
          </a:p>
        </p:txBody>
      </p:sp>
      <p:pic>
        <p:nvPicPr>
          <p:cNvPr id="51" name="Graphic 50">
            <a:extLst>
              <a:ext uri="{FF2B5EF4-FFF2-40B4-BE49-F238E27FC236}">
                <a16:creationId xmlns:a16="http://schemas.microsoft.com/office/drawing/2014/main" id="{11C90E9C-B48A-D24D-8D4B-C2AE23715C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9198" y="2308085"/>
            <a:ext cx="583870" cy="583870"/>
          </a:xfrm>
          <a:prstGeom prst="rect">
            <a:avLst/>
          </a:prstGeom>
        </p:spPr>
      </p:pic>
      <p:sp>
        <p:nvSpPr>
          <p:cNvPr id="52" name="TextBox 51">
            <a:extLst>
              <a:ext uri="{FF2B5EF4-FFF2-40B4-BE49-F238E27FC236}">
                <a16:creationId xmlns:a16="http://schemas.microsoft.com/office/drawing/2014/main" id="{53A1E12F-3594-634D-AAFB-AEE27998DEB5}"/>
              </a:ext>
            </a:extLst>
          </p:cNvPr>
          <p:cNvSpPr txBox="1"/>
          <p:nvPr/>
        </p:nvSpPr>
        <p:spPr>
          <a:xfrm>
            <a:off x="3242795" y="2944306"/>
            <a:ext cx="1187198" cy="327062"/>
          </a:xfrm>
          <a:prstGeom prst="rect">
            <a:avLst/>
          </a:prstGeom>
          <a:noFill/>
        </p:spPr>
        <p:txBody>
          <a:bodyPr wrap="square" rtlCol="0">
            <a:noAutofit/>
          </a:bodyPr>
          <a:lstStyle>
            <a:defPPr>
              <a:defRPr lang="en-US"/>
            </a:defPPr>
            <a:lvl1pPr algn="ctr" defTabSz="914400">
              <a:tabLst>
                <a:tab pos="4800600" algn="l"/>
              </a:tabLst>
              <a:defRPr sz="1400" kern="0">
                <a:solidFill>
                  <a:srgbClr val="FAFAFA"/>
                </a:solidFill>
              </a:defRPr>
            </a:lvl1pPr>
          </a:lstStyle>
          <a:p>
            <a:r>
              <a:rPr lang="en-US" sz="1000" dirty="0"/>
              <a:t>AWS Transfer  Family</a:t>
            </a:r>
          </a:p>
        </p:txBody>
      </p:sp>
      <p:cxnSp>
        <p:nvCxnSpPr>
          <p:cNvPr id="53" name="Straight Arrow Connector 52">
            <a:extLst>
              <a:ext uri="{FF2B5EF4-FFF2-40B4-BE49-F238E27FC236}">
                <a16:creationId xmlns:a16="http://schemas.microsoft.com/office/drawing/2014/main" id="{6B0C1B2B-51B6-7247-B452-FB01EF120399}"/>
              </a:ext>
            </a:extLst>
          </p:cNvPr>
          <p:cNvCxnSpPr>
            <a:cxnSpLocks/>
          </p:cNvCxnSpPr>
          <p:nvPr/>
        </p:nvCxnSpPr>
        <p:spPr>
          <a:xfrm>
            <a:off x="4157502" y="2616871"/>
            <a:ext cx="434178" cy="0"/>
          </a:xfrm>
          <a:prstGeom prst="straightConnector1">
            <a:avLst/>
          </a:prstGeom>
          <a:ln w="31750">
            <a:solidFill>
              <a:schemeClr val="accent6">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F237046C-BDF5-9040-B5CD-59B0971C70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82772" y="2523220"/>
            <a:ext cx="266406" cy="266406"/>
          </a:xfrm>
          <a:prstGeom prst="rect">
            <a:avLst/>
          </a:prstGeom>
        </p:spPr>
      </p:pic>
      <p:sp>
        <p:nvSpPr>
          <p:cNvPr id="56" name="Rectangle 55">
            <a:extLst>
              <a:ext uri="{FF2B5EF4-FFF2-40B4-BE49-F238E27FC236}">
                <a16:creationId xmlns:a16="http://schemas.microsoft.com/office/drawing/2014/main" id="{0C0E49F2-CD2B-F84B-9332-A9337E5683DC}"/>
              </a:ext>
            </a:extLst>
          </p:cNvPr>
          <p:cNvSpPr/>
          <p:nvPr/>
        </p:nvSpPr>
        <p:spPr>
          <a:xfrm>
            <a:off x="5722114" y="2375708"/>
            <a:ext cx="939551" cy="54159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411480" tIns="68580" rIns="68580" bIns="68580" numCol="1" spcCol="0" rtlCol="0" fromWordArt="0" anchor="t" anchorCtr="0" forceAA="0" compatLnSpc="1">
            <a:prstTxWarp prst="textNoShape">
              <a:avLst/>
            </a:prstTxWarp>
            <a:noAutofit/>
          </a:bodyPr>
          <a:lstStyle/>
          <a:p>
            <a:pPr defTabSz="685758">
              <a:defRPr/>
            </a:pPr>
            <a:r>
              <a:rPr lang="en-US" sz="1200" dirty="0">
                <a:solidFill>
                  <a:srgbClr val="FFFFFF"/>
                </a:solidFill>
                <a:latin typeface="Amazon Ember"/>
                <a:ea typeface="Amazon Ember" panose="020B0603020204020204" pitchFamily="34" charset="0"/>
                <a:cs typeface="Amazon Ember" panose="020B0603020204020204" pitchFamily="34" charset="0"/>
              </a:rPr>
              <a:t>Data Lake</a:t>
            </a:r>
          </a:p>
        </p:txBody>
      </p:sp>
      <p:cxnSp>
        <p:nvCxnSpPr>
          <p:cNvPr id="61" name="Straight Arrow Connector 60">
            <a:extLst>
              <a:ext uri="{FF2B5EF4-FFF2-40B4-BE49-F238E27FC236}">
                <a16:creationId xmlns:a16="http://schemas.microsoft.com/office/drawing/2014/main" id="{1E1E7FA3-0A4A-2647-85C7-A47144C9795A}"/>
              </a:ext>
            </a:extLst>
          </p:cNvPr>
          <p:cNvCxnSpPr>
            <a:cxnSpLocks/>
          </p:cNvCxnSpPr>
          <p:nvPr/>
        </p:nvCxnSpPr>
        <p:spPr>
          <a:xfrm>
            <a:off x="5159796" y="2616871"/>
            <a:ext cx="434178" cy="0"/>
          </a:xfrm>
          <a:prstGeom prst="straightConnector1">
            <a:avLst/>
          </a:prstGeom>
          <a:ln w="31750">
            <a:solidFill>
              <a:schemeClr val="accent6">
                <a:lumMod val="60000"/>
                <a:lumOff val="4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57CC0203-6D94-8945-AE45-6211FBE05599}"/>
              </a:ext>
            </a:extLst>
          </p:cNvPr>
          <p:cNvCxnSpPr>
            <a:cxnSpLocks/>
            <a:endCxn id="102" idx="1"/>
          </p:cNvCxnSpPr>
          <p:nvPr/>
        </p:nvCxnSpPr>
        <p:spPr>
          <a:xfrm rot="5400000" flipH="1" flipV="1">
            <a:off x="6477535" y="2178801"/>
            <a:ext cx="990890" cy="474704"/>
          </a:xfrm>
          <a:prstGeom prst="bentConnector2">
            <a:avLst/>
          </a:prstGeom>
          <a:ln w="31750" cap="rnd">
            <a:solidFill>
              <a:schemeClr val="accent6">
                <a:lumMod val="60000"/>
                <a:lumOff val="40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D3F1D27C-29A7-9D49-9A60-523A53CFD245}"/>
              </a:ext>
            </a:extLst>
          </p:cNvPr>
          <p:cNvCxnSpPr>
            <a:cxnSpLocks/>
            <a:endCxn id="129" idx="1"/>
          </p:cNvCxnSpPr>
          <p:nvPr/>
        </p:nvCxnSpPr>
        <p:spPr>
          <a:xfrm rot="16200000" flipH="1">
            <a:off x="6641730" y="2947265"/>
            <a:ext cx="686135" cy="498341"/>
          </a:xfrm>
          <a:prstGeom prst="bentConnector2">
            <a:avLst/>
          </a:prstGeom>
          <a:ln w="31750" cap="rnd">
            <a:solidFill>
              <a:schemeClr val="accent6">
                <a:lumMod val="60000"/>
                <a:lumOff val="40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FDC9FE-D610-7849-AE21-B5FD78309BFD}"/>
              </a:ext>
            </a:extLst>
          </p:cNvPr>
          <p:cNvCxnSpPr/>
          <p:nvPr/>
        </p:nvCxnSpPr>
        <p:spPr>
          <a:xfrm>
            <a:off x="6745009" y="2709702"/>
            <a:ext cx="355861" cy="0"/>
          </a:xfrm>
          <a:prstGeom prst="straightConnector1">
            <a:avLst/>
          </a:prstGeom>
          <a:ln w="31750" cap="rnd">
            <a:solidFill>
              <a:schemeClr val="accent6">
                <a:lumMod val="60000"/>
                <a:lumOff val="40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5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Common use cases</a:t>
            </a:r>
          </a:p>
        </p:txBody>
      </p:sp>
      <p:grpSp>
        <p:nvGrpSpPr>
          <p:cNvPr id="4" name="Group 3">
            <a:extLst>
              <a:ext uri="{FF2B5EF4-FFF2-40B4-BE49-F238E27FC236}">
                <a16:creationId xmlns:a16="http://schemas.microsoft.com/office/drawing/2014/main" id="{99ADD47C-9086-9F4A-812D-D2F57C2B14FD}"/>
              </a:ext>
            </a:extLst>
          </p:cNvPr>
          <p:cNvGrpSpPr/>
          <p:nvPr/>
        </p:nvGrpSpPr>
        <p:grpSpPr>
          <a:xfrm>
            <a:off x="3404622" y="3040181"/>
            <a:ext cx="2288508" cy="1853891"/>
            <a:chOff x="5484394" y="4989095"/>
            <a:chExt cx="3661613" cy="2966226"/>
          </a:xfrm>
        </p:grpSpPr>
        <p:sp>
          <p:nvSpPr>
            <p:cNvPr id="5" name="Text Placeholder 3">
              <a:extLst>
                <a:ext uri="{FF2B5EF4-FFF2-40B4-BE49-F238E27FC236}">
                  <a16:creationId xmlns:a16="http://schemas.microsoft.com/office/drawing/2014/main" id="{2652A016-9130-DF4E-87A0-578D29EBA8BC}"/>
                </a:ext>
              </a:extLst>
            </p:cNvPr>
            <p:cNvSpPr txBox="1">
              <a:spLocks/>
            </p:cNvSpPr>
            <p:nvPr/>
          </p:nvSpPr>
          <p:spPr>
            <a:xfrm>
              <a:off x="5484394" y="6477993"/>
              <a:ext cx="3661613" cy="1477328"/>
            </a:xfrm>
            <a:prstGeom prst="rect">
              <a:avLst/>
            </a:prstGeom>
          </p:spPr>
          <p:txBody>
            <a:bodyP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Enterprise resource planning and electronic data interchange for supply chain logistics</a:t>
              </a:r>
            </a:p>
          </p:txBody>
        </p:sp>
        <p:grpSp>
          <p:nvGrpSpPr>
            <p:cNvPr id="6" name="Group 5">
              <a:extLst>
                <a:ext uri="{FF2B5EF4-FFF2-40B4-BE49-F238E27FC236}">
                  <a16:creationId xmlns:a16="http://schemas.microsoft.com/office/drawing/2014/main" id="{9E5E4FD5-3C87-5842-8FD6-EAB84C6FB96D}"/>
                </a:ext>
              </a:extLst>
            </p:cNvPr>
            <p:cNvGrpSpPr/>
            <p:nvPr/>
          </p:nvGrpSpPr>
          <p:grpSpPr>
            <a:xfrm>
              <a:off x="6440602" y="4989095"/>
              <a:ext cx="1749196" cy="1153172"/>
              <a:chOff x="6192923" y="4960298"/>
              <a:chExt cx="1593220" cy="1050344"/>
            </a:xfrm>
          </p:grpSpPr>
          <p:sp>
            <p:nvSpPr>
              <p:cNvPr id="7" name="Freeform: Shape 22">
                <a:extLst>
                  <a:ext uri="{FF2B5EF4-FFF2-40B4-BE49-F238E27FC236}">
                    <a16:creationId xmlns:a16="http://schemas.microsoft.com/office/drawing/2014/main" id="{441C507B-24AE-D245-8D95-19635F7CA0B5}"/>
                  </a:ext>
                </a:extLst>
              </p:cNvPr>
              <p:cNvSpPr/>
              <p:nvPr/>
            </p:nvSpPr>
            <p:spPr>
              <a:xfrm>
                <a:off x="7292830" y="5248747"/>
                <a:ext cx="420228" cy="310603"/>
              </a:xfrm>
              <a:custGeom>
                <a:avLst/>
                <a:gdLst>
                  <a:gd name="connsiteX0" fmla="*/ 144830 w 148048"/>
                  <a:gd name="connsiteY0" fmla="*/ 106209 h 109427"/>
                  <a:gd name="connsiteX1" fmla="*/ 14483 w 148048"/>
                  <a:gd name="connsiteY1" fmla="*/ 106209 h 109427"/>
                  <a:gd name="connsiteX2" fmla="*/ 4828 w 148048"/>
                  <a:gd name="connsiteY2" fmla="*/ 96553 h 109427"/>
                  <a:gd name="connsiteX3" fmla="*/ 4828 w 148048"/>
                  <a:gd name="connsiteY3" fmla="*/ 14483 h 109427"/>
                  <a:gd name="connsiteX4" fmla="*/ 14483 w 148048"/>
                  <a:gd name="connsiteY4" fmla="*/ 4828 h 109427"/>
                  <a:gd name="connsiteX5" fmla="*/ 90438 w 148048"/>
                  <a:gd name="connsiteY5" fmla="*/ 4828 h 109427"/>
                  <a:gd name="connsiteX6" fmla="*/ 99128 w 148048"/>
                  <a:gd name="connsiteY6" fmla="*/ 10299 h 109427"/>
                  <a:gd name="connsiteX7" fmla="*/ 144830 w 148048"/>
                  <a:gd name="connsiteY7" fmla="*/ 106209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048" h="109427">
                    <a:moveTo>
                      <a:pt x="144830" y="106209"/>
                    </a:moveTo>
                    <a:lnTo>
                      <a:pt x="14483" y="106209"/>
                    </a:lnTo>
                    <a:cubicBezTo>
                      <a:pt x="9012" y="106209"/>
                      <a:pt x="4828" y="102025"/>
                      <a:pt x="4828" y="96553"/>
                    </a:cubicBezTo>
                    <a:lnTo>
                      <a:pt x="4828" y="14483"/>
                    </a:lnTo>
                    <a:cubicBezTo>
                      <a:pt x="4828" y="9012"/>
                      <a:pt x="9012" y="4828"/>
                      <a:pt x="14483" y="4828"/>
                    </a:cubicBezTo>
                    <a:lnTo>
                      <a:pt x="90438" y="4828"/>
                    </a:lnTo>
                    <a:cubicBezTo>
                      <a:pt x="94300" y="4828"/>
                      <a:pt x="97519" y="7081"/>
                      <a:pt x="99128" y="10299"/>
                    </a:cubicBezTo>
                    <a:lnTo>
                      <a:pt x="144830" y="106209"/>
                    </a:lnTo>
                    <a:close/>
                  </a:path>
                </a:pathLst>
              </a:custGeom>
              <a:noFill/>
              <a:ln w="19050" cap="flat">
                <a:solidFill>
                  <a:schemeClr val="tx1"/>
                </a:solidFill>
                <a:prstDash val="solid"/>
                <a:round/>
              </a:ln>
            </p:spPr>
            <p:txBody>
              <a:bodyPr rtlCol="0" anchor="ctr"/>
              <a:lstStyle/>
              <a:p>
                <a:endParaRPr lang="en-US" sz="1125" dirty="0"/>
              </a:p>
            </p:txBody>
          </p:sp>
          <p:sp>
            <p:nvSpPr>
              <p:cNvPr id="8" name="Freeform: Shape 23">
                <a:extLst>
                  <a:ext uri="{FF2B5EF4-FFF2-40B4-BE49-F238E27FC236}">
                    <a16:creationId xmlns:a16="http://schemas.microsoft.com/office/drawing/2014/main" id="{291C2CDD-BF1C-4E49-BBEA-EB4EAA895A30}"/>
                  </a:ext>
                </a:extLst>
              </p:cNvPr>
              <p:cNvSpPr/>
              <p:nvPr/>
            </p:nvSpPr>
            <p:spPr>
              <a:xfrm>
                <a:off x="6415827" y="5769467"/>
                <a:ext cx="137032" cy="118761"/>
              </a:xfrm>
              <a:custGeom>
                <a:avLst/>
                <a:gdLst>
                  <a:gd name="connsiteX0" fmla="*/ 43449 w 48276"/>
                  <a:gd name="connsiteY0" fmla="*/ 38621 h 41839"/>
                  <a:gd name="connsiteX1" fmla="*/ 8046 w 48276"/>
                  <a:gd name="connsiteY1" fmla="*/ 38621 h 41839"/>
                  <a:gd name="connsiteX2" fmla="*/ 4828 w 48276"/>
                  <a:gd name="connsiteY2" fmla="*/ 35403 h 41839"/>
                  <a:gd name="connsiteX3" fmla="*/ 4828 w 48276"/>
                  <a:gd name="connsiteY3" fmla="*/ 8046 h 41839"/>
                  <a:gd name="connsiteX4" fmla="*/ 8046 w 48276"/>
                  <a:gd name="connsiteY4" fmla="*/ 4828 h 41839"/>
                  <a:gd name="connsiteX5" fmla="*/ 43449 w 48276"/>
                  <a:gd name="connsiteY5" fmla="*/ 4828 h 41839"/>
                  <a:gd name="connsiteX6" fmla="*/ 43449 w 48276"/>
                  <a:gd name="connsiteY6" fmla="*/ 38621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76" h="41839">
                    <a:moveTo>
                      <a:pt x="43449" y="38621"/>
                    </a:moveTo>
                    <a:lnTo>
                      <a:pt x="8046" y="38621"/>
                    </a:lnTo>
                    <a:cubicBezTo>
                      <a:pt x="6115" y="38621"/>
                      <a:pt x="4828" y="37334"/>
                      <a:pt x="4828" y="35403"/>
                    </a:cubicBezTo>
                    <a:lnTo>
                      <a:pt x="4828" y="8046"/>
                    </a:lnTo>
                    <a:cubicBezTo>
                      <a:pt x="4828" y="6115"/>
                      <a:pt x="6115" y="4828"/>
                      <a:pt x="8046" y="4828"/>
                    </a:cubicBezTo>
                    <a:lnTo>
                      <a:pt x="43449" y="4828"/>
                    </a:lnTo>
                    <a:lnTo>
                      <a:pt x="43449" y="38621"/>
                    </a:lnTo>
                    <a:close/>
                  </a:path>
                </a:pathLst>
              </a:custGeom>
              <a:noFill/>
              <a:ln w="19050" cap="flat">
                <a:solidFill>
                  <a:schemeClr val="tx1"/>
                </a:solidFill>
                <a:prstDash val="solid"/>
                <a:round/>
              </a:ln>
            </p:spPr>
            <p:txBody>
              <a:bodyPr rtlCol="0" anchor="ctr"/>
              <a:lstStyle/>
              <a:p>
                <a:endParaRPr lang="en-US" sz="1125" dirty="0"/>
              </a:p>
            </p:txBody>
          </p:sp>
          <p:sp>
            <p:nvSpPr>
              <p:cNvPr id="11" name="Freeform: Shape 24">
                <a:extLst>
                  <a:ext uri="{FF2B5EF4-FFF2-40B4-BE49-F238E27FC236}">
                    <a16:creationId xmlns:a16="http://schemas.microsoft.com/office/drawing/2014/main" id="{E221A7F9-144D-1C41-9ACD-FC65092A4615}"/>
                  </a:ext>
                </a:extLst>
              </p:cNvPr>
              <p:cNvSpPr/>
              <p:nvPr/>
            </p:nvSpPr>
            <p:spPr>
              <a:xfrm>
                <a:off x="6724607" y="5745715"/>
                <a:ext cx="264928" cy="264927"/>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9050" cap="flat">
                <a:solidFill>
                  <a:schemeClr val="tx1"/>
                </a:solidFill>
                <a:prstDash val="solid"/>
                <a:round/>
              </a:ln>
            </p:spPr>
            <p:txBody>
              <a:bodyPr rtlCol="0" anchor="ctr"/>
              <a:lstStyle/>
              <a:p>
                <a:endParaRPr lang="en-US" sz="1125" dirty="0"/>
              </a:p>
            </p:txBody>
          </p:sp>
          <p:sp>
            <p:nvSpPr>
              <p:cNvPr id="12" name="Freeform: Shape 25">
                <a:extLst>
                  <a:ext uri="{FF2B5EF4-FFF2-40B4-BE49-F238E27FC236}">
                    <a16:creationId xmlns:a16="http://schemas.microsoft.com/office/drawing/2014/main" id="{B3964D3E-DE93-484D-B21A-45C5F042B71E}"/>
                  </a:ext>
                </a:extLst>
              </p:cNvPr>
              <p:cNvSpPr/>
              <p:nvPr/>
            </p:nvSpPr>
            <p:spPr>
              <a:xfrm>
                <a:off x="7409763" y="5745715"/>
                <a:ext cx="264928" cy="264927"/>
              </a:xfrm>
              <a:custGeom>
                <a:avLst/>
                <a:gdLst>
                  <a:gd name="connsiteX0" fmla="*/ 90438 w 93334"/>
                  <a:gd name="connsiteY0" fmla="*/ 47633 h 93334"/>
                  <a:gd name="connsiteX1" fmla="*/ 47633 w 93334"/>
                  <a:gd name="connsiteY1" fmla="*/ 90438 h 93334"/>
                  <a:gd name="connsiteX2" fmla="*/ 4828 w 93334"/>
                  <a:gd name="connsiteY2" fmla="*/ 47633 h 93334"/>
                  <a:gd name="connsiteX3" fmla="*/ 47633 w 93334"/>
                  <a:gd name="connsiteY3" fmla="*/ 4828 h 93334"/>
                  <a:gd name="connsiteX4" fmla="*/ 90438 w 93334"/>
                  <a:gd name="connsiteY4" fmla="*/ 47633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34" h="93334">
                    <a:moveTo>
                      <a:pt x="90438" y="47633"/>
                    </a:moveTo>
                    <a:cubicBezTo>
                      <a:pt x="90438" y="71274"/>
                      <a:pt x="71274" y="90438"/>
                      <a:pt x="47633" y="90438"/>
                    </a:cubicBezTo>
                    <a:cubicBezTo>
                      <a:pt x="23992" y="90438"/>
                      <a:pt x="4828" y="71274"/>
                      <a:pt x="4828" y="47633"/>
                    </a:cubicBezTo>
                    <a:cubicBezTo>
                      <a:pt x="4828" y="23992"/>
                      <a:pt x="23992" y="4828"/>
                      <a:pt x="47633" y="4828"/>
                    </a:cubicBezTo>
                    <a:cubicBezTo>
                      <a:pt x="71274" y="4828"/>
                      <a:pt x="90438" y="23992"/>
                      <a:pt x="90438" y="47633"/>
                    </a:cubicBezTo>
                    <a:close/>
                  </a:path>
                </a:pathLst>
              </a:custGeom>
              <a:noFill/>
              <a:ln w="19050" cap="flat">
                <a:solidFill>
                  <a:schemeClr val="tx1"/>
                </a:solidFill>
                <a:prstDash val="solid"/>
                <a:round/>
              </a:ln>
            </p:spPr>
            <p:txBody>
              <a:bodyPr rtlCol="0" anchor="ctr"/>
              <a:lstStyle/>
              <a:p>
                <a:endParaRPr lang="en-US" sz="1125" dirty="0"/>
              </a:p>
            </p:txBody>
          </p:sp>
          <p:sp>
            <p:nvSpPr>
              <p:cNvPr id="13" name="Freeform: Shape 26">
                <a:extLst>
                  <a:ext uri="{FF2B5EF4-FFF2-40B4-BE49-F238E27FC236}">
                    <a16:creationId xmlns:a16="http://schemas.microsoft.com/office/drawing/2014/main" id="{A30CED92-E4D2-4547-BFE1-AB03CD6F7A84}"/>
                  </a:ext>
                </a:extLst>
              </p:cNvPr>
              <p:cNvSpPr/>
              <p:nvPr/>
            </p:nvSpPr>
            <p:spPr>
              <a:xfrm>
                <a:off x="6278798" y="5536513"/>
                <a:ext cx="200980" cy="27405"/>
              </a:xfrm>
              <a:custGeom>
                <a:avLst/>
                <a:gdLst>
                  <a:gd name="connsiteX0" fmla="*/ 66944 w 70805"/>
                  <a:gd name="connsiteY0" fmla="*/ 4828 h 9655"/>
                  <a:gd name="connsiteX1" fmla="*/ 4828 w 70805"/>
                  <a:gd name="connsiteY1" fmla="*/ 4828 h 9655"/>
                </a:gdLst>
                <a:ahLst/>
                <a:cxnLst>
                  <a:cxn ang="0">
                    <a:pos x="connsiteX0" y="connsiteY0"/>
                  </a:cxn>
                  <a:cxn ang="0">
                    <a:pos x="connsiteX1" y="connsiteY1"/>
                  </a:cxn>
                </a:cxnLst>
                <a:rect l="l" t="t" r="r" b="b"/>
                <a:pathLst>
                  <a:path w="70805" h="9655">
                    <a:moveTo>
                      <a:pt x="66944" y="4828"/>
                    </a:moveTo>
                    <a:lnTo>
                      <a:pt x="4828" y="4828"/>
                    </a:lnTo>
                  </a:path>
                </a:pathLst>
              </a:custGeom>
              <a:ln w="19050" cap="flat">
                <a:solidFill>
                  <a:schemeClr val="tx1"/>
                </a:solidFill>
                <a:prstDash val="solid"/>
                <a:round/>
              </a:ln>
            </p:spPr>
            <p:txBody>
              <a:bodyPr rtlCol="0" anchor="ctr"/>
              <a:lstStyle/>
              <a:p>
                <a:endParaRPr lang="en-US" sz="1125" dirty="0"/>
              </a:p>
            </p:txBody>
          </p:sp>
          <p:sp>
            <p:nvSpPr>
              <p:cNvPr id="14" name="Freeform: Shape 27">
                <a:extLst>
                  <a:ext uri="{FF2B5EF4-FFF2-40B4-BE49-F238E27FC236}">
                    <a16:creationId xmlns:a16="http://schemas.microsoft.com/office/drawing/2014/main" id="{643A980B-2515-4042-8C31-8F09F15B37BA}"/>
                  </a:ext>
                </a:extLst>
              </p:cNvPr>
              <p:cNvSpPr/>
              <p:nvPr/>
            </p:nvSpPr>
            <p:spPr>
              <a:xfrm>
                <a:off x="6278798" y="5354718"/>
                <a:ext cx="100490" cy="27405"/>
              </a:xfrm>
              <a:custGeom>
                <a:avLst/>
                <a:gdLst>
                  <a:gd name="connsiteX0" fmla="*/ 33150 w 35402"/>
                  <a:gd name="connsiteY0" fmla="*/ 4828 h 9655"/>
                  <a:gd name="connsiteX1" fmla="*/ 4828 w 35402"/>
                  <a:gd name="connsiteY1" fmla="*/ 4828 h 9655"/>
                </a:gdLst>
                <a:ahLst/>
                <a:cxnLst>
                  <a:cxn ang="0">
                    <a:pos x="connsiteX0" y="connsiteY0"/>
                  </a:cxn>
                  <a:cxn ang="0">
                    <a:pos x="connsiteX1" y="connsiteY1"/>
                  </a:cxn>
                </a:cxnLst>
                <a:rect l="l" t="t" r="r" b="b"/>
                <a:pathLst>
                  <a:path w="35402" h="9655">
                    <a:moveTo>
                      <a:pt x="33150" y="4828"/>
                    </a:moveTo>
                    <a:lnTo>
                      <a:pt x="4828" y="4828"/>
                    </a:lnTo>
                  </a:path>
                </a:pathLst>
              </a:custGeom>
              <a:ln w="19050" cap="flat">
                <a:solidFill>
                  <a:schemeClr val="tx1"/>
                </a:solidFill>
                <a:prstDash val="solid"/>
                <a:round/>
              </a:ln>
            </p:spPr>
            <p:txBody>
              <a:bodyPr rtlCol="0" anchor="ctr"/>
              <a:lstStyle/>
              <a:p>
                <a:endParaRPr lang="en-US" sz="1125" dirty="0"/>
              </a:p>
            </p:txBody>
          </p:sp>
          <p:sp>
            <p:nvSpPr>
              <p:cNvPr id="15" name="Freeform: Shape 28">
                <a:extLst>
                  <a:ext uri="{FF2B5EF4-FFF2-40B4-BE49-F238E27FC236}">
                    <a16:creationId xmlns:a16="http://schemas.microsoft.com/office/drawing/2014/main" id="{7BDC2224-6553-A44D-A8A9-BD6862EAE440}"/>
                  </a:ext>
                </a:extLst>
              </p:cNvPr>
              <p:cNvSpPr/>
              <p:nvPr/>
            </p:nvSpPr>
            <p:spPr>
              <a:xfrm>
                <a:off x="6192923" y="5445160"/>
                <a:ext cx="219251" cy="27405"/>
              </a:xfrm>
              <a:custGeom>
                <a:avLst/>
                <a:gdLst>
                  <a:gd name="connsiteX0" fmla="*/ 73059 w 77242"/>
                  <a:gd name="connsiteY0" fmla="*/ 4828 h 9655"/>
                  <a:gd name="connsiteX1" fmla="*/ 4828 w 77242"/>
                  <a:gd name="connsiteY1" fmla="*/ 4828 h 9655"/>
                </a:gdLst>
                <a:ahLst/>
                <a:cxnLst>
                  <a:cxn ang="0">
                    <a:pos x="connsiteX0" y="connsiteY0"/>
                  </a:cxn>
                  <a:cxn ang="0">
                    <a:pos x="connsiteX1" y="connsiteY1"/>
                  </a:cxn>
                </a:cxnLst>
                <a:rect l="l" t="t" r="r" b="b"/>
                <a:pathLst>
                  <a:path w="77242" h="9655">
                    <a:moveTo>
                      <a:pt x="73059" y="4828"/>
                    </a:moveTo>
                    <a:lnTo>
                      <a:pt x="4828" y="4828"/>
                    </a:lnTo>
                  </a:path>
                </a:pathLst>
              </a:custGeom>
              <a:ln w="19050" cap="flat">
                <a:solidFill>
                  <a:schemeClr val="tx1"/>
                </a:solidFill>
                <a:prstDash val="solid"/>
                <a:round/>
              </a:ln>
            </p:spPr>
            <p:txBody>
              <a:bodyPr rtlCol="0" anchor="ctr"/>
              <a:lstStyle/>
              <a:p>
                <a:endParaRPr lang="en-US" sz="1125" dirty="0"/>
              </a:p>
            </p:txBody>
          </p:sp>
          <p:sp>
            <p:nvSpPr>
              <p:cNvPr id="16" name="Freeform: Shape 29">
                <a:extLst>
                  <a:ext uri="{FF2B5EF4-FFF2-40B4-BE49-F238E27FC236}">
                    <a16:creationId xmlns:a16="http://schemas.microsoft.com/office/drawing/2014/main" id="{456AA004-92EA-A849-BAE5-B1ABFF61D86C}"/>
                  </a:ext>
                </a:extLst>
              </p:cNvPr>
              <p:cNvSpPr/>
              <p:nvPr/>
            </p:nvSpPr>
            <p:spPr>
              <a:xfrm>
                <a:off x="7292830" y="5536513"/>
                <a:ext cx="493313" cy="356280"/>
              </a:xfrm>
              <a:custGeom>
                <a:avLst/>
                <a:gdLst>
                  <a:gd name="connsiteX0" fmla="*/ 43449 w 173796"/>
                  <a:gd name="connsiteY0" fmla="*/ 120692 h 125519"/>
                  <a:gd name="connsiteX1" fmla="*/ 4828 w 173796"/>
                  <a:gd name="connsiteY1" fmla="*/ 120692 h 125519"/>
                  <a:gd name="connsiteX2" fmla="*/ 4828 w 173796"/>
                  <a:gd name="connsiteY2" fmla="*/ 14483 h 125519"/>
                  <a:gd name="connsiteX3" fmla="*/ 14483 w 173796"/>
                  <a:gd name="connsiteY3" fmla="*/ 4828 h 125519"/>
                  <a:gd name="connsiteX4" fmla="*/ 159313 w 173796"/>
                  <a:gd name="connsiteY4" fmla="*/ 4828 h 125519"/>
                  <a:gd name="connsiteX5" fmla="*/ 168968 w 173796"/>
                  <a:gd name="connsiteY5" fmla="*/ 14483 h 125519"/>
                  <a:gd name="connsiteX6" fmla="*/ 168968 w 173796"/>
                  <a:gd name="connsiteY6" fmla="*/ 111036 h 125519"/>
                  <a:gd name="connsiteX7" fmla="*/ 159313 w 173796"/>
                  <a:gd name="connsiteY7" fmla="*/ 120692 h 125519"/>
                  <a:gd name="connsiteX8" fmla="*/ 135175 w 173796"/>
                  <a:gd name="connsiteY8" fmla="*/ 12069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796" h="125519">
                    <a:moveTo>
                      <a:pt x="43449" y="120692"/>
                    </a:moveTo>
                    <a:lnTo>
                      <a:pt x="4828" y="120692"/>
                    </a:lnTo>
                    <a:lnTo>
                      <a:pt x="4828" y="14483"/>
                    </a:lnTo>
                    <a:cubicBezTo>
                      <a:pt x="4828" y="9012"/>
                      <a:pt x="9012" y="4828"/>
                      <a:pt x="14483" y="4828"/>
                    </a:cubicBezTo>
                    <a:lnTo>
                      <a:pt x="159313" y="4828"/>
                    </a:lnTo>
                    <a:cubicBezTo>
                      <a:pt x="164784" y="4828"/>
                      <a:pt x="168968" y="9012"/>
                      <a:pt x="168968" y="14483"/>
                    </a:cubicBezTo>
                    <a:lnTo>
                      <a:pt x="168968" y="111036"/>
                    </a:lnTo>
                    <a:cubicBezTo>
                      <a:pt x="168968" y="116508"/>
                      <a:pt x="164784" y="120692"/>
                      <a:pt x="159313" y="120692"/>
                    </a:cubicBezTo>
                    <a:lnTo>
                      <a:pt x="135175" y="120692"/>
                    </a:lnTo>
                  </a:path>
                </a:pathLst>
              </a:custGeom>
              <a:noFill/>
              <a:ln w="19050" cap="flat">
                <a:solidFill>
                  <a:schemeClr val="tx1"/>
                </a:solidFill>
                <a:prstDash val="solid"/>
                <a:round/>
              </a:ln>
            </p:spPr>
            <p:txBody>
              <a:bodyPr rtlCol="0" anchor="ctr"/>
              <a:lstStyle/>
              <a:p>
                <a:endParaRPr lang="en-US" sz="1125" dirty="0"/>
              </a:p>
            </p:txBody>
          </p:sp>
          <p:sp>
            <p:nvSpPr>
              <p:cNvPr id="17" name="Freeform: Shape 30">
                <a:extLst>
                  <a:ext uri="{FF2B5EF4-FFF2-40B4-BE49-F238E27FC236}">
                    <a16:creationId xmlns:a16="http://schemas.microsoft.com/office/drawing/2014/main" id="{7D61A17F-BF65-5542-97BA-F71B74FC1F79}"/>
                  </a:ext>
                </a:extLst>
              </p:cNvPr>
              <p:cNvSpPr/>
              <p:nvPr/>
            </p:nvSpPr>
            <p:spPr>
              <a:xfrm>
                <a:off x="6793121" y="5814229"/>
                <a:ext cx="127895" cy="127895"/>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1125" dirty="0"/>
              </a:p>
            </p:txBody>
          </p:sp>
          <p:sp>
            <p:nvSpPr>
              <p:cNvPr id="18" name="Freeform: Shape 31">
                <a:extLst>
                  <a:ext uri="{FF2B5EF4-FFF2-40B4-BE49-F238E27FC236}">
                    <a16:creationId xmlns:a16="http://schemas.microsoft.com/office/drawing/2014/main" id="{2D0F3F15-B7E1-1542-A65A-C956655ECAF5}"/>
                  </a:ext>
                </a:extLst>
              </p:cNvPr>
              <p:cNvSpPr/>
              <p:nvPr/>
            </p:nvSpPr>
            <p:spPr>
              <a:xfrm>
                <a:off x="7478280" y="5814229"/>
                <a:ext cx="127895" cy="127895"/>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chemeClr val="tx1"/>
                </a:solidFill>
                <a:prstDash val="solid"/>
                <a:round/>
              </a:ln>
            </p:spPr>
            <p:txBody>
              <a:bodyPr rtlCol="0" anchor="ctr"/>
              <a:lstStyle/>
              <a:p>
                <a:endParaRPr lang="en-US" sz="1125" dirty="0"/>
              </a:p>
            </p:txBody>
          </p:sp>
          <p:sp>
            <p:nvSpPr>
              <p:cNvPr id="19" name="Freeform: Shape 32">
                <a:extLst>
                  <a:ext uri="{FF2B5EF4-FFF2-40B4-BE49-F238E27FC236}">
                    <a16:creationId xmlns:a16="http://schemas.microsoft.com/office/drawing/2014/main" id="{891FF17C-FB35-7A4D-B6FB-AF62035373F4}"/>
                  </a:ext>
                </a:extLst>
              </p:cNvPr>
              <p:cNvSpPr/>
              <p:nvPr/>
            </p:nvSpPr>
            <p:spPr>
              <a:xfrm>
                <a:off x="6422223" y="4960298"/>
                <a:ext cx="493313" cy="264927"/>
              </a:xfrm>
              <a:custGeom>
                <a:avLst/>
                <a:gdLst>
                  <a:gd name="connsiteX0" fmla="*/ 84967 w 173796"/>
                  <a:gd name="connsiteY0" fmla="*/ 6035 h 93334"/>
                  <a:gd name="connsiteX1" fmla="*/ 4828 w 173796"/>
                  <a:gd name="connsiteY1" fmla="*/ 46587 h 93334"/>
                  <a:gd name="connsiteX2" fmla="*/ 86898 w 173796"/>
                  <a:gd name="connsiteY2" fmla="*/ 89392 h 93334"/>
                  <a:gd name="connsiteX3" fmla="*/ 171221 w 173796"/>
                  <a:gd name="connsiteY3" fmla="*/ 46587 h 93334"/>
                  <a:gd name="connsiteX4" fmla="*/ 93657 w 173796"/>
                  <a:gd name="connsiteY4" fmla="*/ 6035 h 93334"/>
                  <a:gd name="connsiteX5" fmla="*/ 84967 w 173796"/>
                  <a:gd name="connsiteY5" fmla="*/ 6035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796" h="93334">
                    <a:moveTo>
                      <a:pt x="84967" y="6035"/>
                    </a:moveTo>
                    <a:lnTo>
                      <a:pt x="4828" y="46587"/>
                    </a:lnTo>
                    <a:lnTo>
                      <a:pt x="86898" y="89392"/>
                    </a:lnTo>
                    <a:lnTo>
                      <a:pt x="171221" y="46587"/>
                    </a:lnTo>
                    <a:lnTo>
                      <a:pt x="93657" y="6035"/>
                    </a:lnTo>
                    <a:cubicBezTo>
                      <a:pt x="91082" y="4425"/>
                      <a:pt x="87864" y="4425"/>
                      <a:pt x="84967" y="6035"/>
                    </a:cubicBezTo>
                    <a:close/>
                  </a:path>
                </a:pathLst>
              </a:custGeom>
              <a:noFill/>
              <a:ln w="19050" cap="flat">
                <a:solidFill>
                  <a:srgbClr val="527FFF"/>
                </a:solidFill>
                <a:prstDash val="solid"/>
                <a:round/>
              </a:ln>
            </p:spPr>
            <p:txBody>
              <a:bodyPr rtlCol="0" anchor="ctr"/>
              <a:lstStyle/>
              <a:p>
                <a:endParaRPr lang="en-US" sz="1125" dirty="0"/>
              </a:p>
            </p:txBody>
          </p:sp>
          <p:sp>
            <p:nvSpPr>
              <p:cNvPr id="20" name="Freeform: Shape 33">
                <a:extLst>
                  <a:ext uri="{FF2B5EF4-FFF2-40B4-BE49-F238E27FC236}">
                    <a16:creationId xmlns:a16="http://schemas.microsoft.com/office/drawing/2014/main" id="{B97CDD72-F3AE-A84D-9DC5-F4EFA6567108}"/>
                  </a:ext>
                </a:extLst>
              </p:cNvPr>
              <p:cNvSpPr/>
              <p:nvPr/>
            </p:nvSpPr>
            <p:spPr>
              <a:xfrm>
                <a:off x="6422223" y="5078829"/>
                <a:ext cx="255791" cy="456769"/>
              </a:xfrm>
              <a:custGeom>
                <a:avLst/>
                <a:gdLst>
                  <a:gd name="connsiteX0" fmla="*/ 4828 w 90116"/>
                  <a:gd name="connsiteY0" fmla="*/ 4828 h 160922"/>
                  <a:gd name="connsiteX1" fmla="*/ 4828 w 90116"/>
                  <a:gd name="connsiteY1" fmla="*/ 107818 h 160922"/>
                  <a:gd name="connsiteX2" fmla="*/ 9977 w 90116"/>
                  <a:gd name="connsiteY2" fmla="*/ 116508 h 160922"/>
                  <a:gd name="connsiteX3" fmla="*/ 88185 w 90116"/>
                  <a:gd name="connsiteY3" fmla="*/ 156738 h 160922"/>
                  <a:gd name="connsiteX4" fmla="*/ 88185 w 90116"/>
                  <a:gd name="connsiteY4" fmla="*/ 47633 h 160922"/>
                  <a:gd name="connsiteX5" fmla="*/ 4828 w 90116"/>
                  <a:gd name="connsiteY5" fmla="*/ 4828 h 16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160922">
                    <a:moveTo>
                      <a:pt x="4828" y="4828"/>
                    </a:moveTo>
                    <a:lnTo>
                      <a:pt x="4828" y="107818"/>
                    </a:lnTo>
                    <a:cubicBezTo>
                      <a:pt x="4828" y="111358"/>
                      <a:pt x="6759" y="114899"/>
                      <a:pt x="9977" y="116508"/>
                    </a:cubicBezTo>
                    <a:lnTo>
                      <a:pt x="88185" y="156738"/>
                    </a:lnTo>
                    <a:lnTo>
                      <a:pt x="88185" y="47633"/>
                    </a:lnTo>
                    <a:lnTo>
                      <a:pt x="4828" y="4828"/>
                    </a:lnTo>
                    <a:close/>
                  </a:path>
                </a:pathLst>
              </a:custGeom>
              <a:noFill/>
              <a:ln w="19050" cap="flat">
                <a:solidFill>
                  <a:srgbClr val="527FFF"/>
                </a:solidFill>
                <a:prstDash val="solid"/>
                <a:round/>
              </a:ln>
            </p:spPr>
            <p:txBody>
              <a:bodyPr rtlCol="0" anchor="ctr"/>
              <a:lstStyle/>
              <a:p>
                <a:endParaRPr lang="en-US" sz="1125" dirty="0"/>
              </a:p>
            </p:txBody>
          </p:sp>
          <p:sp>
            <p:nvSpPr>
              <p:cNvPr id="21" name="Freeform: Shape 34">
                <a:extLst>
                  <a:ext uri="{FF2B5EF4-FFF2-40B4-BE49-F238E27FC236}">
                    <a16:creationId xmlns:a16="http://schemas.microsoft.com/office/drawing/2014/main" id="{5B17A20C-C0D4-F045-AF0F-7E6D16898271}"/>
                  </a:ext>
                </a:extLst>
              </p:cNvPr>
              <p:cNvSpPr/>
              <p:nvPr/>
            </p:nvSpPr>
            <p:spPr>
              <a:xfrm>
                <a:off x="6658831" y="5078829"/>
                <a:ext cx="255791" cy="456769"/>
              </a:xfrm>
              <a:custGeom>
                <a:avLst/>
                <a:gdLst>
                  <a:gd name="connsiteX0" fmla="*/ 88185 w 90116"/>
                  <a:gd name="connsiteY0" fmla="*/ 4828 h 160922"/>
                  <a:gd name="connsiteX1" fmla="*/ 88185 w 90116"/>
                  <a:gd name="connsiteY1" fmla="*/ 107818 h 160922"/>
                  <a:gd name="connsiteX2" fmla="*/ 83036 w 90116"/>
                  <a:gd name="connsiteY2" fmla="*/ 116508 h 160922"/>
                  <a:gd name="connsiteX3" fmla="*/ 4828 w 90116"/>
                  <a:gd name="connsiteY3" fmla="*/ 156416 h 160922"/>
                  <a:gd name="connsiteX4" fmla="*/ 4828 w 90116"/>
                  <a:gd name="connsiteY4" fmla="*/ 47633 h 160922"/>
                  <a:gd name="connsiteX5" fmla="*/ 88185 w 90116"/>
                  <a:gd name="connsiteY5" fmla="*/ 4828 h 16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160922">
                    <a:moveTo>
                      <a:pt x="88185" y="4828"/>
                    </a:moveTo>
                    <a:lnTo>
                      <a:pt x="88185" y="107818"/>
                    </a:lnTo>
                    <a:cubicBezTo>
                      <a:pt x="88185" y="111358"/>
                      <a:pt x="86254" y="114899"/>
                      <a:pt x="83036" y="116508"/>
                    </a:cubicBezTo>
                    <a:lnTo>
                      <a:pt x="4828" y="156416"/>
                    </a:lnTo>
                    <a:lnTo>
                      <a:pt x="4828" y="47633"/>
                    </a:lnTo>
                    <a:lnTo>
                      <a:pt x="88185" y="4828"/>
                    </a:lnTo>
                    <a:close/>
                  </a:path>
                </a:pathLst>
              </a:custGeom>
              <a:noFill/>
              <a:ln w="19050" cap="flat">
                <a:solidFill>
                  <a:srgbClr val="527FFF"/>
                </a:solidFill>
                <a:prstDash val="solid"/>
                <a:round/>
              </a:ln>
            </p:spPr>
            <p:txBody>
              <a:bodyPr rtlCol="0" anchor="ctr"/>
              <a:lstStyle/>
              <a:p>
                <a:endParaRPr lang="en-US" sz="1125" dirty="0"/>
              </a:p>
            </p:txBody>
          </p:sp>
          <p:sp>
            <p:nvSpPr>
              <p:cNvPr id="22" name="Freeform: Shape 35">
                <a:extLst>
                  <a:ext uri="{FF2B5EF4-FFF2-40B4-BE49-F238E27FC236}">
                    <a16:creationId xmlns:a16="http://schemas.microsoft.com/office/drawing/2014/main" id="{C65A87E9-FBE6-8245-947E-737BD8B69A1F}"/>
                  </a:ext>
                </a:extLst>
              </p:cNvPr>
              <p:cNvSpPr/>
              <p:nvPr/>
            </p:nvSpPr>
            <p:spPr>
              <a:xfrm>
                <a:off x="6515406" y="4997525"/>
                <a:ext cx="328875" cy="255790"/>
              </a:xfrm>
              <a:custGeom>
                <a:avLst/>
                <a:gdLst>
                  <a:gd name="connsiteX0" fmla="*/ 111358 w 115864"/>
                  <a:gd name="connsiteY0" fmla="*/ 47633 h 90116"/>
                  <a:gd name="connsiteX1" fmla="*/ 28000 w 115864"/>
                  <a:gd name="connsiteY1" fmla="*/ 4828 h 90116"/>
                  <a:gd name="connsiteX2" fmla="*/ 4828 w 115864"/>
                  <a:gd name="connsiteY2" fmla="*/ 16414 h 90116"/>
                  <a:gd name="connsiteX3" fmla="*/ 88185 w 115864"/>
                  <a:gd name="connsiteY3" fmla="*/ 59219 h 90116"/>
                  <a:gd name="connsiteX4" fmla="*/ 88185 w 115864"/>
                  <a:gd name="connsiteY4" fmla="*/ 86576 h 90116"/>
                  <a:gd name="connsiteX5" fmla="*/ 111358 w 115864"/>
                  <a:gd name="connsiteY5" fmla="*/ 73702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90116">
                    <a:moveTo>
                      <a:pt x="111358" y="47633"/>
                    </a:moveTo>
                    <a:lnTo>
                      <a:pt x="28000" y="4828"/>
                    </a:lnTo>
                    <a:lnTo>
                      <a:pt x="4828" y="16414"/>
                    </a:lnTo>
                    <a:lnTo>
                      <a:pt x="88185" y="59219"/>
                    </a:lnTo>
                    <a:lnTo>
                      <a:pt x="88185" y="86576"/>
                    </a:lnTo>
                    <a:lnTo>
                      <a:pt x="111358" y="73702"/>
                    </a:lnTo>
                    <a:close/>
                  </a:path>
                </a:pathLst>
              </a:custGeom>
              <a:noFill/>
              <a:ln w="19050" cap="flat">
                <a:solidFill>
                  <a:srgbClr val="527FFF"/>
                </a:solidFill>
                <a:prstDash val="solid"/>
                <a:round/>
              </a:ln>
            </p:spPr>
            <p:txBody>
              <a:bodyPr rtlCol="0" anchor="ctr"/>
              <a:lstStyle/>
              <a:p>
                <a:endParaRPr lang="en-US" sz="1125" dirty="0"/>
              </a:p>
            </p:txBody>
          </p:sp>
          <p:sp>
            <p:nvSpPr>
              <p:cNvPr id="23" name="Freeform: Shape 38">
                <a:extLst>
                  <a:ext uri="{FF2B5EF4-FFF2-40B4-BE49-F238E27FC236}">
                    <a16:creationId xmlns:a16="http://schemas.microsoft.com/office/drawing/2014/main" id="{89C2D96F-CBA5-574D-901C-8E1B25B25732}"/>
                  </a:ext>
                </a:extLst>
              </p:cNvPr>
              <p:cNvSpPr/>
              <p:nvPr/>
            </p:nvSpPr>
            <p:spPr>
              <a:xfrm>
                <a:off x="6525455" y="5509107"/>
                <a:ext cx="210114" cy="383688"/>
              </a:xfrm>
              <a:custGeom>
                <a:avLst/>
                <a:gdLst>
                  <a:gd name="connsiteX0" fmla="*/ 4828 w 74024"/>
                  <a:gd name="connsiteY0" fmla="*/ 4828 h 135174"/>
                  <a:gd name="connsiteX1" fmla="*/ 4828 w 74024"/>
                  <a:gd name="connsiteY1" fmla="*/ 130347 h 135174"/>
                  <a:gd name="connsiteX2" fmla="*/ 72415 w 74024"/>
                  <a:gd name="connsiteY2" fmla="*/ 130347 h 135174"/>
                </a:gdLst>
                <a:ahLst/>
                <a:cxnLst>
                  <a:cxn ang="0">
                    <a:pos x="connsiteX0" y="connsiteY0"/>
                  </a:cxn>
                  <a:cxn ang="0">
                    <a:pos x="connsiteX1" y="connsiteY1"/>
                  </a:cxn>
                  <a:cxn ang="0">
                    <a:pos x="connsiteX2" y="connsiteY2"/>
                  </a:cxn>
                </a:cxnLst>
                <a:rect l="l" t="t" r="r" b="b"/>
                <a:pathLst>
                  <a:path w="74024" h="135174">
                    <a:moveTo>
                      <a:pt x="4828" y="4828"/>
                    </a:moveTo>
                    <a:lnTo>
                      <a:pt x="4828" y="130347"/>
                    </a:lnTo>
                    <a:lnTo>
                      <a:pt x="72415" y="130347"/>
                    </a:lnTo>
                  </a:path>
                </a:pathLst>
              </a:custGeom>
              <a:noFill/>
              <a:ln w="19050" cap="flat">
                <a:solidFill>
                  <a:schemeClr val="tx1"/>
                </a:solidFill>
                <a:prstDash val="solid"/>
                <a:round/>
              </a:ln>
            </p:spPr>
            <p:txBody>
              <a:bodyPr rtlCol="0" anchor="ctr"/>
              <a:lstStyle/>
              <a:p>
                <a:endParaRPr lang="en-US" sz="1125" dirty="0"/>
              </a:p>
            </p:txBody>
          </p:sp>
          <p:sp>
            <p:nvSpPr>
              <p:cNvPr id="24" name="Freeform: Shape 40">
                <a:extLst>
                  <a:ext uri="{FF2B5EF4-FFF2-40B4-BE49-F238E27FC236}">
                    <a16:creationId xmlns:a16="http://schemas.microsoft.com/office/drawing/2014/main" id="{FD83204B-3C22-B345-B1B7-26385F929A7A}"/>
                  </a:ext>
                </a:extLst>
              </p:cNvPr>
              <p:cNvSpPr/>
              <p:nvPr/>
            </p:nvSpPr>
            <p:spPr>
              <a:xfrm>
                <a:off x="6950253" y="5125420"/>
                <a:ext cx="365418" cy="758238"/>
              </a:xfrm>
              <a:custGeom>
                <a:avLst/>
                <a:gdLst>
                  <a:gd name="connsiteX0" fmla="*/ 9655 w 128737"/>
                  <a:gd name="connsiteY0" fmla="*/ 265522 h 267130"/>
                  <a:gd name="connsiteX1" fmla="*/ 125519 w 128737"/>
                  <a:gd name="connsiteY1" fmla="*/ 265522 h 267130"/>
                  <a:gd name="connsiteX2" fmla="*/ 125519 w 128737"/>
                  <a:gd name="connsiteY2" fmla="*/ 14483 h 267130"/>
                  <a:gd name="connsiteX3" fmla="*/ 115864 w 128737"/>
                  <a:gd name="connsiteY3" fmla="*/ 4828 h 267130"/>
                  <a:gd name="connsiteX4" fmla="*/ 4828 w 128737"/>
                  <a:gd name="connsiteY4" fmla="*/ 4828 h 26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267130">
                    <a:moveTo>
                      <a:pt x="9655" y="265522"/>
                    </a:moveTo>
                    <a:lnTo>
                      <a:pt x="125519" y="265522"/>
                    </a:lnTo>
                    <a:lnTo>
                      <a:pt x="125519" y="14483"/>
                    </a:lnTo>
                    <a:cubicBezTo>
                      <a:pt x="125519" y="9012"/>
                      <a:pt x="121335" y="4828"/>
                      <a:pt x="115864" y="4828"/>
                    </a:cubicBezTo>
                    <a:lnTo>
                      <a:pt x="4828" y="4828"/>
                    </a:lnTo>
                  </a:path>
                </a:pathLst>
              </a:custGeom>
              <a:noFill/>
              <a:ln w="19050" cap="flat">
                <a:solidFill>
                  <a:schemeClr val="tx1"/>
                </a:solidFill>
                <a:prstDash val="solid"/>
                <a:round/>
              </a:ln>
            </p:spPr>
            <p:txBody>
              <a:bodyPr rtlCol="0" anchor="ctr"/>
              <a:lstStyle/>
              <a:p>
                <a:endParaRPr lang="en-US" sz="1125" dirty="0"/>
              </a:p>
            </p:txBody>
          </p:sp>
        </p:grpSp>
      </p:grpSp>
      <p:grpSp>
        <p:nvGrpSpPr>
          <p:cNvPr id="25" name="Group 24">
            <a:extLst>
              <a:ext uri="{FF2B5EF4-FFF2-40B4-BE49-F238E27FC236}">
                <a16:creationId xmlns:a16="http://schemas.microsoft.com/office/drawing/2014/main" id="{ABD03492-7C1D-314D-835B-02A7062347DA}"/>
              </a:ext>
            </a:extLst>
          </p:cNvPr>
          <p:cNvGrpSpPr/>
          <p:nvPr/>
        </p:nvGrpSpPr>
        <p:grpSpPr>
          <a:xfrm>
            <a:off x="843800" y="1156025"/>
            <a:ext cx="1808313" cy="1699988"/>
            <a:chOff x="1350081" y="1849640"/>
            <a:chExt cx="2893300" cy="2719980"/>
          </a:xfrm>
        </p:grpSpPr>
        <p:sp>
          <p:nvSpPr>
            <p:cNvPr id="26" name="Text Placeholder 3">
              <a:extLst>
                <a:ext uri="{FF2B5EF4-FFF2-40B4-BE49-F238E27FC236}">
                  <a16:creationId xmlns:a16="http://schemas.microsoft.com/office/drawing/2014/main" id="{EDD51E53-8697-9644-97F6-87B475A8B594}"/>
                </a:ext>
              </a:extLst>
            </p:cNvPr>
            <p:cNvSpPr txBox="1">
              <a:spLocks/>
            </p:cNvSpPr>
            <p:nvPr/>
          </p:nvSpPr>
          <p:spPr>
            <a:xfrm>
              <a:off x="1350081" y="3424690"/>
              <a:ext cx="2893300" cy="1144930"/>
            </a:xfrm>
            <a:prstGeom prst="rect">
              <a:avLst/>
            </a:prstGeom>
          </p:spPr>
          <p:txBody>
            <a:bodyP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Data lakes and analytics platforms</a:t>
              </a:r>
            </a:p>
          </p:txBody>
        </p:sp>
        <p:grpSp>
          <p:nvGrpSpPr>
            <p:cNvPr id="27" name="Group 26">
              <a:extLst>
                <a:ext uri="{FF2B5EF4-FFF2-40B4-BE49-F238E27FC236}">
                  <a16:creationId xmlns:a16="http://schemas.microsoft.com/office/drawing/2014/main" id="{580A55DD-4FE5-4C4F-A207-5652117932A9}"/>
                </a:ext>
              </a:extLst>
            </p:cNvPr>
            <p:cNvGrpSpPr/>
            <p:nvPr/>
          </p:nvGrpSpPr>
          <p:grpSpPr>
            <a:xfrm>
              <a:off x="2172929" y="1849640"/>
              <a:ext cx="1247604" cy="1275200"/>
              <a:chOff x="2617016" y="2384459"/>
              <a:chExt cx="358061" cy="365982"/>
            </a:xfrm>
          </p:grpSpPr>
          <p:sp>
            <p:nvSpPr>
              <p:cNvPr id="28" name="Freeform: Shape 57">
                <a:extLst>
                  <a:ext uri="{FF2B5EF4-FFF2-40B4-BE49-F238E27FC236}">
                    <a16:creationId xmlns:a16="http://schemas.microsoft.com/office/drawing/2014/main" id="{F42F438F-D05A-394E-9D29-8E52EC621DFF}"/>
                  </a:ext>
                </a:extLst>
              </p:cNvPr>
              <p:cNvSpPr/>
              <p:nvPr/>
            </p:nvSpPr>
            <p:spPr>
              <a:xfrm>
                <a:off x="2737462" y="2495073"/>
                <a:ext cx="237615" cy="68280"/>
              </a:xfrm>
              <a:custGeom>
                <a:avLst/>
                <a:gdLst>
                  <a:gd name="connsiteX0" fmla="*/ 229148 w 237614"/>
                  <a:gd name="connsiteY0" fmla="*/ 65549 h 68280"/>
                  <a:gd name="connsiteX1" fmla="*/ 9559 w 237614"/>
                  <a:gd name="connsiteY1" fmla="*/ 65549 h 68280"/>
                  <a:gd name="connsiteX2" fmla="*/ 4097 w 237614"/>
                  <a:gd name="connsiteY2" fmla="*/ 60087 h 68280"/>
                  <a:gd name="connsiteX3" fmla="*/ 4097 w 237614"/>
                  <a:gd name="connsiteY3" fmla="*/ 9559 h 68280"/>
                  <a:gd name="connsiteX4" fmla="*/ 9559 w 237614"/>
                  <a:gd name="connsiteY4" fmla="*/ 4097 h 68280"/>
                  <a:gd name="connsiteX5" fmla="*/ 229421 w 237614"/>
                  <a:gd name="connsiteY5" fmla="*/ 4097 h 68280"/>
                  <a:gd name="connsiteX6" fmla="*/ 234884 w 237614"/>
                  <a:gd name="connsiteY6" fmla="*/ 9559 h 68280"/>
                  <a:gd name="connsiteX7" fmla="*/ 234884 w 237614"/>
                  <a:gd name="connsiteY7" fmla="*/ 60087 h 68280"/>
                  <a:gd name="connsiteX8" fmla="*/ 229148 w 237614"/>
                  <a:gd name="connsiteY8" fmla="*/ 65549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148" y="65549"/>
                    </a:moveTo>
                    <a:lnTo>
                      <a:pt x="9559" y="65549"/>
                    </a:lnTo>
                    <a:cubicBezTo>
                      <a:pt x="6555" y="65549"/>
                      <a:pt x="4097" y="63091"/>
                      <a:pt x="4097" y="60087"/>
                    </a:cubicBezTo>
                    <a:lnTo>
                      <a:pt x="4097" y="9559"/>
                    </a:lnTo>
                    <a:cubicBezTo>
                      <a:pt x="4097" y="6555"/>
                      <a:pt x="6555" y="4097"/>
                      <a:pt x="9559" y="4097"/>
                    </a:cubicBezTo>
                    <a:lnTo>
                      <a:pt x="229421" y="4097"/>
                    </a:lnTo>
                    <a:cubicBezTo>
                      <a:pt x="232426" y="4097"/>
                      <a:pt x="234884" y="6555"/>
                      <a:pt x="234884" y="9559"/>
                    </a:cubicBezTo>
                    <a:lnTo>
                      <a:pt x="234884" y="60087"/>
                    </a:lnTo>
                    <a:cubicBezTo>
                      <a:pt x="234611" y="63091"/>
                      <a:pt x="232152" y="65549"/>
                      <a:pt x="229148" y="65549"/>
                    </a:cubicBezTo>
                    <a:close/>
                  </a:path>
                </a:pathLst>
              </a:custGeom>
              <a:noFill/>
              <a:ln w="19050" cap="flat">
                <a:solidFill>
                  <a:srgbClr val="527FFF"/>
                </a:solidFill>
                <a:prstDash val="solid"/>
                <a:round/>
              </a:ln>
            </p:spPr>
            <p:txBody>
              <a:bodyPr rtlCol="0" anchor="ctr"/>
              <a:lstStyle/>
              <a:p>
                <a:endParaRPr lang="en-US" sz="1125" dirty="0"/>
              </a:p>
            </p:txBody>
          </p:sp>
          <p:sp>
            <p:nvSpPr>
              <p:cNvPr id="29" name="Freeform: Shape 58">
                <a:extLst>
                  <a:ext uri="{FF2B5EF4-FFF2-40B4-BE49-F238E27FC236}">
                    <a16:creationId xmlns:a16="http://schemas.microsoft.com/office/drawing/2014/main" id="{32E72B0B-DC6F-7D48-8C9F-A059303B7882}"/>
                  </a:ext>
                </a:extLst>
              </p:cNvPr>
              <p:cNvSpPr/>
              <p:nvPr/>
            </p:nvSpPr>
            <p:spPr>
              <a:xfrm>
                <a:off x="2737462" y="2578648"/>
                <a:ext cx="237615" cy="68280"/>
              </a:xfrm>
              <a:custGeom>
                <a:avLst/>
                <a:gdLst>
                  <a:gd name="connsiteX0" fmla="*/ 229421 w 237614"/>
                  <a:gd name="connsiteY0" fmla="*/ 65276 h 68280"/>
                  <a:gd name="connsiteX1" fmla="*/ 9286 w 237614"/>
                  <a:gd name="connsiteY1" fmla="*/ 65276 h 68280"/>
                  <a:gd name="connsiteX2" fmla="*/ 4097 w 237614"/>
                  <a:gd name="connsiteY2" fmla="*/ 60087 h 68280"/>
                  <a:gd name="connsiteX3" fmla="*/ 4097 w 237614"/>
                  <a:gd name="connsiteY3" fmla="*/ 9286 h 68280"/>
                  <a:gd name="connsiteX4" fmla="*/ 9286 w 237614"/>
                  <a:gd name="connsiteY4" fmla="*/ 4097 h 68280"/>
                  <a:gd name="connsiteX5" fmla="*/ 229421 w 237614"/>
                  <a:gd name="connsiteY5" fmla="*/ 4097 h 68280"/>
                  <a:gd name="connsiteX6" fmla="*/ 234611 w 237614"/>
                  <a:gd name="connsiteY6" fmla="*/ 9286 h 68280"/>
                  <a:gd name="connsiteX7" fmla="*/ 234611 w 237614"/>
                  <a:gd name="connsiteY7" fmla="*/ 60087 h 68280"/>
                  <a:gd name="connsiteX8" fmla="*/ 229421 w 237614"/>
                  <a:gd name="connsiteY8" fmla="*/ 65276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421" y="65276"/>
                    </a:moveTo>
                    <a:lnTo>
                      <a:pt x="9286" y="65276"/>
                    </a:lnTo>
                    <a:cubicBezTo>
                      <a:pt x="6282" y="65276"/>
                      <a:pt x="4097" y="62818"/>
                      <a:pt x="4097" y="60087"/>
                    </a:cubicBezTo>
                    <a:lnTo>
                      <a:pt x="4097" y="9286"/>
                    </a:lnTo>
                    <a:cubicBezTo>
                      <a:pt x="4097" y="6282"/>
                      <a:pt x="6555" y="4097"/>
                      <a:pt x="9286" y="4097"/>
                    </a:cubicBezTo>
                    <a:lnTo>
                      <a:pt x="229421" y="4097"/>
                    </a:lnTo>
                    <a:cubicBezTo>
                      <a:pt x="232426" y="4097"/>
                      <a:pt x="234611" y="6555"/>
                      <a:pt x="234611" y="9286"/>
                    </a:cubicBezTo>
                    <a:lnTo>
                      <a:pt x="234611" y="60087"/>
                    </a:lnTo>
                    <a:cubicBezTo>
                      <a:pt x="234611" y="63091"/>
                      <a:pt x="232426" y="65276"/>
                      <a:pt x="229421" y="65276"/>
                    </a:cubicBezTo>
                    <a:close/>
                  </a:path>
                </a:pathLst>
              </a:custGeom>
              <a:noFill/>
              <a:ln w="19050" cap="flat">
                <a:solidFill>
                  <a:srgbClr val="527FFF"/>
                </a:solidFill>
                <a:prstDash val="solid"/>
                <a:round/>
              </a:ln>
            </p:spPr>
            <p:txBody>
              <a:bodyPr rtlCol="0" anchor="ctr"/>
              <a:lstStyle/>
              <a:p>
                <a:endParaRPr lang="en-US" sz="1125" dirty="0"/>
              </a:p>
            </p:txBody>
          </p:sp>
          <p:sp>
            <p:nvSpPr>
              <p:cNvPr id="30" name="Freeform: Shape 59">
                <a:extLst>
                  <a:ext uri="{FF2B5EF4-FFF2-40B4-BE49-F238E27FC236}">
                    <a16:creationId xmlns:a16="http://schemas.microsoft.com/office/drawing/2014/main" id="{8F51FC80-27D7-7E41-BA12-6A0D3A85D9A8}"/>
                  </a:ext>
                </a:extLst>
              </p:cNvPr>
              <p:cNvSpPr/>
              <p:nvPr/>
            </p:nvSpPr>
            <p:spPr>
              <a:xfrm>
                <a:off x="2768052" y="2556525"/>
                <a:ext cx="177528" cy="27312"/>
              </a:xfrm>
              <a:custGeom>
                <a:avLst/>
                <a:gdLst>
                  <a:gd name="connsiteX0" fmla="*/ 4097 w 177528"/>
                  <a:gd name="connsiteY0" fmla="*/ 4097 h 27312"/>
                  <a:gd name="connsiteX1" fmla="*/ 173432 w 177528"/>
                  <a:gd name="connsiteY1" fmla="*/ 4097 h 27312"/>
                  <a:gd name="connsiteX2" fmla="*/ 173432 w 177528"/>
                  <a:gd name="connsiteY2" fmla="*/ 24854 h 27312"/>
                  <a:gd name="connsiteX3" fmla="*/ 4097 w 177528"/>
                  <a:gd name="connsiteY3" fmla="*/ 24854 h 27312"/>
                </a:gdLst>
                <a:ahLst/>
                <a:cxnLst>
                  <a:cxn ang="0">
                    <a:pos x="connsiteX0" y="connsiteY0"/>
                  </a:cxn>
                  <a:cxn ang="0">
                    <a:pos x="connsiteX1" y="connsiteY1"/>
                  </a:cxn>
                  <a:cxn ang="0">
                    <a:pos x="connsiteX2" y="connsiteY2"/>
                  </a:cxn>
                  <a:cxn ang="0">
                    <a:pos x="connsiteX3" y="connsiteY3"/>
                  </a:cxn>
                </a:cxnLst>
                <a:rect l="l" t="t" r="r" b="b"/>
                <a:pathLst>
                  <a:path w="177528" h="27312">
                    <a:moveTo>
                      <a:pt x="4097" y="4097"/>
                    </a:moveTo>
                    <a:lnTo>
                      <a:pt x="173432" y="4097"/>
                    </a:lnTo>
                    <a:lnTo>
                      <a:pt x="173432" y="24854"/>
                    </a:lnTo>
                    <a:lnTo>
                      <a:pt x="4097" y="24854"/>
                    </a:lnTo>
                    <a:close/>
                  </a:path>
                </a:pathLst>
              </a:custGeom>
              <a:noFill/>
              <a:ln w="19050" cap="flat">
                <a:solidFill>
                  <a:srgbClr val="527FFF"/>
                </a:solidFill>
                <a:prstDash val="solid"/>
                <a:round/>
              </a:ln>
            </p:spPr>
            <p:txBody>
              <a:bodyPr rtlCol="0" anchor="ctr"/>
              <a:lstStyle/>
              <a:p>
                <a:endParaRPr lang="en-US" sz="1125" dirty="0"/>
              </a:p>
            </p:txBody>
          </p:sp>
          <p:sp>
            <p:nvSpPr>
              <p:cNvPr id="31" name="Freeform: Shape 60">
                <a:extLst>
                  <a:ext uri="{FF2B5EF4-FFF2-40B4-BE49-F238E27FC236}">
                    <a16:creationId xmlns:a16="http://schemas.microsoft.com/office/drawing/2014/main" id="{9176DFCB-88C0-C346-AEB1-2E32218F3C25}"/>
                  </a:ext>
                </a:extLst>
              </p:cNvPr>
              <p:cNvSpPr/>
              <p:nvPr/>
            </p:nvSpPr>
            <p:spPr>
              <a:xfrm>
                <a:off x="2737462" y="2661677"/>
                <a:ext cx="237615" cy="68280"/>
              </a:xfrm>
              <a:custGeom>
                <a:avLst/>
                <a:gdLst>
                  <a:gd name="connsiteX0" fmla="*/ 229148 w 237614"/>
                  <a:gd name="connsiteY0" fmla="*/ 65549 h 68280"/>
                  <a:gd name="connsiteX1" fmla="*/ 9559 w 237614"/>
                  <a:gd name="connsiteY1" fmla="*/ 65549 h 68280"/>
                  <a:gd name="connsiteX2" fmla="*/ 4097 w 237614"/>
                  <a:gd name="connsiteY2" fmla="*/ 60087 h 68280"/>
                  <a:gd name="connsiteX3" fmla="*/ 4097 w 237614"/>
                  <a:gd name="connsiteY3" fmla="*/ 9559 h 68280"/>
                  <a:gd name="connsiteX4" fmla="*/ 9559 w 237614"/>
                  <a:gd name="connsiteY4" fmla="*/ 4097 h 68280"/>
                  <a:gd name="connsiteX5" fmla="*/ 229421 w 237614"/>
                  <a:gd name="connsiteY5" fmla="*/ 4097 h 68280"/>
                  <a:gd name="connsiteX6" fmla="*/ 234884 w 237614"/>
                  <a:gd name="connsiteY6" fmla="*/ 9559 h 68280"/>
                  <a:gd name="connsiteX7" fmla="*/ 234884 w 237614"/>
                  <a:gd name="connsiteY7" fmla="*/ 60087 h 68280"/>
                  <a:gd name="connsiteX8" fmla="*/ 229148 w 237614"/>
                  <a:gd name="connsiteY8" fmla="*/ 65549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148" y="65549"/>
                    </a:moveTo>
                    <a:lnTo>
                      <a:pt x="9559" y="65549"/>
                    </a:lnTo>
                    <a:cubicBezTo>
                      <a:pt x="6555" y="65549"/>
                      <a:pt x="4097" y="63091"/>
                      <a:pt x="4097" y="60087"/>
                    </a:cubicBezTo>
                    <a:lnTo>
                      <a:pt x="4097" y="9559"/>
                    </a:lnTo>
                    <a:cubicBezTo>
                      <a:pt x="4097" y="6555"/>
                      <a:pt x="6555" y="4097"/>
                      <a:pt x="9559" y="4097"/>
                    </a:cubicBezTo>
                    <a:lnTo>
                      <a:pt x="229421" y="4097"/>
                    </a:lnTo>
                    <a:cubicBezTo>
                      <a:pt x="232426" y="4097"/>
                      <a:pt x="234884" y="6555"/>
                      <a:pt x="234884" y="9559"/>
                    </a:cubicBezTo>
                    <a:lnTo>
                      <a:pt x="234884" y="60087"/>
                    </a:lnTo>
                    <a:cubicBezTo>
                      <a:pt x="234611" y="63091"/>
                      <a:pt x="232152" y="65549"/>
                      <a:pt x="229148" y="65549"/>
                    </a:cubicBezTo>
                    <a:close/>
                  </a:path>
                </a:pathLst>
              </a:custGeom>
              <a:noFill/>
              <a:ln w="19050" cap="flat">
                <a:solidFill>
                  <a:srgbClr val="527FFF"/>
                </a:solidFill>
                <a:prstDash val="solid"/>
                <a:round/>
              </a:ln>
            </p:spPr>
            <p:txBody>
              <a:bodyPr rtlCol="0" anchor="ctr"/>
              <a:lstStyle/>
              <a:p>
                <a:endParaRPr lang="en-US" sz="1125" dirty="0"/>
              </a:p>
            </p:txBody>
          </p:sp>
          <p:sp>
            <p:nvSpPr>
              <p:cNvPr id="32" name="Freeform: Shape 61">
                <a:extLst>
                  <a:ext uri="{FF2B5EF4-FFF2-40B4-BE49-F238E27FC236}">
                    <a16:creationId xmlns:a16="http://schemas.microsoft.com/office/drawing/2014/main" id="{FBDF37B9-DEB7-6040-9354-38FA3B397C86}"/>
                  </a:ext>
                </a:extLst>
              </p:cNvPr>
              <p:cNvSpPr/>
              <p:nvPr/>
            </p:nvSpPr>
            <p:spPr>
              <a:xfrm>
                <a:off x="2772422" y="2515011"/>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3" name="Freeform: Shape 62">
                <a:extLst>
                  <a:ext uri="{FF2B5EF4-FFF2-40B4-BE49-F238E27FC236}">
                    <a16:creationId xmlns:a16="http://schemas.microsoft.com/office/drawing/2014/main" id="{4851C1D6-E272-7046-A669-BC0595973C35}"/>
                  </a:ext>
                </a:extLst>
              </p:cNvPr>
              <p:cNvSpPr/>
              <p:nvPr/>
            </p:nvSpPr>
            <p:spPr>
              <a:xfrm>
                <a:off x="2823495" y="2515011"/>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4" name="Freeform: Shape 63">
                <a:extLst>
                  <a:ext uri="{FF2B5EF4-FFF2-40B4-BE49-F238E27FC236}">
                    <a16:creationId xmlns:a16="http://schemas.microsoft.com/office/drawing/2014/main" id="{B19930EE-D4F3-6241-BD5E-9DEAB2EE7E31}"/>
                  </a:ext>
                </a:extLst>
              </p:cNvPr>
              <p:cNvSpPr/>
              <p:nvPr/>
            </p:nvSpPr>
            <p:spPr>
              <a:xfrm>
                <a:off x="2768052" y="2640920"/>
                <a:ext cx="177528" cy="27312"/>
              </a:xfrm>
              <a:custGeom>
                <a:avLst/>
                <a:gdLst>
                  <a:gd name="connsiteX0" fmla="*/ 4097 w 177528"/>
                  <a:gd name="connsiteY0" fmla="*/ 4097 h 27312"/>
                  <a:gd name="connsiteX1" fmla="*/ 173432 w 177528"/>
                  <a:gd name="connsiteY1" fmla="*/ 4097 h 27312"/>
                  <a:gd name="connsiteX2" fmla="*/ 173432 w 177528"/>
                  <a:gd name="connsiteY2" fmla="*/ 24854 h 27312"/>
                  <a:gd name="connsiteX3" fmla="*/ 4097 w 177528"/>
                  <a:gd name="connsiteY3" fmla="*/ 24854 h 27312"/>
                </a:gdLst>
                <a:ahLst/>
                <a:cxnLst>
                  <a:cxn ang="0">
                    <a:pos x="connsiteX0" y="connsiteY0"/>
                  </a:cxn>
                  <a:cxn ang="0">
                    <a:pos x="connsiteX1" y="connsiteY1"/>
                  </a:cxn>
                  <a:cxn ang="0">
                    <a:pos x="connsiteX2" y="connsiteY2"/>
                  </a:cxn>
                  <a:cxn ang="0">
                    <a:pos x="connsiteX3" y="connsiteY3"/>
                  </a:cxn>
                </a:cxnLst>
                <a:rect l="l" t="t" r="r" b="b"/>
                <a:pathLst>
                  <a:path w="177528" h="27312">
                    <a:moveTo>
                      <a:pt x="4097" y="4097"/>
                    </a:moveTo>
                    <a:lnTo>
                      <a:pt x="173432" y="4097"/>
                    </a:lnTo>
                    <a:lnTo>
                      <a:pt x="173432" y="24854"/>
                    </a:lnTo>
                    <a:lnTo>
                      <a:pt x="4097" y="24854"/>
                    </a:lnTo>
                    <a:close/>
                  </a:path>
                </a:pathLst>
              </a:custGeom>
              <a:noFill/>
              <a:ln w="19050" cap="flat">
                <a:solidFill>
                  <a:srgbClr val="527FFF"/>
                </a:solidFill>
                <a:prstDash val="solid"/>
                <a:round/>
              </a:ln>
            </p:spPr>
            <p:txBody>
              <a:bodyPr rtlCol="0" anchor="ctr"/>
              <a:lstStyle/>
              <a:p>
                <a:endParaRPr lang="en-US" sz="1125" dirty="0"/>
              </a:p>
            </p:txBody>
          </p:sp>
          <p:sp>
            <p:nvSpPr>
              <p:cNvPr id="35" name="Freeform: Shape 64">
                <a:extLst>
                  <a:ext uri="{FF2B5EF4-FFF2-40B4-BE49-F238E27FC236}">
                    <a16:creationId xmlns:a16="http://schemas.microsoft.com/office/drawing/2014/main" id="{77EA7F37-11E0-2E44-B7E1-01782567E79E}"/>
                  </a:ext>
                </a:extLst>
              </p:cNvPr>
              <p:cNvSpPr/>
              <p:nvPr/>
            </p:nvSpPr>
            <p:spPr>
              <a:xfrm>
                <a:off x="2867468" y="2598313"/>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6" name="Freeform: Shape 65">
                <a:extLst>
                  <a:ext uri="{FF2B5EF4-FFF2-40B4-BE49-F238E27FC236}">
                    <a16:creationId xmlns:a16="http://schemas.microsoft.com/office/drawing/2014/main" id="{E4B8A8AC-9950-AA47-A7C4-A6947E9F9AD9}"/>
                  </a:ext>
                </a:extLst>
              </p:cNvPr>
              <p:cNvSpPr/>
              <p:nvPr/>
            </p:nvSpPr>
            <p:spPr>
              <a:xfrm>
                <a:off x="2918814" y="2598313"/>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7" name="Freeform: Shape 66">
                <a:extLst>
                  <a:ext uri="{FF2B5EF4-FFF2-40B4-BE49-F238E27FC236}">
                    <a16:creationId xmlns:a16="http://schemas.microsoft.com/office/drawing/2014/main" id="{5DEF96B4-D696-E541-89DC-EDCFAE7FB0C2}"/>
                  </a:ext>
                </a:extLst>
              </p:cNvPr>
              <p:cNvSpPr/>
              <p:nvPr/>
            </p:nvSpPr>
            <p:spPr>
              <a:xfrm>
                <a:off x="2772422" y="2681615"/>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8" name="Freeform: Shape 67">
                <a:extLst>
                  <a:ext uri="{FF2B5EF4-FFF2-40B4-BE49-F238E27FC236}">
                    <a16:creationId xmlns:a16="http://schemas.microsoft.com/office/drawing/2014/main" id="{CD2C8CD7-599D-4946-9D5D-F2F3190C8CED}"/>
                  </a:ext>
                </a:extLst>
              </p:cNvPr>
              <p:cNvSpPr/>
              <p:nvPr/>
            </p:nvSpPr>
            <p:spPr>
              <a:xfrm>
                <a:off x="2823495" y="2681615"/>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bg1"/>
                </a:solidFill>
                <a:prstDash val="solid"/>
                <a:round/>
              </a:ln>
            </p:spPr>
            <p:txBody>
              <a:bodyPr rtlCol="0" anchor="ctr"/>
              <a:lstStyle/>
              <a:p>
                <a:endParaRPr lang="en-US" sz="1125" dirty="0"/>
              </a:p>
            </p:txBody>
          </p:sp>
          <p:sp>
            <p:nvSpPr>
              <p:cNvPr id="39" name="Freeform: Shape 68">
                <a:extLst>
                  <a:ext uri="{FF2B5EF4-FFF2-40B4-BE49-F238E27FC236}">
                    <a16:creationId xmlns:a16="http://schemas.microsoft.com/office/drawing/2014/main" id="{8D5D044D-F30B-CD43-99B5-6ED0F0390080}"/>
                  </a:ext>
                </a:extLst>
              </p:cNvPr>
              <p:cNvSpPr/>
              <p:nvPr/>
            </p:nvSpPr>
            <p:spPr>
              <a:xfrm>
                <a:off x="2760678" y="2723129"/>
                <a:ext cx="62818" cy="27312"/>
              </a:xfrm>
              <a:custGeom>
                <a:avLst/>
                <a:gdLst>
                  <a:gd name="connsiteX0" fmla="*/ 4097 w 62817"/>
                  <a:gd name="connsiteY0" fmla="*/ 4097 h 27312"/>
                  <a:gd name="connsiteX1" fmla="*/ 59813 w 62817"/>
                  <a:gd name="connsiteY1" fmla="*/ 4097 h 27312"/>
                  <a:gd name="connsiteX2" fmla="*/ 59813 w 62817"/>
                  <a:gd name="connsiteY2" fmla="*/ 24854 h 27312"/>
                  <a:gd name="connsiteX3" fmla="*/ 4097 w 62817"/>
                  <a:gd name="connsiteY3" fmla="*/ 24854 h 27312"/>
                </a:gdLst>
                <a:ahLst/>
                <a:cxnLst>
                  <a:cxn ang="0">
                    <a:pos x="connsiteX0" y="connsiteY0"/>
                  </a:cxn>
                  <a:cxn ang="0">
                    <a:pos x="connsiteX1" y="connsiteY1"/>
                  </a:cxn>
                  <a:cxn ang="0">
                    <a:pos x="connsiteX2" y="connsiteY2"/>
                  </a:cxn>
                  <a:cxn ang="0">
                    <a:pos x="connsiteX3" y="connsiteY3"/>
                  </a:cxn>
                </a:cxnLst>
                <a:rect l="l" t="t" r="r" b="b"/>
                <a:pathLst>
                  <a:path w="62817" h="27312">
                    <a:moveTo>
                      <a:pt x="4097" y="4097"/>
                    </a:moveTo>
                    <a:lnTo>
                      <a:pt x="59813" y="4097"/>
                    </a:lnTo>
                    <a:lnTo>
                      <a:pt x="59813" y="24854"/>
                    </a:lnTo>
                    <a:lnTo>
                      <a:pt x="4097" y="24854"/>
                    </a:lnTo>
                    <a:close/>
                  </a:path>
                </a:pathLst>
              </a:custGeom>
              <a:noFill/>
              <a:ln w="19050" cap="flat">
                <a:solidFill>
                  <a:srgbClr val="527FFF"/>
                </a:solidFill>
                <a:prstDash val="solid"/>
                <a:round/>
              </a:ln>
            </p:spPr>
            <p:txBody>
              <a:bodyPr rtlCol="0" anchor="ctr"/>
              <a:lstStyle/>
              <a:p>
                <a:endParaRPr lang="en-US" sz="1125" dirty="0"/>
              </a:p>
            </p:txBody>
          </p:sp>
          <p:sp>
            <p:nvSpPr>
              <p:cNvPr id="40" name="Freeform: Shape 69">
                <a:extLst>
                  <a:ext uri="{FF2B5EF4-FFF2-40B4-BE49-F238E27FC236}">
                    <a16:creationId xmlns:a16="http://schemas.microsoft.com/office/drawing/2014/main" id="{6548429E-BDDC-5344-BB31-0C09817CFC75}"/>
                  </a:ext>
                </a:extLst>
              </p:cNvPr>
              <p:cNvSpPr/>
              <p:nvPr/>
            </p:nvSpPr>
            <p:spPr>
              <a:xfrm>
                <a:off x="2889864" y="2723129"/>
                <a:ext cx="62818" cy="27312"/>
              </a:xfrm>
              <a:custGeom>
                <a:avLst/>
                <a:gdLst>
                  <a:gd name="connsiteX0" fmla="*/ 4097 w 62817"/>
                  <a:gd name="connsiteY0" fmla="*/ 4097 h 27312"/>
                  <a:gd name="connsiteX1" fmla="*/ 59813 w 62817"/>
                  <a:gd name="connsiteY1" fmla="*/ 4097 h 27312"/>
                  <a:gd name="connsiteX2" fmla="*/ 59813 w 62817"/>
                  <a:gd name="connsiteY2" fmla="*/ 24854 h 27312"/>
                  <a:gd name="connsiteX3" fmla="*/ 4097 w 62817"/>
                  <a:gd name="connsiteY3" fmla="*/ 24854 h 27312"/>
                </a:gdLst>
                <a:ahLst/>
                <a:cxnLst>
                  <a:cxn ang="0">
                    <a:pos x="connsiteX0" y="connsiteY0"/>
                  </a:cxn>
                  <a:cxn ang="0">
                    <a:pos x="connsiteX1" y="connsiteY1"/>
                  </a:cxn>
                  <a:cxn ang="0">
                    <a:pos x="connsiteX2" y="connsiteY2"/>
                  </a:cxn>
                  <a:cxn ang="0">
                    <a:pos x="connsiteX3" y="connsiteY3"/>
                  </a:cxn>
                </a:cxnLst>
                <a:rect l="l" t="t" r="r" b="b"/>
                <a:pathLst>
                  <a:path w="62817" h="27312">
                    <a:moveTo>
                      <a:pt x="4097" y="4097"/>
                    </a:moveTo>
                    <a:lnTo>
                      <a:pt x="59813" y="4097"/>
                    </a:lnTo>
                    <a:lnTo>
                      <a:pt x="59813" y="24854"/>
                    </a:lnTo>
                    <a:lnTo>
                      <a:pt x="4097" y="24854"/>
                    </a:lnTo>
                    <a:close/>
                  </a:path>
                </a:pathLst>
              </a:custGeom>
              <a:noFill/>
              <a:ln w="19050" cap="flat">
                <a:solidFill>
                  <a:srgbClr val="527FFF"/>
                </a:solidFill>
                <a:prstDash val="solid"/>
                <a:round/>
              </a:ln>
            </p:spPr>
            <p:txBody>
              <a:bodyPr rtlCol="0" anchor="ctr"/>
              <a:lstStyle/>
              <a:p>
                <a:endParaRPr lang="en-US" sz="1125" dirty="0"/>
              </a:p>
            </p:txBody>
          </p:sp>
          <p:sp>
            <p:nvSpPr>
              <p:cNvPr id="41" name="Freeform: Shape 70">
                <a:extLst>
                  <a:ext uri="{FF2B5EF4-FFF2-40B4-BE49-F238E27FC236}">
                    <a16:creationId xmlns:a16="http://schemas.microsoft.com/office/drawing/2014/main" id="{536742B5-04EC-9A47-A171-102C519B2A2F}"/>
                  </a:ext>
                </a:extLst>
              </p:cNvPr>
              <p:cNvSpPr/>
              <p:nvPr/>
            </p:nvSpPr>
            <p:spPr>
              <a:xfrm>
                <a:off x="2617016" y="2384459"/>
                <a:ext cx="196647" cy="68280"/>
              </a:xfrm>
              <a:custGeom>
                <a:avLst/>
                <a:gdLst>
                  <a:gd name="connsiteX0" fmla="*/ 193642 w 196646"/>
                  <a:gd name="connsiteY0" fmla="*/ 37144 h 68280"/>
                  <a:gd name="connsiteX1" fmla="*/ 98870 w 196646"/>
                  <a:gd name="connsiteY1" fmla="*/ 66641 h 68280"/>
                  <a:gd name="connsiteX2" fmla="*/ 4097 w 196646"/>
                  <a:gd name="connsiteY2" fmla="*/ 37144 h 68280"/>
                  <a:gd name="connsiteX3" fmla="*/ 98870 w 196646"/>
                  <a:gd name="connsiteY3" fmla="*/ 4097 h 68280"/>
                  <a:gd name="connsiteX4" fmla="*/ 193642 w 196646"/>
                  <a:gd name="connsiteY4" fmla="*/ 37144 h 6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46" h="68280">
                    <a:moveTo>
                      <a:pt x="193642" y="37144"/>
                    </a:moveTo>
                    <a:cubicBezTo>
                      <a:pt x="193642" y="53532"/>
                      <a:pt x="153767" y="66641"/>
                      <a:pt x="98870" y="66641"/>
                    </a:cubicBezTo>
                    <a:cubicBezTo>
                      <a:pt x="43972" y="66641"/>
                      <a:pt x="4097" y="53532"/>
                      <a:pt x="4097" y="37144"/>
                    </a:cubicBezTo>
                    <a:cubicBezTo>
                      <a:pt x="4097" y="20757"/>
                      <a:pt x="43972" y="4097"/>
                      <a:pt x="98870" y="4097"/>
                    </a:cubicBezTo>
                    <a:cubicBezTo>
                      <a:pt x="153767" y="4097"/>
                      <a:pt x="193642" y="20757"/>
                      <a:pt x="193642" y="37144"/>
                    </a:cubicBezTo>
                    <a:close/>
                  </a:path>
                </a:pathLst>
              </a:custGeom>
              <a:noFill/>
              <a:ln w="19050" cap="flat">
                <a:solidFill>
                  <a:schemeClr val="bg1"/>
                </a:solidFill>
                <a:prstDash val="solid"/>
                <a:round/>
              </a:ln>
            </p:spPr>
            <p:txBody>
              <a:bodyPr rtlCol="0" anchor="ctr"/>
              <a:lstStyle/>
              <a:p>
                <a:endParaRPr lang="en-US" sz="1125" dirty="0"/>
              </a:p>
            </p:txBody>
          </p:sp>
          <p:sp>
            <p:nvSpPr>
              <p:cNvPr id="42" name="Freeform: Shape 71">
                <a:extLst>
                  <a:ext uri="{FF2B5EF4-FFF2-40B4-BE49-F238E27FC236}">
                    <a16:creationId xmlns:a16="http://schemas.microsoft.com/office/drawing/2014/main" id="{A62FFEA0-BCF4-B646-9EEA-C52D7C77DB4D}"/>
                  </a:ext>
                </a:extLst>
              </p:cNvPr>
              <p:cNvSpPr/>
              <p:nvPr/>
            </p:nvSpPr>
            <p:spPr>
              <a:xfrm>
                <a:off x="2617016" y="2476228"/>
                <a:ext cx="101055" cy="35506"/>
              </a:xfrm>
              <a:custGeom>
                <a:avLst/>
                <a:gdLst>
                  <a:gd name="connsiteX0" fmla="*/ 98870 w 101054"/>
                  <a:gd name="connsiteY0" fmla="*/ 33594 h 35505"/>
                  <a:gd name="connsiteX1" fmla="*/ 4097 w 101054"/>
                  <a:gd name="connsiteY1" fmla="*/ 4097 h 35505"/>
                </a:gdLst>
                <a:ahLst/>
                <a:cxnLst>
                  <a:cxn ang="0">
                    <a:pos x="connsiteX0" y="connsiteY0"/>
                  </a:cxn>
                  <a:cxn ang="0">
                    <a:pos x="connsiteX1" y="connsiteY1"/>
                  </a:cxn>
                </a:cxnLst>
                <a:rect l="l" t="t" r="r" b="b"/>
                <a:pathLst>
                  <a:path w="101054" h="35505">
                    <a:moveTo>
                      <a:pt x="98870" y="33594"/>
                    </a:moveTo>
                    <a:cubicBezTo>
                      <a:pt x="43972" y="33594"/>
                      <a:pt x="4097" y="20484"/>
                      <a:pt x="4097" y="4097"/>
                    </a:cubicBezTo>
                  </a:path>
                </a:pathLst>
              </a:custGeom>
              <a:noFill/>
              <a:ln w="19050" cap="flat">
                <a:solidFill>
                  <a:schemeClr val="bg1"/>
                </a:solidFill>
                <a:prstDash val="solid"/>
                <a:round/>
              </a:ln>
            </p:spPr>
            <p:txBody>
              <a:bodyPr rtlCol="0" anchor="ctr"/>
              <a:lstStyle/>
              <a:p>
                <a:endParaRPr lang="en-US" sz="1125" dirty="0"/>
              </a:p>
            </p:txBody>
          </p:sp>
          <p:sp>
            <p:nvSpPr>
              <p:cNvPr id="43" name="Freeform: Shape 72">
                <a:extLst>
                  <a:ext uri="{FF2B5EF4-FFF2-40B4-BE49-F238E27FC236}">
                    <a16:creationId xmlns:a16="http://schemas.microsoft.com/office/drawing/2014/main" id="{9351FC39-B45D-8941-8003-BAF15238E84E}"/>
                  </a:ext>
                </a:extLst>
              </p:cNvPr>
              <p:cNvSpPr/>
              <p:nvPr/>
            </p:nvSpPr>
            <p:spPr>
              <a:xfrm>
                <a:off x="2617016" y="2534403"/>
                <a:ext cx="101055" cy="35506"/>
              </a:xfrm>
              <a:custGeom>
                <a:avLst/>
                <a:gdLst>
                  <a:gd name="connsiteX0" fmla="*/ 98870 w 101054"/>
                  <a:gd name="connsiteY0" fmla="*/ 33594 h 35505"/>
                  <a:gd name="connsiteX1" fmla="*/ 4097 w 101054"/>
                  <a:gd name="connsiteY1" fmla="*/ 4097 h 35505"/>
                </a:gdLst>
                <a:ahLst/>
                <a:cxnLst>
                  <a:cxn ang="0">
                    <a:pos x="connsiteX0" y="connsiteY0"/>
                  </a:cxn>
                  <a:cxn ang="0">
                    <a:pos x="connsiteX1" y="connsiteY1"/>
                  </a:cxn>
                </a:cxnLst>
                <a:rect l="l" t="t" r="r" b="b"/>
                <a:pathLst>
                  <a:path w="101054" h="35505">
                    <a:moveTo>
                      <a:pt x="98870" y="33594"/>
                    </a:moveTo>
                    <a:cubicBezTo>
                      <a:pt x="43972" y="33594"/>
                      <a:pt x="4097" y="20484"/>
                      <a:pt x="4097" y="4097"/>
                    </a:cubicBezTo>
                  </a:path>
                </a:pathLst>
              </a:custGeom>
              <a:noFill/>
              <a:ln w="19050" cap="flat">
                <a:solidFill>
                  <a:schemeClr val="bg1"/>
                </a:solidFill>
                <a:prstDash val="solid"/>
                <a:round/>
              </a:ln>
            </p:spPr>
            <p:txBody>
              <a:bodyPr rtlCol="0" anchor="ctr"/>
              <a:lstStyle/>
              <a:p>
                <a:endParaRPr lang="en-US" sz="1125" dirty="0"/>
              </a:p>
            </p:txBody>
          </p:sp>
          <p:sp>
            <p:nvSpPr>
              <p:cNvPr id="44" name="Freeform: Shape 73">
                <a:extLst>
                  <a:ext uri="{FF2B5EF4-FFF2-40B4-BE49-F238E27FC236}">
                    <a16:creationId xmlns:a16="http://schemas.microsoft.com/office/drawing/2014/main" id="{BAA4C471-243F-C04D-9912-30FAE84E58E3}"/>
                  </a:ext>
                </a:extLst>
              </p:cNvPr>
              <p:cNvSpPr/>
              <p:nvPr/>
            </p:nvSpPr>
            <p:spPr>
              <a:xfrm>
                <a:off x="2617289" y="2415595"/>
                <a:ext cx="8194" cy="180260"/>
              </a:xfrm>
              <a:custGeom>
                <a:avLst/>
                <a:gdLst>
                  <a:gd name="connsiteX0" fmla="*/ 4097 w 8193"/>
                  <a:gd name="connsiteY0" fmla="*/ 4097 h 180259"/>
                  <a:gd name="connsiteX1" fmla="*/ 4097 w 8193"/>
                  <a:gd name="connsiteY1" fmla="*/ 177801 h 180259"/>
                </a:gdLst>
                <a:ahLst/>
                <a:cxnLst>
                  <a:cxn ang="0">
                    <a:pos x="connsiteX0" y="connsiteY0"/>
                  </a:cxn>
                  <a:cxn ang="0">
                    <a:pos x="connsiteX1" y="connsiteY1"/>
                  </a:cxn>
                </a:cxnLst>
                <a:rect l="l" t="t" r="r" b="b"/>
                <a:pathLst>
                  <a:path w="8193" h="180259">
                    <a:moveTo>
                      <a:pt x="4097" y="4097"/>
                    </a:moveTo>
                    <a:lnTo>
                      <a:pt x="4097" y="177801"/>
                    </a:lnTo>
                  </a:path>
                </a:pathLst>
              </a:custGeom>
              <a:ln w="19050" cap="flat">
                <a:solidFill>
                  <a:schemeClr val="bg1"/>
                </a:solidFill>
                <a:prstDash val="solid"/>
                <a:round/>
              </a:ln>
            </p:spPr>
            <p:txBody>
              <a:bodyPr rtlCol="0" anchor="ctr"/>
              <a:lstStyle/>
              <a:p>
                <a:endParaRPr lang="en-US" sz="1125" dirty="0"/>
              </a:p>
            </p:txBody>
          </p:sp>
          <p:sp>
            <p:nvSpPr>
              <p:cNvPr id="45" name="Freeform: Shape 74">
                <a:extLst>
                  <a:ext uri="{FF2B5EF4-FFF2-40B4-BE49-F238E27FC236}">
                    <a16:creationId xmlns:a16="http://schemas.microsoft.com/office/drawing/2014/main" id="{7B6D4DBB-601E-4D4C-8472-73A579494C09}"/>
                  </a:ext>
                </a:extLst>
              </p:cNvPr>
              <p:cNvSpPr/>
              <p:nvPr/>
            </p:nvSpPr>
            <p:spPr>
              <a:xfrm>
                <a:off x="2806562" y="2417507"/>
                <a:ext cx="8194" cy="62818"/>
              </a:xfrm>
              <a:custGeom>
                <a:avLst/>
                <a:gdLst>
                  <a:gd name="connsiteX0" fmla="*/ 4097 w 8193"/>
                  <a:gd name="connsiteY0" fmla="*/ 4097 h 62817"/>
                  <a:gd name="connsiteX1" fmla="*/ 4097 w 8193"/>
                  <a:gd name="connsiteY1" fmla="*/ 58994 h 62817"/>
                </a:gdLst>
                <a:ahLst/>
                <a:cxnLst>
                  <a:cxn ang="0">
                    <a:pos x="connsiteX0" y="connsiteY0"/>
                  </a:cxn>
                  <a:cxn ang="0">
                    <a:pos x="connsiteX1" y="connsiteY1"/>
                  </a:cxn>
                </a:cxnLst>
                <a:rect l="l" t="t" r="r" b="b"/>
                <a:pathLst>
                  <a:path w="8193" h="62817">
                    <a:moveTo>
                      <a:pt x="4097" y="4097"/>
                    </a:moveTo>
                    <a:lnTo>
                      <a:pt x="4097" y="58994"/>
                    </a:lnTo>
                  </a:path>
                </a:pathLst>
              </a:custGeom>
              <a:ln w="19050" cap="flat">
                <a:solidFill>
                  <a:schemeClr val="bg1"/>
                </a:solidFill>
                <a:prstDash val="solid"/>
                <a:round/>
              </a:ln>
            </p:spPr>
            <p:txBody>
              <a:bodyPr rtlCol="0" anchor="ctr"/>
              <a:lstStyle/>
              <a:p>
                <a:endParaRPr lang="en-US" sz="1125" dirty="0"/>
              </a:p>
            </p:txBody>
          </p:sp>
          <p:sp>
            <p:nvSpPr>
              <p:cNvPr id="46" name="Freeform: Shape 75">
                <a:extLst>
                  <a:ext uri="{FF2B5EF4-FFF2-40B4-BE49-F238E27FC236}">
                    <a16:creationId xmlns:a16="http://schemas.microsoft.com/office/drawing/2014/main" id="{38BA4074-45F9-DD4F-9541-1725879F3FC3}"/>
                  </a:ext>
                </a:extLst>
              </p:cNvPr>
              <p:cNvSpPr/>
              <p:nvPr/>
            </p:nvSpPr>
            <p:spPr>
              <a:xfrm>
                <a:off x="2617289" y="2588754"/>
                <a:ext cx="106517" cy="35506"/>
              </a:xfrm>
              <a:custGeom>
                <a:avLst/>
                <a:gdLst>
                  <a:gd name="connsiteX0" fmla="*/ 102966 w 106516"/>
                  <a:gd name="connsiteY0" fmla="*/ 33594 h 35505"/>
                  <a:gd name="connsiteX1" fmla="*/ 4097 w 106516"/>
                  <a:gd name="connsiteY1" fmla="*/ 4097 h 35505"/>
                </a:gdLst>
                <a:ahLst/>
                <a:cxnLst>
                  <a:cxn ang="0">
                    <a:pos x="connsiteX0" y="connsiteY0"/>
                  </a:cxn>
                  <a:cxn ang="0">
                    <a:pos x="connsiteX1" y="connsiteY1"/>
                  </a:cxn>
                </a:cxnLst>
                <a:rect l="l" t="t" r="r" b="b"/>
                <a:pathLst>
                  <a:path w="106516" h="35505">
                    <a:moveTo>
                      <a:pt x="102966" y="33594"/>
                    </a:moveTo>
                    <a:cubicBezTo>
                      <a:pt x="48069" y="33594"/>
                      <a:pt x="4097" y="20484"/>
                      <a:pt x="4097" y="4097"/>
                    </a:cubicBezTo>
                  </a:path>
                </a:pathLst>
              </a:custGeom>
              <a:noFill/>
              <a:ln w="19050" cap="flat">
                <a:solidFill>
                  <a:schemeClr val="bg1"/>
                </a:solidFill>
                <a:prstDash val="solid"/>
                <a:round/>
              </a:ln>
            </p:spPr>
            <p:txBody>
              <a:bodyPr rtlCol="0" anchor="ctr"/>
              <a:lstStyle/>
              <a:p>
                <a:endParaRPr lang="en-US" sz="1125" dirty="0"/>
              </a:p>
            </p:txBody>
          </p:sp>
        </p:grpSp>
      </p:grpSp>
      <p:grpSp>
        <p:nvGrpSpPr>
          <p:cNvPr id="47" name="Group 46">
            <a:extLst>
              <a:ext uri="{FF2B5EF4-FFF2-40B4-BE49-F238E27FC236}">
                <a16:creationId xmlns:a16="http://schemas.microsoft.com/office/drawing/2014/main" id="{7B81AD31-FCE3-884E-8CDC-162D742DE7ED}"/>
              </a:ext>
            </a:extLst>
          </p:cNvPr>
          <p:cNvGrpSpPr/>
          <p:nvPr/>
        </p:nvGrpSpPr>
        <p:grpSpPr>
          <a:xfrm>
            <a:off x="6168054" y="3023938"/>
            <a:ext cx="2450873" cy="1716328"/>
            <a:chOff x="9870305" y="4876800"/>
            <a:chExt cx="3921397" cy="2746124"/>
          </a:xfrm>
        </p:grpSpPr>
        <p:sp>
          <p:nvSpPr>
            <p:cNvPr id="48" name="Text Placeholder 3">
              <a:extLst>
                <a:ext uri="{FF2B5EF4-FFF2-40B4-BE49-F238E27FC236}">
                  <a16:creationId xmlns:a16="http://schemas.microsoft.com/office/drawing/2014/main" id="{15458622-F958-9F4D-9BE1-8C0E4DF19331}"/>
                </a:ext>
              </a:extLst>
            </p:cNvPr>
            <p:cNvSpPr txBox="1">
              <a:spLocks/>
            </p:cNvSpPr>
            <p:nvPr/>
          </p:nvSpPr>
          <p:spPr>
            <a:xfrm>
              <a:off x="9870305" y="6477994"/>
              <a:ext cx="3921397" cy="1144930"/>
            </a:xfrm>
            <a:prstGeom prst="rect">
              <a:avLst/>
            </a:prstGeom>
          </p:spPr>
          <p:txBody>
            <a:bodyP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IoT services used in remote locations for monitoring </a:t>
              </a:r>
            </a:p>
          </p:txBody>
        </p:sp>
        <p:grpSp>
          <p:nvGrpSpPr>
            <p:cNvPr id="49" name="Group 48">
              <a:extLst>
                <a:ext uri="{FF2B5EF4-FFF2-40B4-BE49-F238E27FC236}">
                  <a16:creationId xmlns:a16="http://schemas.microsoft.com/office/drawing/2014/main" id="{22D4CB6B-6DD2-B44A-BFDF-2B640BAE953A}"/>
                </a:ext>
              </a:extLst>
            </p:cNvPr>
            <p:cNvGrpSpPr/>
            <p:nvPr/>
          </p:nvGrpSpPr>
          <p:grpSpPr>
            <a:xfrm>
              <a:off x="11342266" y="4876800"/>
              <a:ext cx="977474" cy="1289250"/>
              <a:chOff x="9987059" y="3963097"/>
              <a:chExt cx="306681" cy="404502"/>
            </a:xfrm>
          </p:grpSpPr>
          <p:sp>
            <p:nvSpPr>
              <p:cNvPr id="50" name="Freeform: Shape 77">
                <a:extLst>
                  <a:ext uri="{FF2B5EF4-FFF2-40B4-BE49-F238E27FC236}">
                    <a16:creationId xmlns:a16="http://schemas.microsoft.com/office/drawing/2014/main" id="{FA83BFB5-A24F-BA47-9530-B547801853F2}"/>
                  </a:ext>
                </a:extLst>
              </p:cNvPr>
              <p:cNvSpPr/>
              <p:nvPr/>
            </p:nvSpPr>
            <p:spPr>
              <a:xfrm>
                <a:off x="10127511" y="3988213"/>
                <a:ext cx="26438" cy="33048"/>
              </a:xfrm>
              <a:custGeom>
                <a:avLst/>
                <a:gdLst>
                  <a:gd name="connsiteX0" fmla="*/ 22142 w 26438"/>
                  <a:gd name="connsiteY0" fmla="*/ 16854 h 33047"/>
                  <a:gd name="connsiteX1" fmla="*/ 13550 w 26438"/>
                  <a:gd name="connsiteY1" fmla="*/ 28751 h 33047"/>
                  <a:gd name="connsiteX2" fmla="*/ 4957 w 26438"/>
                  <a:gd name="connsiteY2" fmla="*/ 16854 h 33047"/>
                  <a:gd name="connsiteX3" fmla="*/ 13550 w 26438"/>
                  <a:gd name="connsiteY3" fmla="*/ 4957 h 33047"/>
                  <a:gd name="connsiteX4" fmla="*/ 22142 w 26438"/>
                  <a:gd name="connsiteY4" fmla="*/ 16854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8" h="33047">
                    <a:moveTo>
                      <a:pt x="22142" y="16854"/>
                    </a:moveTo>
                    <a:cubicBezTo>
                      <a:pt x="22142" y="23425"/>
                      <a:pt x="18295" y="28751"/>
                      <a:pt x="13550" y="28751"/>
                    </a:cubicBezTo>
                    <a:cubicBezTo>
                      <a:pt x="8804" y="28751"/>
                      <a:pt x="4957" y="23425"/>
                      <a:pt x="4957" y="16854"/>
                    </a:cubicBezTo>
                    <a:cubicBezTo>
                      <a:pt x="4957" y="10284"/>
                      <a:pt x="8804" y="4957"/>
                      <a:pt x="13550" y="4957"/>
                    </a:cubicBezTo>
                    <a:cubicBezTo>
                      <a:pt x="18295" y="4957"/>
                      <a:pt x="22142" y="10284"/>
                      <a:pt x="22142" y="16854"/>
                    </a:cubicBezTo>
                    <a:close/>
                  </a:path>
                </a:pathLst>
              </a:custGeom>
              <a:noFill/>
              <a:ln w="19050" cap="flat">
                <a:solidFill>
                  <a:srgbClr val="527FFF"/>
                </a:solidFill>
                <a:prstDash val="solid"/>
                <a:round/>
              </a:ln>
            </p:spPr>
            <p:txBody>
              <a:bodyPr rtlCol="0" anchor="ctr"/>
              <a:lstStyle/>
              <a:p>
                <a:endParaRPr lang="en-US" sz="1125" dirty="0"/>
              </a:p>
            </p:txBody>
          </p:sp>
          <p:sp>
            <p:nvSpPr>
              <p:cNvPr id="51" name="Freeform: Shape 78">
                <a:extLst>
                  <a:ext uri="{FF2B5EF4-FFF2-40B4-BE49-F238E27FC236}">
                    <a16:creationId xmlns:a16="http://schemas.microsoft.com/office/drawing/2014/main" id="{5720F571-DD74-4E4D-95B8-20538AFEB402}"/>
                  </a:ext>
                </a:extLst>
              </p:cNvPr>
              <p:cNvSpPr/>
              <p:nvPr/>
            </p:nvSpPr>
            <p:spPr>
              <a:xfrm>
                <a:off x="10177413" y="3986891"/>
                <a:ext cx="13219" cy="36352"/>
              </a:xfrm>
              <a:custGeom>
                <a:avLst/>
                <a:gdLst>
                  <a:gd name="connsiteX0" fmla="*/ 4957 w 13219"/>
                  <a:gd name="connsiteY0" fmla="*/ 32056 h 36352"/>
                  <a:gd name="connsiteX1" fmla="*/ 9253 w 13219"/>
                  <a:gd name="connsiteY1" fmla="*/ 18507 h 36352"/>
                  <a:gd name="connsiteX2" fmla="*/ 4957 w 13219"/>
                  <a:gd name="connsiteY2" fmla="*/ 4957 h 36352"/>
                </a:gdLst>
                <a:ahLst/>
                <a:cxnLst>
                  <a:cxn ang="0">
                    <a:pos x="connsiteX0" y="connsiteY0"/>
                  </a:cxn>
                  <a:cxn ang="0">
                    <a:pos x="connsiteX1" y="connsiteY1"/>
                  </a:cxn>
                  <a:cxn ang="0">
                    <a:pos x="connsiteX2" y="connsiteY2"/>
                  </a:cxn>
                </a:cxnLst>
                <a:rect l="l" t="t" r="r" b="b"/>
                <a:pathLst>
                  <a:path w="13219" h="36352">
                    <a:moveTo>
                      <a:pt x="4957" y="32056"/>
                    </a:moveTo>
                    <a:cubicBezTo>
                      <a:pt x="7601" y="28421"/>
                      <a:pt x="9253" y="23794"/>
                      <a:pt x="9253" y="18507"/>
                    </a:cubicBezTo>
                    <a:cubicBezTo>
                      <a:pt x="9253" y="13219"/>
                      <a:pt x="7601" y="8262"/>
                      <a:pt x="4957" y="4957"/>
                    </a:cubicBezTo>
                  </a:path>
                </a:pathLst>
              </a:custGeom>
              <a:noFill/>
              <a:ln w="19050" cap="flat">
                <a:solidFill>
                  <a:srgbClr val="527FFF"/>
                </a:solidFill>
                <a:prstDash val="solid"/>
                <a:round/>
              </a:ln>
            </p:spPr>
            <p:txBody>
              <a:bodyPr rtlCol="0" anchor="ctr"/>
              <a:lstStyle/>
              <a:p>
                <a:endParaRPr lang="en-US" sz="1125" dirty="0"/>
              </a:p>
            </p:txBody>
          </p:sp>
          <p:sp>
            <p:nvSpPr>
              <p:cNvPr id="52" name="Freeform: Shape 79">
                <a:extLst>
                  <a:ext uri="{FF2B5EF4-FFF2-40B4-BE49-F238E27FC236}">
                    <a16:creationId xmlns:a16="http://schemas.microsoft.com/office/drawing/2014/main" id="{34229A96-901D-E443-8CDE-BDCC53A0F41C}"/>
                  </a:ext>
                </a:extLst>
              </p:cNvPr>
              <p:cNvSpPr/>
              <p:nvPr/>
            </p:nvSpPr>
            <p:spPr>
              <a:xfrm>
                <a:off x="10203851" y="3963097"/>
                <a:ext cx="19829" cy="82619"/>
              </a:xfrm>
              <a:custGeom>
                <a:avLst/>
                <a:gdLst>
                  <a:gd name="connsiteX0" fmla="*/ 4957 w 19828"/>
                  <a:gd name="connsiteY0" fmla="*/ 79645 h 82619"/>
                  <a:gd name="connsiteX1" fmla="*/ 16193 w 19828"/>
                  <a:gd name="connsiteY1" fmla="*/ 42301 h 82619"/>
                  <a:gd name="connsiteX2" fmla="*/ 4957 w 19828"/>
                  <a:gd name="connsiteY2" fmla="*/ 4957 h 82619"/>
                </a:gdLst>
                <a:ahLst/>
                <a:cxnLst>
                  <a:cxn ang="0">
                    <a:pos x="connsiteX0" y="connsiteY0"/>
                  </a:cxn>
                  <a:cxn ang="0">
                    <a:pos x="connsiteX1" y="connsiteY1"/>
                  </a:cxn>
                  <a:cxn ang="0">
                    <a:pos x="connsiteX2" y="connsiteY2"/>
                  </a:cxn>
                </a:cxnLst>
                <a:rect l="l" t="t" r="r" b="b"/>
                <a:pathLst>
                  <a:path w="19828" h="82619">
                    <a:moveTo>
                      <a:pt x="4957" y="79645"/>
                    </a:moveTo>
                    <a:cubicBezTo>
                      <a:pt x="11897" y="70061"/>
                      <a:pt x="16193" y="56842"/>
                      <a:pt x="16193" y="42301"/>
                    </a:cubicBezTo>
                    <a:cubicBezTo>
                      <a:pt x="16193" y="27760"/>
                      <a:pt x="11897" y="14541"/>
                      <a:pt x="4957" y="4957"/>
                    </a:cubicBezTo>
                  </a:path>
                </a:pathLst>
              </a:custGeom>
              <a:noFill/>
              <a:ln w="19050" cap="flat">
                <a:solidFill>
                  <a:srgbClr val="527FFF"/>
                </a:solidFill>
                <a:prstDash val="solid"/>
                <a:round/>
              </a:ln>
            </p:spPr>
            <p:txBody>
              <a:bodyPr rtlCol="0" anchor="ctr"/>
              <a:lstStyle/>
              <a:p>
                <a:endParaRPr lang="en-US" sz="1125" dirty="0"/>
              </a:p>
            </p:txBody>
          </p:sp>
          <p:sp>
            <p:nvSpPr>
              <p:cNvPr id="53" name="Freeform: Shape 80">
                <a:extLst>
                  <a:ext uri="{FF2B5EF4-FFF2-40B4-BE49-F238E27FC236}">
                    <a16:creationId xmlns:a16="http://schemas.microsoft.com/office/drawing/2014/main" id="{6673A3AB-8B8D-2E46-946F-A42E19C4B31C}"/>
                  </a:ext>
                </a:extLst>
              </p:cNvPr>
              <p:cNvSpPr/>
              <p:nvPr/>
            </p:nvSpPr>
            <p:spPr>
              <a:xfrm>
                <a:off x="10086202" y="3986891"/>
                <a:ext cx="13219" cy="36352"/>
              </a:xfrm>
              <a:custGeom>
                <a:avLst/>
                <a:gdLst>
                  <a:gd name="connsiteX0" fmla="*/ 9253 w 13219"/>
                  <a:gd name="connsiteY0" fmla="*/ 32056 h 36352"/>
                  <a:gd name="connsiteX1" fmla="*/ 4957 w 13219"/>
                  <a:gd name="connsiteY1" fmla="*/ 18507 h 36352"/>
                  <a:gd name="connsiteX2" fmla="*/ 9253 w 13219"/>
                  <a:gd name="connsiteY2" fmla="*/ 4957 h 36352"/>
                </a:gdLst>
                <a:ahLst/>
                <a:cxnLst>
                  <a:cxn ang="0">
                    <a:pos x="connsiteX0" y="connsiteY0"/>
                  </a:cxn>
                  <a:cxn ang="0">
                    <a:pos x="connsiteX1" y="connsiteY1"/>
                  </a:cxn>
                  <a:cxn ang="0">
                    <a:pos x="connsiteX2" y="connsiteY2"/>
                  </a:cxn>
                </a:cxnLst>
                <a:rect l="l" t="t" r="r" b="b"/>
                <a:pathLst>
                  <a:path w="13219" h="36352">
                    <a:moveTo>
                      <a:pt x="9253" y="32056"/>
                    </a:moveTo>
                    <a:cubicBezTo>
                      <a:pt x="6610" y="28421"/>
                      <a:pt x="4957" y="23794"/>
                      <a:pt x="4957" y="18507"/>
                    </a:cubicBezTo>
                    <a:cubicBezTo>
                      <a:pt x="4957" y="13219"/>
                      <a:pt x="6610" y="8262"/>
                      <a:pt x="9253" y="4957"/>
                    </a:cubicBezTo>
                  </a:path>
                </a:pathLst>
              </a:custGeom>
              <a:noFill/>
              <a:ln w="19050" cap="flat">
                <a:solidFill>
                  <a:srgbClr val="527FFF"/>
                </a:solidFill>
                <a:prstDash val="solid"/>
                <a:round/>
              </a:ln>
            </p:spPr>
            <p:txBody>
              <a:bodyPr rtlCol="0" anchor="ctr"/>
              <a:lstStyle/>
              <a:p>
                <a:endParaRPr lang="en-US" sz="1125" dirty="0"/>
              </a:p>
            </p:txBody>
          </p:sp>
          <p:sp>
            <p:nvSpPr>
              <p:cNvPr id="54" name="Freeform: Shape 81">
                <a:extLst>
                  <a:ext uri="{FF2B5EF4-FFF2-40B4-BE49-F238E27FC236}">
                    <a16:creationId xmlns:a16="http://schemas.microsoft.com/office/drawing/2014/main" id="{A87FCBF0-4C54-6F4B-AFDD-A1EC2DD14A90}"/>
                  </a:ext>
                </a:extLst>
              </p:cNvPr>
              <p:cNvSpPr/>
              <p:nvPr/>
            </p:nvSpPr>
            <p:spPr>
              <a:xfrm>
                <a:off x="10052823" y="3963097"/>
                <a:ext cx="19829" cy="82619"/>
              </a:xfrm>
              <a:custGeom>
                <a:avLst/>
                <a:gdLst>
                  <a:gd name="connsiteX0" fmla="*/ 16193 w 19828"/>
                  <a:gd name="connsiteY0" fmla="*/ 79645 h 82619"/>
                  <a:gd name="connsiteX1" fmla="*/ 4957 w 19828"/>
                  <a:gd name="connsiteY1" fmla="*/ 42301 h 82619"/>
                  <a:gd name="connsiteX2" fmla="*/ 16193 w 19828"/>
                  <a:gd name="connsiteY2" fmla="*/ 4957 h 82619"/>
                </a:gdLst>
                <a:ahLst/>
                <a:cxnLst>
                  <a:cxn ang="0">
                    <a:pos x="connsiteX0" y="connsiteY0"/>
                  </a:cxn>
                  <a:cxn ang="0">
                    <a:pos x="connsiteX1" y="connsiteY1"/>
                  </a:cxn>
                  <a:cxn ang="0">
                    <a:pos x="connsiteX2" y="connsiteY2"/>
                  </a:cxn>
                </a:cxnLst>
                <a:rect l="l" t="t" r="r" b="b"/>
                <a:pathLst>
                  <a:path w="19828" h="82619">
                    <a:moveTo>
                      <a:pt x="16193" y="79645"/>
                    </a:moveTo>
                    <a:cubicBezTo>
                      <a:pt x="9253" y="70061"/>
                      <a:pt x="4957" y="56842"/>
                      <a:pt x="4957" y="42301"/>
                    </a:cubicBezTo>
                    <a:cubicBezTo>
                      <a:pt x="4957" y="27760"/>
                      <a:pt x="9253" y="14541"/>
                      <a:pt x="16193" y="4957"/>
                    </a:cubicBezTo>
                  </a:path>
                </a:pathLst>
              </a:custGeom>
              <a:noFill/>
              <a:ln w="19050" cap="flat">
                <a:solidFill>
                  <a:srgbClr val="527FFF"/>
                </a:solidFill>
                <a:prstDash val="solid"/>
                <a:round/>
              </a:ln>
            </p:spPr>
            <p:txBody>
              <a:bodyPr rtlCol="0" anchor="ctr"/>
              <a:lstStyle/>
              <a:p>
                <a:endParaRPr lang="en-US" sz="1125" dirty="0"/>
              </a:p>
            </p:txBody>
          </p:sp>
          <p:sp>
            <p:nvSpPr>
              <p:cNvPr id="55" name="Freeform: Shape 82">
                <a:extLst>
                  <a:ext uri="{FF2B5EF4-FFF2-40B4-BE49-F238E27FC236}">
                    <a16:creationId xmlns:a16="http://schemas.microsoft.com/office/drawing/2014/main" id="{9EFF8149-AD4B-2F47-A4BB-50ADF2696CDE}"/>
                  </a:ext>
                </a:extLst>
              </p:cNvPr>
              <p:cNvSpPr/>
              <p:nvPr/>
            </p:nvSpPr>
            <p:spPr>
              <a:xfrm>
                <a:off x="10136434" y="4010355"/>
                <a:ext cx="9914" cy="102448"/>
              </a:xfrm>
              <a:custGeom>
                <a:avLst/>
                <a:gdLst>
                  <a:gd name="connsiteX0" fmla="*/ 4957 w 9914"/>
                  <a:gd name="connsiteY0" fmla="*/ 4957 h 102447"/>
                  <a:gd name="connsiteX1" fmla="*/ 4957 w 9914"/>
                  <a:gd name="connsiteY1" fmla="*/ 100134 h 102447"/>
                </a:gdLst>
                <a:ahLst/>
                <a:cxnLst>
                  <a:cxn ang="0">
                    <a:pos x="connsiteX0" y="connsiteY0"/>
                  </a:cxn>
                  <a:cxn ang="0">
                    <a:pos x="connsiteX1" y="connsiteY1"/>
                  </a:cxn>
                </a:cxnLst>
                <a:rect l="l" t="t" r="r" b="b"/>
                <a:pathLst>
                  <a:path w="9914" h="102447">
                    <a:moveTo>
                      <a:pt x="4957" y="4957"/>
                    </a:moveTo>
                    <a:lnTo>
                      <a:pt x="4957" y="100134"/>
                    </a:lnTo>
                  </a:path>
                </a:pathLst>
              </a:custGeom>
              <a:ln w="19050" cap="flat">
                <a:solidFill>
                  <a:srgbClr val="527FFF"/>
                </a:solidFill>
                <a:prstDash val="solid"/>
                <a:round/>
              </a:ln>
            </p:spPr>
            <p:txBody>
              <a:bodyPr rtlCol="0" anchor="ctr"/>
              <a:lstStyle/>
              <a:p>
                <a:endParaRPr lang="en-US" sz="1125" dirty="0"/>
              </a:p>
            </p:txBody>
          </p:sp>
          <p:sp>
            <p:nvSpPr>
              <p:cNvPr id="56" name="Freeform: Shape 83">
                <a:extLst>
                  <a:ext uri="{FF2B5EF4-FFF2-40B4-BE49-F238E27FC236}">
                    <a16:creationId xmlns:a16="http://schemas.microsoft.com/office/drawing/2014/main" id="{D980C7AD-4288-334B-A44B-30497C283302}"/>
                  </a:ext>
                </a:extLst>
              </p:cNvPr>
              <p:cNvSpPr/>
              <p:nvPr/>
            </p:nvSpPr>
            <p:spPr>
              <a:xfrm>
                <a:off x="10032003" y="4105532"/>
                <a:ext cx="218114" cy="218114"/>
              </a:xfrm>
              <a:custGeom>
                <a:avLst/>
                <a:gdLst>
                  <a:gd name="connsiteX0" fmla="*/ 11567 w 218114"/>
                  <a:gd name="connsiteY0" fmla="*/ 4957 h 218114"/>
                  <a:gd name="connsiteX1" fmla="*/ 207539 w 218114"/>
                  <a:gd name="connsiteY1" fmla="*/ 4957 h 218114"/>
                  <a:gd name="connsiteX2" fmla="*/ 214148 w 218114"/>
                  <a:gd name="connsiteY2" fmla="*/ 11567 h 218114"/>
                  <a:gd name="connsiteX3" fmla="*/ 214148 w 218114"/>
                  <a:gd name="connsiteY3" fmla="*/ 207539 h 218114"/>
                  <a:gd name="connsiteX4" fmla="*/ 207539 w 218114"/>
                  <a:gd name="connsiteY4" fmla="*/ 214148 h 218114"/>
                  <a:gd name="connsiteX5" fmla="*/ 11567 w 218114"/>
                  <a:gd name="connsiteY5" fmla="*/ 214148 h 218114"/>
                  <a:gd name="connsiteX6" fmla="*/ 4957 w 218114"/>
                  <a:gd name="connsiteY6" fmla="*/ 207539 h 218114"/>
                  <a:gd name="connsiteX7" fmla="*/ 4957 w 218114"/>
                  <a:gd name="connsiteY7" fmla="*/ 11567 h 218114"/>
                  <a:gd name="connsiteX8" fmla="*/ 11567 w 218114"/>
                  <a:gd name="connsiteY8" fmla="*/ 4957 h 21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114" h="218114">
                    <a:moveTo>
                      <a:pt x="11567" y="4957"/>
                    </a:moveTo>
                    <a:lnTo>
                      <a:pt x="207539" y="4957"/>
                    </a:lnTo>
                    <a:cubicBezTo>
                      <a:pt x="211174" y="4957"/>
                      <a:pt x="214148" y="7931"/>
                      <a:pt x="214148" y="11567"/>
                    </a:cubicBezTo>
                    <a:lnTo>
                      <a:pt x="214148" y="207539"/>
                    </a:lnTo>
                    <a:cubicBezTo>
                      <a:pt x="214148" y="211174"/>
                      <a:pt x="211174" y="214148"/>
                      <a:pt x="207539" y="214148"/>
                    </a:cubicBezTo>
                    <a:lnTo>
                      <a:pt x="11567" y="214148"/>
                    </a:lnTo>
                    <a:cubicBezTo>
                      <a:pt x="7931" y="214148"/>
                      <a:pt x="4957" y="211174"/>
                      <a:pt x="4957" y="207539"/>
                    </a:cubicBezTo>
                    <a:lnTo>
                      <a:pt x="4957" y="11567"/>
                    </a:lnTo>
                    <a:cubicBezTo>
                      <a:pt x="4957" y="7931"/>
                      <a:pt x="7931" y="4957"/>
                      <a:pt x="11567" y="4957"/>
                    </a:cubicBezTo>
                    <a:close/>
                  </a:path>
                </a:pathLst>
              </a:custGeom>
              <a:noFill/>
              <a:ln w="19050" cap="flat">
                <a:solidFill>
                  <a:schemeClr val="tx1"/>
                </a:solidFill>
                <a:prstDash val="solid"/>
                <a:round/>
              </a:ln>
            </p:spPr>
            <p:txBody>
              <a:bodyPr rtlCol="0" anchor="ctr"/>
              <a:lstStyle/>
              <a:p>
                <a:endParaRPr lang="en-US" sz="1125" dirty="0"/>
              </a:p>
            </p:txBody>
          </p:sp>
          <p:sp>
            <p:nvSpPr>
              <p:cNvPr id="57" name="Freeform: Shape 84">
                <a:extLst>
                  <a:ext uri="{FF2B5EF4-FFF2-40B4-BE49-F238E27FC236}">
                    <a16:creationId xmlns:a16="http://schemas.microsoft.com/office/drawing/2014/main" id="{8B15DA4D-2382-C94F-A065-F1E76B2B5354}"/>
                  </a:ext>
                </a:extLst>
              </p:cNvPr>
              <p:cNvSpPr/>
              <p:nvPr/>
            </p:nvSpPr>
            <p:spPr>
              <a:xfrm>
                <a:off x="10046875" y="4060587"/>
                <a:ext cx="9914" cy="52876"/>
              </a:xfrm>
              <a:custGeom>
                <a:avLst/>
                <a:gdLst>
                  <a:gd name="connsiteX0" fmla="*/ 4957 w 9914"/>
                  <a:gd name="connsiteY0" fmla="*/ 4957 h 52876"/>
                  <a:gd name="connsiteX1" fmla="*/ 4957 w 9914"/>
                  <a:gd name="connsiteY1" fmla="*/ 49902 h 52876"/>
                </a:gdLst>
                <a:ahLst/>
                <a:cxnLst>
                  <a:cxn ang="0">
                    <a:pos x="connsiteX0" y="connsiteY0"/>
                  </a:cxn>
                  <a:cxn ang="0">
                    <a:pos x="connsiteX1" y="connsiteY1"/>
                  </a:cxn>
                </a:cxnLst>
                <a:rect l="l" t="t" r="r" b="b"/>
                <a:pathLst>
                  <a:path w="9914" h="52876">
                    <a:moveTo>
                      <a:pt x="4957" y="4957"/>
                    </a:moveTo>
                    <a:lnTo>
                      <a:pt x="4957" y="49902"/>
                    </a:lnTo>
                  </a:path>
                </a:pathLst>
              </a:custGeom>
              <a:ln w="19050" cap="flat">
                <a:solidFill>
                  <a:schemeClr val="tx1"/>
                </a:solidFill>
                <a:prstDash val="solid"/>
                <a:round/>
              </a:ln>
            </p:spPr>
            <p:txBody>
              <a:bodyPr rtlCol="0" anchor="ctr"/>
              <a:lstStyle/>
              <a:p>
                <a:endParaRPr lang="en-US" sz="1125" dirty="0"/>
              </a:p>
            </p:txBody>
          </p:sp>
          <p:sp>
            <p:nvSpPr>
              <p:cNvPr id="58" name="Freeform: Shape 85">
                <a:extLst>
                  <a:ext uri="{FF2B5EF4-FFF2-40B4-BE49-F238E27FC236}">
                    <a16:creationId xmlns:a16="http://schemas.microsoft.com/office/drawing/2014/main" id="{89D63756-A5F2-8E44-A32E-CB5A5AF576F9}"/>
                  </a:ext>
                </a:extLst>
              </p:cNvPr>
              <p:cNvSpPr/>
              <p:nvPr/>
            </p:nvSpPr>
            <p:spPr>
              <a:xfrm>
                <a:off x="10091489" y="4060587"/>
                <a:ext cx="9914" cy="52876"/>
              </a:xfrm>
              <a:custGeom>
                <a:avLst/>
                <a:gdLst>
                  <a:gd name="connsiteX0" fmla="*/ 4957 w 9914"/>
                  <a:gd name="connsiteY0" fmla="*/ 4957 h 52876"/>
                  <a:gd name="connsiteX1" fmla="*/ 4957 w 9914"/>
                  <a:gd name="connsiteY1" fmla="*/ 49902 h 52876"/>
                </a:gdLst>
                <a:ahLst/>
                <a:cxnLst>
                  <a:cxn ang="0">
                    <a:pos x="connsiteX0" y="connsiteY0"/>
                  </a:cxn>
                  <a:cxn ang="0">
                    <a:pos x="connsiteX1" y="connsiteY1"/>
                  </a:cxn>
                </a:cxnLst>
                <a:rect l="l" t="t" r="r" b="b"/>
                <a:pathLst>
                  <a:path w="9914" h="52876">
                    <a:moveTo>
                      <a:pt x="4957" y="4957"/>
                    </a:moveTo>
                    <a:lnTo>
                      <a:pt x="4957" y="49902"/>
                    </a:lnTo>
                  </a:path>
                </a:pathLst>
              </a:custGeom>
              <a:ln w="19050" cap="flat">
                <a:solidFill>
                  <a:schemeClr val="tx1"/>
                </a:solidFill>
                <a:prstDash val="solid"/>
                <a:round/>
              </a:ln>
            </p:spPr>
            <p:txBody>
              <a:bodyPr rtlCol="0" anchor="ctr"/>
              <a:lstStyle/>
              <a:p>
                <a:endParaRPr lang="en-US" sz="1125" dirty="0"/>
              </a:p>
            </p:txBody>
          </p:sp>
          <p:sp>
            <p:nvSpPr>
              <p:cNvPr id="59" name="Freeform: Shape 86">
                <a:extLst>
                  <a:ext uri="{FF2B5EF4-FFF2-40B4-BE49-F238E27FC236}">
                    <a16:creationId xmlns:a16="http://schemas.microsoft.com/office/drawing/2014/main" id="{BD361053-9A44-C941-9492-60960F49DD8F}"/>
                  </a:ext>
                </a:extLst>
              </p:cNvPr>
              <p:cNvSpPr/>
              <p:nvPr/>
            </p:nvSpPr>
            <p:spPr>
              <a:xfrm>
                <a:off x="10181379" y="4060587"/>
                <a:ext cx="9914" cy="52876"/>
              </a:xfrm>
              <a:custGeom>
                <a:avLst/>
                <a:gdLst>
                  <a:gd name="connsiteX0" fmla="*/ 4957 w 9914"/>
                  <a:gd name="connsiteY0" fmla="*/ 4957 h 52876"/>
                  <a:gd name="connsiteX1" fmla="*/ 4957 w 9914"/>
                  <a:gd name="connsiteY1" fmla="*/ 49902 h 52876"/>
                </a:gdLst>
                <a:ahLst/>
                <a:cxnLst>
                  <a:cxn ang="0">
                    <a:pos x="connsiteX0" y="connsiteY0"/>
                  </a:cxn>
                  <a:cxn ang="0">
                    <a:pos x="connsiteX1" y="connsiteY1"/>
                  </a:cxn>
                </a:cxnLst>
                <a:rect l="l" t="t" r="r" b="b"/>
                <a:pathLst>
                  <a:path w="9914" h="52876">
                    <a:moveTo>
                      <a:pt x="4957" y="4957"/>
                    </a:moveTo>
                    <a:lnTo>
                      <a:pt x="4957" y="49902"/>
                    </a:lnTo>
                  </a:path>
                </a:pathLst>
              </a:custGeom>
              <a:ln w="19050" cap="flat">
                <a:solidFill>
                  <a:schemeClr val="tx1"/>
                </a:solidFill>
                <a:prstDash val="solid"/>
                <a:round/>
              </a:ln>
            </p:spPr>
            <p:txBody>
              <a:bodyPr rtlCol="0" anchor="ctr"/>
              <a:lstStyle/>
              <a:p>
                <a:endParaRPr lang="en-US" sz="1125" dirty="0"/>
              </a:p>
            </p:txBody>
          </p:sp>
          <p:sp>
            <p:nvSpPr>
              <p:cNvPr id="60" name="Freeform: Shape 87">
                <a:extLst>
                  <a:ext uri="{FF2B5EF4-FFF2-40B4-BE49-F238E27FC236}">
                    <a16:creationId xmlns:a16="http://schemas.microsoft.com/office/drawing/2014/main" id="{07D0EEAC-14C9-BF4E-A3F9-2982967327D9}"/>
                  </a:ext>
                </a:extLst>
              </p:cNvPr>
              <p:cNvSpPr/>
              <p:nvPr/>
            </p:nvSpPr>
            <p:spPr>
              <a:xfrm>
                <a:off x="10225993" y="4060587"/>
                <a:ext cx="9914" cy="52876"/>
              </a:xfrm>
              <a:custGeom>
                <a:avLst/>
                <a:gdLst>
                  <a:gd name="connsiteX0" fmla="*/ 4957 w 9914"/>
                  <a:gd name="connsiteY0" fmla="*/ 4957 h 52876"/>
                  <a:gd name="connsiteX1" fmla="*/ 4957 w 9914"/>
                  <a:gd name="connsiteY1" fmla="*/ 49902 h 52876"/>
                </a:gdLst>
                <a:ahLst/>
                <a:cxnLst>
                  <a:cxn ang="0">
                    <a:pos x="connsiteX0" y="connsiteY0"/>
                  </a:cxn>
                  <a:cxn ang="0">
                    <a:pos x="connsiteX1" y="connsiteY1"/>
                  </a:cxn>
                </a:cxnLst>
                <a:rect l="l" t="t" r="r" b="b"/>
                <a:pathLst>
                  <a:path w="9914" h="52876">
                    <a:moveTo>
                      <a:pt x="4957" y="4957"/>
                    </a:moveTo>
                    <a:lnTo>
                      <a:pt x="4957" y="49902"/>
                    </a:lnTo>
                  </a:path>
                </a:pathLst>
              </a:custGeom>
              <a:ln w="19050" cap="flat">
                <a:solidFill>
                  <a:schemeClr val="tx1"/>
                </a:solidFill>
                <a:prstDash val="solid"/>
                <a:round/>
              </a:ln>
            </p:spPr>
            <p:txBody>
              <a:bodyPr rtlCol="0" anchor="ctr"/>
              <a:lstStyle/>
              <a:p>
                <a:endParaRPr lang="en-US" sz="1125" dirty="0"/>
              </a:p>
            </p:txBody>
          </p:sp>
          <p:sp>
            <p:nvSpPr>
              <p:cNvPr id="61" name="Freeform: Shape 88">
                <a:extLst>
                  <a:ext uri="{FF2B5EF4-FFF2-40B4-BE49-F238E27FC236}">
                    <a16:creationId xmlns:a16="http://schemas.microsoft.com/office/drawing/2014/main" id="{3423E425-B7DD-D94F-AA43-AA464F2635B5}"/>
                  </a:ext>
                </a:extLst>
              </p:cNvPr>
              <p:cNvSpPr/>
              <p:nvPr/>
            </p:nvSpPr>
            <p:spPr>
              <a:xfrm>
                <a:off x="10046875" y="4314723"/>
                <a:ext cx="9914" cy="52876"/>
              </a:xfrm>
              <a:custGeom>
                <a:avLst/>
                <a:gdLst>
                  <a:gd name="connsiteX0" fmla="*/ 4957 w 9914"/>
                  <a:gd name="connsiteY0" fmla="*/ 4957 h 52876"/>
                  <a:gd name="connsiteX1" fmla="*/ 4957 w 9914"/>
                  <a:gd name="connsiteY1" fmla="*/ 49571 h 52876"/>
                </a:gdLst>
                <a:ahLst/>
                <a:cxnLst>
                  <a:cxn ang="0">
                    <a:pos x="connsiteX0" y="connsiteY0"/>
                  </a:cxn>
                  <a:cxn ang="0">
                    <a:pos x="connsiteX1" y="connsiteY1"/>
                  </a:cxn>
                </a:cxnLst>
                <a:rect l="l" t="t" r="r" b="b"/>
                <a:pathLst>
                  <a:path w="9914" h="52876">
                    <a:moveTo>
                      <a:pt x="4957" y="4957"/>
                    </a:moveTo>
                    <a:lnTo>
                      <a:pt x="4957" y="49571"/>
                    </a:lnTo>
                  </a:path>
                </a:pathLst>
              </a:custGeom>
              <a:ln w="19050" cap="flat">
                <a:solidFill>
                  <a:schemeClr val="tx1"/>
                </a:solidFill>
                <a:prstDash val="solid"/>
                <a:round/>
              </a:ln>
            </p:spPr>
            <p:txBody>
              <a:bodyPr rtlCol="0" anchor="ctr"/>
              <a:lstStyle/>
              <a:p>
                <a:endParaRPr lang="en-US" sz="1125" dirty="0"/>
              </a:p>
            </p:txBody>
          </p:sp>
          <p:sp>
            <p:nvSpPr>
              <p:cNvPr id="62" name="Freeform: Shape 89">
                <a:extLst>
                  <a:ext uri="{FF2B5EF4-FFF2-40B4-BE49-F238E27FC236}">
                    <a16:creationId xmlns:a16="http://schemas.microsoft.com/office/drawing/2014/main" id="{7A153F4E-0CE6-BC47-B6E6-AC23F6E7E169}"/>
                  </a:ext>
                </a:extLst>
              </p:cNvPr>
              <p:cNvSpPr/>
              <p:nvPr/>
            </p:nvSpPr>
            <p:spPr>
              <a:xfrm>
                <a:off x="10091489" y="4314723"/>
                <a:ext cx="9914" cy="52876"/>
              </a:xfrm>
              <a:custGeom>
                <a:avLst/>
                <a:gdLst>
                  <a:gd name="connsiteX0" fmla="*/ 4957 w 9914"/>
                  <a:gd name="connsiteY0" fmla="*/ 4957 h 52876"/>
                  <a:gd name="connsiteX1" fmla="*/ 4957 w 9914"/>
                  <a:gd name="connsiteY1" fmla="*/ 49571 h 52876"/>
                </a:gdLst>
                <a:ahLst/>
                <a:cxnLst>
                  <a:cxn ang="0">
                    <a:pos x="connsiteX0" y="connsiteY0"/>
                  </a:cxn>
                  <a:cxn ang="0">
                    <a:pos x="connsiteX1" y="connsiteY1"/>
                  </a:cxn>
                </a:cxnLst>
                <a:rect l="l" t="t" r="r" b="b"/>
                <a:pathLst>
                  <a:path w="9914" h="52876">
                    <a:moveTo>
                      <a:pt x="4957" y="4957"/>
                    </a:moveTo>
                    <a:lnTo>
                      <a:pt x="4957" y="49571"/>
                    </a:lnTo>
                  </a:path>
                </a:pathLst>
              </a:custGeom>
              <a:ln w="19050" cap="flat">
                <a:solidFill>
                  <a:schemeClr val="tx1"/>
                </a:solidFill>
                <a:prstDash val="solid"/>
                <a:round/>
              </a:ln>
            </p:spPr>
            <p:txBody>
              <a:bodyPr rtlCol="0" anchor="ctr"/>
              <a:lstStyle/>
              <a:p>
                <a:endParaRPr lang="en-US" sz="1125" dirty="0"/>
              </a:p>
            </p:txBody>
          </p:sp>
          <p:sp>
            <p:nvSpPr>
              <p:cNvPr id="63" name="Freeform: Shape 90">
                <a:extLst>
                  <a:ext uri="{FF2B5EF4-FFF2-40B4-BE49-F238E27FC236}">
                    <a16:creationId xmlns:a16="http://schemas.microsoft.com/office/drawing/2014/main" id="{818DB0EE-D88E-E64D-B9AB-A48A9446A3E0}"/>
                  </a:ext>
                </a:extLst>
              </p:cNvPr>
              <p:cNvSpPr/>
              <p:nvPr/>
            </p:nvSpPr>
            <p:spPr>
              <a:xfrm>
                <a:off x="10136434" y="4314723"/>
                <a:ext cx="9914" cy="52876"/>
              </a:xfrm>
              <a:custGeom>
                <a:avLst/>
                <a:gdLst>
                  <a:gd name="connsiteX0" fmla="*/ 4957 w 9914"/>
                  <a:gd name="connsiteY0" fmla="*/ 4957 h 52876"/>
                  <a:gd name="connsiteX1" fmla="*/ 4957 w 9914"/>
                  <a:gd name="connsiteY1" fmla="*/ 49571 h 52876"/>
                </a:gdLst>
                <a:ahLst/>
                <a:cxnLst>
                  <a:cxn ang="0">
                    <a:pos x="connsiteX0" y="connsiteY0"/>
                  </a:cxn>
                  <a:cxn ang="0">
                    <a:pos x="connsiteX1" y="connsiteY1"/>
                  </a:cxn>
                </a:cxnLst>
                <a:rect l="l" t="t" r="r" b="b"/>
                <a:pathLst>
                  <a:path w="9914" h="52876">
                    <a:moveTo>
                      <a:pt x="4957" y="4957"/>
                    </a:moveTo>
                    <a:lnTo>
                      <a:pt x="4957" y="49571"/>
                    </a:lnTo>
                  </a:path>
                </a:pathLst>
              </a:custGeom>
              <a:ln w="19050" cap="flat">
                <a:solidFill>
                  <a:schemeClr val="tx1"/>
                </a:solidFill>
                <a:prstDash val="solid"/>
                <a:round/>
              </a:ln>
            </p:spPr>
            <p:txBody>
              <a:bodyPr rtlCol="0" anchor="ctr"/>
              <a:lstStyle/>
              <a:p>
                <a:endParaRPr lang="en-US" sz="1125" dirty="0"/>
              </a:p>
            </p:txBody>
          </p:sp>
          <p:sp>
            <p:nvSpPr>
              <p:cNvPr id="64" name="Freeform: Shape 91">
                <a:extLst>
                  <a:ext uri="{FF2B5EF4-FFF2-40B4-BE49-F238E27FC236}">
                    <a16:creationId xmlns:a16="http://schemas.microsoft.com/office/drawing/2014/main" id="{8547D5A9-DE06-7149-8B18-0BECB3FCEC00}"/>
                  </a:ext>
                </a:extLst>
              </p:cNvPr>
              <p:cNvSpPr/>
              <p:nvPr/>
            </p:nvSpPr>
            <p:spPr>
              <a:xfrm>
                <a:off x="10181379" y="4314723"/>
                <a:ext cx="9914" cy="52876"/>
              </a:xfrm>
              <a:custGeom>
                <a:avLst/>
                <a:gdLst>
                  <a:gd name="connsiteX0" fmla="*/ 4957 w 9914"/>
                  <a:gd name="connsiteY0" fmla="*/ 4957 h 52876"/>
                  <a:gd name="connsiteX1" fmla="*/ 4957 w 9914"/>
                  <a:gd name="connsiteY1" fmla="*/ 49571 h 52876"/>
                </a:gdLst>
                <a:ahLst/>
                <a:cxnLst>
                  <a:cxn ang="0">
                    <a:pos x="connsiteX0" y="connsiteY0"/>
                  </a:cxn>
                  <a:cxn ang="0">
                    <a:pos x="connsiteX1" y="connsiteY1"/>
                  </a:cxn>
                </a:cxnLst>
                <a:rect l="l" t="t" r="r" b="b"/>
                <a:pathLst>
                  <a:path w="9914" h="52876">
                    <a:moveTo>
                      <a:pt x="4957" y="4957"/>
                    </a:moveTo>
                    <a:lnTo>
                      <a:pt x="4957" y="49571"/>
                    </a:lnTo>
                  </a:path>
                </a:pathLst>
              </a:custGeom>
              <a:ln w="19050" cap="flat">
                <a:solidFill>
                  <a:schemeClr val="tx1"/>
                </a:solidFill>
                <a:prstDash val="solid"/>
                <a:round/>
              </a:ln>
            </p:spPr>
            <p:txBody>
              <a:bodyPr rtlCol="0" anchor="ctr"/>
              <a:lstStyle/>
              <a:p>
                <a:endParaRPr lang="en-US" sz="1125" dirty="0"/>
              </a:p>
            </p:txBody>
          </p:sp>
          <p:sp>
            <p:nvSpPr>
              <p:cNvPr id="65" name="Freeform: Shape 92">
                <a:extLst>
                  <a:ext uri="{FF2B5EF4-FFF2-40B4-BE49-F238E27FC236}">
                    <a16:creationId xmlns:a16="http://schemas.microsoft.com/office/drawing/2014/main" id="{4D2B12C8-0AFB-7C4D-B187-39DD19D167DB}"/>
                  </a:ext>
                </a:extLst>
              </p:cNvPr>
              <p:cNvSpPr/>
              <p:nvPr/>
            </p:nvSpPr>
            <p:spPr>
              <a:xfrm>
                <a:off x="10225993" y="4314723"/>
                <a:ext cx="9914" cy="52876"/>
              </a:xfrm>
              <a:custGeom>
                <a:avLst/>
                <a:gdLst>
                  <a:gd name="connsiteX0" fmla="*/ 4957 w 9914"/>
                  <a:gd name="connsiteY0" fmla="*/ 4957 h 52876"/>
                  <a:gd name="connsiteX1" fmla="*/ 4957 w 9914"/>
                  <a:gd name="connsiteY1" fmla="*/ 49571 h 52876"/>
                </a:gdLst>
                <a:ahLst/>
                <a:cxnLst>
                  <a:cxn ang="0">
                    <a:pos x="connsiteX0" y="connsiteY0"/>
                  </a:cxn>
                  <a:cxn ang="0">
                    <a:pos x="connsiteX1" y="connsiteY1"/>
                  </a:cxn>
                </a:cxnLst>
                <a:rect l="l" t="t" r="r" b="b"/>
                <a:pathLst>
                  <a:path w="9914" h="52876">
                    <a:moveTo>
                      <a:pt x="4957" y="4957"/>
                    </a:moveTo>
                    <a:lnTo>
                      <a:pt x="4957" y="49571"/>
                    </a:lnTo>
                  </a:path>
                </a:pathLst>
              </a:custGeom>
              <a:ln w="19050" cap="flat">
                <a:solidFill>
                  <a:schemeClr val="tx1"/>
                </a:solidFill>
                <a:prstDash val="solid"/>
                <a:round/>
              </a:ln>
            </p:spPr>
            <p:txBody>
              <a:bodyPr rtlCol="0" anchor="ctr"/>
              <a:lstStyle/>
              <a:p>
                <a:endParaRPr lang="en-US" sz="1125" dirty="0"/>
              </a:p>
            </p:txBody>
          </p:sp>
          <p:sp>
            <p:nvSpPr>
              <p:cNvPr id="66" name="Freeform: Shape 93">
                <a:extLst>
                  <a:ext uri="{FF2B5EF4-FFF2-40B4-BE49-F238E27FC236}">
                    <a16:creationId xmlns:a16="http://schemas.microsoft.com/office/drawing/2014/main" id="{A444A502-539E-F040-A5C8-87D8B8D534FF}"/>
                  </a:ext>
                </a:extLst>
              </p:cNvPr>
              <p:cNvSpPr/>
              <p:nvPr/>
            </p:nvSpPr>
            <p:spPr>
              <a:xfrm>
                <a:off x="9987059" y="4299521"/>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67" name="Freeform: Shape 94">
                <a:extLst>
                  <a:ext uri="{FF2B5EF4-FFF2-40B4-BE49-F238E27FC236}">
                    <a16:creationId xmlns:a16="http://schemas.microsoft.com/office/drawing/2014/main" id="{09078A11-B806-504F-ACE0-F11245F248F0}"/>
                  </a:ext>
                </a:extLst>
              </p:cNvPr>
              <p:cNvSpPr/>
              <p:nvPr/>
            </p:nvSpPr>
            <p:spPr>
              <a:xfrm>
                <a:off x="9987059" y="4254907"/>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68" name="Freeform: Shape 95">
                <a:extLst>
                  <a:ext uri="{FF2B5EF4-FFF2-40B4-BE49-F238E27FC236}">
                    <a16:creationId xmlns:a16="http://schemas.microsoft.com/office/drawing/2014/main" id="{5625B3DC-597C-BD43-9E1F-7CA13DB4B6DB}"/>
                  </a:ext>
                </a:extLst>
              </p:cNvPr>
              <p:cNvSpPr/>
              <p:nvPr/>
            </p:nvSpPr>
            <p:spPr>
              <a:xfrm>
                <a:off x="9987059" y="4209962"/>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69" name="Freeform: Shape 96">
                <a:extLst>
                  <a:ext uri="{FF2B5EF4-FFF2-40B4-BE49-F238E27FC236}">
                    <a16:creationId xmlns:a16="http://schemas.microsoft.com/office/drawing/2014/main" id="{626619AF-75BA-CF47-97DE-DE6C9185C843}"/>
                  </a:ext>
                </a:extLst>
              </p:cNvPr>
              <p:cNvSpPr/>
              <p:nvPr/>
            </p:nvSpPr>
            <p:spPr>
              <a:xfrm>
                <a:off x="9987059" y="4165348"/>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0" name="Freeform: Shape 97">
                <a:extLst>
                  <a:ext uri="{FF2B5EF4-FFF2-40B4-BE49-F238E27FC236}">
                    <a16:creationId xmlns:a16="http://schemas.microsoft.com/office/drawing/2014/main" id="{8C4A4BC4-BA04-3045-9984-F4C7B9392ACF}"/>
                  </a:ext>
                </a:extLst>
              </p:cNvPr>
              <p:cNvSpPr/>
              <p:nvPr/>
            </p:nvSpPr>
            <p:spPr>
              <a:xfrm>
                <a:off x="9987059" y="4120403"/>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1" name="Freeform: Shape 98">
                <a:extLst>
                  <a:ext uri="{FF2B5EF4-FFF2-40B4-BE49-F238E27FC236}">
                    <a16:creationId xmlns:a16="http://schemas.microsoft.com/office/drawing/2014/main" id="{CA1BD663-493F-5347-9791-C15D291D9BAF}"/>
                  </a:ext>
                </a:extLst>
              </p:cNvPr>
              <p:cNvSpPr/>
              <p:nvPr/>
            </p:nvSpPr>
            <p:spPr>
              <a:xfrm>
                <a:off x="10240864" y="4299521"/>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2" name="Freeform: Shape 99">
                <a:extLst>
                  <a:ext uri="{FF2B5EF4-FFF2-40B4-BE49-F238E27FC236}">
                    <a16:creationId xmlns:a16="http://schemas.microsoft.com/office/drawing/2014/main" id="{D64DFCA9-C28B-2640-A563-3BD998A483FC}"/>
                  </a:ext>
                </a:extLst>
              </p:cNvPr>
              <p:cNvSpPr/>
              <p:nvPr/>
            </p:nvSpPr>
            <p:spPr>
              <a:xfrm>
                <a:off x="10240864" y="4254907"/>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3" name="Freeform: Shape 100">
                <a:extLst>
                  <a:ext uri="{FF2B5EF4-FFF2-40B4-BE49-F238E27FC236}">
                    <a16:creationId xmlns:a16="http://schemas.microsoft.com/office/drawing/2014/main" id="{55AD1798-C538-CF4A-9E2D-E28555E4E53E}"/>
                  </a:ext>
                </a:extLst>
              </p:cNvPr>
              <p:cNvSpPr/>
              <p:nvPr/>
            </p:nvSpPr>
            <p:spPr>
              <a:xfrm>
                <a:off x="10240864" y="4209962"/>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4" name="Freeform: Shape 101">
                <a:extLst>
                  <a:ext uri="{FF2B5EF4-FFF2-40B4-BE49-F238E27FC236}">
                    <a16:creationId xmlns:a16="http://schemas.microsoft.com/office/drawing/2014/main" id="{BFCA3240-5E5C-2A4A-9652-4DABAAAD29E0}"/>
                  </a:ext>
                </a:extLst>
              </p:cNvPr>
              <p:cNvSpPr/>
              <p:nvPr/>
            </p:nvSpPr>
            <p:spPr>
              <a:xfrm>
                <a:off x="10240864" y="4165348"/>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5" name="Freeform: Shape 102">
                <a:extLst>
                  <a:ext uri="{FF2B5EF4-FFF2-40B4-BE49-F238E27FC236}">
                    <a16:creationId xmlns:a16="http://schemas.microsoft.com/office/drawing/2014/main" id="{F7330964-D292-6743-9319-F3AF63DABCA0}"/>
                  </a:ext>
                </a:extLst>
              </p:cNvPr>
              <p:cNvSpPr/>
              <p:nvPr/>
            </p:nvSpPr>
            <p:spPr>
              <a:xfrm>
                <a:off x="10240864" y="4120403"/>
                <a:ext cx="52876" cy="9914"/>
              </a:xfrm>
              <a:custGeom>
                <a:avLst/>
                <a:gdLst>
                  <a:gd name="connsiteX0" fmla="*/ 4957 w 52876"/>
                  <a:gd name="connsiteY0" fmla="*/ 4957 h 9914"/>
                  <a:gd name="connsiteX1" fmla="*/ 49902 w 52876"/>
                  <a:gd name="connsiteY1" fmla="*/ 4957 h 9914"/>
                </a:gdLst>
                <a:ahLst/>
                <a:cxnLst>
                  <a:cxn ang="0">
                    <a:pos x="connsiteX0" y="connsiteY0"/>
                  </a:cxn>
                  <a:cxn ang="0">
                    <a:pos x="connsiteX1" y="connsiteY1"/>
                  </a:cxn>
                </a:cxnLst>
                <a:rect l="l" t="t" r="r" b="b"/>
                <a:pathLst>
                  <a:path w="52876" h="9914">
                    <a:moveTo>
                      <a:pt x="4957" y="4957"/>
                    </a:moveTo>
                    <a:lnTo>
                      <a:pt x="49902" y="4957"/>
                    </a:lnTo>
                  </a:path>
                </a:pathLst>
              </a:custGeom>
              <a:ln w="19050" cap="flat">
                <a:solidFill>
                  <a:schemeClr val="tx1"/>
                </a:solidFill>
                <a:prstDash val="solid"/>
                <a:round/>
              </a:ln>
            </p:spPr>
            <p:txBody>
              <a:bodyPr rtlCol="0" anchor="ctr"/>
              <a:lstStyle/>
              <a:p>
                <a:endParaRPr lang="en-US" sz="1125" dirty="0"/>
              </a:p>
            </p:txBody>
          </p:sp>
          <p:sp>
            <p:nvSpPr>
              <p:cNvPr id="76" name="Freeform: Shape 103">
                <a:extLst>
                  <a:ext uri="{FF2B5EF4-FFF2-40B4-BE49-F238E27FC236}">
                    <a16:creationId xmlns:a16="http://schemas.microsoft.com/office/drawing/2014/main" id="{BD08DA5A-CB1A-0E4E-A5CC-7718B59E84A5}"/>
                  </a:ext>
                </a:extLst>
              </p:cNvPr>
              <p:cNvSpPr/>
              <p:nvPr/>
            </p:nvSpPr>
            <p:spPr>
              <a:xfrm>
                <a:off x="10069017" y="4141884"/>
                <a:ext cx="142105" cy="142105"/>
              </a:xfrm>
              <a:custGeom>
                <a:avLst/>
                <a:gdLst>
                  <a:gd name="connsiteX0" fmla="*/ 133182 w 142104"/>
                  <a:gd name="connsiteY0" fmla="*/ 139791 h 142104"/>
                  <a:gd name="connsiteX1" fmla="*/ 11567 w 142104"/>
                  <a:gd name="connsiteY1" fmla="*/ 139791 h 142104"/>
                  <a:gd name="connsiteX2" fmla="*/ 4957 w 142104"/>
                  <a:gd name="connsiteY2" fmla="*/ 133182 h 142104"/>
                  <a:gd name="connsiteX3" fmla="*/ 4957 w 142104"/>
                  <a:gd name="connsiteY3" fmla="*/ 11567 h 142104"/>
                  <a:gd name="connsiteX4" fmla="*/ 11567 w 142104"/>
                  <a:gd name="connsiteY4" fmla="*/ 4957 h 142104"/>
                  <a:gd name="connsiteX5" fmla="*/ 133182 w 142104"/>
                  <a:gd name="connsiteY5" fmla="*/ 4957 h 142104"/>
                  <a:gd name="connsiteX6" fmla="*/ 139791 w 142104"/>
                  <a:gd name="connsiteY6" fmla="*/ 11567 h 142104"/>
                  <a:gd name="connsiteX7" fmla="*/ 139791 w 142104"/>
                  <a:gd name="connsiteY7" fmla="*/ 133182 h 142104"/>
                  <a:gd name="connsiteX8" fmla="*/ 133182 w 142104"/>
                  <a:gd name="connsiteY8" fmla="*/ 139791 h 14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04" h="142104">
                    <a:moveTo>
                      <a:pt x="133182" y="139791"/>
                    </a:moveTo>
                    <a:lnTo>
                      <a:pt x="11567" y="139791"/>
                    </a:lnTo>
                    <a:cubicBezTo>
                      <a:pt x="7931" y="139791"/>
                      <a:pt x="4957" y="136817"/>
                      <a:pt x="4957" y="133182"/>
                    </a:cubicBezTo>
                    <a:lnTo>
                      <a:pt x="4957" y="11567"/>
                    </a:lnTo>
                    <a:cubicBezTo>
                      <a:pt x="4957" y="7931"/>
                      <a:pt x="7931" y="4957"/>
                      <a:pt x="11567" y="4957"/>
                    </a:cubicBezTo>
                    <a:lnTo>
                      <a:pt x="133182" y="4957"/>
                    </a:lnTo>
                    <a:cubicBezTo>
                      <a:pt x="136817" y="4957"/>
                      <a:pt x="139791" y="7931"/>
                      <a:pt x="139791" y="11567"/>
                    </a:cubicBezTo>
                    <a:lnTo>
                      <a:pt x="139791" y="133182"/>
                    </a:lnTo>
                    <a:cubicBezTo>
                      <a:pt x="139791" y="136817"/>
                      <a:pt x="136817" y="139791"/>
                      <a:pt x="133182" y="139791"/>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77" name="Group 76">
            <a:extLst>
              <a:ext uri="{FF2B5EF4-FFF2-40B4-BE49-F238E27FC236}">
                <a16:creationId xmlns:a16="http://schemas.microsoft.com/office/drawing/2014/main" id="{33819F92-158B-3D4F-A68C-4DE22C61E7DE}"/>
              </a:ext>
            </a:extLst>
          </p:cNvPr>
          <p:cNvGrpSpPr/>
          <p:nvPr/>
        </p:nvGrpSpPr>
        <p:grpSpPr>
          <a:xfrm>
            <a:off x="382322" y="3134561"/>
            <a:ext cx="2731269" cy="1422016"/>
            <a:chOff x="611715" y="5015297"/>
            <a:chExt cx="4370031" cy="2275226"/>
          </a:xfrm>
        </p:grpSpPr>
        <p:sp>
          <p:nvSpPr>
            <p:cNvPr id="78" name="Text Placeholder 3">
              <a:extLst>
                <a:ext uri="{FF2B5EF4-FFF2-40B4-BE49-F238E27FC236}">
                  <a16:creationId xmlns:a16="http://schemas.microsoft.com/office/drawing/2014/main" id="{FFED9B81-1153-A04B-82C8-54A7987D270D}"/>
                </a:ext>
              </a:extLst>
            </p:cNvPr>
            <p:cNvSpPr txBox="1">
              <a:spLocks/>
            </p:cNvSpPr>
            <p:nvPr/>
          </p:nvSpPr>
          <p:spPr>
            <a:xfrm>
              <a:off x="611715" y="6477993"/>
              <a:ext cx="4370031" cy="812530"/>
            </a:xfrm>
            <a:prstGeom prst="rect">
              <a:avLst/>
            </a:prstGeom>
          </p:spPr>
          <p:txBody>
            <a:bodyP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Digital media content aggregation and distribution  </a:t>
              </a:r>
            </a:p>
          </p:txBody>
        </p:sp>
        <p:grpSp>
          <p:nvGrpSpPr>
            <p:cNvPr id="79" name="Group 78">
              <a:extLst>
                <a:ext uri="{FF2B5EF4-FFF2-40B4-BE49-F238E27FC236}">
                  <a16:creationId xmlns:a16="http://schemas.microsoft.com/office/drawing/2014/main" id="{6F52BDF5-1FEE-1949-A8EF-BCBBA837F0B8}"/>
                </a:ext>
              </a:extLst>
            </p:cNvPr>
            <p:cNvGrpSpPr/>
            <p:nvPr/>
          </p:nvGrpSpPr>
          <p:grpSpPr>
            <a:xfrm>
              <a:off x="2026171" y="5015297"/>
              <a:ext cx="1541118" cy="1042196"/>
              <a:chOff x="3186400" y="5486506"/>
              <a:chExt cx="447364" cy="302534"/>
            </a:xfrm>
          </p:grpSpPr>
          <p:sp>
            <p:nvSpPr>
              <p:cNvPr id="80" name="Freeform: Shape 105">
                <a:extLst>
                  <a:ext uri="{FF2B5EF4-FFF2-40B4-BE49-F238E27FC236}">
                    <a16:creationId xmlns:a16="http://schemas.microsoft.com/office/drawing/2014/main" id="{85A2910B-0E8F-FC44-8077-6A33B94DD006}"/>
                  </a:ext>
                </a:extLst>
              </p:cNvPr>
              <p:cNvSpPr/>
              <p:nvPr/>
            </p:nvSpPr>
            <p:spPr>
              <a:xfrm>
                <a:off x="3186400" y="5486506"/>
                <a:ext cx="447364" cy="302534"/>
              </a:xfrm>
              <a:custGeom>
                <a:avLst/>
                <a:gdLst>
                  <a:gd name="connsiteX0" fmla="*/ 438030 w 447363"/>
                  <a:gd name="connsiteY0" fmla="*/ 298028 h 302533"/>
                  <a:gd name="connsiteX1" fmla="*/ 11265 w 447363"/>
                  <a:gd name="connsiteY1" fmla="*/ 298028 h 302533"/>
                  <a:gd name="connsiteX2" fmla="*/ 4828 w 447363"/>
                  <a:gd name="connsiteY2" fmla="*/ 291591 h 302533"/>
                  <a:gd name="connsiteX3" fmla="*/ 4828 w 447363"/>
                  <a:gd name="connsiteY3" fmla="*/ 11265 h 302533"/>
                  <a:gd name="connsiteX4" fmla="*/ 11265 w 447363"/>
                  <a:gd name="connsiteY4" fmla="*/ 4828 h 302533"/>
                  <a:gd name="connsiteX5" fmla="*/ 438030 w 447363"/>
                  <a:gd name="connsiteY5" fmla="*/ 4828 h 302533"/>
                  <a:gd name="connsiteX6" fmla="*/ 444467 w 447363"/>
                  <a:gd name="connsiteY6" fmla="*/ 11265 h 302533"/>
                  <a:gd name="connsiteX7" fmla="*/ 444467 w 447363"/>
                  <a:gd name="connsiteY7" fmla="*/ 291591 h 302533"/>
                  <a:gd name="connsiteX8" fmla="*/ 438030 w 447363"/>
                  <a:gd name="connsiteY8" fmla="*/ 298028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02533">
                    <a:moveTo>
                      <a:pt x="438030" y="298028"/>
                    </a:moveTo>
                    <a:lnTo>
                      <a:pt x="11265" y="298028"/>
                    </a:lnTo>
                    <a:cubicBezTo>
                      <a:pt x="7724" y="298028"/>
                      <a:pt x="4828" y="295131"/>
                      <a:pt x="4828" y="291591"/>
                    </a:cubicBezTo>
                    <a:lnTo>
                      <a:pt x="4828" y="11265"/>
                    </a:lnTo>
                    <a:cubicBezTo>
                      <a:pt x="4828" y="7724"/>
                      <a:pt x="7724" y="4828"/>
                      <a:pt x="11265" y="4828"/>
                    </a:cubicBezTo>
                    <a:lnTo>
                      <a:pt x="438030" y="4828"/>
                    </a:lnTo>
                    <a:cubicBezTo>
                      <a:pt x="441571" y="4828"/>
                      <a:pt x="444467" y="7724"/>
                      <a:pt x="444467" y="11265"/>
                    </a:cubicBezTo>
                    <a:lnTo>
                      <a:pt x="444467" y="291591"/>
                    </a:lnTo>
                    <a:cubicBezTo>
                      <a:pt x="444467" y="295131"/>
                      <a:pt x="441571" y="298028"/>
                      <a:pt x="438030" y="298028"/>
                    </a:cubicBezTo>
                    <a:close/>
                  </a:path>
                </a:pathLst>
              </a:custGeom>
              <a:noFill/>
              <a:ln w="19050" cap="flat">
                <a:solidFill>
                  <a:schemeClr val="tx1"/>
                </a:solidFill>
                <a:prstDash val="solid"/>
                <a:round/>
              </a:ln>
            </p:spPr>
            <p:txBody>
              <a:bodyPr rtlCol="0" anchor="ctr"/>
              <a:lstStyle/>
              <a:p>
                <a:endParaRPr lang="en-US" sz="1125" dirty="0"/>
              </a:p>
            </p:txBody>
          </p:sp>
          <p:sp>
            <p:nvSpPr>
              <p:cNvPr id="81" name="Freeform: Shape 106">
                <a:extLst>
                  <a:ext uri="{FF2B5EF4-FFF2-40B4-BE49-F238E27FC236}">
                    <a16:creationId xmlns:a16="http://schemas.microsoft.com/office/drawing/2014/main" id="{B49151D6-930A-3E4B-95EC-80DAE46CE442}"/>
                  </a:ext>
                </a:extLst>
              </p:cNvPr>
              <p:cNvSpPr/>
              <p:nvPr/>
            </p:nvSpPr>
            <p:spPr>
              <a:xfrm>
                <a:off x="3332839" y="5559887"/>
                <a:ext cx="154485" cy="154485"/>
              </a:xfrm>
              <a:custGeom>
                <a:avLst/>
                <a:gdLst>
                  <a:gd name="connsiteX0" fmla="*/ 151589 w 154485"/>
                  <a:gd name="connsiteY0" fmla="*/ 78208 h 154485"/>
                  <a:gd name="connsiteX1" fmla="*/ 78208 w 154485"/>
                  <a:gd name="connsiteY1" fmla="*/ 151589 h 154485"/>
                  <a:gd name="connsiteX2" fmla="*/ 4828 w 154485"/>
                  <a:gd name="connsiteY2" fmla="*/ 78208 h 154485"/>
                  <a:gd name="connsiteX3" fmla="*/ 78208 w 154485"/>
                  <a:gd name="connsiteY3" fmla="*/ 4828 h 154485"/>
                  <a:gd name="connsiteX4" fmla="*/ 151589 w 154485"/>
                  <a:gd name="connsiteY4" fmla="*/ 78208 h 15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85" h="154485">
                    <a:moveTo>
                      <a:pt x="151589" y="78208"/>
                    </a:moveTo>
                    <a:cubicBezTo>
                      <a:pt x="151589" y="118735"/>
                      <a:pt x="118735" y="151589"/>
                      <a:pt x="78208" y="151589"/>
                    </a:cubicBezTo>
                    <a:cubicBezTo>
                      <a:pt x="37681" y="151589"/>
                      <a:pt x="4828" y="118735"/>
                      <a:pt x="4828" y="78208"/>
                    </a:cubicBezTo>
                    <a:cubicBezTo>
                      <a:pt x="4828" y="37681"/>
                      <a:pt x="37681" y="4828"/>
                      <a:pt x="78208" y="4828"/>
                    </a:cubicBezTo>
                    <a:cubicBezTo>
                      <a:pt x="118735" y="4828"/>
                      <a:pt x="151589" y="37681"/>
                      <a:pt x="151589" y="78208"/>
                    </a:cubicBezTo>
                    <a:close/>
                  </a:path>
                </a:pathLst>
              </a:custGeom>
              <a:noFill/>
              <a:ln w="19050" cap="flat">
                <a:solidFill>
                  <a:srgbClr val="527FFF"/>
                </a:solidFill>
                <a:prstDash val="solid"/>
                <a:round/>
              </a:ln>
            </p:spPr>
            <p:txBody>
              <a:bodyPr rtlCol="0" anchor="ctr"/>
              <a:lstStyle/>
              <a:p>
                <a:endParaRPr lang="en-US" sz="1125" dirty="0"/>
              </a:p>
            </p:txBody>
          </p:sp>
          <p:sp>
            <p:nvSpPr>
              <p:cNvPr id="82" name="Freeform: Shape 107">
                <a:extLst>
                  <a:ext uri="{FF2B5EF4-FFF2-40B4-BE49-F238E27FC236}">
                    <a16:creationId xmlns:a16="http://schemas.microsoft.com/office/drawing/2014/main" id="{B7EC7E23-9F58-2E48-B67C-E667A85B1CA4}"/>
                  </a:ext>
                </a:extLst>
              </p:cNvPr>
              <p:cNvSpPr/>
              <p:nvPr/>
            </p:nvSpPr>
            <p:spPr>
              <a:xfrm>
                <a:off x="3379507" y="5588531"/>
                <a:ext cx="83680" cy="96553"/>
              </a:xfrm>
              <a:custGeom>
                <a:avLst/>
                <a:gdLst>
                  <a:gd name="connsiteX0" fmla="*/ 4828 w 83679"/>
                  <a:gd name="connsiteY0" fmla="*/ 93979 h 96553"/>
                  <a:gd name="connsiteX1" fmla="*/ 4828 w 83679"/>
                  <a:gd name="connsiteY1" fmla="*/ 4828 h 96553"/>
                  <a:gd name="connsiteX2" fmla="*/ 81749 w 83679"/>
                  <a:gd name="connsiteY2" fmla="*/ 49242 h 96553"/>
                  <a:gd name="connsiteX3" fmla="*/ 4828 w 83679"/>
                  <a:gd name="connsiteY3" fmla="*/ 93979 h 96553"/>
                </a:gdLst>
                <a:ahLst/>
                <a:cxnLst>
                  <a:cxn ang="0">
                    <a:pos x="connsiteX0" y="connsiteY0"/>
                  </a:cxn>
                  <a:cxn ang="0">
                    <a:pos x="connsiteX1" y="connsiteY1"/>
                  </a:cxn>
                  <a:cxn ang="0">
                    <a:pos x="connsiteX2" y="connsiteY2"/>
                  </a:cxn>
                  <a:cxn ang="0">
                    <a:pos x="connsiteX3" y="connsiteY3"/>
                  </a:cxn>
                </a:cxnLst>
                <a:rect l="l" t="t" r="r" b="b"/>
                <a:pathLst>
                  <a:path w="83679" h="96553">
                    <a:moveTo>
                      <a:pt x="4828" y="93979"/>
                    </a:moveTo>
                    <a:lnTo>
                      <a:pt x="4828" y="4828"/>
                    </a:lnTo>
                    <a:lnTo>
                      <a:pt x="81749" y="49242"/>
                    </a:lnTo>
                    <a:lnTo>
                      <a:pt x="4828" y="93979"/>
                    </a:lnTo>
                    <a:close/>
                  </a:path>
                </a:pathLst>
              </a:custGeom>
              <a:noFill/>
              <a:ln w="19050" cap="flat">
                <a:solidFill>
                  <a:srgbClr val="527FFF"/>
                </a:solidFill>
                <a:prstDash val="solid"/>
                <a:round/>
              </a:ln>
            </p:spPr>
            <p:txBody>
              <a:bodyPr rtlCol="0" anchor="ctr"/>
              <a:lstStyle/>
              <a:p>
                <a:endParaRPr lang="en-US" sz="1125" dirty="0"/>
              </a:p>
            </p:txBody>
          </p:sp>
          <p:sp>
            <p:nvSpPr>
              <p:cNvPr id="83" name="Freeform: Shape 108">
                <a:extLst>
                  <a:ext uri="{FF2B5EF4-FFF2-40B4-BE49-F238E27FC236}">
                    <a16:creationId xmlns:a16="http://schemas.microsoft.com/office/drawing/2014/main" id="{CDC67839-CE7B-0940-A2BC-1DE160165928}"/>
                  </a:ext>
                </a:extLst>
              </p:cNvPr>
              <p:cNvSpPr/>
              <p:nvPr/>
            </p:nvSpPr>
            <p:spPr>
              <a:xfrm>
                <a:off x="3216332"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4" name="Freeform: Shape 109">
                <a:extLst>
                  <a:ext uri="{FF2B5EF4-FFF2-40B4-BE49-F238E27FC236}">
                    <a16:creationId xmlns:a16="http://schemas.microsoft.com/office/drawing/2014/main" id="{9FEB8643-A67D-264A-9FC9-B0D7BA79BC85}"/>
                  </a:ext>
                </a:extLst>
              </p:cNvPr>
              <p:cNvSpPr/>
              <p:nvPr/>
            </p:nvSpPr>
            <p:spPr>
              <a:xfrm>
                <a:off x="3261068"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5" name="Freeform: Shape 110">
                <a:extLst>
                  <a:ext uri="{FF2B5EF4-FFF2-40B4-BE49-F238E27FC236}">
                    <a16:creationId xmlns:a16="http://schemas.microsoft.com/office/drawing/2014/main" id="{5C03308A-ABCE-FB41-A72D-4B1C70AE2FE1}"/>
                  </a:ext>
                </a:extLst>
              </p:cNvPr>
              <p:cNvSpPr/>
              <p:nvPr/>
            </p:nvSpPr>
            <p:spPr>
              <a:xfrm>
                <a:off x="3306448"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6" name="Freeform: Shape 111">
                <a:extLst>
                  <a:ext uri="{FF2B5EF4-FFF2-40B4-BE49-F238E27FC236}">
                    <a16:creationId xmlns:a16="http://schemas.microsoft.com/office/drawing/2014/main" id="{CCBB4734-A5AE-4E40-B0A0-6A3639709B5B}"/>
                  </a:ext>
                </a:extLst>
              </p:cNvPr>
              <p:cNvSpPr/>
              <p:nvPr/>
            </p:nvSpPr>
            <p:spPr>
              <a:xfrm>
                <a:off x="3350863"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7" name="Freeform: Shape 112">
                <a:extLst>
                  <a:ext uri="{FF2B5EF4-FFF2-40B4-BE49-F238E27FC236}">
                    <a16:creationId xmlns:a16="http://schemas.microsoft.com/office/drawing/2014/main" id="{A8560F45-23E8-E843-930A-C027451CE4D9}"/>
                  </a:ext>
                </a:extLst>
              </p:cNvPr>
              <p:cNvSpPr/>
              <p:nvPr/>
            </p:nvSpPr>
            <p:spPr>
              <a:xfrm>
                <a:off x="3395921"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8" name="Freeform: Shape 113">
                <a:extLst>
                  <a:ext uri="{FF2B5EF4-FFF2-40B4-BE49-F238E27FC236}">
                    <a16:creationId xmlns:a16="http://schemas.microsoft.com/office/drawing/2014/main" id="{5E04B2B9-28ED-394C-9E05-4BB649B1716B}"/>
                  </a:ext>
                </a:extLst>
              </p:cNvPr>
              <p:cNvSpPr/>
              <p:nvPr/>
            </p:nvSpPr>
            <p:spPr>
              <a:xfrm>
                <a:off x="3440979"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89" name="Freeform: Shape 114">
                <a:extLst>
                  <a:ext uri="{FF2B5EF4-FFF2-40B4-BE49-F238E27FC236}">
                    <a16:creationId xmlns:a16="http://schemas.microsoft.com/office/drawing/2014/main" id="{724FCBCC-2ABB-8648-BCA4-A76D672C6ECB}"/>
                  </a:ext>
                </a:extLst>
              </p:cNvPr>
              <p:cNvSpPr/>
              <p:nvPr/>
            </p:nvSpPr>
            <p:spPr>
              <a:xfrm>
                <a:off x="3485716"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0" name="Freeform: Shape 115">
                <a:extLst>
                  <a:ext uri="{FF2B5EF4-FFF2-40B4-BE49-F238E27FC236}">
                    <a16:creationId xmlns:a16="http://schemas.microsoft.com/office/drawing/2014/main" id="{3DAD4EA1-64BC-724B-AB22-676EA282BDCD}"/>
                  </a:ext>
                </a:extLst>
              </p:cNvPr>
              <p:cNvSpPr/>
              <p:nvPr/>
            </p:nvSpPr>
            <p:spPr>
              <a:xfrm>
                <a:off x="3530452"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1" name="Freeform: Shape 116">
                <a:extLst>
                  <a:ext uri="{FF2B5EF4-FFF2-40B4-BE49-F238E27FC236}">
                    <a16:creationId xmlns:a16="http://schemas.microsoft.com/office/drawing/2014/main" id="{6678078E-4537-8740-B479-22DAD3A8283D}"/>
                  </a:ext>
                </a:extLst>
              </p:cNvPr>
              <p:cNvSpPr/>
              <p:nvPr/>
            </p:nvSpPr>
            <p:spPr>
              <a:xfrm>
                <a:off x="3575832" y="5736258"/>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2" name="Freeform: Shape 117">
                <a:extLst>
                  <a:ext uri="{FF2B5EF4-FFF2-40B4-BE49-F238E27FC236}">
                    <a16:creationId xmlns:a16="http://schemas.microsoft.com/office/drawing/2014/main" id="{9EAB3FC8-5A18-9F45-9810-4CA3793FA391}"/>
                  </a:ext>
                </a:extLst>
              </p:cNvPr>
              <p:cNvSpPr/>
              <p:nvPr/>
            </p:nvSpPr>
            <p:spPr>
              <a:xfrm>
                <a:off x="3216332"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3" name="Freeform: Shape 118">
                <a:extLst>
                  <a:ext uri="{FF2B5EF4-FFF2-40B4-BE49-F238E27FC236}">
                    <a16:creationId xmlns:a16="http://schemas.microsoft.com/office/drawing/2014/main" id="{8A121C51-3FD3-7047-9488-700F504AC5A7}"/>
                  </a:ext>
                </a:extLst>
              </p:cNvPr>
              <p:cNvSpPr/>
              <p:nvPr/>
            </p:nvSpPr>
            <p:spPr>
              <a:xfrm>
                <a:off x="3261068"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4" name="Freeform: Shape 119">
                <a:extLst>
                  <a:ext uri="{FF2B5EF4-FFF2-40B4-BE49-F238E27FC236}">
                    <a16:creationId xmlns:a16="http://schemas.microsoft.com/office/drawing/2014/main" id="{EA19285C-BC8B-5C42-BE4B-A12B9106C330}"/>
                  </a:ext>
                </a:extLst>
              </p:cNvPr>
              <p:cNvSpPr/>
              <p:nvPr/>
            </p:nvSpPr>
            <p:spPr>
              <a:xfrm>
                <a:off x="3306448"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5" name="Freeform: Shape 120">
                <a:extLst>
                  <a:ext uri="{FF2B5EF4-FFF2-40B4-BE49-F238E27FC236}">
                    <a16:creationId xmlns:a16="http://schemas.microsoft.com/office/drawing/2014/main" id="{0A713538-C64E-1C4A-8E86-12680BF1B6D0}"/>
                  </a:ext>
                </a:extLst>
              </p:cNvPr>
              <p:cNvSpPr/>
              <p:nvPr/>
            </p:nvSpPr>
            <p:spPr>
              <a:xfrm>
                <a:off x="3350863"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6" name="Freeform: Shape 121">
                <a:extLst>
                  <a:ext uri="{FF2B5EF4-FFF2-40B4-BE49-F238E27FC236}">
                    <a16:creationId xmlns:a16="http://schemas.microsoft.com/office/drawing/2014/main" id="{304F505F-0A2F-B241-9E64-7397B92E0A0C}"/>
                  </a:ext>
                </a:extLst>
              </p:cNvPr>
              <p:cNvSpPr/>
              <p:nvPr/>
            </p:nvSpPr>
            <p:spPr>
              <a:xfrm>
                <a:off x="3395921"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7" name="Freeform: Shape 122">
                <a:extLst>
                  <a:ext uri="{FF2B5EF4-FFF2-40B4-BE49-F238E27FC236}">
                    <a16:creationId xmlns:a16="http://schemas.microsoft.com/office/drawing/2014/main" id="{50A0FC3A-60D5-4243-A1AA-567443ABC51A}"/>
                  </a:ext>
                </a:extLst>
              </p:cNvPr>
              <p:cNvSpPr/>
              <p:nvPr/>
            </p:nvSpPr>
            <p:spPr>
              <a:xfrm>
                <a:off x="3440979"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8" name="Freeform: Shape 123">
                <a:extLst>
                  <a:ext uri="{FF2B5EF4-FFF2-40B4-BE49-F238E27FC236}">
                    <a16:creationId xmlns:a16="http://schemas.microsoft.com/office/drawing/2014/main" id="{6C321F98-193B-5C42-B3F2-4AC210AA7E9E}"/>
                  </a:ext>
                </a:extLst>
              </p:cNvPr>
              <p:cNvSpPr/>
              <p:nvPr/>
            </p:nvSpPr>
            <p:spPr>
              <a:xfrm>
                <a:off x="3485716"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99" name="Freeform: Shape 124">
                <a:extLst>
                  <a:ext uri="{FF2B5EF4-FFF2-40B4-BE49-F238E27FC236}">
                    <a16:creationId xmlns:a16="http://schemas.microsoft.com/office/drawing/2014/main" id="{325F6581-4F88-7943-AD3A-2F697AD8BA4C}"/>
                  </a:ext>
                </a:extLst>
              </p:cNvPr>
              <p:cNvSpPr/>
              <p:nvPr/>
            </p:nvSpPr>
            <p:spPr>
              <a:xfrm>
                <a:off x="3530452"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sp>
            <p:nvSpPr>
              <p:cNvPr id="100" name="Freeform: Shape 125">
                <a:extLst>
                  <a:ext uri="{FF2B5EF4-FFF2-40B4-BE49-F238E27FC236}">
                    <a16:creationId xmlns:a16="http://schemas.microsoft.com/office/drawing/2014/main" id="{32B26807-4527-7748-8936-EE53C86F578E}"/>
                  </a:ext>
                </a:extLst>
              </p:cNvPr>
              <p:cNvSpPr/>
              <p:nvPr/>
            </p:nvSpPr>
            <p:spPr>
              <a:xfrm>
                <a:off x="3575832" y="5510323"/>
                <a:ext cx="28966" cy="28966"/>
              </a:xfrm>
              <a:custGeom>
                <a:avLst/>
                <a:gdLst>
                  <a:gd name="connsiteX0" fmla="*/ 4828 w 28966"/>
                  <a:gd name="connsiteY0" fmla="*/ 4828 h 28966"/>
                  <a:gd name="connsiteX1" fmla="*/ 25426 w 28966"/>
                  <a:gd name="connsiteY1" fmla="*/ 4828 h 28966"/>
                  <a:gd name="connsiteX2" fmla="*/ 25426 w 28966"/>
                  <a:gd name="connsiteY2" fmla="*/ 25426 h 28966"/>
                  <a:gd name="connsiteX3" fmla="*/ 4828 w 28966"/>
                  <a:gd name="connsiteY3" fmla="*/ 25426 h 28966"/>
                </a:gdLst>
                <a:ahLst/>
                <a:cxnLst>
                  <a:cxn ang="0">
                    <a:pos x="connsiteX0" y="connsiteY0"/>
                  </a:cxn>
                  <a:cxn ang="0">
                    <a:pos x="connsiteX1" y="connsiteY1"/>
                  </a:cxn>
                  <a:cxn ang="0">
                    <a:pos x="connsiteX2" y="connsiteY2"/>
                  </a:cxn>
                  <a:cxn ang="0">
                    <a:pos x="connsiteX3" y="connsiteY3"/>
                  </a:cxn>
                </a:cxnLst>
                <a:rect l="l" t="t" r="r" b="b"/>
                <a:pathLst>
                  <a:path w="28966" h="28966">
                    <a:moveTo>
                      <a:pt x="4828" y="4828"/>
                    </a:moveTo>
                    <a:lnTo>
                      <a:pt x="25426" y="4828"/>
                    </a:lnTo>
                    <a:lnTo>
                      <a:pt x="25426" y="25426"/>
                    </a:lnTo>
                    <a:lnTo>
                      <a:pt x="4828" y="25426"/>
                    </a:lnTo>
                    <a:close/>
                  </a:path>
                </a:pathLst>
              </a:custGeom>
              <a:noFill/>
              <a:ln w="19050" cap="flat">
                <a:solidFill>
                  <a:srgbClr val="527FFF"/>
                </a:solidFill>
                <a:prstDash val="solid"/>
                <a:round/>
              </a:ln>
            </p:spPr>
            <p:txBody>
              <a:bodyPr rtlCol="0" anchor="ctr"/>
              <a:lstStyle/>
              <a:p>
                <a:endParaRPr lang="en-US" sz="1125" dirty="0"/>
              </a:p>
            </p:txBody>
          </p:sp>
        </p:grpSp>
      </p:grpSp>
      <p:grpSp>
        <p:nvGrpSpPr>
          <p:cNvPr id="101" name="Group 100">
            <a:extLst>
              <a:ext uri="{FF2B5EF4-FFF2-40B4-BE49-F238E27FC236}">
                <a16:creationId xmlns:a16="http://schemas.microsoft.com/office/drawing/2014/main" id="{72C5CAB0-59B9-F34A-814D-98C8D0E70355}"/>
              </a:ext>
            </a:extLst>
          </p:cNvPr>
          <p:cNvGrpSpPr/>
          <p:nvPr/>
        </p:nvGrpSpPr>
        <p:grpSpPr>
          <a:xfrm>
            <a:off x="3277827" y="1205447"/>
            <a:ext cx="2588346" cy="1442815"/>
            <a:chOff x="5244523" y="1928715"/>
            <a:chExt cx="4141354" cy="2308505"/>
          </a:xfrm>
        </p:grpSpPr>
        <p:sp>
          <p:nvSpPr>
            <p:cNvPr id="102" name="Text Placeholder 3">
              <a:extLst>
                <a:ext uri="{FF2B5EF4-FFF2-40B4-BE49-F238E27FC236}">
                  <a16:creationId xmlns:a16="http://schemas.microsoft.com/office/drawing/2014/main" id="{23E2B82D-6838-0F47-9E6D-69CE854F2858}"/>
                </a:ext>
              </a:extLst>
            </p:cNvPr>
            <p:cNvSpPr txBox="1">
              <a:spLocks/>
            </p:cNvSpPr>
            <p:nvPr/>
          </p:nvSpPr>
          <p:spPr>
            <a:xfrm>
              <a:off x="5244523" y="3424690"/>
              <a:ext cx="4141354" cy="812530"/>
            </a:xfrm>
            <a:prstGeom prst="rect">
              <a:avLst/>
            </a:prstGeom>
          </p:spPr>
          <p:txBody>
            <a:bodyPr>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Customer relationship management applications </a:t>
              </a:r>
            </a:p>
          </p:txBody>
        </p:sp>
        <p:grpSp>
          <p:nvGrpSpPr>
            <p:cNvPr id="103" name="Group 102">
              <a:extLst>
                <a:ext uri="{FF2B5EF4-FFF2-40B4-BE49-F238E27FC236}">
                  <a16:creationId xmlns:a16="http://schemas.microsoft.com/office/drawing/2014/main" id="{CD0C3BCF-3C57-6645-92A6-B3D98C38D73B}"/>
                </a:ext>
              </a:extLst>
            </p:cNvPr>
            <p:cNvGrpSpPr/>
            <p:nvPr/>
          </p:nvGrpSpPr>
          <p:grpSpPr>
            <a:xfrm>
              <a:off x="6518061" y="1928715"/>
              <a:ext cx="1594278" cy="1229894"/>
              <a:chOff x="7825774" y="3048292"/>
              <a:chExt cx="457663" cy="353063"/>
            </a:xfrm>
          </p:grpSpPr>
          <p:sp>
            <p:nvSpPr>
              <p:cNvPr id="104" name="Freeform: Shape 127">
                <a:extLst>
                  <a:ext uri="{FF2B5EF4-FFF2-40B4-BE49-F238E27FC236}">
                    <a16:creationId xmlns:a16="http://schemas.microsoft.com/office/drawing/2014/main" id="{C0B6D86F-2941-2044-AB3F-891B3ACD1F41}"/>
                  </a:ext>
                </a:extLst>
              </p:cNvPr>
              <p:cNvSpPr/>
              <p:nvPr/>
            </p:nvSpPr>
            <p:spPr>
              <a:xfrm>
                <a:off x="7825774" y="3048292"/>
                <a:ext cx="292878" cy="231728"/>
              </a:xfrm>
              <a:custGeom>
                <a:avLst/>
                <a:gdLst>
                  <a:gd name="connsiteX0" fmla="*/ 93657 w 292878"/>
                  <a:gd name="connsiteY0" fmla="*/ 154164 h 231728"/>
                  <a:gd name="connsiteX1" fmla="*/ 14805 w 292878"/>
                  <a:gd name="connsiteY1" fmla="*/ 154164 h 231728"/>
                  <a:gd name="connsiteX2" fmla="*/ 4828 w 292878"/>
                  <a:gd name="connsiteY2" fmla="*/ 144186 h 231728"/>
                  <a:gd name="connsiteX3" fmla="*/ 4828 w 292878"/>
                  <a:gd name="connsiteY3" fmla="*/ 14805 h 231728"/>
                  <a:gd name="connsiteX4" fmla="*/ 14805 w 292878"/>
                  <a:gd name="connsiteY4" fmla="*/ 4828 h 231728"/>
                  <a:gd name="connsiteX5" fmla="*/ 280970 w 292878"/>
                  <a:gd name="connsiteY5" fmla="*/ 4828 h 231728"/>
                  <a:gd name="connsiteX6" fmla="*/ 290947 w 292878"/>
                  <a:gd name="connsiteY6" fmla="*/ 14805 h 231728"/>
                  <a:gd name="connsiteX7" fmla="*/ 290947 w 292878"/>
                  <a:gd name="connsiteY7" fmla="*/ 144186 h 231728"/>
                  <a:gd name="connsiteX8" fmla="*/ 280970 w 292878"/>
                  <a:gd name="connsiteY8" fmla="*/ 154164 h 231728"/>
                  <a:gd name="connsiteX9" fmla="*/ 196003 w 292878"/>
                  <a:gd name="connsiteY9" fmla="*/ 154164 h 231728"/>
                  <a:gd name="connsiteX10" fmla="*/ 189566 w 292878"/>
                  <a:gd name="connsiteY10" fmla="*/ 156738 h 231728"/>
                  <a:gd name="connsiteX11" fmla="*/ 111680 w 292878"/>
                  <a:gd name="connsiteY11" fmla="*/ 226257 h 231728"/>
                  <a:gd name="connsiteX12" fmla="*/ 103312 w 292878"/>
                  <a:gd name="connsiteY12" fmla="*/ 222716 h 231728"/>
                  <a:gd name="connsiteX13" fmla="*/ 103312 w 292878"/>
                  <a:gd name="connsiteY13" fmla="*/ 164141 h 231728"/>
                  <a:gd name="connsiteX14" fmla="*/ 93657 w 292878"/>
                  <a:gd name="connsiteY14" fmla="*/ 154164 h 23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878" h="231728">
                    <a:moveTo>
                      <a:pt x="93657" y="154164"/>
                    </a:moveTo>
                    <a:lnTo>
                      <a:pt x="14805" y="154164"/>
                    </a:lnTo>
                    <a:cubicBezTo>
                      <a:pt x="9333" y="154164"/>
                      <a:pt x="4828" y="149658"/>
                      <a:pt x="4828" y="144186"/>
                    </a:cubicBezTo>
                    <a:lnTo>
                      <a:pt x="4828" y="14805"/>
                    </a:lnTo>
                    <a:cubicBezTo>
                      <a:pt x="4828" y="9333"/>
                      <a:pt x="9333" y="4828"/>
                      <a:pt x="14805" y="4828"/>
                    </a:cubicBezTo>
                    <a:lnTo>
                      <a:pt x="280970" y="4828"/>
                    </a:lnTo>
                    <a:cubicBezTo>
                      <a:pt x="286442" y="4828"/>
                      <a:pt x="290947" y="9333"/>
                      <a:pt x="290947" y="14805"/>
                    </a:cubicBezTo>
                    <a:lnTo>
                      <a:pt x="290947" y="144186"/>
                    </a:lnTo>
                    <a:cubicBezTo>
                      <a:pt x="290947" y="149658"/>
                      <a:pt x="286442" y="154164"/>
                      <a:pt x="280970" y="154164"/>
                    </a:cubicBezTo>
                    <a:lnTo>
                      <a:pt x="196003" y="154164"/>
                    </a:lnTo>
                    <a:cubicBezTo>
                      <a:pt x="193429" y="154164"/>
                      <a:pt x="191176" y="155129"/>
                      <a:pt x="189566" y="156738"/>
                    </a:cubicBezTo>
                    <a:lnTo>
                      <a:pt x="111680" y="226257"/>
                    </a:lnTo>
                    <a:cubicBezTo>
                      <a:pt x="108462" y="229153"/>
                      <a:pt x="103312" y="226900"/>
                      <a:pt x="103312" y="222716"/>
                    </a:cubicBezTo>
                    <a:lnTo>
                      <a:pt x="103312" y="164141"/>
                    </a:lnTo>
                    <a:cubicBezTo>
                      <a:pt x="103634" y="158669"/>
                      <a:pt x="99128" y="154164"/>
                      <a:pt x="93657" y="154164"/>
                    </a:cubicBezTo>
                    <a:close/>
                  </a:path>
                </a:pathLst>
              </a:custGeom>
              <a:noFill/>
              <a:ln w="19050" cap="flat">
                <a:solidFill>
                  <a:srgbClr val="527FFF"/>
                </a:solidFill>
                <a:prstDash val="solid"/>
                <a:round/>
              </a:ln>
            </p:spPr>
            <p:txBody>
              <a:bodyPr rtlCol="0" anchor="ctr"/>
              <a:lstStyle/>
              <a:p>
                <a:endParaRPr lang="en-US" sz="1125" dirty="0"/>
              </a:p>
            </p:txBody>
          </p:sp>
          <p:sp>
            <p:nvSpPr>
              <p:cNvPr id="105" name="Freeform: Shape 128">
                <a:extLst>
                  <a:ext uri="{FF2B5EF4-FFF2-40B4-BE49-F238E27FC236}">
                    <a16:creationId xmlns:a16="http://schemas.microsoft.com/office/drawing/2014/main" id="{F8EECE30-357A-CC41-A493-A7DF55BA203B}"/>
                  </a:ext>
                </a:extLst>
              </p:cNvPr>
              <p:cNvSpPr/>
              <p:nvPr/>
            </p:nvSpPr>
            <p:spPr>
              <a:xfrm>
                <a:off x="7977685" y="3156753"/>
                <a:ext cx="305752" cy="244602"/>
              </a:xfrm>
              <a:custGeom>
                <a:avLst/>
                <a:gdLst>
                  <a:gd name="connsiteX0" fmla="*/ 163497 w 305752"/>
                  <a:gd name="connsiteY0" fmla="*/ 4828 h 244601"/>
                  <a:gd name="connsiteX1" fmla="*/ 290947 w 305752"/>
                  <a:gd name="connsiteY1" fmla="*/ 5150 h 244601"/>
                  <a:gd name="connsiteX2" fmla="*/ 300925 w 305752"/>
                  <a:gd name="connsiteY2" fmla="*/ 15127 h 244601"/>
                  <a:gd name="connsiteX3" fmla="*/ 300925 w 305752"/>
                  <a:gd name="connsiteY3" fmla="*/ 153198 h 244601"/>
                  <a:gd name="connsiteX4" fmla="*/ 290947 w 305752"/>
                  <a:gd name="connsiteY4" fmla="*/ 163175 h 244601"/>
                  <a:gd name="connsiteX5" fmla="*/ 212096 w 305752"/>
                  <a:gd name="connsiteY5" fmla="*/ 163175 h 244601"/>
                  <a:gd name="connsiteX6" fmla="*/ 202118 w 305752"/>
                  <a:gd name="connsiteY6" fmla="*/ 173152 h 244601"/>
                  <a:gd name="connsiteX7" fmla="*/ 202118 w 305752"/>
                  <a:gd name="connsiteY7" fmla="*/ 235912 h 244601"/>
                  <a:gd name="connsiteX8" fmla="*/ 193750 w 305752"/>
                  <a:gd name="connsiteY8" fmla="*/ 239452 h 244601"/>
                  <a:gd name="connsiteX9" fmla="*/ 111036 w 305752"/>
                  <a:gd name="connsiteY9" fmla="*/ 165428 h 244601"/>
                  <a:gd name="connsiteX10" fmla="*/ 104599 w 305752"/>
                  <a:gd name="connsiteY10" fmla="*/ 162853 h 244601"/>
                  <a:gd name="connsiteX11" fmla="*/ 14805 w 305752"/>
                  <a:gd name="connsiteY11" fmla="*/ 162853 h 244601"/>
                  <a:gd name="connsiteX12" fmla="*/ 4828 w 305752"/>
                  <a:gd name="connsiteY12" fmla="*/ 152876 h 244601"/>
                  <a:gd name="connsiteX13" fmla="*/ 4828 w 305752"/>
                  <a:gd name="connsiteY13" fmla="*/ 108462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5752" h="244601">
                    <a:moveTo>
                      <a:pt x="163497" y="4828"/>
                    </a:moveTo>
                    <a:lnTo>
                      <a:pt x="290947" y="5150"/>
                    </a:lnTo>
                    <a:cubicBezTo>
                      <a:pt x="296419" y="5150"/>
                      <a:pt x="300925" y="9655"/>
                      <a:pt x="300925" y="15127"/>
                    </a:cubicBezTo>
                    <a:lnTo>
                      <a:pt x="300925" y="153198"/>
                    </a:lnTo>
                    <a:cubicBezTo>
                      <a:pt x="300925" y="158669"/>
                      <a:pt x="296419" y="163175"/>
                      <a:pt x="290947" y="163175"/>
                    </a:cubicBezTo>
                    <a:lnTo>
                      <a:pt x="212096" y="163175"/>
                    </a:lnTo>
                    <a:cubicBezTo>
                      <a:pt x="206624" y="163175"/>
                      <a:pt x="202118" y="167681"/>
                      <a:pt x="202118" y="173152"/>
                    </a:cubicBezTo>
                    <a:lnTo>
                      <a:pt x="202118" y="235912"/>
                    </a:lnTo>
                    <a:cubicBezTo>
                      <a:pt x="202118" y="240096"/>
                      <a:pt x="196969" y="242349"/>
                      <a:pt x="193750" y="239452"/>
                    </a:cubicBezTo>
                    <a:lnTo>
                      <a:pt x="111036" y="165428"/>
                    </a:lnTo>
                    <a:cubicBezTo>
                      <a:pt x="109105" y="163819"/>
                      <a:pt x="106852" y="162853"/>
                      <a:pt x="104599" y="162853"/>
                    </a:cubicBezTo>
                    <a:lnTo>
                      <a:pt x="14805" y="162853"/>
                    </a:lnTo>
                    <a:cubicBezTo>
                      <a:pt x="9333" y="162853"/>
                      <a:pt x="4828" y="158347"/>
                      <a:pt x="4828" y="152876"/>
                    </a:cubicBezTo>
                    <a:lnTo>
                      <a:pt x="4828" y="108462"/>
                    </a:lnTo>
                  </a:path>
                </a:pathLst>
              </a:custGeom>
              <a:noFill/>
              <a:ln w="19050" cap="flat">
                <a:solidFill>
                  <a:schemeClr val="bg1"/>
                </a:solidFill>
                <a:prstDash val="solid"/>
                <a:round/>
              </a:ln>
            </p:spPr>
            <p:txBody>
              <a:bodyPr rtlCol="0" anchor="ctr"/>
              <a:lstStyle/>
              <a:p>
                <a:endParaRPr lang="en-US" sz="1125" dirty="0"/>
              </a:p>
            </p:txBody>
          </p:sp>
          <p:sp>
            <p:nvSpPr>
              <p:cNvPr id="106" name="Freeform: Shape 129">
                <a:extLst>
                  <a:ext uri="{FF2B5EF4-FFF2-40B4-BE49-F238E27FC236}">
                    <a16:creationId xmlns:a16="http://schemas.microsoft.com/office/drawing/2014/main" id="{01A921A4-1180-534D-9831-58B29D58A272}"/>
                  </a:ext>
                </a:extLst>
              </p:cNvPr>
              <p:cNvSpPr/>
              <p:nvPr/>
            </p:nvSpPr>
            <p:spPr>
              <a:xfrm>
                <a:off x="7881775" y="3105580"/>
                <a:ext cx="48277" cy="48277"/>
              </a:xfrm>
              <a:custGeom>
                <a:avLst/>
                <a:gdLst>
                  <a:gd name="connsiteX0" fmla="*/ 44093 w 48276"/>
                  <a:gd name="connsiteY0" fmla="*/ 24460 h 48276"/>
                  <a:gd name="connsiteX1" fmla="*/ 24460 w 48276"/>
                  <a:gd name="connsiteY1" fmla="*/ 44093 h 48276"/>
                  <a:gd name="connsiteX2" fmla="*/ 4828 w 48276"/>
                  <a:gd name="connsiteY2" fmla="*/ 24460 h 48276"/>
                  <a:gd name="connsiteX3" fmla="*/ 24460 w 48276"/>
                  <a:gd name="connsiteY3" fmla="*/ 4828 h 48276"/>
                  <a:gd name="connsiteX4" fmla="*/ 44093 w 48276"/>
                  <a:gd name="connsiteY4" fmla="*/ 24460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4093" y="24460"/>
                    </a:moveTo>
                    <a:cubicBezTo>
                      <a:pt x="44093" y="35303"/>
                      <a:pt x="35303" y="44093"/>
                      <a:pt x="24460" y="44093"/>
                    </a:cubicBezTo>
                    <a:cubicBezTo>
                      <a:pt x="13617" y="44093"/>
                      <a:pt x="4828" y="35303"/>
                      <a:pt x="4828" y="24460"/>
                    </a:cubicBezTo>
                    <a:cubicBezTo>
                      <a:pt x="4828" y="13617"/>
                      <a:pt x="13617" y="4828"/>
                      <a:pt x="24460" y="4828"/>
                    </a:cubicBezTo>
                    <a:cubicBezTo>
                      <a:pt x="35303" y="4828"/>
                      <a:pt x="44093" y="13617"/>
                      <a:pt x="44093" y="24460"/>
                    </a:cubicBezTo>
                    <a:close/>
                  </a:path>
                </a:pathLst>
              </a:custGeom>
              <a:noFill/>
              <a:ln w="19050" cap="flat">
                <a:solidFill>
                  <a:srgbClr val="527FFF"/>
                </a:solidFill>
                <a:prstDash val="solid"/>
                <a:round/>
              </a:ln>
            </p:spPr>
            <p:txBody>
              <a:bodyPr rtlCol="0" anchor="ctr"/>
              <a:lstStyle/>
              <a:p>
                <a:endParaRPr lang="en-US" sz="1125" dirty="0"/>
              </a:p>
            </p:txBody>
          </p:sp>
          <p:sp>
            <p:nvSpPr>
              <p:cNvPr id="107" name="Freeform: Shape 130">
                <a:extLst>
                  <a:ext uri="{FF2B5EF4-FFF2-40B4-BE49-F238E27FC236}">
                    <a16:creationId xmlns:a16="http://schemas.microsoft.com/office/drawing/2014/main" id="{660F13F7-B9A3-574F-A6DB-FD1727D1E2D5}"/>
                  </a:ext>
                </a:extLst>
              </p:cNvPr>
              <p:cNvSpPr/>
              <p:nvPr/>
            </p:nvSpPr>
            <p:spPr>
              <a:xfrm>
                <a:off x="7950972" y="3105580"/>
                <a:ext cx="48277" cy="48277"/>
              </a:xfrm>
              <a:custGeom>
                <a:avLst/>
                <a:gdLst>
                  <a:gd name="connsiteX0" fmla="*/ 44093 w 48276"/>
                  <a:gd name="connsiteY0" fmla="*/ 24460 h 48276"/>
                  <a:gd name="connsiteX1" fmla="*/ 24460 w 48276"/>
                  <a:gd name="connsiteY1" fmla="*/ 44093 h 48276"/>
                  <a:gd name="connsiteX2" fmla="*/ 4828 w 48276"/>
                  <a:gd name="connsiteY2" fmla="*/ 24460 h 48276"/>
                  <a:gd name="connsiteX3" fmla="*/ 24460 w 48276"/>
                  <a:gd name="connsiteY3" fmla="*/ 4828 h 48276"/>
                  <a:gd name="connsiteX4" fmla="*/ 44093 w 48276"/>
                  <a:gd name="connsiteY4" fmla="*/ 24460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4093" y="24460"/>
                    </a:moveTo>
                    <a:cubicBezTo>
                      <a:pt x="44093" y="35303"/>
                      <a:pt x="35303" y="44093"/>
                      <a:pt x="24460" y="44093"/>
                    </a:cubicBezTo>
                    <a:cubicBezTo>
                      <a:pt x="13617" y="44093"/>
                      <a:pt x="4828" y="35303"/>
                      <a:pt x="4828" y="24460"/>
                    </a:cubicBezTo>
                    <a:cubicBezTo>
                      <a:pt x="4828" y="13617"/>
                      <a:pt x="13617" y="4828"/>
                      <a:pt x="24460" y="4828"/>
                    </a:cubicBezTo>
                    <a:cubicBezTo>
                      <a:pt x="35303" y="4828"/>
                      <a:pt x="44093" y="13617"/>
                      <a:pt x="44093" y="24460"/>
                    </a:cubicBezTo>
                    <a:close/>
                  </a:path>
                </a:pathLst>
              </a:custGeom>
              <a:noFill/>
              <a:ln w="19050" cap="flat">
                <a:solidFill>
                  <a:srgbClr val="527FFF"/>
                </a:solidFill>
                <a:prstDash val="solid"/>
                <a:round/>
              </a:ln>
            </p:spPr>
            <p:txBody>
              <a:bodyPr rtlCol="0" anchor="ctr"/>
              <a:lstStyle/>
              <a:p>
                <a:endParaRPr lang="en-US" sz="1125" dirty="0"/>
              </a:p>
            </p:txBody>
          </p:sp>
          <p:sp>
            <p:nvSpPr>
              <p:cNvPr id="108" name="Freeform: Shape 131">
                <a:extLst>
                  <a:ext uri="{FF2B5EF4-FFF2-40B4-BE49-F238E27FC236}">
                    <a16:creationId xmlns:a16="http://schemas.microsoft.com/office/drawing/2014/main" id="{B80FCCB7-579E-9546-A394-7591153DCA70}"/>
                  </a:ext>
                </a:extLst>
              </p:cNvPr>
              <p:cNvSpPr/>
              <p:nvPr/>
            </p:nvSpPr>
            <p:spPr>
              <a:xfrm>
                <a:off x="8019846" y="3105580"/>
                <a:ext cx="48277" cy="48277"/>
              </a:xfrm>
              <a:custGeom>
                <a:avLst/>
                <a:gdLst>
                  <a:gd name="connsiteX0" fmla="*/ 44093 w 48276"/>
                  <a:gd name="connsiteY0" fmla="*/ 24460 h 48276"/>
                  <a:gd name="connsiteX1" fmla="*/ 24460 w 48276"/>
                  <a:gd name="connsiteY1" fmla="*/ 44093 h 48276"/>
                  <a:gd name="connsiteX2" fmla="*/ 4828 w 48276"/>
                  <a:gd name="connsiteY2" fmla="*/ 24460 h 48276"/>
                  <a:gd name="connsiteX3" fmla="*/ 24460 w 48276"/>
                  <a:gd name="connsiteY3" fmla="*/ 4828 h 48276"/>
                  <a:gd name="connsiteX4" fmla="*/ 44093 w 48276"/>
                  <a:gd name="connsiteY4" fmla="*/ 24460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4093" y="24460"/>
                    </a:moveTo>
                    <a:cubicBezTo>
                      <a:pt x="44093" y="35303"/>
                      <a:pt x="35303" y="44093"/>
                      <a:pt x="24460" y="44093"/>
                    </a:cubicBezTo>
                    <a:cubicBezTo>
                      <a:pt x="13617" y="44093"/>
                      <a:pt x="4828" y="35303"/>
                      <a:pt x="4828" y="24460"/>
                    </a:cubicBezTo>
                    <a:cubicBezTo>
                      <a:pt x="4828" y="13617"/>
                      <a:pt x="13617" y="4828"/>
                      <a:pt x="24460" y="4828"/>
                    </a:cubicBezTo>
                    <a:cubicBezTo>
                      <a:pt x="35303" y="4828"/>
                      <a:pt x="44093" y="13617"/>
                      <a:pt x="44093" y="24460"/>
                    </a:cubicBezTo>
                    <a:close/>
                  </a:path>
                </a:pathLst>
              </a:custGeom>
              <a:noFill/>
              <a:ln w="19050" cap="flat">
                <a:solidFill>
                  <a:srgbClr val="527FFF"/>
                </a:solidFill>
                <a:prstDash val="solid"/>
                <a:round/>
              </a:ln>
            </p:spPr>
            <p:txBody>
              <a:bodyPr rtlCol="0" anchor="ctr"/>
              <a:lstStyle/>
              <a:p>
                <a:endParaRPr lang="en-US" sz="1125" dirty="0"/>
              </a:p>
            </p:txBody>
          </p:sp>
        </p:grpSp>
      </p:grpSp>
      <p:grpSp>
        <p:nvGrpSpPr>
          <p:cNvPr id="109" name="Group 108">
            <a:extLst>
              <a:ext uri="{FF2B5EF4-FFF2-40B4-BE49-F238E27FC236}">
                <a16:creationId xmlns:a16="http://schemas.microsoft.com/office/drawing/2014/main" id="{2566295C-E337-174D-AD0D-AA61A3DA2AFC}"/>
              </a:ext>
            </a:extLst>
          </p:cNvPr>
          <p:cNvGrpSpPr/>
          <p:nvPr/>
        </p:nvGrpSpPr>
        <p:grpSpPr>
          <a:xfrm>
            <a:off x="6107839" y="1098606"/>
            <a:ext cx="2698143" cy="1555394"/>
            <a:chOff x="9772543" y="1757769"/>
            <a:chExt cx="4317028" cy="2488631"/>
          </a:xfrm>
        </p:grpSpPr>
        <p:sp>
          <p:nvSpPr>
            <p:cNvPr id="110" name="Text Placeholder 3">
              <a:extLst>
                <a:ext uri="{FF2B5EF4-FFF2-40B4-BE49-F238E27FC236}">
                  <a16:creationId xmlns:a16="http://schemas.microsoft.com/office/drawing/2014/main" id="{1585CB93-4661-774F-975C-4B8F4BDD47D9}"/>
                </a:ext>
              </a:extLst>
            </p:cNvPr>
            <p:cNvSpPr txBox="1">
              <a:spLocks/>
            </p:cNvSpPr>
            <p:nvPr/>
          </p:nvSpPr>
          <p:spPr>
            <a:xfrm>
              <a:off x="9772543" y="3433870"/>
              <a:ext cx="4317028" cy="812530"/>
            </a:xfrm>
            <a:prstGeom prst="rect">
              <a:avLst/>
            </a:prstGeom>
          </p:spPr>
          <p:txBody>
            <a:bodyPr wrap="square">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685799">
                <a:defRPr/>
              </a:pPr>
              <a:r>
                <a:rPr lang="en-US" sz="1500" dirty="0">
                  <a:solidFill>
                    <a:srgbClr val="F0F0F0"/>
                  </a:solidFill>
                </a:rPr>
                <a:t>Subscription based data products</a:t>
              </a:r>
            </a:p>
          </p:txBody>
        </p:sp>
        <p:grpSp>
          <p:nvGrpSpPr>
            <p:cNvPr id="111" name="Graphic 442">
              <a:extLst>
                <a:ext uri="{FF2B5EF4-FFF2-40B4-BE49-F238E27FC236}">
                  <a16:creationId xmlns:a16="http://schemas.microsoft.com/office/drawing/2014/main" id="{1E88F433-6721-B44C-B3FD-B453DFD70058}"/>
                </a:ext>
              </a:extLst>
            </p:cNvPr>
            <p:cNvGrpSpPr/>
            <p:nvPr/>
          </p:nvGrpSpPr>
          <p:grpSpPr>
            <a:xfrm>
              <a:off x="10890336" y="1757769"/>
              <a:ext cx="1881335" cy="1405976"/>
              <a:chOff x="1739942" y="7581534"/>
              <a:chExt cx="562056" cy="420042"/>
            </a:xfrm>
          </p:grpSpPr>
          <p:sp>
            <p:nvSpPr>
              <p:cNvPr id="112" name="Freeform: Shape 133">
                <a:extLst>
                  <a:ext uri="{FF2B5EF4-FFF2-40B4-BE49-F238E27FC236}">
                    <a16:creationId xmlns:a16="http://schemas.microsoft.com/office/drawing/2014/main" id="{2BBCAA71-D322-4E43-A9FD-CEDE91150546}"/>
                  </a:ext>
                </a:extLst>
              </p:cNvPr>
              <p:cNvSpPr/>
              <p:nvPr/>
            </p:nvSpPr>
            <p:spPr>
              <a:xfrm>
                <a:off x="2105673" y="7805251"/>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bg1"/>
                </a:solidFill>
                <a:prstDash val="solid"/>
                <a:round/>
              </a:ln>
            </p:spPr>
            <p:txBody>
              <a:bodyPr rtlCol="0" anchor="ctr"/>
              <a:lstStyle/>
              <a:p>
                <a:endParaRPr lang="en-US" sz="1125" dirty="0"/>
              </a:p>
            </p:txBody>
          </p:sp>
          <p:sp>
            <p:nvSpPr>
              <p:cNvPr id="113" name="Freeform: Shape 134">
                <a:extLst>
                  <a:ext uri="{FF2B5EF4-FFF2-40B4-BE49-F238E27FC236}">
                    <a16:creationId xmlns:a16="http://schemas.microsoft.com/office/drawing/2014/main" id="{66D4DBD2-A562-3448-B07B-81ADC73B0F8F}"/>
                  </a:ext>
                </a:extLst>
              </p:cNvPr>
              <p:cNvSpPr/>
              <p:nvPr/>
            </p:nvSpPr>
            <p:spPr>
              <a:xfrm>
                <a:off x="2162961" y="7861574"/>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bg1"/>
                </a:solidFill>
                <a:prstDash val="solid"/>
                <a:round/>
              </a:ln>
            </p:spPr>
            <p:txBody>
              <a:bodyPr rtlCol="0" anchor="ctr"/>
              <a:lstStyle/>
              <a:p>
                <a:endParaRPr lang="en-US" sz="1125" dirty="0"/>
              </a:p>
            </p:txBody>
          </p:sp>
          <p:sp>
            <p:nvSpPr>
              <p:cNvPr id="114" name="Freeform: Shape 135">
                <a:extLst>
                  <a:ext uri="{FF2B5EF4-FFF2-40B4-BE49-F238E27FC236}">
                    <a16:creationId xmlns:a16="http://schemas.microsoft.com/office/drawing/2014/main" id="{2AC49916-D367-634C-89F8-A30457C345B6}"/>
                  </a:ext>
                </a:extLst>
              </p:cNvPr>
              <p:cNvSpPr/>
              <p:nvPr/>
            </p:nvSpPr>
            <p:spPr>
              <a:xfrm>
                <a:off x="1881669" y="7724468"/>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rgbClr val="527FFF"/>
                </a:solidFill>
                <a:prstDash val="solid"/>
                <a:round/>
              </a:ln>
            </p:spPr>
            <p:txBody>
              <a:bodyPr rtlCol="0" anchor="ctr"/>
              <a:lstStyle/>
              <a:p>
                <a:endParaRPr lang="en-US" sz="1125" dirty="0"/>
              </a:p>
            </p:txBody>
          </p:sp>
          <p:sp>
            <p:nvSpPr>
              <p:cNvPr id="115" name="Freeform: Shape 136">
                <a:extLst>
                  <a:ext uri="{FF2B5EF4-FFF2-40B4-BE49-F238E27FC236}">
                    <a16:creationId xmlns:a16="http://schemas.microsoft.com/office/drawing/2014/main" id="{A92B58A8-6D29-7E46-8A16-238381E7096E}"/>
                  </a:ext>
                </a:extLst>
              </p:cNvPr>
              <p:cNvSpPr/>
              <p:nvPr/>
            </p:nvSpPr>
            <p:spPr>
              <a:xfrm>
                <a:off x="1826956" y="7941070"/>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rgbClr val="527FFF"/>
                </a:solidFill>
                <a:prstDash val="solid"/>
                <a:round/>
              </a:ln>
            </p:spPr>
            <p:txBody>
              <a:bodyPr rtlCol="0" anchor="ctr"/>
              <a:lstStyle/>
              <a:p>
                <a:endParaRPr lang="en-US" sz="1125" dirty="0"/>
              </a:p>
            </p:txBody>
          </p:sp>
          <p:sp>
            <p:nvSpPr>
              <p:cNvPr id="116" name="Freeform: Shape 137">
                <a:extLst>
                  <a:ext uri="{FF2B5EF4-FFF2-40B4-BE49-F238E27FC236}">
                    <a16:creationId xmlns:a16="http://schemas.microsoft.com/office/drawing/2014/main" id="{A5B47729-BF03-E044-99B7-1AE3680E8D7B}"/>
                  </a:ext>
                </a:extLst>
              </p:cNvPr>
              <p:cNvSpPr/>
              <p:nvPr/>
            </p:nvSpPr>
            <p:spPr>
              <a:xfrm>
                <a:off x="1861071" y="7706123"/>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rgbClr val="527FFF"/>
                </a:solidFill>
                <a:prstDash val="solid"/>
                <a:round/>
              </a:ln>
            </p:spPr>
            <p:txBody>
              <a:bodyPr rtlCol="0" anchor="ctr"/>
              <a:lstStyle/>
              <a:p>
                <a:endParaRPr lang="en-US" sz="1125" dirty="0"/>
              </a:p>
            </p:txBody>
          </p:sp>
          <p:sp>
            <p:nvSpPr>
              <p:cNvPr id="117" name="Freeform: Shape 138">
                <a:extLst>
                  <a:ext uri="{FF2B5EF4-FFF2-40B4-BE49-F238E27FC236}">
                    <a16:creationId xmlns:a16="http://schemas.microsoft.com/office/drawing/2014/main" id="{BB99E3E1-936B-2F4C-AFCE-E6352BDC1E99}"/>
                  </a:ext>
                </a:extLst>
              </p:cNvPr>
              <p:cNvSpPr/>
              <p:nvPr/>
            </p:nvSpPr>
            <p:spPr>
              <a:xfrm>
                <a:off x="1878622" y="7676503"/>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18" name="Freeform: Shape 139">
                <a:extLst>
                  <a:ext uri="{FF2B5EF4-FFF2-40B4-BE49-F238E27FC236}">
                    <a16:creationId xmlns:a16="http://schemas.microsoft.com/office/drawing/2014/main" id="{059713AF-F8DA-9347-AF35-EC61760AFBCA}"/>
                  </a:ext>
                </a:extLst>
              </p:cNvPr>
              <p:cNvSpPr/>
              <p:nvPr/>
            </p:nvSpPr>
            <p:spPr>
              <a:xfrm>
                <a:off x="1850099" y="7644481"/>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19" name="Freeform: Shape 140">
                <a:extLst>
                  <a:ext uri="{FF2B5EF4-FFF2-40B4-BE49-F238E27FC236}">
                    <a16:creationId xmlns:a16="http://schemas.microsoft.com/office/drawing/2014/main" id="{106C9195-19A2-894D-B497-E1F580A3C9D9}"/>
                  </a:ext>
                </a:extLst>
              </p:cNvPr>
              <p:cNvSpPr/>
              <p:nvPr/>
            </p:nvSpPr>
            <p:spPr>
              <a:xfrm>
                <a:off x="1889602" y="760128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0" name="Freeform: Shape 141">
                <a:extLst>
                  <a:ext uri="{FF2B5EF4-FFF2-40B4-BE49-F238E27FC236}">
                    <a16:creationId xmlns:a16="http://schemas.microsoft.com/office/drawing/2014/main" id="{DC37EBF5-F49E-5749-963B-1CA4F8FEB4D4}"/>
                  </a:ext>
                </a:extLst>
              </p:cNvPr>
              <p:cNvSpPr/>
              <p:nvPr/>
            </p:nvSpPr>
            <p:spPr>
              <a:xfrm>
                <a:off x="1739942" y="7581534"/>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1" name="Freeform: Shape 142">
                <a:extLst>
                  <a:ext uri="{FF2B5EF4-FFF2-40B4-BE49-F238E27FC236}">
                    <a16:creationId xmlns:a16="http://schemas.microsoft.com/office/drawing/2014/main" id="{B5A0C706-FEEE-FE4A-B5ED-E1B3122399E2}"/>
                  </a:ext>
                </a:extLst>
              </p:cNvPr>
              <p:cNvSpPr/>
              <p:nvPr/>
            </p:nvSpPr>
            <p:spPr>
              <a:xfrm>
                <a:off x="1921417" y="7667187"/>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2" name="Freeform: Shape 143">
                <a:extLst>
                  <a:ext uri="{FF2B5EF4-FFF2-40B4-BE49-F238E27FC236}">
                    <a16:creationId xmlns:a16="http://schemas.microsoft.com/office/drawing/2014/main" id="{491C12BA-E4AA-E94C-825B-46AE605D2AAD}"/>
                  </a:ext>
                </a:extLst>
              </p:cNvPr>
              <p:cNvSpPr/>
              <p:nvPr/>
            </p:nvSpPr>
            <p:spPr>
              <a:xfrm>
                <a:off x="1823248" y="7688253"/>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3" name="Freeform: Shape 144">
                <a:extLst>
                  <a:ext uri="{FF2B5EF4-FFF2-40B4-BE49-F238E27FC236}">
                    <a16:creationId xmlns:a16="http://schemas.microsoft.com/office/drawing/2014/main" id="{F0756EC4-0F8B-6C47-8479-46E1EEAB8727}"/>
                  </a:ext>
                </a:extLst>
              </p:cNvPr>
              <p:cNvSpPr/>
              <p:nvPr/>
            </p:nvSpPr>
            <p:spPr>
              <a:xfrm>
                <a:off x="1816802" y="7754123"/>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4" name="Freeform: Shape 145">
                <a:extLst>
                  <a:ext uri="{FF2B5EF4-FFF2-40B4-BE49-F238E27FC236}">
                    <a16:creationId xmlns:a16="http://schemas.microsoft.com/office/drawing/2014/main" id="{97774282-123E-F949-AA58-CEDCEF357F80}"/>
                  </a:ext>
                </a:extLst>
              </p:cNvPr>
              <p:cNvSpPr/>
              <p:nvPr/>
            </p:nvSpPr>
            <p:spPr>
              <a:xfrm>
                <a:off x="1773285" y="771462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5" name="Freeform: Shape 146">
                <a:extLst>
                  <a:ext uri="{FF2B5EF4-FFF2-40B4-BE49-F238E27FC236}">
                    <a16:creationId xmlns:a16="http://schemas.microsoft.com/office/drawing/2014/main" id="{610A89CE-C8BB-FD4C-B8D3-AE1580CA56C4}"/>
                  </a:ext>
                </a:extLst>
              </p:cNvPr>
              <p:cNvSpPr/>
              <p:nvPr/>
            </p:nvSpPr>
            <p:spPr>
              <a:xfrm>
                <a:off x="1796419" y="7640584"/>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bg1"/>
                </a:solidFill>
                <a:prstDash val="solid"/>
                <a:round/>
              </a:ln>
            </p:spPr>
            <p:txBody>
              <a:bodyPr rtlCol="0" anchor="ctr"/>
              <a:lstStyle/>
              <a:p>
                <a:endParaRPr lang="en-US" sz="1125" dirty="0"/>
              </a:p>
            </p:txBody>
          </p:sp>
          <p:sp>
            <p:nvSpPr>
              <p:cNvPr id="126" name="Freeform: Shape 147">
                <a:extLst>
                  <a:ext uri="{FF2B5EF4-FFF2-40B4-BE49-F238E27FC236}">
                    <a16:creationId xmlns:a16="http://schemas.microsoft.com/office/drawing/2014/main" id="{D82160B9-8BBF-0041-8D72-8E8CD3FCF9D5}"/>
                  </a:ext>
                </a:extLst>
              </p:cNvPr>
              <p:cNvSpPr/>
              <p:nvPr/>
            </p:nvSpPr>
            <p:spPr>
              <a:xfrm>
                <a:off x="1941693" y="7768722"/>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27" name="Freeform: Shape 148">
                <a:extLst>
                  <a:ext uri="{FF2B5EF4-FFF2-40B4-BE49-F238E27FC236}">
                    <a16:creationId xmlns:a16="http://schemas.microsoft.com/office/drawing/2014/main" id="{C8A46E42-B013-164C-8EF6-62AA6FE2B95D}"/>
                  </a:ext>
                </a:extLst>
              </p:cNvPr>
              <p:cNvSpPr/>
              <p:nvPr/>
            </p:nvSpPr>
            <p:spPr>
              <a:xfrm>
                <a:off x="2026054" y="7768521"/>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rgbClr val="527FFF"/>
              </a:solidFill>
              <a:ln w="9525" cap="flat">
                <a:noFill/>
                <a:prstDash val="solid"/>
                <a:miter/>
              </a:ln>
            </p:spPr>
            <p:txBody>
              <a:bodyPr rtlCol="0" anchor="ctr"/>
              <a:lstStyle/>
              <a:p>
                <a:endParaRPr lang="en-US" sz="1125" dirty="0"/>
              </a:p>
            </p:txBody>
          </p:sp>
          <p:sp>
            <p:nvSpPr>
              <p:cNvPr id="128" name="Freeform: Shape 149">
                <a:extLst>
                  <a:ext uri="{FF2B5EF4-FFF2-40B4-BE49-F238E27FC236}">
                    <a16:creationId xmlns:a16="http://schemas.microsoft.com/office/drawing/2014/main" id="{C428E61F-0888-0D45-AE3A-1D913AE152A9}"/>
                  </a:ext>
                </a:extLst>
              </p:cNvPr>
              <p:cNvSpPr/>
              <p:nvPr/>
            </p:nvSpPr>
            <p:spPr>
              <a:xfrm>
                <a:off x="1961648" y="7794791"/>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29" name="Freeform: Shape 150">
                <a:extLst>
                  <a:ext uri="{FF2B5EF4-FFF2-40B4-BE49-F238E27FC236}">
                    <a16:creationId xmlns:a16="http://schemas.microsoft.com/office/drawing/2014/main" id="{5875A71F-29CA-154C-B8C6-893F3025760C}"/>
                  </a:ext>
                </a:extLst>
              </p:cNvPr>
              <p:cNvSpPr/>
              <p:nvPr/>
            </p:nvSpPr>
            <p:spPr>
              <a:xfrm>
                <a:off x="2106065" y="7795059"/>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rgbClr val="527FFF"/>
              </a:solidFill>
              <a:ln w="9525" cap="flat">
                <a:noFill/>
                <a:prstDash val="solid"/>
                <a:miter/>
              </a:ln>
            </p:spPr>
            <p:txBody>
              <a:bodyPr rtlCol="0" anchor="ctr"/>
              <a:lstStyle/>
              <a:p>
                <a:endParaRPr lang="en-US" sz="1125" dirty="0"/>
              </a:p>
            </p:txBody>
          </p:sp>
          <p:sp>
            <p:nvSpPr>
              <p:cNvPr id="130" name="Freeform: Shape 151">
                <a:extLst>
                  <a:ext uri="{FF2B5EF4-FFF2-40B4-BE49-F238E27FC236}">
                    <a16:creationId xmlns:a16="http://schemas.microsoft.com/office/drawing/2014/main" id="{713DEAFA-55C2-C34E-BA13-DD68132327EA}"/>
                  </a:ext>
                </a:extLst>
              </p:cNvPr>
              <p:cNvSpPr/>
              <p:nvPr/>
            </p:nvSpPr>
            <p:spPr>
              <a:xfrm>
                <a:off x="2068500" y="7794791"/>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1" name="Freeform: Shape 152">
                <a:extLst>
                  <a:ext uri="{FF2B5EF4-FFF2-40B4-BE49-F238E27FC236}">
                    <a16:creationId xmlns:a16="http://schemas.microsoft.com/office/drawing/2014/main" id="{258A177C-2766-7D4C-8015-A9059585D385}"/>
                  </a:ext>
                </a:extLst>
              </p:cNvPr>
              <p:cNvSpPr/>
              <p:nvPr/>
            </p:nvSpPr>
            <p:spPr>
              <a:xfrm>
                <a:off x="1995763" y="7821182"/>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2" name="Freeform: Shape 153">
                <a:extLst>
                  <a:ext uri="{FF2B5EF4-FFF2-40B4-BE49-F238E27FC236}">
                    <a16:creationId xmlns:a16="http://schemas.microsoft.com/office/drawing/2014/main" id="{C960B3CC-1F95-7448-BE90-22F3E0AFE474}"/>
                  </a:ext>
                </a:extLst>
              </p:cNvPr>
              <p:cNvSpPr/>
              <p:nvPr/>
            </p:nvSpPr>
            <p:spPr>
              <a:xfrm>
                <a:off x="1971104" y="7821273"/>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rgbClr val="527FFF"/>
              </a:solidFill>
              <a:ln w="9525" cap="flat">
                <a:noFill/>
                <a:prstDash val="solid"/>
                <a:miter/>
              </a:ln>
            </p:spPr>
            <p:txBody>
              <a:bodyPr rtlCol="0" anchor="ctr"/>
              <a:lstStyle/>
              <a:p>
                <a:endParaRPr lang="en-US" sz="1125" dirty="0"/>
              </a:p>
            </p:txBody>
          </p:sp>
          <p:sp>
            <p:nvSpPr>
              <p:cNvPr id="133" name="Freeform: Shape 154">
                <a:extLst>
                  <a:ext uri="{FF2B5EF4-FFF2-40B4-BE49-F238E27FC236}">
                    <a16:creationId xmlns:a16="http://schemas.microsoft.com/office/drawing/2014/main" id="{C9BA677D-9BFB-F543-8E98-5AC34B67A454}"/>
                  </a:ext>
                </a:extLst>
              </p:cNvPr>
              <p:cNvSpPr/>
              <p:nvPr/>
            </p:nvSpPr>
            <p:spPr>
              <a:xfrm>
                <a:off x="1941693" y="7841459"/>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4" name="Freeform: Shape 155">
                <a:extLst>
                  <a:ext uri="{FF2B5EF4-FFF2-40B4-BE49-F238E27FC236}">
                    <a16:creationId xmlns:a16="http://schemas.microsoft.com/office/drawing/2014/main" id="{B613C692-7039-3448-B082-7A8B1AAFF72A}"/>
                  </a:ext>
                </a:extLst>
              </p:cNvPr>
              <p:cNvSpPr/>
              <p:nvPr/>
            </p:nvSpPr>
            <p:spPr>
              <a:xfrm>
                <a:off x="2007672" y="7841459"/>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5" name="Freeform: Shape 156">
                <a:extLst>
                  <a:ext uri="{FF2B5EF4-FFF2-40B4-BE49-F238E27FC236}">
                    <a16:creationId xmlns:a16="http://schemas.microsoft.com/office/drawing/2014/main" id="{678A5559-17E5-C149-ADB5-8C7528243D9E}"/>
                  </a:ext>
                </a:extLst>
              </p:cNvPr>
              <p:cNvSpPr/>
              <p:nvPr/>
            </p:nvSpPr>
            <p:spPr>
              <a:xfrm>
                <a:off x="2034385" y="7841459"/>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6" name="Freeform: Shape 157">
                <a:extLst>
                  <a:ext uri="{FF2B5EF4-FFF2-40B4-BE49-F238E27FC236}">
                    <a16:creationId xmlns:a16="http://schemas.microsoft.com/office/drawing/2014/main" id="{1A598A42-79F2-7B4F-B072-0160B719AA62}"/>
                  </a:ext>
                </a:extLst>
              </p:cNvPr>
              <p:cNvSpPr/>
              <p:nvPr/>
            </p:nvSpPr>
            <p:spPr>
              <a:xfrm>
                <a:off x="1961648" y="7867850"/>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rgbClr val="527FFF"/>
              </a:solidFill>
              <a:ln w="9525" cap="flat">
                <a:noFill/>
                <a:prstDash val="solid"/>
                <a:miter/>
              </a:ln>
            </p:spPr>
            <p:txBody>
              <a:bodyPr rtlCol="0" anchor="ctr"/>
              <a:lstStyle/>
              <a:p>
                <a:endParaRPr lang="en-US" sz="1125" dirty="0"/>
              </a:p>
            </p:txBody>
          </p:sp>
          <p:sp>
            <p:nvSpPr>
              <p:cNvPr id="137" name="Freeform: Shape 158">
                <a:extLst>
                  <a:ext uri="{FF2B5EF4-FFF2-40B4-BE49-F238E27FC236}">
                    <a16:creationId xmlns:a16="http://schemas.microsoft.com/office/drawing/2014/main" id="{CD35A9B9-915E-7C4B-960F-4EF0DD0E9D23}"/>
                  </a:ext>
                </a:extLst>
              </p:cNvPr>
              <p:cNvSpPr/>
              <p:nvPr/>
            </p:nvSpPr>
            <p:spPr>
              <a:xfrm>
                <a:off x="2002855" y="7867942"/>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rgbClr val="527FFF"/>
              </a:solidFill>
              <a:ln w="9525" cap="flat">
                <a:noFill/>
                <a:prstDash val="solid"/>
                <a:miter/>
              </a:ln>
            </p:spPr>
            <p:txBody>
              <a:bodyPr rtlCol="0" anchor="ctr"/>
              <a:lstStyle/>
              <a:p>
                <a:endParaRPr lang="en-US" sz="1125" dirty="0"/>
              </a:p>
            </p:txBody>
          </p:sp>
          <p:sp>
            <p:nvSpPr>
              <p:cNvPr id="138" name="Freeform: Shape 159">
                <a:extLst>
                  <a:ext uri="{FF2B5EF4-FFF2-40B4-BE49-F238E27FC236}">
                    <a16:creationId xmlns:a16="http://schemas.microsoft.com/office/drawing/2014/main" id="{D51E92D1-4315-4B40-BC9C-02ACECD9EB20}"/>
                  </a:ext>
                </a:extLst>
              </p:cNvPr>
              <p:cNvSpPr/>
              <p:nvPr/>
            </p:nvSpPr>
            <p:spPr>
              <a:xfrm>
                <a:off x="1914658" y="775069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39" name="Freeform: Shape 160">
                <a:extLst>
                  <a:ext uri="{FF2B5EF4-FFF2-40B4-BE49-F238E27FC236}">
                    <a16:creationId xmlns:a16="http://schemas.microsoft.com/office/drawing/2014/main" id="{8BE2CDD7-F64E-ED4A-990B-695C0D9EF67D}"/>
                  </a:ext>
                </a:extLst>
              </p:cNvPr>
              <p:cNvSpPr/>
              <p:nvPr/>
            </p:nvSpPr>
            <p:spPr>
              <a:xfrm>
                <a:off x="1914658" y="7772906"/>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40" name="Freeform: Shape 161">
                <a:extLst>
                  <a:ext uri="{FF2B5EF4-FFF2-40B4-BE49-F238E27FC236}">
                    <a16:creationId xmlns:a16="http://schemas.microsoft.com/office/drawing/2014/main" id="{C8BE21D3-795E-894D-A8C7-F59CF1459BCE}"/>
                  </a:ext>
                </a:extLst>
              </p:cNvPr>
              <p:cNvSpPr/>
              <p:nvPr/>
            </p:nvSpPr>
            <p:spPr>
              <a:xfrm>
                <a:off x="1914658" y="7795113"/>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41" name="Freeform: Shape 162">
                <a:extLst>
                  <a:ext uri="{FF2B5EF4-FFF2-40B4-BE49-F238E27FC236}">
                    <a16:creationId xmlns:a16="http://schemas.microsoft.com/office/drawing/2014/main" id="{F91AAD90-7DB1-FB47-B8A9-70AF01D8E552}"/>
                  </a:ext>
                </a:extLst>
              </p:cNvPr>
              <p:cNvSpPr/>
              <p:nvPr/>
            </p:nvSpPr>
            <p:spPr>
              <a:xfrm>
                <a:off x="1914658" y="78176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42" name="Freeform: Shape 163">
                <a:extLst>
                  <a:ext uri="{FF2B5EF4-FFF2-40B4-BE49-F238E27FC236}">
                    <a16:creationId xmlns:a16="http://schemas.microsoft.com/office/drawing/2014/main" id="{3174C21E-1D6C-D641-9504-4F66BDEEA300}"/>
                  </a:ext>
                </a:extLst>
              </p:cNvPr>
              <p:cNvSpPr/>
              <p:nvPr/>
            </p:nvSpPr>
            <p:spPr>
              <a:xfrm>
                <a:off x="1914658" y="78398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43" name="Freeform: Shape 164">
                <a:extLst>
                  <a:ext uri="{FF2B5EF4-FFF2-40B4-BE49-F238E27FC236}">
                    <a16:creationId xmlns:a16="http://schemas.microsoft.com/office/drawing/2014/main" id="{BFEAFC06-0DDE-1C4C-A62C-F16B961D8DA6}"/>
                  </a:ext>
                </a:extLst>
              </p:cNvPr>
              <p:cNvSpPr/>
              <p:nvPr/>
            </p:nvSpPr>
            <p:spPr>
              <a:xfrm>
                <a:off x="1914658" y="786205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sp>
            <p:nvSpPr>
              <p:cNvPr id="144" name="Freeform: Shape 165">
                <a:extLst>
                  <a:ext uri="{FF2B5EF4-FFF2-40B4-BE49-F238E27FC236}">
                    <a16:creationId xmlns:a16="http://schemas.microsoft.com/office/drawing/2014/main" id="{ECBB377E-EF71-D14F-8C43-304C20A970EF}"/>
                  </a:ext>
                </a:extLst>
              </p:cNvPr>
              <p:cNvSpPr/>
              <p:nvPr/>
            </p:nvSpPr>
            <p:spPr>
              <a:xfrm>
                <a:off x="1914658" y="788426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527FFF"/>
              </a:solidFill>
              <a:ln w="9525"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863242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nodeType="withEffect">
                                  <p:stCondLst>
                                    <p:cond delay="50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75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12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D78D-F122-7044-AED4-C37EC8313554}"/>
              </a:ext>
            </a:extLst>
          </p:cNvPr>
          <p:cNvSpPr>
            <a:spLocks noGrp="1"/>
          </p:cNvSpPr>
          <p:nvPr>
            <p:ph type="title"/>
          </p:nvPr>
        </p:nvSpPr>
        <p:spPr/>
        <p:txBody>
          <a:bodyPr/>
          <a:lstStyle/>
          <a:p>
            <a:r>
              <a:rPr lang="en-US" b="0" dirty="0"/>
              <a:t>Get started with AWS Transfer Family</a:t>
            </a:r>
          </a:p>
        </p:txBody>
      </p:sp>
      <p:sp>
        <p:nvSpPr>
          <p:cNvPr id="140" name="TextBox 139">
            <a:extLst>
              <a:ext uri="{FF2B5EF4-FFF2-40B4-BE49-F238E27FC236}">
                <a16:creationId xmlns:a16="http://schemas.microsoft.com/office/drawing/2014/main" id="{C114C37C-2547-394F-A918-1FF4033A9FD3}"/>
              </a:ext>
            </a:extLst>
          </p:cNvPr>
          <p:cNvSpPr txBox="1"/>
          <p:nvPr/>
        </p:nvSpPr>
        <p:spPr>
          <a:xfrm>
            <a:off x="840057" y="1010979"/>
            <a:ext cx="2083194" cy="207749"/>
          </a:xfrm>
          <a:prstGeom prst="rect">
            <a:avLst/>
          </a:prstGeom>
          <a:noFill/>
        </p:spPr>
        <p:txBody>
          <a:bodyPr wrap="square" lIns="0" tIns="0" rIns="0" bIns="0" rtlCol="0">
            <a:noAutofit/>
          </a:bodyPr>
          <a:lstStyle/>
          <a:p>
            <a:pPr defTabSz="685758">
              <a:lnSpc>
                <a:spcPct val="90000"/>
              </a:lnSpc>
              <a:spcAft>
                <a:spcPts val="1125"/>
              </a:spcAft>
              <a:defRPr/>
            </a:pPr>
            <a:r>
              <a:rPr lang="en-US" sz="1750" dirty="0">
                <a:solidFill>
                  <a:srgbClr val="FFFFFF"/>
                </a:solidFill>
                <a:latin typeface="Amazon Ember"/>
              </a:rPr>
              <a:t>Launch a server endpoint</a:t>
            </a:r>
          </a:p>
        </p:txBody>
      </p:sp>
      <p:sp>
        <p:nvSpPr>
          <p:cNvPr id="141" name="Oval 140">
            <a:extLst>
              <a:ext uri="{FF2B5EF4-FFF2-40B4-BE49-F238E27FC236}">
                <a16:creationId xmlns:a16="http://schemas.microsoft.com/office/drawing/2014/main" id="{A78FEEFB-F481-1A48-9BB4-FEC24B0DFCC8}"/>
              </a:ext>
            </a:extLst>
          </p:cNvPr>
          <p:cNvSpPr/>
          <p:nvPr/>
        </p:nvSpPr>
        <p:spPr bwMode="auto">
          <a:xfrm>
            <a:off x="379484" y="1030607"/>
            <a:ext cx="285750" cy="285750"/>
          </a:xfrm>
          <a:prstGeom prst="ellipse">
            <a:avLst/>
          </a:prstGeom>
          <a:solidFill>
            <a:srgbClr val="282828"/>
          </a:solidFill>
          <a:ln w="19050">
            <a:solidFill>
              <a:schemeClr val="accent2"/>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75" rIns="0" bIns="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1750" b="1" dirty="0">
                <a:solidFill>
                  <a:schemeClr val="accent2"/>
                </a:solidFill>
                <a:latin typeface="Amazon Ember"/>
                <a:cs typeface="Amazon Ember Regular" panose="020B0603020204020204" pitchFamily="34" charset="0"/>
              </a:rPr>
              <a:t>1</a:t>
            </a:r>
          </a:p>
        </p:txBody>
      </p:sp>
      <p:sp>
        <p:nvSpPr>
          <p:cNvPr id="144" name="TextBox 143">
            <a:extLst>
              <a:ext uri="{FF2B5EF4-FFF2-40B4-BE49-F238E27FC236}">
                <a16:creationId xmlns:a16="http://schemas.microsoft.com/office/drawing/2014/main" id="{87B4D62A-13DC-B747-8751-964400268E66}"/>
              </a:ext>
            </a:extLst>
          </p:cNvPr>
          <p:cNvSpPr txBox="1"/>
          <p:nvPr/>
        </p:nvSpPr>
        <p:spPr>
          <a:xfrm>
            <a:off x="3749991" y="1010979"/>
            <a:ext cx="2114550" cy="207749"/>
          </a:xfrm>
          <a:prstGeom prst="rect">
            <a:avLst/>
          </a:prstGeom>
          <a:noFill/>
        </p:spPr>
        <p:txBody>
          <a:bodyPr wrap="square" lIns="0" tIns="0" rIns="0" bIns="0" rtlCol="0">
            <a:noAutofit/>
          </a:bodyPr>
          <a:lstStyle/>
          <a:p>
            <a:pPr defTabSz="685758">
              <a:lnSpc>
                <a:spcPct val="90000"/>
              </a:lnSpc>
              <a:spcAft>
                <a:spcPts val="1125"/>
              </a:spcAft>
              <a:defRPr/>
            </a:pPr>
            <a:r>
              <a:rPr lang="en-US" sz="1750" dirty="0">
                <a:solidFill>
                  <a:srgbClr val="FFFFFF"/>
                </a:solidFill>
                <a:latin typeface="Amazon Ember"/>
              </a:rPr>
              <a:t>Select your target S3 </a:t>
            </a:r>
            <a:r>
              <a:rPr lang="en-US" sz="1750" dirty="0">
                <a:solidFill>
                  <a:srgbClr val="FFFFFF"/>
                </a:solidFill>
              </a:rPr>
              <a:t>bucket(s) or </a:t>
            </a:r>
            <a:r>
              <a:rPr lang="en-US" sz="1750" dirty="0">
                <a:solidFill>
                  <a:srgbClr val="FFFFFF"/>
                </a:solidFill>
                <a:latin typeface="Amazon Ember"/>
              </a:rPr>
              <a:t>EFS file share(s)</a:t>
            </a:r>
          </a:p>
        </p:txBody>
      </p:sp>
      <p:sp>
        <p:nvSpPr>
          <p:cNvPr id="145" name="Oval 144">
            <a:extLst>
              <a:ext uri="{FF2B5EF4-FFF2-40B4-BE49-F238E27FC236}">
                <a16:creationId xmlns:a16="http://schemas.microsoft.com/office/drawing/2014/main" id="{894E7841-784C-7E45-9C3E-9E9D9AA12A98}"/>
              </a:ext>
            </a:extLst>
          </p:cNvPr>
          <p:cNvSpPr/>
          <p:nvPr/>
        </p:nvSpPr>
        <p:spPr bwMode="auto">
          <a:xfrm>
            <a:off x="3300861" y="1030607"/>
            <a:ext cx="285750" cy="285750"/>
          </a:xfrm>
          <a:prstGeom prst="ellipse">
            <a:avLst/>
          </a:prstGeom>
          <a:solidFill>
            <a:srgbClr val="282828"/>
          </a:solidFill>
          <a:ln w="19050">
            <a:solidFill>
              <a:schemeClr val="accent2"/>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75" rIns="0" bIns="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1750" b="1" dirty="0">
                <a:solidFill>
                  <a:schemeClr val="accent2"/>
                </a:solidFill>
                <a:latin typeface="Amazon Ember"/>
                <a:cs typeface="Amazon Ember Regular" panose="020B0603020204020204" pitchFamily="34" charset="0"/>
              </a:rPr>
              <a:t>2</a:t>
            </a:r>
          </a:p>
        </p:txBody>
      </p:sp>
      <p:sp>
        <p:nvSpPr>
          <p:cNvPr id="148" name="TextBox 147">
            <a:extLst>
              <a:ext uri="{FF2B5EF4-FFF2-40B4-BE49-F238E27FC236}">
                <a16:creationId xmlns:a16="http://schemas.microsoft.com/office/drawing/2014/main" id="{0CE139D7-F11B-2346-9E79-143157C9FD15}"/>
              </a:ext>
            </a:extLst>
          </p:cNvPr>
          <p:cNvSpPr txBox="1"/>
          <p:nvPr/>
        </p:nvSpPr>
        <p:spPr>
          <a:xfrm>
            <a:off x="6826174" y="1038141"/>
            <a:ext cx="2114550" cy="207749"/>
          </a:xfrm>
          <a:prstGeom prst="rect">
            <a:avLst/>
          </a:prstGeom>
          <a:noFill/>
        </p:spPr>
        <p:txBody>
          <a:bodyPr wrap="square" lIns="0" tIns="0" rIns="0" bIns="0" rtlCol="0">
            <a:noAutofit/>
          </a:bodyPr>
          <a:lstStyle/>
          <a:p>
            <a:pPr defTabSz="685758">
              <a:lnSpc>
                <a:spcPct val="90000"/>
              </a:lnSpc>
              <a:spcAft>
                <a:spcPts val="1125"/>
              </a:spcAft>
              <a:defRPr/>
            </a:pPr>
            <a:r>
              <a:rPr lang="en-US" sz="1750" dirty="0">
                <a:solidFill>
                  <a:srgbClr val="FFFFFF"/>
                </a:solidFill>
                <a:latin typeface="Amazon Ember"/>
              </a:rPr>
              <a:t>Configure your users</a:t>
            </a:r>
          </a:p>
        </p:txBody>
      </p:sp>
      <p:sp>
        <p:nvSpPr>
          <p:cNvPr id="149" name="Oval 148">
            <a:extLst>
              <a:ext uri="{FF2B5EF4-FFF2-40B4-BE49-F238E27FC236}">
                <a16:creationId xmlns:a16="http://schemas.microsoft.com/office/drawing/2014/main" id="{8E88E9AB-4D2B-7A45-998C-F585083088E6}"/>
              </a:ext>
            </a:extLst>
          </p:cNvPr>
          <p:cNvSpPr/>
          <p:nvPr/>
        </p:nvSpPr>
        <p:spPr bwMode="auto">
          <a:xfrm>
            <a:off x="6381862" y="1030607"/>
            <a:ext cx="285750" cy="285750"/>
          </a:xfrm>
          <a:prstGeom prst="ellipse">
            <a:avLst/>
          </a:prstGeom>
          <a:solidFill>
            <a:srgbClr val="282828"/>
          </a:solidFill>
          <a:ln w="19050">
            <a:solidFill>
              <a:schemeClr val="accent2"/>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75" rIns="0" bIns="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1750" b="1" dirty="0">
                <a:solidFill>
                  <a:schemeClr val="accent2"/>
                </a:solidFill>
                <a:latin typeface="Amazon Ember"/>
                <a:cs typeface="Amazon Ember Regular" panose="020B0603020204020204" pitchFamily="34" charset="0"/>
              </a:rPr>
              <a:t>3</a:t>
            </a:r>
          </a:p>
        </p:txBody>
      </p:sp>
      <p:grpSp>
        <p:nvGrpSpPr>
          <p:cNvPr id="150" name="Group 149">
            <a:extLst>
              <a:ext uri="{FF2B5EF4-FFF2-40B4-BE49-F238E27FC236}">
                <a16:creationId xmlns:a16="http://schemas.microsoft.com/office/drawing/2014/main" id="{227CA6DD-55C7-8141-9223-6D541F5F363E}"/>
              </a:ext>
            </a:extLst>
          </p:cNvPr>
          <p:cNvGrpSpPr/>
          <p:nvPr/>
        </p:nvGrpSpPr>
        <p:grpSpPr>
          <a:xfrm>
            <a:off x="1302398" y="1928249"/>
            <a:ext cx="601176" cy="646089"/>
            <a:chOff x="2737462" y="2495073"/>
            <a:chExt cx="237615" cy="255368"/>
          </a:xfrm>
        </p:grpSpPr>
        <p:sp>
          <p:nvSpPr>
            <p:cNvPr id="151" name="Freeform: Shape 28">
              <a:extLst>
                <a:ext uri="{FF2B5EF4-FFF2-40B4-BE49-F238E27FC236}">
                  <a16:creationId xmlns:a16="http://schemas.microsoft.com/office/drawing/2014/main" id="{C1E5E42C-B55D-F24C-99ED-3577E72CF33D}"/>
                </a:ext>
              </a:extLst>
            </p:cNvPr>
            <p:cNvSpPr/>
            <p:nvPr/>
          </p:nvSpPr>
          <p:spPr>
            <a:xfrm>
              <a:off x="2737462" y="2495073"/>
              <a:ext cx="237615" cy="68280"/>
            </a:xfrm>
            <a:custGeom>
              <a:avLst/>
              <a:gdLst>
                <a:gd name="connsiteX0" fmla="*/ 229148 w 237614"/>
                <a:gd name="connsiteY0" fmla="*/ 65549 h 68280"/>
                <a:gd name="connsiteX1" fmla="*/ 9559 w 237614"/>
                <a:gd name="connsiteY1" fmla="*/ 65549 h 68280"/>
                <a:gd name="connsiteX2" fmla="*/ 4097 w 237614"/>
                <a:gd name="connsiteY2" fmla="*/ 60087 h 68280"/>
                <a:gd name="connsiteX3" fmla="*/ 4097 w 237614"/>
                <a:gd name="connsiteY3" fmla="*/ 9559 h 68280"/>
                <a:gd name="connsiteX4" fmla="*/ 9559 w 237614"/>
                <a:gd name="connsiteY4" fmla="*/ 4097 h 68280"/>
                <a:gd name="connsiteX5" fmla="*/ 229421 w 237614"/>
                <a:gd name="connsiteY5" fmla="*/ 4097 h 68280"/>
                <a:gd name="connsiteX6" fmla="*/ 234884 w 237614"/>
                <a:gd name="connsiteY6" fmla="*/ 9559 h 68280"/>
                <a:gd name="connsiteX7" fmla="*/ 234884 w 237614"/>
                <a:gd name="connsiteY7" fmla="*/ 60087 h 68280"/>
                <a:gd name="connsiteX8" fmla="*/ 229148 w 237614"/>
                <a:gd name="connsiteY8" fmla="*/ 65549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148" y="65549"/>
                  </a:moveTo>
                  <a:lnTo>
                    <a:pt x="9559" y="65549"/>
                  </a:lnTo>
                  <a:cubicBezTo>
                    <a:pt x="6555" y="65549"/>
                    <a:pt x="4097" y="63091"/>
                    <a:pt x="4097" y="60087"/>
                  </a:cubicBezTo>
                  <a:lnTo>
                    <a:pt x="4097" y="9559"/>
                  </a:lnTo>
                  <a:cubicBezTo>
                    <a:pt x="4097" y="6555"/>
                    <a:pt x="6555" y="4097"/>
                    <a:pt x="9559" y="4097"/>
                  </a:cubicBezTo>
                  <a:lnTo>
                    <a:pt x="229421" y="4097"/>
                  </a:lnTo>
                  <a:cubicBezTo>
                    <a:pt x="232426" y="4097"/>
                    <a:pt x="234884" y="6555"/>
                    <a:pt x="234884" y="9559"/>
                  </a:cubicBezTo>
                  <a:lnTo>
                    <a:pt x="234884" y="60087"/>
                  </a:lnTo>
                  <a:cubicBezTo>
                    <a:pt x="234611" y="63091"/>
                    <a:pt x="232152" y="65549"/>
                    <a:pt x="229148" y="65549"/>
                  </a:cubicBezTo>
                  <a:close/>
                </a:path>
              </a:pathLst>
            </a:custGeom>
            <a:noFill/>
            <a:ln w="19050" cap="flat">
              <a:solidFill>
                <a:srgbClr val="527FFF"/>
              </a:solidFill>
              <a:prstDash val="solid"/>
              <a:round/>
            </a:ln>
          </p:spPr>
          <p:txBody>
            <a:bodyPr rtlCol="0" anchor="ctr"/>
            <a:lstStyle/>
            <a:p>
              <a:endParaRPr lang="en-US" sz="1750" dirty="0"/>
            </a:p>
          </p:txBody>
        </p:sp>
        <p:sp>
          <p:nvSpPr>
            <p:cNvPr id="152" name="Freeform: Shape 29">
              <a:extLst>
                <a:ext uri="{FF2B5EF4-FFF2-40B4-BE49-F238E27FC236}">
                  <a16:creationId xmlns:a16="http://schemas.microsoft.com/office/drawing/2014/main" id="{3545112A-8441-254C-BC35-7EA31AF1CA92}"/>
                </a:ext>
              </a:extLst>
            </p:cNvPr>
            <p:cNvSpPr/>
            <p:nvPr/>
          </p:nvSpPr>
          <p:spPr>
            <a:xfrm>
              <a:off x="2737462" y="2578648"/>
              <a:ext cx="237615" cy="68280"/>
            </a:xfrm>
            <a:custGeom>
              <a:avLst/>
              <a:gdLst>
                <a:gd name="connsiteX0" fmla="*/ 229421 w 237614"/>
                <a:gd name="connsiteY0" fmla="*/ 65276 h 68280"/>
                <a:gd name="connsiteX1" fmla="*/ 9286 w 237614"/>
                <a:gd name="connsiteY1" fmla="*/ 65276 h 68280"/>
                <a:gd name="connsiteX2" fmla="*/ 4097 w 237614"/>
                <a:gd name="connsiteY2" fmla="*/ 60087 h 68280"/>
                <a:gd name="connsiteX3" fmla="*/ 4097 w 237614"/>
                <a:gd name="connsiteY3" fmla="*/ 9286 h 68280"/>
                <a:gd name="connsiteX4" fmla="*/ 9286 w 237614"/>
                <a:gd name="connsiteY4" fmla="*/ 4097 h 68280"/>
                <a:gd name="connsiteX5" fmla="*/ 229421 w 237614"/>
                <a:gd name="connsiteY5" fmla="*/ 4097 h 68280"/>
                <a:gd name="connsiteX6" fmla="*/ 234611 w 237614"/>
                <a:gd name="connsiteY6" fmla="*/ 9286 h 68280"/>
                <a:gd name="connsiteX7" fmla="*/ 234611 w 237614"/>
                <a:gd name="connsiteY7" fmla="*/ 60087 h 68280"/>
                <a:gd name="connsiteX8" fmla="*/ 229421 w 237614"/>
                <a:gd name="connsiteY8" fmla="*/ 65276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421" y="65276"/>
                  </a:moveTo>
                  <a:lnTo>
                    <a:pt x="9286" y="65276"/>
                  </a:lnTo>
                  <a:cubicBezTo>
                    <a:pt x="6282" y="65276"/>
                    <a:pt x="4097" y="62818"/>
                    <a:pt x="4097" y="60087"/>
                  </a:cubicBezTo>
                  <a:lnTo>
                    <a:pt x="4097" y="9286"/>
                  </a:lnTo>
                  <a:cubicBezTo>
                    <a:pt x="4097" y="6282"/>
                    <a:pt x="6555" y="4097"/>
                    <a:pt x="9286" y="4097"/>
                  </a:cubicBezTo>
                  <a:lnTo>
                    <a:pt x="229421" y="4097"/>
                  </a:lnTo>
                  <a:cubicBezTo>
                    <a:pt x="232426" y="4097"/>
                    <a:pt x="234611" y="6555"/>
                    <a:pt x="234611" y="9286"/>
                  </a:cubicBezTo>
                  <a:lnTo>
                    <a:pt x="234611" y="60087"/>
                  </a:lnTo>
                  <a:cubicBezTo>
                    <a:pt x="234611" y="63091"/>
                    <a:pt x="232426" y="65276"/>
                    <a:pt x="229421" y="65276"/>
                  </a:cubicBezTo>
                  <a:close/>
                </a:path>
              </a:pathLst>
            </a:custGeom>
            <a:noFill/>
            <a:ln w="19050" cap="flat">
              <a:solidFill>
                <a:srgbClr val="527FFF"/>
              </a:solidFill>
              <a:prstDash val="solid"/>
              <a:round/>
            </a:ln>
          </p:spPr>
          <p:txBody>
            <a:bodyPr rtlCol="0" anchor="ctr"/>
            <a:lstStyle/>
            <a:p>
              <a:endParaRPr lang="en-US" sz="1750" dirty="0"/>
            </a:p>
          </p:txBody>
        </p:sp>
        <p:sp>
          <p:nvSpPr>
            <p:cNvPr id="153" name="Freeform: Shape 30">
              <a:extLst>
                <a:ext uri="{FF2B5EF4-FFF2-40B4-BE49-F238E27FC236}">
                  <a16:creationId xmlns:a16="http://schemas.microsoft.com/office/drawing/2014/main" id="{260854AA-4BC8-E141-B015-2006F91B4119}"/>
                </a:ext>
              </a:extLst>
            </p:cNvPr>
            <p:cNvSpPr/>
            <p:nvPr/>
          </p:nvSpPr>
          <p:spPr>
            <a:xfrm>
              <a:off x="2768052" y="2556525"/>
              <a:ext cx="177528" cy="27312"/>
            </a:xfrm>
            <a:custGeom>
              <a:avLst/>
              <a:gdLst>
                <a:gd name="connsiteX0" fmla="*/ 4097 w 177528"/>
                <a:gd name="connsiteY0" fmla="*/ 4097 h 27312"/>
                <a:gd name="connsiteX1" fmla="*/ 173432 w 177528"/>
                <a:gd name="connsiteY1" fmla="*/ 4097 h 27312"/>
                <a:gd name="connsiteX2" fmla="*/ 173432 w 177528"/>
                <a:gd name="connsiteY2" fmla="*/ 24854 h 27312"/>
                <a:gd name="connsiteX3" fmla="*/ 4097 w 177528"/>
                <a:gd name="connsiteY3" fmla="*/ 24854 h 27312"/>
              </a:gdLst>
              <a:ahLst/>
              <a:cxnLst>
                <a:cxn ang="0">
                  <a:pos x="connsiteX0" y="connsiteY0"/>
                </a:cxn>
                <a:cxn ang="0">
                  <a:pos x="connsiteX1" y="connsiteY1"/>
                </a:cxn>
                <a:cxn ang="0">
                  <a:pos x="connsiteX2" y="connsiteY2"/>
                </a:cxn>
                <a:cxn ang="0">
                  <a:pos x="connsiteX3" y="connsiteY3"/>
                </a:cxn>
              </a:cxnLst>
              <a:rect l="l" t="t" r="r" b="b"/>
              <a:pathLst>
                <a:path w="177528" h="27312">
                  <a:moveTo>
                    <a:pt x="4097" y="4097"/>
                  </a:moveTo>
                  <a:lnTo>
                    <a:pt x="173432" y="4097"/>
                  </a:lnTo>
                  <a:lnTo>
                    <a:pt x="173432" y="24854"/>
                  </a:lnTo>
                  <a:lnTo>
                    <a:pt x="4097" y="24854"/>
                  </a:lnTo>
                  <a:close/>
                </a:path>
              </a:pathLst>
            </a:custGeom>
            <a:noFill/>
            <a:ln w="19050" cap="flat">
              <a:solidFill>
                <a:srgbClr val="527FFF"/>
              </a:solidFill>
              <a:prstDash val="solid"/>
              <a:round/>
            </a:ln>
          </p:spPr>
          <p:txBody>
            <a:bodyPr rtlCol="0" anchor="ctr"/>
            <a:lstStyle/>
            <a:p>
              <a:endParaRPr lang="en-US" sz="1750" dirty="0"/>
            </a:p>
          </p:txBody>
        </p:sp>
        <p:sp>
          <p:nvSpPr>
            <p:cNvPr id="154" name="Freeform: Shape 31">
              <a:extLst>
                <a:ext uri="{FF2B5EF4-FFF2-40B4-BE49-F238E27FC236}">
                  <a16:creationId xmlns:a16="http://schemas.microsoft.com/office/drawing/2014/main" id="{23546761-EE19-ED4E-BD57-3CA02A47BC4D}"/>
                </a:ext>
              </a:extLst>
            </p:cNvPr>
            <p:cNvSpPr/>
            <p:nvPr/>
          </p:nvSpPr>
          <p:spPr>
            <a:xfrm>
              <a:off x="2737462" y="2661677"/>
              <a:ext cx="237615" cy="68280"/>
            </a:xfrm>
            <a:custGeom>
              <a:avLst/>
              <a:gdLst>
                <a:gd name="connsiteX0" fmla="*/ 229148 w 237614"/>
                <a:gd name="connsiteY0" fmla="*/ 65549 h 68280"/>
                <a:gd name="connsiteX1" fmla="*/ 9559 w 237614"/>
                <a:gd name="connsiteY1" fmla="*/ 65549 h 68280"/>
                <a:gd name="connsiteX2" fmla="*/ 4097 w 237614"/>
                <a:gd name="connsiteY2" fmla="*/ 60087 h 68280"/>
                <a:gd name="connsiteX3" fmla="*/ 4097 w 237614"/>
                <a:gd name="connsiteY3" fmla="*/ 9559 h 68280"/>
                <a:gd name="connsiteX4" fmla="*/ 9559 w 237614"/>
                <a:gd name="connsiteY4" fmla="*/ 4097 h 68280"/>
                <a:gd name="connsiteX5" fmla="*/ 229421 w 237614"/>
                <a:gd name="connsiteY5" fmla="*/ 4097 h 68280"/>
                <a:gd name="connsiteX6" fmla="*/ 234884 w 237614"/>
                <a:gd name="connsiteY6" fmla="*/ 9559 h 68280"/>
                <a:gd name="connsiteX7" fmla="*/ 234884 w 237614"/>
                <a:gd name="connsiteY7" fmla="*/ 60087 h 68280"/>
                <a:gd name="connsiteX8" fmla="*/ 229148 w 237614"/>
                <a:gd name="connsiteY8" fmla="*/ 65549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68280">
                  <a:moveTo>
                    <a:pt x="229148" y="65549"/>
                  </a:moveTo>
                  <a:lnTo>
                    <a:pt x="9559" y="65549"/>
                  </a:lnTo>
                  <a:cubicBezTo>
                    <a:pt x="6555" y="65549"/>
                    <a:pt x="4097" y="63091"/>
                    <a:pt x="4097" y="60087"/>
                  </a:cubicBezTo>
                  <a:lnTo>
                    <a:pt x="4097" y="9559"/>
                  </a:lnTo>
                  <a:cubicBezTo>
                    <a:pt x="4097" y="6555"/>
                    <a:pt x="6555" y="4097"/>
                    <a:pt x="9559" y="4097"/>
                  </a:cubicBezTo>
                  <a:lnTo>
                    <a:pt x="229421" y="4097"/>
                  </a:lnTo>
                  <a:cubicBezTo>
                    <a:pt x="232426" y="4097"/>
                    <a:pt x="234884" y="6555"/>
                    <a:pt x="234884" y="9559"/>
                  </a:cubicBezTo>
                  <a:lnTo>
                    <a:pt x="234884" y="60087"/>
                  </a:lnTo>
                  <a:cubicBezTo>
                    <a:pt x="234611" y="63091"/>
                    <a:pt x="232152" y="65549"/>
                    <a:pt x="229148" y="65549"/>
                  </a:cubicBezTo>
                  <a:close/>
                </a:path>
              </a:pathLst>
            </a:custGeom>
            <a:noFill/>
            <a:ln w="19050" cap="flat">
              <a:solidFill>
                <a:srgbClr val="527FFF"/>
              </a:solidFill>
              <a:prstDash val="solid"/>
              <a:round/>
            </a:ln>
          </p:spPr>
          <p:txBody>
            <a:bodyPr rtlCol="0" anchor="ctr"/>
            <a:lstStyle/>
            <a:p>
              <a:endParaRPr lang="en-US" sz="1750" dirty="0"/>
            </a:p>
          </p:txBody>
        </p:sp>
        <p:sp>
          <p:nvSpPr>
            <p:cNvPr id="155" name="Freeform: Shape 32">
              <a:extLst>
                <a:ext uri="{FF2B5EF4-FFF2-40B4-BE49-F238E27FC236}">
                  <a16:creationId xmlns:a16="http://schemas.microsoft.com/office/drawing/2014/main" id="{7A5725F2-2124-2D42-B84C-A3162009C1CA}"/>
                </a:ext>
              </a:extLst>
            </p:cNvPr>
            <p:cNvSpPr/>
            <p:nvPr/>
          </p:nvSpPr>
          <p:spPr>
            <a:xfrm>
              <a:off x="2772422" y="2515011"/>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56" name="Freeform: Shape 33">
              <a:extLst>
                <a:ext uri="{FF2B5EF4-FFF2-40B4-BE49-F238E27FC236}">
                  <a16:creationId xmlns:a16="http://schemas.microsoft.com/office/drawing/2014/main" id="{48FF71BD-4323-1645-832D-51275B63AB56}"/>
                </a:ext>
              </a:extLst>
            </p:cNvPr>
            <p:cNvSpPr/>
            <p:nvPr/>
          </p:nvSpPr>
          <p:spPr>
            <a:xfrm>
              <a:off x="2823495" y="2515011"/>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57" name="Freeform: Shape 34">
              <a:extLst>
                <a:ext uri="{FF2B5EF4-FFF2-40B4-BE49-F238E27FC236}">
                  <a16:creationId xmlns:a16="http://schemas.microsoft.com/office/drawing/2014/main" id="{3F842238-A4E8-B741-A630-BAB6C49F22B2}"/>
                </a:ext>
              </a:extLst>
            </p:cNvPr>
            <p:cNvSpPr/>
            <p:nvPr/>
          </p:nvSpPr>
          <p:spPr>
            <a:xfrm>
              <a:off x="2768052" y="2640920"/>
              <a:ext cx="177528" cy="27312"/>
            </a:xfrm>
            <a:custGeom>
              <a:avLst/>
              <a:gdLst>
                <a:gd name="connsiteX0" fmla="*/ 4097 w 177528"/>
                <a:gd name="connsiteY0" fmla="*/ 4097 h 27312"/>
                <a:gd name="connsiteX1" fmla="*/ 173432 w 177528"/>
                <a:gd name="connsiteY1" fmla="*/ 4097 h 27312"/>
                <a:gd name="connsiteX2" fmla="*/ 173432 w 177528"/>
                <a:gd name="connsiteY2" fmla="*/ 24854 h 27312"/>
                <a:gd name="connsiteX3" fmla="*/ 4097 w 177528"/>
                <a:gd name="connsiteY3" fmla="*/ 24854 h 27312"/>
              </a:gdLst>
              <a:ahLst/>
              <a:cxnLst>
                <a:cxn ang="0">
                  <a:pos x="connsiteX0" y="connsiteY0"/>
                </a:cxn>
                <a:cxn ang="0">
                  <a:pos x="connsiteX1" y="connsiteY1"/>
                </a:cxn>
                <a:cxn ang="0">
                  <a:pos x="connsiteX2" y="connsiteY2"/>
                </a:cxn>
                <a:cxn ang="0">
                  <a:pos x="connsiteX3" y="connsiteY3"/>
                </a:cxn>
              </a:cxnLst>
              <a:rect l="l" t="t" r="r" b="b"/>
              <a:pathLst>
                <a:path w="177528" h="27312">
                  <a:moveTo>
                    <a:pt x="4097" y="4097"/>
                  </a:moveTo>
                  <a:lnTo>
                    <a:pt x="173432" y="4097"/>
                  </a:lnTo>
                  <a:lnTo>
                    <a:pt x="173432" y="24854"/>
                  </a:lnTo>
                  <a:lnTo>
                    <a:pt x="4097" y="24854"/>
                  </a:lnTo>
                  <a:close/>
                </a:path>
              </a:pathLst>
            </a:custGeom>
            <a:noFill/>
            <a:ln w="19050" cap="flat">
              <a:solidFill>
                <a:srgbClr val="527FFF"/>
              </a:solidFill>
              <a:prstDash val="solid"/>
              <a:round/>
            </a:ln>
          </p:spPr>
          <p:txBody>
            <a:bodyPr rtlCol="0" anchor="ctr"/>
            <a:lstStyle/>
            <a:p>
              <a:endParaRPr lang="en-US" sz="1750" dirty="0"/>
            </a:p>
          </p:txBody>
        </p:sp>
        <p:sp>
          <p:nvSpPr>
            <p:cNvPr id="158" name="Freeform: Shape 38">
              <a:extLst>
                <a:ext uri="{FF2B5EF4-FFF2-40B4-BE49-F238E27FC236}">
                  <a16:creationId xmlns:a16="http://schemas.microsoft.com/office/drawing/2014/main" id="{55D2CE8C-C1EE-6D4B-A66D-6D7DD7107735}"/>
                </a:ext>
              </a:extLst>
            </p:cNvPr>
            <p:cNvSpPr/>
            <p:nvPr/>
          </p:nvSpPr>
          <p:spPr>
            <a:xfrm>
              <a:off x="2867468" y="2598313"/>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59" name="Freeform: Shape 39">
              <a:extLst>
                <a:ext uri="{FF2B5EF4-FFF2-40B4-BE49-F238E27FC236}">
                  <a16:creationId xmlns:a16="http://schemas.microsoft.com/office/drawing/2014/main" id="{0BD51787-B753-D045-8E39-406336005200}"/>
                </a:ext>
              </a:extLst>
            </p:cNvPr>
            <p:cNvSpPr/>
            <p:nvPr/>
          </p:nvSpPr>
          <p:spPr>
            <a:xfrm>
              <a:off x="2918814" y="2598313"/>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60" name="Freeform: Shape 40">
              <a:extLst>
                <a:ext uri="{FF2B5EF4-FFF2-40B4-BE49-F238E27FC236}">
                  <a16:creationId xmlns:a16="http://schemas.microsoft.com/office/drawing/2014/main" id="{10B3F207-15AE-C349-A6C4-942F63DCB3C9}"/>
                </a:ext>
              </a:extLst>
            </p:cNvPr>
            <p:cNvSpPr/>
            <p:nvPr/>
          </p:nvSpPr>
          <p:spPr>
            <a:xfrm>
              <a:off x="2772422" y="2681615"/>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61" name="Freeform: Shape 41">
              <a:extLst>
                <a:ext uri="{FF2B5EF4-FFF2-40B4-BE49-F238E27FC236}">
                  <a16:creationId xmlns:a16="http://schemas.microsoft.com/office/drawing/2014/main" id="{33A4F8A4-38BB-0C48-8F90-F1B8A45267C7}"/>
                </a:ext>
              </a:extLst>
            </p:cNvPr>
            <p:cNvSpPr/>
            <p:nvPr/>
          </p:nvSpPr>
          <p:spPr>
            <a:xfrm>
              <a:off x="2823495" y="2681615"/>
              <a:ext cx="27312" cy="27312"/>
            </a:xfrm>
            <a:custGeom>
              <a:avLst/>
              <a:gdLst>
                <a:gd name="connsiteX0" fmla="*/ 4097 w 27312"/>
                <a:gd name="connsiteY0" fmla="*/ 4097 h 27312"/>
                <a:gd name="connsiteX1" fmla="*/ 25673 w 27312"/>
                <a:gd name="connsiteY1" fmla="*/ 4097 h 27312"/>
                <a:gd name="connsiteX2" fmla="*/ 25673 w 27312"/>
                <a:gd name="connsiteY2" fmla="*/ 25673 h 27312"/>
                <a:gd name="connsiteX3" fmla="*/ 4097 w 27312"/>
                <a:gd name="connsiteY3" fmla="*/ 25673 h 27312"/>
              </a:gdLst>
              <a:ahLst/>
              <a:cxnLst>
                <a:cxn ang="0">
                  <a:pos x="connsiteX0" y="connsiteY0"/>
                </a:cxn>
                <a:cxn ang="0">
                  <a:pos x="connsiteX1" y="connsiteY1"/>
                </a:cxn>
                <a:cxn ang="0">
                  <a:pos x="connsiteX2" y="connsiteY2"/>
                </a:cxn>
                <a:cxn ang="0">
                  <a:pos x="connsiteX3" y="connsiteY3"/>
                </a:cxn>
              </a:cxnLst>
              <a:rect l="l" t="t" r="r" b="b"/>
              <a:pathLst>
                <a:path w="27312" h="27312">
                  <a:moveTo>
                    <a:pt x="4097" y="4097"/>
                  </a:moveTo>
                  <a:lnTo>
                    <a:pt x="25673" y="4097"/>
                  </a:lnTo>
                  <a:lnTo>
                    <a:pt x="25673" y="25673"/>
                  </a:lnTo>
                  <a:lnTo>
                    <a:pt x="4097" y="25673"/>
                  </a:lnTo>
                  <a:close/>
                </a:path>
              </a:pathLst>
            </a:custGeom>
            <a:noFill/>
            <a:ln w="19050" cap="flat">
              <a:solidFill>
                <a:schemeClr val="tx1"/>
              </a:solidFill>
              <a:prstDash val="solid"/>
              <a:round/>
            </a:ln>
          </p:spPr>
          <p:txBody>
            <a:bodyPr rtlCol="0" anchor="ctr"/>
            <a:lstStyle/>
            <a:p>
              <a:endParaRPr lang="en-US" sz="1750" dirty="0"/>
            </a:p>
          </p:txBody>
        </p:sp>
        <p:sp>
          <p:nvSpPr>
            <p:cNvPr id="162" name="Freeform: Shape 42">
              <a:extLst>
                <a:ext uri="{FF2B5EF4-FFF2-40B4-BE49-F238E27FC236}">
                  <a16:creationId xmlns:a16="http://schemas.microsoft.com/office/drawing/2014/main" id="{A0D5F14F-3B84-5544-9E5B-8A7388309F47}"/>
                </a:ext>
              </a:extLst>
            </p:cNvPr>
            <p:cNvSpPr/>
            <p:nvPr/>
          </p:nvSpPr>
          <p:spPr>
            <a:xfrm>
              <a:off x="2760678" y="2723129"/>
              <a:ext cx="62818" cy="27312"/>
            </a:xfrm>
            <a:custGeom>
              <a:avLst/>
              <a:gdLst>
                <a:gd name="connsiteX0" fmla="*/ 4097 w 62817"/>
                <a:gd name="connsiteY0" fmla="*/ 4097 h 27312"/>
                <a:gd name="connsiteX1" fmla="*/ 59813 w 62817"/>
                <a:gd name="connsiteY1" fmla="*/ 4097 h 27312"/>
                <a:gd name="connsiteX2" fmla="*/ 59813 w 62817"/>
                <a:gd name="connsiteY2" fmla="*/ 24854 h 27312"/>
                <a:gd name="connsiteX3" fmla="*/ 4097 w 62817"/>
                <a:gd name="connsiteY3" fmla="*/ 24854 h 27312"/>
              </a:gdLst>
              <a:ahLst/>
              <a:cxnLst>
                <a:cxn ang="0">
                  <a:pos x="connsiteX0" y="connsiteY0"/>
                </a:cxn>
                <a:cxn ang="0">
                  <a:pos x="connsiteX1" y="connsiteY1"/>
                </a:cxn>
                <a:cxn ang="0">
                  <a:pos x="connsiteX2" y="connsiteY2"/>
                </a:cxn>
                <a:cxn ang="0">
                  <a:pos x="connsiteX3" y="connsiteY3"/>
                </a:cxn>
              </a:cxnLst>
              <a:rect l="l" t="t" r="r" b="b"/>
              <a:pathLst>
                <a:path w="62817" h="27312">
                  <a:moveTo>
                    <a:pt x="4097" y="4097"/>
                  </a:moveTo>
                  <a:lnTo>
                    <a:pt x="59813" y="4097"/>
                  </a:lnTo>
                  <a:lnTo>
                    <a:pt x="59813" y="24854"/>
                  </a:lnTo>
                  <a:lnTo>
                    <a:pt x="4097" y="24854"/>
                  </a:lnTo>
                  <a:close/>
                </a:path>
              </a:pathLst>
            </a:custGeom>
            <a:noFill/>
            <a:ln w="19050" cap="flat">
              <a:solidFill>
                <a:srgbClr val="527FFF"/>
              </a:solidFill>
              <a:prstDash val="solid"/>
              <a:round/>
            </a:ln>
          </p:spPr>
          <p:txBody>
            <a:bodyPr rtlCol="0" anchor="ctr"/>
            <a:lstStyle/>
            <a:p>
              <a:endParaRPr lang="en-US" sz="1750" dirty="0"/>
            </a:p>
          </p:txBody>
        </p:sp>
        <p:sp>
          <p:nvSpPr>
            <p:cNvPr id="163" name="Freeform: Shape 44">
              <a:extLst>
                <a:ext uri="{FF2B5EF4-FFF2-40B4-BE49-F238E27FC236}">
                  <a16:creationId xmlns:a16="http://schemas.microsoft.com/office/drawing/2014/main" id="{9E19A423-2E09-9143-A09B-6E1243E5D441}"/>
                </a:ext>
              </a:extLst>
            </p:cNvPr>
            <p:cNvSpPr/>
            <p:nvPr/>
          </p:nvSpPr>
          <p:spPr>
            <a:xfrm>
              <a:off x="2889864" y="2723129"/>
              <a:ext cx="62818" cy="27312"/>
            </a:xfrm>
            <a:custGeom>
              <a:avLst/>
              <a:gdLst>
                <a:gd name="connsiteX0" fmla="*/ 4097 w 62817"/>
                <a:gd name="connsiteY0" fmla="*/ 4097 h 27312"/>
                <a:gd name="connsiteX1" fmla="*/ 59813 w 62817"/>
                <a:gd name="connsiteY1" fmla="*/ 4097 h 27312"/>
                <a:gd name="connsiteX2" fmla="*/ 59813 w 62817"/>
                <a:gd name="connsiteY2" fmla="*/ 24854 h 27312"/>
                <a:gd name="connsiteX3" fmla="*/ 4097 w 62817"/>
                <a:gd name="connsiteY3" fmla="*/ 24854 h 27312"/>
              </a:gdLst>
              <a:ahLst/>
              <a:cxnLst>
                <a:cxn ang="0">
                  <a:pos x="connsiteX0" y="connsiteY0"/>
                </a:cxn>
                <a:cxn ang="0">
                  <a:pos x="connsiteX1" y="connsiteY1"/>
                </a:cxn>
                <a:cxn ang="0">
                  <a:pos x="connsiteX2" y="connsiteY2"/>
                </a:cxn>
                <a:cxn ang="0">
                  <a:pos x="connsiteX3" y="connsiteY3"/>
                </a:cxn>
              </a:cxnLst>
              <a:rect l="l" t="t" r="r" b="b"/>
              <a:pathLst>
                <a:path w="62817" h="27312">
                  <a:moveTo>
                    <a:pt x="4097" y="4097"/>
                  </a:moveTo>
                  <a:lnTo>
                    <a:pt x="59813" y="4097"/>
                  </a:lnTo>
                  <a:lnTo>
                    <a:pt x="59813" y="24854"/>
                  </a:lnTo>
                  <a:lnTo>
                    <a:pt x="4097" y="24854"/>
                  </a:lnTo>
                  <a:close/>
                </a:path>
              </a:pathLst>
            </a:custGeom>
            <a:noFill/>
            <a:ln w="19050" cap="flat">
              <a:solidFill>
                <a:srgbClr val="527FFF"/>
              </a:solidFill>
              <a:prstDash val="solid"/>
              <a:round/>
            </a:ln>
          </p:spPr>
          <p:txBody>
            <a:bodyPr rtlCol="0" anchor="ctr"/>
            <a:lstStyle/>
            <a:p>
              <a:endParaRPr lang="en-US" sz="1750" dirty="0"/>
            </a:p>
          </p:txBody>
        </p:sp>
      </p:grpSp>
      <p:grpSp>
        <p:nvGrpSpPr>
          <p:cNvPr id="164" name="Group 163">
            <a:extLst>
              <a:ext uri="{FF2B5EF4-FFF2-40B4-BE49-F238E27FC236}">
                <a16:creationId xmlns:a16="http://schemas.microsoft.com/office/drawing/2014/main" id="{0BB4D7C0-D798-D444-B7FA-C3436D474667}"/>
              </a:ext>
            </a:extLst>
          </p:cNvPr>
          <p:cNvGrpSpPr/>
          <p:nvPr/>
        </p:nvGrpSpPr>
        <p:grpSpPr>
          <a:xfrm>
            <a:off x="7407474" y="1864554"/>
            <a:ext cx="670685" cy="773479"/>
            <a:chOff x="11177928" y="2765122"/>
            <a:chExt cx="1312313" cy="1513447"/>
          </a:xfrm>
        </p:grpSpPr>
        <p:sp>
          <p:nvSpPr>
            <p:cNvPr id="165" name="Freeform: Shape 53">
              <a:extLst>
                <a:ext uri="{FF2B5EF4-FFF2-40B4-BE49-F238E27FC236}">
                  <a16:creationId xmlns:a16="http://schemas.microsoft.com/office/drawing/2014/main" id="{DAB3C3E7-4084-9B40-A9AC-B5E803839611}"/>
                </a:ext>
              </a:extLst>
            </p:cNvPr>
            <p:cNvSpPr/>
            <p:nvPr/>
          </p:nvSpPr>
          <p:spPr>
            <a:xfrm>
              <a:off x="11317726" y="2765122"/>
              <a:ext cx="387833" cy="387833"/>
            </a:xfrm>
            <a:custGeom>
              <a:avLst/>
              <a:gdLst>
                <a:gd name="connsiteX0" fmla="*/ 4957 w 142104"/>
                <a:gd name="connsiteY0" fmla="*/ 72374 h 142104"/>
                <a:gd name="connsiteX1" fmla="*/ 72374 w 142104"/>
                <a:gd name="connsiteY1" fmla="*/ 4957 h 142104"/>
                <a:gd name="connsiteX2" fmla="*/ 139791 w 142104"/>
                <a:gd name="connsiteY2" fmla="*/ 72374 h 142104"/>
                <a:gd name="connsiteX3" fmla="*/ 72374 w 142104"/>
                <a:gd name="connsiteY3" fmla="*/ 139791 h 142104"/>
                <a:gd name="connsiteX4" fmla="*/ 4957 w 142104"/>
                <a:gd name="connsiteY4" fmla="*/ 72374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2374"/>
                  </a:moveTo>
                  <a:cubicBezTo>
                    <a:pt x="4957" y="35030"/>
                    <a:pt x="35361" y="4957"/>
                    <a:pt x="72374" y="4957"/>
                  </a:cubicBezTo>
                  <a:cubicBezTo>
                    <a:pt x="109718" y="4957"/>
                    <a:pt x="139791" y="35361"/>
                    <a:pt x="139791" y="72374"/>
                  </a:cubicBezTo>
                  <a:cubicBezTo>
                    <a:pt x="139791" y="109718"/>
                    <a:pt x="109388" y="139791"/>
                    <a:pt x="72374" y="139791"/>
                  </a:cubicBezTo>
                  <a:cubicBezTo>
                    <a:pt x="35030" y="140122"/>
                    <a:pt x="4957" y="109718"/>
                    <a:pt x="4957" y="72374"/>
                  </a:cubicBezTo>
                </a:path>
              </a:pathLst>
            </a:custGeom>
            <a:noFill/>
            <a:ln w="19050" cap="flat">
              <a:solidFill>
                <a:srgbClr val="527FFF"/>
              </a:solidFill>
              <a:prstDash val="solid"/>
              <a:round/>
            </a:ln>
          </p:spPr>
          <p:txBody>
            <a:bodyPr rtlCol="0" anchor="ctr"/>
            <a:lstStyle/>
            <a:p>
              <a:endParaRPr lang="en-US" sz="1750" dirty="0"/>
            </a:p>
          </p:txBody>
        </p:sp>
        <p:sp>
          <p:nvSpPr>
            <p:cNvPr id="166" name="Freeform: Shape 54">
              <a:extLst>
                <a:ext uri="{FF2B5EF4-FFF2-40B4-BE49-F238E27FC236}">
                  <a16:creationId xmlns:a16="http://schemas.microsoft.com/office/drawing/2014/main" id="{9C0AEC78-BD28-A94E-8E5F-D9276E024B71}"/>
                </a:ext>
              </a:extLst>
            </p:cNvPr>
            <p:cNvSpPr/>
            <p:nvPr/>
          </p:nvSpPr>
          <p:spPr>
            <a:xfrm>
              <a:off x="11177928" y="3143934"/>
              <a:ext cx="559199" cy="360773"/>
            </a:xfrm>
            <a:custGeom>
              <a:avLst/>
              <a:gdLst>
                <a:gd name="connsiteX0" fmla="*/ 200599 w 204895"/>
                <a:gd name="connsiteY0" fmla="*/ 34370 h 132190"/>
                <a:gd name="connsiteX1" fmla="*/ 184406 w 204895"/>
                <a:gd name="connsiteY1" fmla="*/ 22472 h 132190"/>
                <a:gd name="connsiteX2" fmla="*/ 123598 w 204895"/>
                <a:gd name="connsiteY2" fmla="*/ 4957 h 132190"/>
                <a:gd name="connsiteX3" fmla="*/ 4957 w 204895"/>
                <a:gd name="connsiteY3" fmla="*/ 128225 h 132190"/>
                <a:gd name="connsiteX4" fmla="*/ 70391 w 204895"/>
                <a:gd name="connsiteY4" fmla="*/ 128225 h 13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95" h="132190">
                  <a:moveTo>
                    <a:pt x="200599" y="34370"/>
                  </a:moveTo>
                  <a:cubicBezTo>
                    <a:pt x="195642" y="30073"/>
                    <a:pt x="190354" y="25777"/>
                    <a:pt x="184406" y="22472"/>
                  </a:cubicBezTo>
                  <a:cubicBezTo>
                    <a:pt x="166560" y="11567"/>
                    <a:pt x="145740" y="4957"/>
                    <a:pt x="123598" y="4957"/>
                  </a:cubicBezTo>
                  <a:cubicBezTo>
                    <a:pt x="58164" y="4957"/>
                    <a:pt x="4957" y="60147"/>
                    <a:pt x="4957" y="128225"/>
                  </a:cubicBezTo>
                  <a:lnTo>
                    <a:pt x="70391" y="128225"/>
                  </a:lnTo>
                </a:path>
              </a:pathLst>
            </a:custGeom>
            <a:noFill/>
            <a:ln w="19050" cap="flat">
              <a:solidFill>
                <a:srgbClr val="527FFF"/>
              </a:solidFill>
              <a:prstDash val="solid"/>
              <a:round/>
            </a:ln>
          </p:spPr>
          <p:txBody>
            <a:bodyPr rtlCol="0" anchor="ctr"/>
            <a:lstStyle/>
            <a:p>
              <a:endParaRPr lang="en-US" sz="1750" dirty="0"/>
            </a:p>
          </p:txBody>
        </p:sp>
        <p:sp>
          <p:nvSpPr>
            <p:cNvPr id="167" name="Freeform: Shape 55">
              <a:extLst>
                <a:ext uri="{FF2B5EF4-FFF2-40B4-BE49-F238E27FC236}">
                  <a16:creationId xmlns:a16="http://schemas.microsoft.com/office/drawing/2014/main" id="{A02F8936-6396-104D-9A70-4466DE5A384D}"/>
                </a:ext>
              </a:extLst>
            </p:cNvPr>
            <p:cNvSpPr/>
            <p:nvPr/>
          </p:nvSpPr>
          <p:spPr>
            <a:xfrm>
              <a:off x="11813790" y="3532668"/>
              <a:ext cx="676451" cy="81175"/>
            </a:xfrm>
            <a:custGeom>
              <a:avLst/>
              <a:gdLst>
                <a:gd name="connsiteX0" fmla="*/ 4957 w 247857"/>
                <a:gd name="connsiteY0" fmla="*/ 24786 h 29742"/>
                <a:gd name="connsiteX1" fmla="*/ 230011 w 247857"/>
                <a:gd name="connsiteY1" fmla="*/ 24786 h 29742"/>
                <a:gd name="connsiteX2" fmla="*/ 242900 w 247857"/>
                <a:gd name="connsiteY2" fmla="*/ 20159 h 29742"/>
                <a:gd name="connsiteX3" fmla="*/ 244552 w 247857"/>
                <a:gd name="connsiteY3" fmla="*/ 18837 h 29742"/>
                <a:gd name="connsiteX4" fmla="*/ 244552 w 247857"/>
                <a:gd name="connsiteY4" fmla="*/ 4957 h 29742"/>
                <a:gd name="connsiteX5" fmla="*/ 172508 w 247857"/>
                <a:gd name="connsiteY5" fmla="*/ 4957 h 2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57" h="29742">
                  <a:moveTo>
                    <a:pt x="4957" y="24786"/>
                  </a:moveTo>
                  <a:lnTo>
                    <a:pt x="230011" y="24786"/>
                  </a:lnTo>
                  <a:cubicBezTo>
                    <a:pt x="234638" y="24786"/>
                    <a:pt x="239265" y="23133"/>
                    <a:pt x="242900" y="20159"/>
                  </a:cubicBezTo>
                  <a:lnTo>
                    <a:pt x="244552" y="18837"/>
                  </a:lnTo>
                  <a:lnTo>
                    <a:pt x="244552" y="4957"/>
                  </a:lnTo>
                  <a:lnTo>
                    <a:pt x="172508" y="4957"/>
                  </a:lnTo>
                </a:path>
              </a:pathLst>
            </a:custGeom>
            <a:noFill/>
            <a:ln w="19050" cap="flat">
              <a:solidFill>
                <a:srgbClr val="527FFF"/>
              </a:solidFill>
              <a:prstDash val="solid"/>
              <a:round/>
            </a:ln>
          </p:spPr>
          <p:txBody>
            <a:bodyPr rtlCol="0" anchor="ctr"/>
            <a:lstStyle/>
            <a:p>
              <a:endParaRPr lang="en-US" sz="1750" dirty="0"/>
            </a:p>
          </p:txBody>
        </p:sp>
        <p:sp>
          <p:nvSpPr>
            <p:cNvPr id="168" name="Freeform: Shape 56">
              <a:extLst>
                <a:ext uri="{FF2B5EF4-FFF2-40B4-BE49-F238E27FC236}">
                  <a16:creationId xmlns:a16="http://schemas.microsoft.com/office/drawing/2014/main" id="{65281A31-92C6-2548-B23F-181A443065F4}"/>
                </a:ext>
              </a:extLst>
            </p:cNvPr>
            <p:cNvSpPr/>
            <p:nvPr/>
          </p:nvSpPr>
          <p:spPr>
            <a:xfrm>
              <a:off x="11842652" y="3134011"/>
              <a:ext cx="505085" cy="351756"/>
            </a:xfrm>
            <a:custGeom>
              <a:avLst/>
              <a:gdLst>
                <a:gd name="connsiteX0" fmla="*/ 181762 w 185066"/>
                <a:gd name="connsiteY0" fmla="*/ 120954 h 128885"/>
                <a:gd name="connsiteX1" fmla="*/ 176805 w 185066"/>
                <a:gd name="connsiteY1" fmla="*/ 125911 h 128885"/>
                <a:gd name="connsiteX2" fmla="*/ 9914 w 185066"/>
                <a:gd name="connsiteY2" fmla="*/ 125911 h 128885"/>
                <a:gd name="connsiteX3" fmla="*/ 4957 w 185066"/>
                <a:gd name="connsiteY3" fmla="*/ 120954 h 128885"/>
                <a:gd name="connsiteX4" fmla="*/ 4957 w 185066"/>
                <a:gd name="connsiteY4" fmla="*/ 9914 h 128885"/>
                <a:gd name="connsiteX5" fmla="*/ 9914 w 185066"/>
                <a:gd name="connsiteY5" fmla="*/ 4957 h 128885"/>
                <a:gd name="connsiteX6" fmla="*/ 176144 w 185066"/>
                <a:gd name="connsiteY6" fmla="*/ 4957 h 128885"/>
                <a:gd name="connsiteX7" fmla="*/ 181101 w 185066"/>
                <a:gd name="connsiteY7" fmla="*/ 9914 h 128885"/>
                <a:gd name="connsiteX8" fmla="*/ 181762 w 185066"/>
                <a:gd name="connsiteY8" fmla="*/ 120954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128885">
                  <a:moveTo>
                    <a:pt x="181762" y="120954"/>
                  </a:moveTo>
                  <a:cubicBezTo>
                    <a:pt x="181762" y="123598"/>
                    <a:pt x="179448" y="125911"/>
                    <a:pt x="176805" y="125911"/>
                  </a:cubicBezTo>
                  <a:lnTo>
                    <a:pt x="9914" y="125911"/>
                  </a:lnTo>
                  <a:cubicBezTo>
                    <a:pt x="7270" y="125911"/>
                    <a:pt x="4957" y="123598"/>
                    <a:pt x="4957" y="120954"/>
                  </a:cubicBezTo>
                  <a:lnTo>
                    <a:pt x="4957" y="9914"/>
                  </a:lnTo>
                  <a:cubicBezTo>
                    <a:pt x="4957" y="7270"/>
                    <a:pt x="7270" y="4957"/>
                    <a:pt x="9914" y="4957"/>
                  </a:cubicBezTo>
                  <a:lnTo>
                    <a:pt x="176144" y="4957"/>
                  </a:lnTo>
                  <a:cubicBezTo>
                    <a:pt x="178788" y="4957"/>
                    <a:pt x="181101" y="7270"/>
                    <a:pt x="181101" y="9914"/>
                  </a:cubicBezTo>
                  <a:lnTo>
                    <a:pt x="181762" y="120954"/>
                  </a:lnTo>
                  <a:close/>
                </a:path>
              </a:pathLst>
            </a:custGeom>
            <a:noFill/>
            <a:ln w="19050" cap="flat">
              <a:solidFill>
                <a:srgbClr val="527FFF"/>
              </a:solidFill>
              <a:prstDash val="solid"/>
              <a:round/>
            </a:ln>
          </p:spPr>
          <p:txBody>
            <a:bodyPr rtlCol="0" anchor="ctr"/>
            <a:lstStyle/>
            <a:p>
              <a:endParaRPr lang="en-US" sz="1750" dirty="0"/>
            </a:p>
          </p:txBody>
        </p:sp>
        <p:sp>
          <p:nvSpPr>
            <p:cNvPr id="169" name="Freeform: Shape 57">
              <a:extLst>
                <a:ext uri="{FF2B5EF4-FFF2-40B4-BE49-F238E27FC236}">
                  <a16:creationId xmlns:a16="http://schemas.microsoft.com/office/drawing/2014/main" id="{7B515C19-2478-D74F-925B-BDA0878285D7}"/>
                </a:ext>
              </a:extLst>
            </p:cNvPr>
            <p:cNvSpPr/>
            <p:nvPr/>
          </p:nvSpPr>
          <p:spPr>
            <a:xfrm>
              <a:off x="11765988" y="3066368"/>
              <a:ext cx="658411" cy="487045"/>
            </a:xfrm>
            <a:custGeom>
              <a:avLst/>
              <a:gdLst>
                <a:gd name="connsiteX0" fmla="*/ 4957 w 241247"/>
                <a:gd name="connsiteY0" fmla="*/ 133512 h 178457"/>
                <a:gd name="connsiteX1" fmla="*/ 4957 w 241247"/>
                <a:gd name="connsiteY1" fmla="*/ 10575 h 178457"/>
                <a:gd name="connsiteX2" fmla="*/ 10575 w 241247"/>
                <a:gd name="connsiteY2" fmla="*/ 4957 h 178457"/>
                <a:gd name="connsiteX3" fmla="*/ 232986 w 241247"/>
                <a:gd name="connsiteY3" fmla="*/ 4957 h 178457"/>
                <a:gd name="connsiteX4" fmla="*/ 238604 w 241247"/>
                <a:gd name="connsiteY4" fmla="*/ 10575 h 178457"/>
                <a:gd name="connsiteX5" fmla="*/ 238604 w 241247"/>
                <a:gd name="connsiteY5" fmla="*/ 170195 h 178457"/>
                <a:gd name="connsiteX6" fmla="*/ 232986 w 241247"/>
                <a:gd name="connsiteY6" fmla="*/ 175813 h 178457"/>
                <a:gd name="connsiteX7" fmla="*/ 27099 w 241247"/>
                <a:gd name="connsiteY7" fmla="*/ 175813 h 17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47" h="178457">
                  <a:moveTo>
                    <a:pt x="4957" y="133512"/>
                  </a:moveTo>
                  <a:lnTo>
                    <a:pt x="4957" y="10575"/>
                  </a:lnTo>
                  <a:cubicBezTo>
                    <a:pt x="4957" y="7601"/>
                    <a:pt x="7601" y="4957"/>
                    <a:pt x="10575" y="4957"/>
                  </a:cubicBezTo>
                  <a:lnTo>
                    <a:pt x="232986" y="4957"/>
                  </a:lnTo>
                  <a:cubicBezTo>
                    <a:pt x="235960" y="4957"/>
                    <a:pt x="238604" y="7601"/>
                    <a:pt x="238604" y="10575"/>
                  </a:cubicBezTo>
                  <a:lnTo>
                    <a:pt x="238604" y="170195"/>
                  </a:lnTo>
                  <a:cubicBezTo>
                    <a:pt x="238604" y="173169"/>
                    <a:pt x="235960" y="175813"/>
                    <a:pt x="232986" y="175813"/>
                  </a:cubicBezTo>
                  <a:lnTo>
                    <a:pt x="27099" y="175813"/>
                  </a:lnTo>
                </a:path>
              </a:pathLst>
            </a:custGeom>
            <a:noFill/>
            <a:ln w="19050" cap="flat">
              <a:solidFill>
                <a:srgbClr val="527FFF"/>
              </a:solidFill>
              <a:prstDash val="solid"/>
              <a:round/>
            </a:ln>
          </p:spPr>
          <p:txBody>
            <a:bodyPr rtlCol="0" anchor="ctr"/>
            <a:lstStyle/>
            <a:p>
              <a:endParaRPr lang="en-US" sz="1750" dirty="0"/>
            </a:p>
          </p:txBody>
        </p:sp>
        <p:sp>
          <p:nvSpPr>
            <p:cNvPr id="170" name="Freeform: Shape 58">
              <a:extLst>
                <a:ext uri="{FF2B5EF4-FFF2-40B4-BE49-F238E27FC236}">
                  <a16:creationId xmlns:a16="http://schemas.microsoft.com/office/drawing/2014/main" id="{AD0720C2-0736-1B47-BE2A-2CD0AE62B5C5}"/>
                </a:ext>
              </a:extLst>
            </p:cNvPr>
            <p:cNvSpPr/>
            <p:nvPr/>
          </p:nvSpPr>
          <p:spPr>
            <a:xfrm>
              <a:off x="11398000" y="3401887"/>
              <a:ext cx="387833" cy="387833"/>
            </a:xfrm>
            <a:custGeom>
              <a:avLst/>
              <a:gdLst>
                <a:gd name="connsiteX0" fmla="*/ 4957 w 142104"/>
                <a:gd name="connsiteY0" fmla="*/ 72374 h 142104"/>
                <a:gd name="connsiteX1" fmla="*/ 72374 w 142104"/>
                <a:gd name="connsiteY1" fmla="*/ 4957 h 142104"/>
                <a:gd name="connsiteX2" fmla="*/ 139791 w 142104"/>
                <a:gd name="connsiteY2" fmla="*/ 72374 h 142104"/>
                <a:gd name="connsiteX3" fmla="*/ 72374 w 142104"/>
                <a:gd name="connsiteY3" fmla="*/ 139791 h 142104"/>
                <a:gd name="connsiteX4" fmla="*/ 4957 w 142104"/>
                <a:gd name="connsiteY4" fmla="*/ 72374 h 14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04" h="142104">
                  <a:moveTo>
                    <a:pt x="4957" y="72374"/>
                  </a:moveTo>
                  <a:cubicBezTo>
                    <a:pt x="4957" y="35030"/>
                    <a:pt x="35361" y="4957"/>
                    <a:pt x="72374" y="4957"/>
                  </a:cubicBezTo>
                  <a:cubicBezTo>
                    <a:pt x="109718" y="4957"/>
                    <a:pt x="139791" y="35361"/>
                    <a:pt x="139791" y="72374"/>
                  </a:cubicBezTo>
                  <a:cubicBezTo>
                    <a:pt x="139791" y="109718"/>
                    <a:pt x="109388" y="139791"/>
                    <a:pt x="72374" y="139791"/>
                  </a:cubicBezTo>
                  <a:cubicBezTo>
                    <a:pt x="35361" y="140122"/>
                    <a:pt x="4957" y="109718"/>
                    <a:pt x="4957" y="72374"/>
                  </a:cubicBezTo>
                </a:path>
              </a:pathLst>
            </a:custGeom>
            <a:noFill/>
            <a:ln w="19050" cap="flat">
              <a:solidFill>
                <a:srgbClr val="527FFF"/>
              </a:solidFill>
              <a:prstDash val="solid"/>
              <a:round/>
            </a:ln>
          </p:spPr>
          <p:txBody>
            <a:bodyPr rtlCol="0" anchor="ctr"/>
            <a:lstStyle/>
            <a:p>
              <a:endParaRPr lang="en-US" sz="1750" dirty="0"/>
            </a:p>
          </p:txBody>
        </p:sp>
        <p:sp>
          <p:nvSpPr>
            <p:cNvPr id="171" name="Freeform: Shape 59">
              <a:extLst>
                <a:ext uri="{FF2B5EF4-FFF2-40B4-BE49-F238E27FC236}">
                  <a16:creationId xmlns:a16="http://schemas.microsoft.com/office/drawing/2014/main" id="{B7D1F9B4-F1B7-8346-B10E-DEA1C9CB5B78}"/>
                </a:ext>
              </a:extLst>
            </p:cNvPr>
            <p:cNvSpPr/>
            <p:nvPr/>
          </p:nvSpPr>
          <p:spPr>
            <a:xfrm>
              <a:off x="11258199" y="3781601"/>
              <a:ext cx="577239" cy="360773"/>
            </a:xfrm>
            <a:custGeom>
              <a:avLst/>
              <a:gdLst>
                <a:gd name="connsiteX0" fmla="*/ 167551 w 211504"/>
                <a:gd name="connsiteY0" fmla="*/ 13549 h 132190"/>
                <a:gd name="connsiteX1" fmla="*/ 123598 w 211504"/>
                <a:gd name="connsiteY1" fmla="*/ 4957 h 132190"/>
                <a:gd name="connsiteX2" fmla="*/ 4957 w 211504"/>
                <a:gd name="connsiteY2" fmla="*/ 128225 h 132190"/>
                <a:gd name="connsiteX3" fmla="*/ 208200 w 211504"/>
                <a:gd name="connsiteY3" fmla="*/ 128225 h 132190"/>
              </a:gdLst>
              <a:ahLst/>
              <a:cxnLst>
                <a:cxn ang="0">
                  <a:pos x="connsiteX0" y="connsiteY0"/>
                </a:cxn>
                <a:cxn ang="0">
                  <a:pos x="connsiteX1" y="connsiteY1"/>
                </a:cxn>
                <a:cxn ang="0">
                  <a:pos x="connsiteX2" y="connsiteY2"/>
                </a:cxn>
                <a:cxn ang="0">
                  <a:pos x="connsiteX3" y="connsiteY3"/>
                </a:cxn>
              </a:cxnLst>
              <a:rect l="l" t="t" r="r" b="b"/>
              <a:pathLst>
                <a:path w="211504" h="132190">
                  <a:moveTo>
                    <a:pt x="167551" y="13549"/>
                  </a:moveTo>
                  <a:cubicBezTo>
                    <a:pt x="154002" y="7931"/>
                    <a:pt x="139130" y="4957"/>
                    <a:pt x="123598" y="4957"/>
                  </a:cubicBezTo>
                  <a:cubicBezTo>
                    <a:pt x="58164" y="4957"/>
                    <a:pt x="4957" y="60147"/>
                    <a:pt x="4957" y="128225"/>
                  </a:cubicBezTo>
                  <a:lnTo>
                    <a:pt x="208200" y="128225"/>
                  </a:lnTo>
                </a:path>
              </a:pathLst>
            </a:custGeom>
            <a:noFill/>
            <a:ln w="19050" cap="flat">
              <a:solidFill>
                <a:srgbClr val="527FFF"/>
              </a:solidFill>
              <a:prstDash val="solid"/>
              <a:round/>
            </a:ln>
          </p:spPr>
          <p:txBody>
            <a:bodyPr rtlCol="0" anchor="ctr"/>
            <a:lstStyle/>
            <a:p>
              <a:endParaRPr lang="en-US" sz="1750" dirty="0"/>
            </a:p>
          </p:txBody>
        </p:sp>
        <p:sp>
          <p:nvSpPr>
            <p:cNvPr id="172" name="Freeform: Shape 60">
              <a:extLst>
                <a:ext uri="{FF2B5EF4-FFF2-40B4-BE49-F238E27FC236}">
                  <a16:creationId xmlns:a16="http://schemas.microsoft.com/office/drawing/2014/main" id="{064D2820-08F5-D348-B445-54174631BDE3}"/>
                </a:ext>
              </a:extLst>
            </p:cNvPr>
            <p:cNvSpPr/>
            <p:nvPr/>
          </p:nvSpPr>
          <p:spPr>
            <a:xfrm>
              <a:off x="11763281" y="3713955"/>
              <a:ext cx="288618" cy="288618"/>
            </a:xfrm>
            <a:custGeom>
              <a:avLst/>
              <a:gdLst>
                <a:gd name="connsiteX0" fmla="*/ 102117 w 105752"/>
                <a:gd name="connsiteY0" fmla="*/ 53537 h 105752"/>
                <a:gd name="connsiteX1" fmla="*/ 53537 w 105752"/>
                <a:gd name="connsiteY1" fmla="*/ 102117 h 105752"/>
                <a:gd name="connsiteX2" fmla="*/ 4957 w 105752"/>
                <a:gd name="connsiteY2" fmla="*/ 53537 h 105752"/>
                <a:gd name="connsiteX3" fmla="*/ 53537 w 105752"/>
                <a:gd name="connsiteY3" fmla="*/ 4957 h 105752"/>
                <a:gd name="connsiteX4" fmla="*/ 102117 w 105752"/>
                <a:gd name="connsiteY4" fmla="*/ 53537 h 105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2" h="105752">
                  <a:moveTo>
                    <a:pt x="102117" y="53537"/>
                  </a:moveTo>
                  <a:cubicBezTo>
                    <a:pt x="102117" y="80367"/>
                    <a:pt x="80367" y="102117"/>
                    <a:pt x="53537" y="102117"/>
                  </a:cubicBezTo>
                  <a:cubicBezTo>
                    <a:pt x="26707" y="102117"/>
                    <a:pt x="4957" y="80367"/>
                    <a:pt x="4957" y="53537"/>
                  </a:cubicBezTo>
                  <a:cubicBezTo>
                    <a:pt x="4957" y="26707"/>
                    <a:pt x="26707" y="4957"/>
                    <a:pt x="53537" y="4957"/>
                  </a:cubicBezTo>
                  <a:cubicBezTo>
                    <a:pt x="80367" y="4957"/>
                    <a:pt x="102117" y="26707"/>
                    <a:pt x="102117" y="53537"/>
                  </a:cubicBezTo>
                  <a:close/>
                </a:path>
              </a:pathLst>
            </a:custGeom>
            <a:noFill/>
            <a:ln w="19050" cap="flat">
              <a:solidFill>
                <a:schemeClr val="tx1"/>
              </a:solidFill>
              <a:prstDash val="solid"/>
              <a:round/>
            </a:ln>
          </p:spPr>
          <p:txBody>
            <a:bodyPr rtlCol="0" anchor="ctr"/>
            <a:lstStyle/>
            <a:p>
              <a:endParaRPr lang="en-US" sz="1750" dirty="0"/>
            </a:p>
          </p:txBody>
        </p:sp>
        <p:sp>
          <p:nvSpPr>
            <p:cNvPr id="173" name="Freeform: Shape 61">
              <a:extLst>
                <a:ext uri="{FF2B5EF4-FFF2-40B4-BE49-F238E27FC236}">
                  <a16:creationId xmlns:a16="http://schemas.microsoft.com/office/drawing/2014/main" id="{3D32F77A-E6F6-1E44-AD7F-E6FBBDC484FF}"/>
                </a:ext>
              </a:extLst>
            </p:cNvPr>
            <p:cNvSpPr/>
            <p:nvPr/>
          </p:nvSpPr>
          <p:spPr>
            <a:xfrm>
              <a:off x="12032058" y="3842932"/>
              <a:ext cx="162349" cy="27057"/>
            </a:xfrm>
            <a:custGeom>
              <a:avLst/>
              <a:gdLst>
                <a:gd name="connsiteX0" fmla="*/ 4957 w 59485"/>
                <a:gd name="connsiteY0" fmla="*/ 4957 h 9914"/>
                <a:gd name="connsiteX1" fmla="*/ 57503 w 59485"/>
                <a:gd name="connsiteY1" fmla="*/ 4957 h 9914"/>
              </a:gdLst>
              <a:ahLst/>
              <a:cxnLst>
                <a:cxn ang="0">
                  <a:pos x="connsiteX0" y="connsiteY0"/>
                </a:cxn>
                <a:cxn ang="0">
                  <a:pos x="connsiteX1" y="connsiteY1"/>
                </a:cxn>
              </a:cxnLst>
              <a:rect l="l" t="t" r="r" b="b"/>
              <a:pathLst>
                <a:path w="59485" h="9914">
                  <a:moveTo>
                    <a:pt x="4957" y="4957"/>
                  </a:moveTo>
                  <a:lnTo>
                    <a:pt x="57503" y="4957"/>
                  </a:lnTo>
                </a:path>
              </a:pathLst>
            </a:custGeom>
            <a:noFill/>
            <a:ln w="19050" cap="flat">
              <a:solidFill>
                <a:schemeClr val="tx1"/>
              </a:solidFill>
              <a:prstDash val="solid"/>
              <a:round/>
            </a:ln>
          </p:spPr>
          <p:txBody>
            <a:bodyPr rtlCol="0" anchor="ctr"/>
            <a:lstStyle/>
            <a:p>
              <a:endParaRPr lang="en-US" sz="1750" dirty="0"/>
            </a:p>
          </p:txBody>
        </p:sp>
        <p:sp>
          <p:nvSpPr>
            <p:cNvPr id="174" name="Freeform: Shape 62">
              <a:extLst>
                <a:ext uri="{FF2B5EF4-FFF2-40B4-BE49-F238E27FC236}">
                  <a16:creationId xmlns:a16="http://schemas.microsoft.com/office/drawing/2014/main" id="{9067638D-AC67-9946-8173-1DC4B13D2640}"/>
                </a:ext>
              </a:extLst>
            </p:cNvPr>
            <p:cNvSpPr/>
            <p:nvPr/>
          </p:nvSpPr>
          <p:spPr>
            <a:xfrm>
              <a:off x="11895866" y="3978224"/>
              <a:ext cx="27057" cy="162349"/>
            </a:xfrm>
            <a:custGeom>
              <a:avLst/>
              <a:gdLst>
                <a:gd name="connsiteX0" fmla="*/ 4957 w 9914"/>
                <a:gd name="connsiteY0" fmla="*/ 4957 h 59485"/>
                <a:gd name="connsiteX1" fmla="*/ 4957 w 9914"/>
                <a:gd name="connsiteY1" fmla="*/ 57503 h 59485"/>
              </a:gdLst>
              <a:ahLst/>
              <a:cxnLst>
                <a:cxn ang="0">
                  <a:pos x="connsiteX0" y="connsiteY0"/>
                </a:cxn>
                <a:cxn ang="0">
                  <a:pos x="connsiteX1" y="connsiteY1"/>
                </a:cxn>
              </a:cxnLst>
              <a:rect l="l" t="t" r="r" b="b"/>
              <a:pathLst>
                <a:path w="9914" h="59485">
                  <a:moveTo>
                    <a:pt x="4957" y="4957"/>
                  </a:moveTo>
                  <a:lnTo>
                    <a:pt x="4957" y="57503"/>
                  </a:lnTo>
                </a:path>
              </a:pathLst>
            </a:custGeom>
            <a:noFill/>
            <a:ln w="19050" cap="flat">
              <a:solidFill>
                <a:schemeClr val="tx1"/>
              </a:solidFill>
              <a:prstDash val="solid"/>
              <a:round/>
            </a:ln>
          </p:spPr>
          <p:txBody>
            <a:bodyPr rtlCol="0" anchor="ctr"/>
            <a:lstStyle/>
            <a:p>
              <a:endParaRPr lang="en-US" sz="1750" dirty="0"/>
            </a:p>
          </p:txBody>
        </p:sp>
        <p:sp>
          <p:nvSpPr>
            <p:cNvPr id="175" name="Freeform: Shape 63">
              <a:extLst>
                <a:ext uri="{FF2B5EF4-FFF2-40B4-BE49-F238E27FC236}">
                  <a16:creationId xmlns:a16="http://schemas.microsoft.com/office/drawing/2014/main" id="{3C502754-EFAB-AE47-BB06-9029C187C70A}"/>
                </a:ext>
              </a:extLst>
            </p:cNvPr>
            <p:cNvSpPr/>
            <p:nvPr/>
          </p:nvSpPr>
          <p:spPr>
            <a:xfrm>
              <a:off x="11833634" y="4116220"/>
              <a:ext cx="162349" cy="162349"/>
            </a:xfrm>
            <a:custGeom>
              <a:avLst/>
              <a:gdLst>
                <a:gd name="connsiteX0" fmla="*/ 54529 w 59485"/>
                <a:gd name="connsiteY0" fmla="*/ 29743 h 59485"/>
                <a:gd name="connsiteX1" fmla="*/ 29743 w 59485"/>
                <a:gd name="connsiteY1" fmla="*/ 54529 h 59485"/>
                <a:gd name="connsiteX2" fmla="*/ 4957 w 59485"/>
                <a:gd name="connsiteY2" fmla="*/ 29743 h 59485"/>
                <a:gd name="connsiteX3" fmla="*/ 29743 w 59485"/>
                <a:gd name="connsiteY3" fmla="*/ 4957 h 59485"/>
                <a:gd name="connsiteX4" fmla="*/ 54529 w 59485"/>
                <a:gd name="connsiteY4" fmla="*/ 29743 h 5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 h="59485">
                  <a:moveTo>
                    <a:pt x="54529" y="29743"/>
                  </a:moveTo>
                  <a:cubicBezTo>
                    <a:pt x="54529" y="43432"/>
                    <a:pt x="43432" y="54529"/>
                    <a:pt x="29743" y="54529"/>
                  </a:cubicBezTo>
                  <a:cubicBezTo>
                    <a:pt x="16054" y="54529"/>
                    <a:pt x="4957" y="43432"/>
                    <a:pt x="4957" y="29743"/>
                  </a:cubicBezTo>
                  <a:cubicBezTo>
                    <a:pt x="4957" y="16054"/>
                    <a:pt x="16054" y="4957"/>
                    <a:pt x="29743" y="4957"/>
                  </a:cubicBezTo>
                  <a:cubicBezTo>
                    <a:pt x="43432" y="4957"/>
                    <a:pt x="54529" y="16054"/>
                    <a:pt x="54529" y="29743"/>
                  </a:cubicBezTo>
                  <a:close/>
                </a:path>
              </a:pathLst>
            </a:custGeom>
            <a:noFill/>
            <a:ln w="19050" cap="flat">
              <a:solidFill>
                <a:schemeClr val="tx1"/>
              </a:solidFill>
              <a:prstDash val="solid"/>
              <a:round/>
            </a:ln>
          </p:spPr>
          <p:txBody>
            <a:bodyPr rtlCol="0" anchor="ctr"/>
            <a:lstStyle/>
            <a:p>
              <a:endParaRPr lang="en-US" sz="1750" dirty="0"/>
            </a:p>
          </p:txBody>
        </p:sp>
        <p:sp>
          <p:nvSpPr>
            <p:cNvPr id="176" name="Freeform: Shape 64">
              <a:extLst>
                <a:ext uri="{FF2B5EF4-FFF2-40B4-BE49-F238E27FC236}">
                  <a16:creationId xmlns:a16="http://schemas.microsoft.com/office/drawing/2014/main" id="{832CC3C0-E3A9-E240-86CF-A707C51326F0}"/>
                </a:ext>
              </a:extLst>
            </p:cNvPr>
            <p:cNvSpPr/>
            <p:nvPr/>
          </p:nvSpPr>
          <p:spPr>
            <a:xfrm>
              <a:off x="12165546" y="3772581"/>
              <a:ext cx="162349" cy="162349"/>
            </a:xfrm>
            <a:custGeom>
              <a:avLst/>
              <a:gdLst>
                <a:gd name="connsiteX0" fmla="*/ 54529 w 59485"/>
                <a:gd name="connsiteY0" fmla="*/ 29743 h 59485"/>
                <a:gd name="connsiteX1" fmla="*/ 29743 w 59485"/>
                <a:gd name="connsiteY1" fmla="*/ 54529 h 59485"/>
                <a:gd name="connsiteX2" fmla="*/ 4957 w 59485"/>
                <a:gd name="connsiteY2" fmla="*/ 29743 h 59485"/>
                <a:gd name="connsiteX3" fmla="*/ 29743 w 59485"/>
                <a:gd name="connsiteY3" fmla="*/ 4957 h 59485"/>
                <a:gd name="connsiteX4" fmla="*/ 54529 w 59485"/>
                <a:gd name="connsiteY4" fmla="*/ 29743 h 5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 h="59485">
                  <a:moveTo>
                    <a:pt x="54529" y="29743"/>
                  </a:moveTo>
                  <a:cubicBezTo>
                    <a:pt x="54529" y="43432"/>
                    <a:pt x="43432" y="54529"/>
                    <a:pt x="29743" y="54529"/>
                  </a:cubicBezTo>
                  <a:cubicBezTo>
                    <a:pt x="16054" y="54529"/>
                    <a:pt x="4957" y="43432"/>
                    <a:pt x="4957" y="29743"/>
                  </a:cubicBezTo>
                  <a:cubicBezTo>
                    <a:pt x="4957" y="16054"/>
                    <a:pt x="16054" y="4957"/>
                    <a:pt x="29743" y="4957"/>
                  </a:cubicBezTo>
                  <a:cubicBezTo>
                    <a:pt x="43432" y="4957"/>
                    <a:pt x="54529" y="16054"/>
                    <a:pt x="54529" y="29743"/>
                  </a:cubicBezTo>
                  <a:close/>
                </a:path>
              </a:pathLst>
            </a:custGeom>
            <a:noFill/>
            <a:ln w="19050" cap="flat">
              <a:solidFill>
                <a:schemeClr val="tx1"/>
              </a:solidFill>
              <a:prstDash val="solid"/>
              <a:round/>
            </a:ln>
          </p:spPr>
          <p:txBody>
            <a:bodyPr rtlCol="0" anchor="ctr"/>
            <a:lstStyle/>
            <a:p>
              <a:endParaRPr lang="en-US" sz="1750" dirty="0"/>
            </a:p>
          </p:txBody>
        </p:sp>
        <p:sp>
          <p:nvSpPr>
            <p:cNvPr id="177" name="Freeform: Shape 65">
              <a:extLst>
                <a:ext uri="{FF2B5EF4-FFF2-40B4-BE49-F238E27FC236}">
                  <a16:creationId xmlns:a16="http://schemas.microsoft.com/office/drawing/2014/main" id="{B0B4EEC8-E08C-5942-BD32-59156F348336}"/>
                </a:ext>
              </a:extLst>
            </p:cNvPr>
            <p:cNvSpPr/>
            <p:nvPr/>
          </p:nvSpPr>
          <p:spPr>
            <a:xfrm>
              <a:off x="11995981" y="3927714"/>
              <a:ext cx="126272" cy="126272"/>
            </a:xfrm>
            <a:custGeom>
              <a:avLst/>
              <a:gdLst>
                <a:gd name="connsiteX0" fmla="*/ 4957 w 46266"/>
                <a:gd name="connsiteY0" fmla="*/ 4957 h 46266"/>
                <a:gd name="connsiteX1" fmla="*/ 42301 w 46266"/>
                <a:gd name="connsiteY1" fmla="*/ 42301 h 46266"/>
              </a:gdLst>
              <a:ahLst/>
              <a:cxnLst>
                <a:cxn ang="0">
                  <a:pos x="connsiteX0" y="connsiteY0"/>
                </a:cxn>
                <a:cxn ang="0">
                  <a:pos x="connsiteX1" y="connsiteY1"/>
                </a:cxn>
              </a:cxnLst>
              <a:rect l="l" t="t" r="r" b="b"/>
              <a:pathLst>
                <a:path w="46266" h="46266">
                  <a:moveTo>
                    <a:pt x="4957" y="4957"/>
                  </a:moveTo>
                  <a:lnTo>
                    <a:pt x="42301" y="42301"/>
                  </a:lnTo>
                </a:path>
              </a:pathLst>
            </a:custGeom>
            <a:noFill/>
            <a:ln w="19050" cap="flat">
              <a:solidFill>
                <a:schemeClr val="tx1"/>
              </a:solidFill>
              <a:prstDash val="solid"/>
              <a:round/>
            </a:ln>
          </p:spPr>
          <p:txBody>
            <a:bodyPr rtlCol="0" anchor="ctr"/>
            <a:lstStyle/>
            <a:p>
              <a:endParaRPr lang="en-US" sz="1750" dirty="0"/>
            </a:p>
          </p:txBody>
        </p:sp>
        <p:sp>
          <p:nvSpPr>
            <p:cNvPr id="178" name="Freeform: Shape 66">
              <a:extLst>
                <a:ext uri="{FF2B5EF4-FFF2-40B4-BE49-F238E27FC236}">
                  <a16:creationId xmlns:a16="http://schemas.microsoft.com/office/drawing/2014/main" id="{B56EE177-4D29-D144-A486-B0B5CBA985A3}"/>
                </a:ext>
              </a:extLst>
            </p:cNvPr>
            <p:cNvSpPr/>
            <p:nvPr/>
          </p:nvSpPr>
          <p:spPr>
            <a:xfrm>
              <a:off x="12071743" y="4000772"/>
              <a:ext cx="162349" cy="162349"/>
            </a:xfrm>
            <a:custGeom>
              <a:avLst/>
              <a:gdLst>
                <a:gd name="connsiteX0" fmla="*/ 54529 w 59485"/>
                <a:gd name="connsiteY0" fmla="*/ 29743 h 59485"/>
                <a:gd name="connsiteX1" fmla="*/ 29743 w 59485"/>
                <a:gd name="connsiteY1" fmla="*/ 54529 h 59485"/>
                <a:gd name="connsiteX2" fmla="*/ 4957 w 59485"/>
                <a:gd name="connsiteY2" fmla="*/ 29743 h 59485"/>
                <a:gd name="connsiteX3" fmla="*/ 29743 w 59485"/>
                <a:gd name="connsiteY3" fmla="*/ 4957 h 59485"/>
                <a:gd name="connsiteX4" fmla="*/ 54529 w 59485"/>
                <a:gd name="connsiteY4" fmla="*/ 29743 h 5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 h="59485">
                  <a:moveTo>
                    <a:pt x="54529" y="29743"/>
                  </a:moveTo>
                  <a:cubicBezTo>
                    <a:pt x="54529" y="43432"/>
                    <a:pt x="43432" y="54529"/>
                    <a:pt x="29743" y="54529"/>
                  </a:cubicBezTo>
                  <a:cubicBezTo>
                    <a:pt x="16054" y="54529"/>
                    <a:pt x="4957" y="43432"/>
                    <a:pt x="4957" y="29743"/>
                  </a:cubicBezTo>
                  <a:cubicBezTo>
                    <a:pt x="4957" y="16054"/>
                    <a:pt x="16054" y="4957"/>
                    <a:pt x="29743" y="4957"/>
                  </a:cubicBezTo>
                  <a:cubicBezTo>
                    <a:pt x="43432" y="4957"/>
                    <a:pt x="54529" y="16054"/>
                    <a:pt x="54529" y="29743"/>
                  </a:cubicBezTo>
                  <a:close/>
                </a:path>
              </a:pathLst>
            </a:custGeom>
            <a:noFill/>
            <a:ln w="19050" cap="flat">
              <a:solidFill>
                <a:schemeClr val="tx1"/>
              </a:solidFill>
              <a:prstDash val="solid"/>
              <a:round/>
            </a:ln>
          </p:spPr>
          <p:txBody>
            <a:bodyPr rtlCol="0" anchor="ctr"/>
            <a:lstStyle/>
            <a:p>
              <a:endParaRPr lang="en-US" sz="1750" dirty="0"/>
            </a:p>
          </p:txBody>
        </p:sp>
      </p:grpSp>
      <p:sp>
        <p:nvSpPr>
          <p:cNvPr id="3" name="Rectangle 2">
            <a:extLst>
              <a:ext uri="{FF2B5EF4-FFF2-40B4-BE49-F238E27FC236}">
                <a16:creationId xmlns:a16="http://schemas.microsoft.com/office/drawing/2014/main" id="{524592AB-94E0-F248-B8A7-18BB83CE37C1}"/>
              </a:ext>
            </a:extLst>
          </p:cNvPr>
          <p:cNvSpPr/>
          <p:nvPr/>
        </p:nvSpPr>
        <p:spPr>
          <a:xfrm>
            <a:off x="799263" y="2775786"/>
            <a:ext cx="8135111" cy="412934"/>
          </a:xfrm>
          <a:prstGeom prst="rect">
            <a:avLst/>
          </a:prstGeom>
        </p:spPr>
        <p:txBody>
          <a:bodyPr wrap="square">
            <a:spAutoFit/>
          </a:bodyPr>
          <a:lstStyle/>
          <a:p>
            <a:pPr marL="0" lvl="1" defTabSz="685799">
              <a:lnSpc>
                <a:spcPts val="2500"/>
              </a:lnSpc>
              <a:spcBef>
                <a:spcPts val="1500"/>
              </a:spcBef>
              <a:buSzPct val="90000"/>
              <a:defRPr/>
            </a:pPr>
            <a:r>
              <a:rPr lang="en-US" sz="1500" dirty="0">
                <a:ea typeface="Amazon Ember" panose="020B0603020204020204" pitchFamily="34" charset="0"/>
                <a:cs typeface="Amazon Ember" panose="020B0603020204020204" pitchFamily="34" charset="0"/>
              </a:rPr>
              <a:t>Visit </a:t>
            </a:r>
            <a:r>
              <a:rPr lang="en-US" sz="1500" dirty="0">
                <a:solidFill>
                  <a:schemeClr val="accent1"/>
                </a:solidFill>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console.aws.amazon.com/transfer</a:t>
            </a:r>
            <a:r>
              <a:rPr lang="en-US" sz="1500" dirty="0"/>
              <a:t> </a:t>
            </a:r>
            <a:r>
              <a:rPr lang="en-US" sz="1500" dirty="0">
                <a:ea typeface="Amazon Ember" panose="020B0603020204020204" pitchFamily="34" charset="0"/>
                <a:cs typeface="Amazon Ember" panose="020B0603020204020204" pitchFamily="34" charset="0"/>
              </a:rPr>
              <a:t>to get started today!</a:t>
            </a:r>
          </a:p>
        </p:txBody>
      </p:sp>
      <p:grpSp>
        <p:nvGrpSpPr>
          <p:cNvPr id="11" name="Group 10"/>
          <p:cNvGrpSpPr/>
          <p:nvPr/>
        </p:nvGrpSpPr>
        <p:grpSpPr>
          <a:xfrm>
            <a:off x="0" y="3185181"/>
            <a:ext cx="9144000" cy="1358154"/>
            <a:chOff x="228600" y="4971824"/>
            <a:chExt cx="14630400" cy="2173047"/>
          </a:xfrm>
        </p:grpSpPr>
        <p:sp>
          <p:nvSpPr>
            <p:cNvPr id="7" name="Rounded Rectangle 6"/>
            <p:cNvSpPr/>
            <p:nvPr/>
          </p:nvSpPr>
          <p:spPr>
            <a:xfrm>
              <a:off x="228600" y="4971824"/>
              <a:ext cx="14630400" cy="2173047"/>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25" dirty="0"/>
            </a:p>
          </p:txBody>
        </p:sp>
        <p:sp>
          <p:nvSpPr>
            <p:cNvPr id="189" name="Text Placeholder 3">
              <a:extLst>
                <a:ext uri="{FF2B5EF4-FFF2-40B4-BE49-F238E27FC236}">
                  <a16:creationId xmlns:a16="http://schemas.microsoft.com/office/drawing/2014/main" id="{FDAFA999-A1E5-634D-A1DC-78882AB266A8}"/>
                </a:ext>
              </a:extLst>
            </p:cNvPr>
            <p:cNvSpPr txBox="1">
              <a:spLocks/>
            </p:cNvSpPr>
            <p:nvPr/>
          </p:nvSpPr>
          <p:spPr>
            <a:xfrm>
              <a:off x="1344091" y="5331223"/>
              <a:ext cx="6944237" cy="1222883"/>
            </a:xfrm>
            <a:prstGeom prst="rect">
              <a:avLst/>
            </a:prstGeom>
            <a:noFill/>
          </p:spPr>
          <p:txBody>
            <a:bodyPr wrap="square" lIns="0" tIns="0" rIns="0" bIns="0" rtlCol="0">
              <a:noAutofit/>
            </a:bodyPr>
            <a:lstStyle>
              <a:defPPr>
                <a:defRPr lang="en-US"/>
              </a:defPPr>
              <a:lvl1pPr marR="0" lvl="0" indent="0" defTabSz="1097212" fontAlgn="auto">
                <a:lnSpc>
                  <a:spcPct val="90000"/>
                </a:lnSpc>
                <a:spcBef>
                  <a:spcPts val="0"/>
                </a:spcBef>
                <a:spcAft>
                  <a:spcPts val="1800"/>
                </a:spcAft>
                <a:buClrTx/>
                <a:buSzTx/>
                <a:buFontTx/>
                <a:buNone/>
                <a:tabLst/>
                <a:defRPr kumimoji="0" sz="2400" b="0" i="0" u="none" strike="noStrike" cap="none" spc="0" normalizeH="0" baseline="0">
                  <a:ln>
                    <a:noFill/>
                  </a:ln>
                  <a:solidFill>
                    <a:srgbClr val="FFFFFF"/>
                  </a:solidFill>
                  <a:effectLst/>
                  <a:uLnTx/>
                  <a:uFillTx/>
                  <a:latin typeface="Amazon Ember"/>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lvl="1"/>
              <a:r>
                <a:rPr lang="en-US" sz="1250" b="1" dirty="0">
                  <a:solidFill>
                    <a:schemeClr val="accent1"/>
                  </a:solidFill>
                </a:rPr>
                <a:t>Pricing</a:t>
              </a:r>
            </a:p>
            <a:p>
              <a:pPr lvl="1"/>
              <a:r>
                <a:rPr lang="en-US" sz="11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Server endpoint time: 		$0.30/protocol/hour</a:t>
              </a:r>
            </a:p>
            <a:p>
              <a:pPr lvl="1"/>
              <a:r>
                <a:rPr lang="en-US" sz="11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uploads and downloads: 	$0.04/GB</a:t>
              </a:r>
            </a:p>
          </p:txBody>
        </p:sp>
        <p:sp>
          <p:nvSpPr>
            <p:cNvPr id="4" name="Rectangle 3"/>
            <p:cNvSpPr/>
            <p:nvPr/>
          </p:nvSpPr>
          <p:spPr>
            <a:xfrm>
              <a:off x="1765845" y="6565560"/>
              <a:ext cx="8590202" cy="424731"/>
            </a:xfrm>
            <a:prstGeom prst="rect">
              <a:avLst/>
            </a:prstGeom>
          </p:spPr>
          <p:txBody>
            <a:bodyPr wrap="square">
              <a:spAutoFit/>
            </a:bodyPr>
            <a:lstStyle/>
            <a:p>
              <a:r>
                <a:rPr lang="en-US" sz="11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 more: </a:t>
              </a:r>
              <a:r>
                <a:rPr lang="en-US" sz="1125" dirty="0">
                  <a:hlinkClick r:id="rId4"/>
                </a:rPr>
                <a:t>aws.amazon.com/aws-transfer-family/pricing/</a:t>
              </a:r>
              <a:r>
                <a:rPr lang="en-US" sz="1125" dirty="0"/>
                <a:t> </a:t>
              </a:r>
            </a:p>
          </p:txBody>
        </p:sp>
        <p:sp>
          <p:nvSpPr>
            <p:cNvPr id="6" name="TextBox 5"/>
            <p:cNvSpPr txBox="1"/>
            <p:nvPr/>
          </p:nvSpPr>
          <p:spPr>
            <a:xfrm>
              <a:off x="9286726" y="5331222"/>
              <a:ext cx="4132730" cy="1118255"/>
            </a:xfrm>
            <a:prstGeom prst="rect">
              <a:avLst/>
            </a:prstGeom>
            <a:noFill/>
          </p:spPr>
          <p:txBody>
            <a:bodyPr wrap="square" rtlCol="0">
              <a:spAutoFit/>
            </a:bodyPr>
            <a:lstStyle/>
            <a:p>
              <a:r>
                <a:rPr lang="en-US" sz="125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Examples:</a:t>
              </a:r>
            </a:p>
            <a:p>
              <a:pPr indent="-205083" defTabSz="685799">
                <a:lnSpc>
                  <a:spcPct val="90000"/>
                </a:lnSpc>
                <a:spcBef>
                  <a:spcPts val="375"/>
                </a:spcBef>
                <a:buSzPct val="90000"/>
                <a:buFont typeface="Arial" panose="020B0604020202020204" pitchFamily="34" charset="0"/>
                <a:buChar char="•"/>
              </a:pPr>
              <a:r>
                <a:rPr lang="en-US" sz="11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10 GB/day costs $2.7K/year</a:t>
              </a:r>
            </a:p>
            <a:p>
              <a:pPr indent="-205083" defTabSz="685799">
                <a:lnSpc>
                  <a:spcPct val="90000"/>
                </a:lnSpc>
                <a:spcBef>
                  <a:spcPts val="375"/>
                </a:spcBef>
                <a:buSzPct val="90000"/>
                <a:buFont typeface="Arial" panose="020B0604020202020204" pitchFamily="34" charset="0"/>
                <a:buChar char="•"/>
              </a:pPr>
              <a:r>
                <a:rPr lang="en-US" sz="11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100 GB/day costs $3.6K/year</a:t>
              </a:r>
            </a:p>
          </p:txBody>
        </p:sp>
        <p:cxnSp>
          <p:nvCxnSpPr>
            <p:cNvPr id="9" name="Straight Connector 8"/>
            <p:cNvCxnSpPr/>
            <p:nvPr/>
          </p:nvCxnSpPr>
          <p:spPr>
            <a:xfrm flipH="1" flipV="1">
              <a:off x="8908100" y="5153377"/>
              <a:ext cx="22558" cy="1848198"/>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5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duotone>
              <a:prstClr val="black"/>
              <a:srgbClr val="3333CC">
                <a:tint val="45000"/>
                <a:satMod val="400000"/>
              </a:srgbClr>
            </a:duotone>
            <a:extLst>
              <a:ext uri="{BEBA8EAE-BF5A-486C-A8C5-ECC9F3942E4B}">
                <a14:imgProps xmlns:a14="http://schemas.microsoft.com/office/drawing/2010/main">
                  <a14:imgLayer r:embed="rId6">
                    <a14:imgEffect>
                      <a14:colorTemperature colorTemp="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919484" y="1879900"/>
            <a:ext cx="664018" cy="66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duotone>
              <a:prstClr val="black"/>
              <a:srgbClr val="7676D1">
                <a:tint val="45000"/>
                <a:satMod val="400000"/>
              </a:srgbClr>
            </a:duotone>
            <a:extLst>
              <a:ext uri="{BEBA8EAE-BF5A-486C-A8C5-ECC9F3942E4B}">
                <a14:imgProps xmlns:a14="http://schemas.microsoft.com/office/drawing/2010/main">
                  <a14:imgLayer r:embed="rId8">
                    <a14:imgEffect>
                      <a14:colorTemperature colorTemp="15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127388" y="1894615"/>
            <a:ext cx="676481" cy="676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77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mazon Ember" charset="0"/>
              <a:ea typeface="Amazon Ember" charset="0"/>
              <a:cs typeface="Amazon Ember" charset="0"/>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latin typeface="Amazon Ember" charset="0"/>
              <a:ea typeface="Amazon Ember" charset="0"/>
              <a:cs typeface="Amazon Ember" charset="0"/>
            </a:endParaRPr>
          </a:p>
        </p:txBody>
      </p:sp>
      <p:sp>
        <p:nvSpPr>
          <p:cNvPr id="4" name="Rectangle 3"/>
          <p:cNvSpPr/>
          <p:nvPr/>
        </p:nvSpPr>
        <p:spPr>
          <a:xfrm>
            <a:off x="3989392" y="854702"/>
            <a:ext cx="1046245" cy="1860814"/>
          </a:xfrm>
          <a:prstGeom prst="rect">
            <a:avLst/>
          </a:prstGeom>
          <a:effectLst/>
        </p:spPr>
        <p:txBody>
          <a:bodyPr wrap="none" lIns="90232" tIns="45109" rIns="90232" bIns="45109">
            <a:spAutoFit/>
          </a:bodyPr>
          <a:lstStyle/>
          <a:p>
            <a:pPr algn="ctr"/>
            <a:r>
              <a:rPr lang="en-US" sz="11500" b="1" dirty="0">
                <a:solidFill>
                  <a:schemeClr val="bg1"/>
                </a:solidFill>
                <a:latin typeface="Amazon Ember" charset="0"/>
                <a:ea typeface="Amazon Ember" charset="0"/>
                <a:cs typeface="Amazon Ember" charset="0"/>
              </a:rPr>
              <a:t>5</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mazon Ember" charset="0"/>
                <a:ea typeface="Amazon Ember" charset="0"/>
                <a:cs typeface="Amazon Ember" charset="0"/>
              </a:rPr>
              <a:t>Backup</a:t>
            </a:r>
          </a:p>
        </p:txBody>
      </p:sp>
    </p:spTree>
    <p:extLst>
      <p:ext uri="{BB962C8B-B14F-4D97-AF65-F5344CB8AC3E}">
        <p14:creationId xmlns:p14="http://schemas.microsoft.com/office/powerpoint/2010/main" val="40756061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Backup</a:t>
            </a:r>
          </a:p>
        </p:txBody>
      </p:sp>
    </p:spTree>
    <p:extLst>
      <p:ext uri="{BB962C8B-B14F-4D97-AF65-F5344CB8AC3E}">
        <p14:creationId xmlns:p14="http://schemas.microsoft.com/office/powerpoint/2010/main" val="1262442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1236-DD8E-3343-8767-812898D5BECE}"/>
              </a:ext>
            </a:extLst>
          </p:cNvPr>
          <p:cNvSpPr>
            <a:spLocks noGrp="1"/>
          </p:cNvSpPr>
          <p:nvPr>
            <p:ph type="title" idx="4294967295"/>
          </p:nvPr>
        </p:nvSpPr>
        <p:spPr>
          <a:xfrm>
            <a:off x="0" y="114300"/>
            <a:ext cx="8443913" cy="546100"/>
          </a:xfrm>
        </p:spPr>
        <p:txBody>
          <a:bodyPr/>
          <a:lstStyle/>
          <a:p>
            <a:r>
              <a:rPr lang="en-US" sz="2250" dirty="0"/>
              <a:t>AWS Backup – meeting the challenges</a:t>
            </a:r>
          </a:p>
        </p:txBody>
      </p:sp>
      <p:sp>
        <p:nvSpPr>
          <p:cNvPr id="7" name="TextBox 6">
            <a:extLst>
              <a:ext uri="{FF2B5EF4-FFF2-40B4-BE49-F238E27FC236}">
                <a16:creationId xmlns:a16="http://schemas.microsoft.com/office/drawing/2014/main" id="{4D77D469-C636-954D-A293-E5F03443AD46}"/>
              </a:ext>
            </a:extLst>
          </p:cNvPr>
          <p:cNvSpPr txBox="1"/>
          <p:nvPr/>
        </p:nvSpPr>
        <p:spPr>
          <a:xfrm>
            <a:off x="1923428" y="603986"/>
            <a:ext cx="5720646" cy="371320"/>
          </a:xfrm>
          <a:prstGeom prst="rect">
            <a:avLst/>
          </a:prstGeom>
          <a:noFill/>
        </p:spPr>
        <p:txBody>
          <a:bodyPr wrap="square" rtlCol="0">
            <a:spAutoFit/>
          </a:bodyPr>
          <a:lstStyle/>
          <a:p>
            <a:r>
              <a:rPr lang="en-US" sz="1813" b="1"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Backup operations </a:t>
            </a:r>
            <a:r>
              <a:rPr lang="en-US" sz="1813"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unified</a:t>
            </a:r>
            <a:r>
              <a:rPr lang="en-US" sz="1813" b="1" dirty="0">
                <a:solidFill>
                  <a:srgbClr val="FF9900"/>
                </a:solidFill>
                <a:latin typeface="Amazon Ember Light" panose="020B0403020204020204" pitchFamily="34" charset="0"/>
                <a:ea typeface="Amazon Ember Light" panose="020B0403020204020204" pitchFamily="34" charset="0"/>
                <a:cs typeface="Amazon Ember Light" panose="020B0403020204020204" pitchFamily="34" charset="0"/>
              </a:rPr>
              <a:t> across AWS services</a:t>
            </a:r>
          </a:p>
        </p:txBody>
      </p:sp>
      <p:grpSp>
        <p:nvGrpSpPr>
          <p:cNvPr id="8" name="Group 7">
            <a:extLst>
              <a:ext uri="{FF2B5EF4-FFF2-40B4-BE49-F238E27FC236}">
                <a16:creationId xmlns:a16="http://schemas.microsoft.com/office/drawing/2014/main" id="{CB6A3AFC-D8E3-B24C-970F-BB9925852F96}"/>
              </a:ext>
            </a:extLst>
          </p:cNvPr>
          <p:cNvGrpSpPr/>
          <p:nvPr/>
        </p:nvGrpSpPr>
        <p:grpSpPr>
          <a:xfrm>
            <a:off x="6927235" y="1183629"/>
            <a:ext cx="598219" cy="491138"/>
            <a:chOff x="4425628" y="2669794"/>
            <a:chExt cx="1384731" cy="684742"/>
          </a:xfrm>
        </p:grpSpPr>
        <p:sp>
          <p:nvSpPr>
            <p:cNvPr id="9" name="Freeform: Shape 29">
              <a:extLst>
                <a:ext uri="{FF2B5EF4-FFF2-40B4-BE49-F238E27FC236}">
                  <a16:creationId xmlns:a16="http://schemas.microsoft.com/office/drawing/2014/main" id="{34CF30D9-8EC9-C847-B9A4-BEBBDC2B4728}"/>
                </a:ext>
              </a:extLst>
            </p:cNvPr>
            <p:cNvSpPr/>
            <p:nvPr/>
          </p:nvSpPr>
          <p:spPr>
            <a:xfrm>
              <a:off x="4425628" y="2669794"/>
              <a:ext cx="724587" cy="634016"/>
            </a:xfrm>
            <a:custGeom>
              <a:avLst/>
              <a:gdLst>
                <a:gd name="connsiteX0" fmla="*/ 4828 w 180232"/>
                <a:gd name="connsiteY0" fmla="*/ 156095 h 157703"/>
                <a:gd name="connsiteX1" fmla="*/ 20920 w 180232"/>
                <a:gd name="connsiteY1" fmla="*/ 156095 h 157703"/>
                <a:gd name="connsiteX2" fmla="*/ 78530 w 180232"/>
                <a:gd name="connsiteY2" fmla="*/ 44736 h 157703"/>
                <a:gd name="connsiteX3" fmla="*/ 123266 w 180232"/>
                <a:gd name="connsiteY3" fmla="*/ 133887 h 157703"/>
                <a:gd name="connsiteX4" fmla="*/ 176371 w 180232"/>
                <a:gd name="connsiteY4" fmla="*/ 4828 h 157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32" h="157703">
                  <a:moveTo>
                    <a:pt x="4828" y="156095"/>
                  </a:moveTo>
                  <a:lnTo>
                    <a:pt x="20920" y="156095"/>
                  </a:lnTo>
                  <a:lnTo>
                    <a:pt x="78530" y="44736"/>
                  </a:lnTo>
                  <a:lnTo>
                    <a:pt x="123266" y="133887"/>
                  </a:lnTo>
                  <a:lnTo>
                    <a:pt x="176371" y="4828"/>
                  </a:lnTo>
                </a:path>
              </a:pathLst>
            </a:cu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dirty="0">
                <a:ln>
                  <a:solidFill>
                    <a:srgbClr val="FF9900"/>
                  </a:solidFill>
                </a:ln>
                <a:solidFill>
                  <a:srgbClr val="FFFFFF"/>
                </a:solidFill>
                <a:effectLst>
                  <a:reflection stA="45000" endPos="0" dir="5400000" sy="-100000" algn="bl" rotWithShape="0"/>
                </a:effectLst>
                <a:latin typeface="Amazon Ember"/>
              </a:endParaRPr>
            </a:p>
          </p:txBody>
        </p:sp>
        <p:grpSp>
          <p:nvGrpSpPr>
            <p:cNvPr id="10" name="Group 9">
              <a:extLst>
                <a:ext uri="{FF2B5EF4-FFF2-40B4-BE49-F238E27FC236}">
                  <a16:creationId xmlns:a16="http://schemas.microsoft.com/office/drawing/2014/main" id="{29FB3733-C2B4-8444-BCAD-FCC0C74022AA}"/>
                </a:ext>
              </a:extLst>
            </p:cNvPr>
            <p:cNvGrpSpPr/>
            <p:nvPr/>
          </p:nvGrpSpPr>
          <p:grpSpPr>
            <a:xfrm>
              <a:off x="5306115" y="2875495"/>
              <a:ext cx="149543" cy="362055"/>
              <a:chOff x="5237176" y="2708614"/>
              <a:chExt cx="245840" cy="595196"/>
            </a:xfrm>
          </p:grpSpPr>
          <p:sp>
            <p:nvSpPr>
              <p:cNvPr id="16" name="Freeform: Shape 30">
                <a:extLst>
                  <a:ext uri="{FF2B5EF4-FFF2-40B4-BE49-F238E27FC236}">
                    <a16:creationId xmlns:a16="http://schemas.microsoft.com/office/drawing/2014/main" id="{3F653207-51D0-D747-9821-09C30EC42596}"/>
                  </a:ext>
                </a:extLst>
              </p:cNvPr>
              <p:cNvSpPr/>
              <p:nvPr/>
            </p:nvSpPr>
            <p:spPr>
              <a:xfrm>
                <a:off x="5237176" y="2760367"/>
                <a:ext cx="245840" cy="465807"/>
              </a:xfrm>
              <a:custGeom>
                <a:avLst/>
                <a:gdLst>
                  <a:gd name="connsiteX0" fmla="*/ 4828 w 61150"/>
                  <a:gd name="connsiteY0" fmla="*/ 85932 h 115864"/>
                  <a:gd name="connsiteX1" fmla="*/ 31863 w 61150"/>
                  <a:gd name="connsiteY1" fmla="*/ 112967 h 115864"/>
                  <a:gd name="connsiteX2" fmla="*/ 58898 w 61150"/>
                  <a:gd name="connsiteY2" fmla="*/ 85932 h 115864"/>
                  <a:gd name="connsiteX3" fmla="*/ 31863 w 61150"/>
                  <a:gd name="connsiteY3" fmla="*/ 58898 h 115864"/>
                  <a:gd name="connsiteX4" fmla="*/ 4828 w 61150"/>
                  <a:gd name="connsiteY4" fmla="*/ 31863 h 115864"/>
                  <a:gd name="connsiteX5" fmla="*/ 31863 w 61150"/>
                  <a:gd name="connsiteY5" fmla="*/ 4828 h 115864"/>
                  <a:gd name="connsiteX6" fmla="*/ 58898 w 61150"/>
                  <a:gd name="connsiteY6" fmla="*/ 31863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115864">
                    <a:moveTo>
                      <a:pt x="4828" y="85932"/>
                    </a:moveTo>
                    <a:cubicBezTo>
                      <a:pt x="4828" y="101059"/>
                      <a:pt x="17058" y="112967"/>
                      <a:pt x="31863" y="112967"/>
                    </a:cubicBezTo>
                    <a:cubicBezTo>
                      <a:pt x="46667" y="112967"/>
                      <a:pt x="58898" y="100737"/>
                      <a:pt x="58898" y="85932"/>
                    </a:cubicBezTo>
                    <a:cubicBezTo>
                      <a:pt x="58898" y="71128"/>
                      <a:pt x="46667" y="61150"/>
                      <a:pt x="31863" y="58898"/>
                    </a:cubicBezTo>
                    <a:cubicBezTo>
                      <a:pt x="17058" y="56323"/>
                      <a:pt x="4828" y="46667"/>
                      <a:pt x="4828" y="31863"/>
                    </a:cubicBezTo>
                    <a:cubicBezTo>
                      <a:pt x="4828" y="16736"/>
                      <a:pt x="17058" y="4828"/>
                      <a:pt x="31863" y="4828"/>
                    </a:cubicBezTo>
                    <a:cubicBezTo>
                      <a:pt x="46667" y="4828"/>
                      <a:pt x="58898" y="17058"/>
                      <a:pt x="58898" y="31863"/>
                    </a:cubicBez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17" name="Freeform: Shape 31">
                <a:extLst>
                  <a:ext uri="{FF2B5EF4-FFF2-40B4-BE49-F238E27FC236}">
                    <a16:creationId xmlns:a16="http://schemas.microsoft.com/office/drawing/2014/main" id="{E161F5DE-6E37-9748-8B29-06572C265D6B}"/>
                  </a:ext>
                </a:extLst>
              </p:cNvPr>
              <p:cNvSpPr/>
              <p:nvPr/>
            </p:nvSpPr>
            <p:spPr>
              <a:xfrm>
                <a:off x="5339396" y="2708614"/>
                <a:ext cx="38816" cy="595196"/>
              </a:xfrm>
              <a:custGeom>
                <a:avLst/>
                <a:gdLst>
                  <a:gd name="connsiteX0" fmla="*/ 4828 w 9655"/>
                  <a:gd name="connsiteY0" fmla="*/ 4828 h 148048"/>
                  <a:gd name="connsiteX1" fmla="*/ 4828 w 9655"/>
                  <a:gd name="connsiteY1" fmla="*/ 143221 h 148048"/>
                </a:gdLst>
                <a:ahLst/>
                <a:cxnLst>
                  <a:cxn ang="0">
                    <a:pos x="connsiteX0" y="connsiteY0"/>
                  </a:cxn>
                  <a:cxn ang="0">
                    <a:pos x="connsiteX1" y="connsiteY1"/>
                  </a:cxn>
                </a:cxnLst>
                <a:rect l="l" t="t" r="r" b="b"/>
                <a:pathLst>
                  <a:path w="9655" h="148048">
                    <a:moveTo>
                      <a:pt x="4828" y="4828"/>
                    </a:moveTo>
                    <a:lnTo>
                      <a:pt x="4828" y="143221"/>
                    </a:lnTo>
                  </a:path>
                </a:pathLst>
              </a:custGeom>
              <a:noFill/>
              <a:ln w="19050" cap="flat">
                <a:solidFill>
                  <a:schemeClr val="tx2"/>
                </a:solidFill>
                <a:prstDash val="solid"/>
                <a:round/>
              </a:ln>
            </p:spPr>
            <p:txBody>
              <a:bodyPr rtlCol="0" anchor="ctr"/>
              <a:lstStyle/>
              <a:p>
                <a:endParaRPr lang="en-US" dirty="0">
                  <a:solidFill>
                    <a:srgbClr val="FFFFFF"/>
                  </a:solidFill>
                  <a:latin typeface="Amazon Ember"/>
                </a:endParaRPr>
              </a:p>
            </p:txBody>
          </p:sp>
        </p:grpSp>
        <p:grpSp>
          <p:nvGrpSpPr>
            <p:cNvPr id="11" name="Group 10">
              <a:extLst>
                <a:ext uri="{FF2B5EF4-FFF2-40B4-BE49-F238E27FC236}">
                  <a16:creationId xmlns:a16="http://schemas.microsoft.com/office/drawing/2014/main" id="{00935062-62AF-A543-B134-27536102715D}"/>
                </a:ext>
              </a:extLst>
            </p:cNvPr>
            <p:cNvGrpSpPr/>
            <p:nvPr/>
          </p:nvGrpSpPr>
          <p:grpSpPr>
            <a:xfrm>
              <a:off x="4889695" y="2761683"/>
              <a:ext cx="920664" cy="592853"/>
              <a:chOff x="6132732" y="4567075"/>
              <a:chExt cx="467318" cy="300925"/>
            </a:xfrm>
          </p:grpSpPr>
          <p:sp>
            <p:nvSpPr>
              <p:cNvPr id="12" name="Freeform: Shape 33">
                <a:extLst>
                  <a:ext uri="{FF2B5EF4-FFF2-40B4-BE49-F238E27FC236}">
                    <a16:creationId xmlns:a16="http://schemas.microsoft.com/office/drawing/2014/main" id="{3A2ECC3C-7740-8344-A7A9-8E9F5801D5AE}"/>
                  </a:ext>
                </a:extLst>
              </p:cNvPr>
              <p:cNvSpPr/>
              <p:nvPr/>
            </p:nvSpPr>
            <p:spPr>
              <a:xfrm>
                <a:off x="6132732" y="4842252"/>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13" name="Freeform: Shape 34">
                <a:extLst>
                  <a:ext uri="{FF2B5EF4-FFF2-40B4-BE49-F238E27FC236}">
                    <a16:creationId xmlns:a16="http://schemas.microsoft.com/office/drawing/2014/main" id="{EEAB99C4-AC76-ED48-B0A0-C322CD625562}"/>
                  </a:ext>
                </a:extLst>
              </p:cNvPr>
              <p:cNvSpPr/>
              <p:nvPr/>
            </p:nvSpPr>
            <p:spPr>
              <a:xfrm>
                <a:off x="6358667" y="4567075"/>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14" name="Freeform: Shape 35">
                <a:extLst>
                  <a:ext uri="{FF2B5EF4-FFF2-40B4-BE49-F238E27FC236}">
                    <a16:creationId xmlns:a16="http://schemas.microsoft.com/office/drawing/2014/main" id="{2CF31A1B-69C8-6644-A177-E11F18CEA2C5}"/>
                  </a:ext>
                </a:extLst>
              </p:cNvPr>
              <p:cNvSpPr/>
              <p:nvPr/>
            </p:nvSpPr>
            <p:spPr>
              <a:xfrm>
                <a:off x="6265976" y="4567075"/>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bg1"/>
                </a:solidFill>
                <a:prstDash val="solid"/>
                <a:round/>
              </a:ln>
            </p:spPr>
            <p:txBody>
              <a:bodyPr rtlCol="0" anchor="ctr"/>
              <a:lstStyle/>
              <a:p>
                <a:endParaRPr lang="en-US" dirty="0">
                  <a:solidFill>
                    <a:srgbClr val="FFFFFF"/>
                  </a:solidFill>
                  <a:latin typeface="Amazon Ember"/>
                </a:endParaRPr>
              </a:p>
            </p:txBody>
          </p:sp>
          <p:sp>
            <p:nvSpPr>
              <p:cNvPr id="15" name="Freeform: Shape 36">
                <a:extLst>
                  <a:ext uri="{FF2B5EF4-FFF2-40B4-BE49-F238E27FC236}">
                    <a16:creationId xmlns:a16="http://schemas.microsoft.com/office/drawing/2014/main" id="{708F7AC4-073A-574A-94CE-D3ECB84C21CB}"/>
                  </a:ext>
                </a:extLst>
              </p:cNvPr>
              <p:cNvSpPr/>
              <p:nvPr/>
            </p:nvSpPr>
            <p:spPr>
              <a:xfrm>
                <a:off x="6243768" y="4610524"/>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bg1"/>
                </a:solidFill>
                <a:prstDash val="solid"/>
                <a:round/>
              </a:ln>
            </p:spPr>
            <p:txBody>
              <a:bodyPr rtlCol="0" anchor="ctr"/>
              <a:lstStyle/>
              <a:p>
                <a:endParaRPr lang="en-US" dirty="0">
                  <a:solidFill>
                    <a:srgbClr val="FFFFFF"/>
                  </a:solidFill>
                  <a:latin typeface="Amazon Ember"/>
                </a:endParaRPr>
              </a:p>
            </p:txBody>
          </p:sp>
        </p:grpSp>
      </p:grpSp>
      <p:grpSp>
        <p:nvGrpSpPr>
          <p:cNvPr id="18" name="Group 32">
            <a:extLst>
              <a:ext uri="{FF2B5EF4-FFF2-40B4-BE49-F238E27FC236}">
                <a16:creationId xmlns:a16="http://schemas.microsoft.com/office/drawing/2014/main" id="{32BAF258-45A6-6848-9052-F15752EDD542}"/>
              </a:ext>
            </a:extLst>
          </p:cNvPr>
          <p:cNvGrpSpPr>
            <a:grpSpLocks noChangeAspect="1"/>
          </p:cNvGrpSpPr>
          <p:nvPr/>
        </p:nvGrpSpPr>
        <p:grpSpPr bwMode="auto">
          <a:xfrm>
            <a:off x="4202027" y="1139866"/>
            <a:ext cx="532970" cy="534901"/>
            <a:chOff x="2743" y="1481"/>
            <a:chExt cx="276" cy="277"/>
          </a:xfrm>
        </p:grpSpPr>
        <p:sp>
          <p:nvSpPr>
            <p:cNvPr id="19" name="Freeform 33">
              <a:extLst>
                <a:ext uri="{FF2B5EF4-FFF2-40B4-BE49-F238E27FC236}">
                  <a16:creationId xmlns:a16="http://schemas.microsoft.com/office/drawing/2014/main" id="{A53E1489-EBDB-3F46-B3D9-A279498C3707}"/>
                </a:ext>
              </a:extLst>
            </p:cNvPr>
            <p:cNvSpPr>
              <a:spLocks/>
            </p:cNvSpPr>
            <p:nvPr/>
          </p:nvSpPr>
          <p:spPr bwMode="auto">
            <a:xfrm>
              <a:off x="2969" y="1680"/>
              <a:ext cx="44" cy="44"/>
            </a:xfrm>
            <a:custGeom>
              <a:avLst/>
              <a:gdLst>
                <a:gd name="T0" fmla="*/ 0 w 44"/>
                <a:gd name="T1" fmla="*/ 0 h 44"/>
                <a:gd name="T2" fmla="*/ 0 w 44"/>
                <a:gd name="T3" fmla="*/ 44 h 44"/>
                <a:gd name="T4" fmla="*/ 44 w 44"/>
                <a:gd name="T5" fmla="*/ 44 h 44"/>
              </a:gdLst>
              <a:ahLst/>
              <a:cxnLst>
                <a:cxn ang="0">
                  <a:pos x="T0" y="T1"/>
                </a:cxn>
                <a:cxn ang="0">
                  <a:pos x="T2" y="T3"/>
                </a:cxn>
                <a:cxn ang="0">
                  <a:pos x="T4" y="T5"/>
                </a:cxn>
              </a:cxnLst>
              <a:rect l="0" t="0" r="r" b="b"/>
              <a:pathLst>
                <a:path w="44" h="44">
                  <a:moveTo>
                    <a:pt x="0" y="0"/>
                  </a:moveTo>
                  <a:lnTo>
                    <a:pt x="0" y="44"/>
                  </a:lnTo>
                  <a:lnTo>
                    <a:pt x="44" y="44"/>
                  </a:lnTo>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41">
                <a:defRPr/>
              </a:pPr>
              <a:endParaRPr lang="en-US" dirty="0">
                <a:solidFill>
                  <a:srgbClr val="FFFFFF"/>
                </a:solidFill>
                <a:latin typeface="Amazon Ember"/>
              </a:endParaRPr>
            </a:p>
          </p:txBody>
        </p:sp>
        <p:sp>
          <p:nvSpPr>
            <p:cNvPr id="20" name="Freeform 34">
              <a:extLst>
                <a:ext uri="{FF2B5EF4-FFF2-40B4-BE49-F238E27FC236}">
                  <a16:creationId xmlns:a16="http://schemas.microsoft.com/office/drawing/2014/main" id="{918E33C6-D04F-914D-B5B5-A3CDBB08BB26}"/>
                </a:ext>
              </a:extLst>
            </p:cNvPr>
            <p:cNvSpPr>
              <a:spLocks/>
            </p:cNvSpPr>
            <p:nvPr/>
          </p:nvSpPr>
          <p:spPr bwMode="auto">
            <a:xfrm>
              <a:off x="2748" y="1514"/>
              <a:ext cx="44" cy="45"/>
            </a:xfrm>
            <a:custGeom>
              <a:avLst/>
              <a:gdLst>
                <a:gd name="T0" fmla="*/ 0 w 44"/>
                <a:gd name="T1" fmla="*/ 0 h 45"/>
                <a:gd name="T2" fmla="*/ 44 w 44"/>
                <a:gd name="T3" fmla="*/ 0 h 45"/>
                <a:gd name="T4" fmla="*/ 44 w 44"/>
                <a:gd name="T5" fmla="*/ 45 h 45"/>
              </a:gdLst>
              <a:ahLst/>
              <a:cxnLst>
                <a:cxn ang="0">
                  <a:pos x="T0" y="T1"/>
                </a:cxn>
                <a:cxn ang="0">
                  <a:pos x="T2" y="T3"/>
                </a:cxn>
                <a:cxn ang="0">
                  <a:pos x="T4" y="T5"/>
                </a:cxn>
              </a:cxnLst>
              <a:rect l="0" t="0" r="r" b="b"/>
              <a:pathLst>
                <a:path w="44" h="45">
                  <a:moveTo>
                    <a:pt x="0" y="0"/>
                  </a:moveTo>
                  <a:lnTo>
                    <a:pt x="44" y="0"/>
                  </a:lnTo>
                  <a:lnTo>
                    <a:pt x="44" y="45"/>
                  </a:lnTo>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41">
                <a:defRPr/>
              </a:pPr>
              <a:endParaRPr lang="en-US" dirty="0">
                <a:solidFill>
                  <a:srgbClr val="FFFFFF"/>
                </a:solidFill>
                <a:latin typeface="Amazon Ember"/>
              </a:endParaRPr>
            </a:p>
          </p:txBody>
        </p:sp>
        <p:sp>
          <p:nvSpPr>
            <p:cNvPr id="21" name="Freeform 35">
              <a:extLst>
                <a:ext uri="{FF2B5EF4-FFF2-40B4-BE49-F238E27FC236}">
                  <a16:creationId xmlns:a16="http://schemas.microsoft.com/office/drawing/2014/main" id="{EA64DB77-2B0B-3247-85CC-1058CB88C981}"/>
                </a:ext>
              </a:extLst>
            </p:cNvPr>
            <p:cNvSpPr>
              <a:spLocks/>
            </p:cNvSpPr>
            <p:nvPr/>
          </p:nvSpPr>
          <p:spPr bwMode="auto">
            <a:xfrm>
              <a:off x="2827" y="1481"/>
              <a:ext cx="192" cy="243"/>
            </a:xfrm>
            <a:custGeom>
              <a:avLst/>
              <a:gdLst>
                <a:gd name="T0" fmla="*/ 104 w 139"/>
                <a:gd name="T1" fmla="*/ 176 h 176"/>
                <a:gd name="T2" fmla="*/ 139 w 139"/>
                <a:gd name="T3" fmla="*/ 100 h 176"/>
                <a:gd name="T4" fmla="*/ 39 w 139"/>
                <a:gd name="T5" fmla="*/ 0 h 176"/>
                <a:gd name="T6" fmla="*/ 0 w 139"/>
                <a:gd name="T7" fmla="*/ 8 h 176"/>
              </a:gdLst>
              <a:ahLst/>
              <a:cxnLst>
                <a:cxn ang="0">
                  <a:pos x="T0" y="T1"/>
                </a:cxn>
                <a:cxn ang="0">
                  <a:pos x="T2" y="T3"/>
                </a:cxn>
                <a:cxn ang="0">
                  <a:pos x="T4" y="T5"/>
                </a:cxn>
                <a:cxn ang="0">
                  <a:pos x="T6" y="T7"/>
                </a:cxn>
              </a:cxnLst>
              <a:rect l="0" t="0" r="r" b="b"/>
              <a:pathLst>
                <a:path w="139" h="176">
                  <a:moveTo>
                    <a:pt x="104" y="176"/>
                  </a:moveTo>
                  <a:cubicBezTo>
                    <a:pt x="125" y="158"/>
                    <a:pt x="139" y="130"/>
                    <a:pt x="139" y="100"/>
                  </a:cubicBezTo>
                  <a:cubicBezTo>
                    <a:pt x="139" y="45"/>
                    <a:pt x="94" y="0"/>
                    <a:pt x="39" y="0"/>
                  </a:cubicBezTo>
                  <a:cubicBezTo>
                    <a:pt x="25" y="0"/>
                    <a:pt x="12" y="3"/>
                    <a:pt x="0" y="8"/>
                  </a:cubicBezTo>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41">
                <a:defRPr/>
              </a:pPr>
              <a:endParaRPr lang="en-US" dirty="0">
                <a:solidFill>
                  <a:srgbClr val="FFFFFF"/>
                </a:solidFill>
                <a:latin typeface="Amazon Ember"/>
              </a:endParaRPr>
            </a:p>
          </p:txBody>
        </p:sp>
        <p:sp>
          <p:nvSpPr>
            <p:cNvPr id="22" name="Freeform 36">
              <a:extLst>
                <a:ext uri="{FF2B5EF4-FFF2-40B4-BE49-F238E27FC236}">
                  <a16:creationId xmlns:a16="http://schemas.microsoft.com/office/drawing/2014/main" id="{1338DD22-9CCA-424F-9269-292E45846A8A}"/>
                </a:ext>
              </a:extLst>
            </p:cNvPr>
            <p:cNvSpPr>
              <a:spLocks/>
            </p:cNvSpPr>
            <p:nvPr/>
          </p:nvSpPr>
          <p:spPr bwMode="auto">
            <a:xfrm>
              <a:off x="2743" y="1514"/>
              <a:ext cx="192" cy="244"/>
            </a:xfrm>
            <a:custGeom>
              <a:avLst/>
              <a:gdLst>
                <a:gd name="T0" fmla="*/ 35 w 139"/>
                <a:gd name="T1" fmla="*/ 0 h 176"/>
                <a:gd name="T2" fmla="*/ 0 w 139"/>
                <a:gd name="T3" fmla="*/ 76 h 176"/>
                <a:gd name="T4" fmla="*/ 100 w 139"/>
                <a:gd name="T5" fmla="*/ 176 h 176"/>
                <a:gd name="T6" fmla="*/ 139 w 139"/>
                <a:gd name="T7" fmla="*/ 168 h 176"/>
              </a:gdLst>
              <a:ahLst/>
              <a:cxnLst>
                <a:cxn ang="0">
                  <a:pos x="T0" y="T1"/>
                </a:cxn>
                <a:cxn ang="0">
                  <a:pos x="T2" y="T3"/>
                </a:cxn>
                <a:cxn ang="0">
                  <a:pos x="T4" y="T5"/>
                </a:cxn>
                <a:cxn ang="0">
                  <a:pos x="T6" y="T7"/>
                </a:cxn>
              </a:cxnLst>
              <a:rect l="0" t="0" r="r" b="b"/>
              <a:pathLst>
                <a:path w="139" h="176">
                  <a:moveTo>
                    <a:pt x="35" y="0"/>
                  </a:moveTo>
                  <a:cubicBezTo>
                    <a:pt x="14" y="18"/>
                    <a:pt x="0" y="46"/>
                    <a:pt x="0" y="76"/>
                  </a:cubicBezTo>
                  <a:cubicBezTo>
                    <a:pt x="0" y="131"/>
                    <a:pt x="45" y="176"/>
                    <a:pt x="100" y="176"/>
                  </a:cubicBezTo>
                  <a:cubicBezTo>
                    <a:pt x="114" y="176"/>
                    <a:pt x="127" y="173"/>
                    <a:pt x="139" y="168"/>
                  </a:cubicBezTo>
                </a:path>
              </a:pathLst>
            </a:custGeom>
            <a:noFill/>
            <a:ln w="19050" cap="rnd">
              <a:solidFill>
                <a:schemeClr val="bg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41">
                <a:defRPr/>
              </a:pPr>
              <a:endParaRPr lang="en-US" dirty="0">
                <a:solidFill>
                  <a:srgbClr val="FFFFFF"/>
                </a:solidFill>
                <a:latin typeface="Amazon Ember"/>
              </a:endParaRPr>
            </a:p>
          </p:txBody>
        </p:sp>
        <p:sp>
          <p:nvSpPr>
            <p:cNvPr id="23" name="Freeform 37">
              <a:extLst>
                <a:ext uri="{FF2B5EF4-FFF2-40B4-BE49-F238E27FC236}">
                  <a16:creationId xmlns:a16="http://schemas.microsoft.com/office/drawing/2014/main" id="{6779AE39-45A3-5246-8006-70CF5DE4F43A}"/>
                </a:ext>
              </a:extLst>
            </p:cNvPr>
            <p:cNvSpPr>
              <a:spLocks/>
            </p:cNvSpPr>
            <p:nvPr/>
          </p:nvSpPr>
          <p:spPr bwMode="auto">
            <a:xfrm>
              <a:off x="2820" y="1547"/>
              <a:ext cx="122" cy="155"/>
            </a:xfrm>
            <a:custGeom>
              <a:avLst/>
              <a:gdLst>
                <a:gd name="T0" fmla="*/ 44 w 88"/>
                <a:gd name="T1" fmla="*/ 112 h 112"/>
                <a:gd name="T2" fmla="*/ 88 w 88"/>
                <a:gd name="T3" fmla="*/ 56 h 112"/>
                <a:gd name="T4" fmla="*/ 88 w 88"/>
                <a:gd name="T5" fmla="*/ 12 h 112"/>
                <a:gd name="T6" fmla="*/ 44 w 88"/>
                <a:gd name="T7" fmla="*/ 0 h 112"/>
                <a:gd name="T8" fmla="*/ 0 w 88"/>
                <a:gd name="T9" fmla="*/ 12 h 112"/>
                <a:gd name="T10" fmla="*/ 0 w 88"/>
                <a:gd name="T11" fmla="*/ 56 h 112"/>
                <a:gd name="T12" fmla="*/ 44 w 8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88" h="112">
                  <a:moveTo>
                    <a:pt x="44" y="112"/>
                  </a:moveTo>
                  <a:cubicBezTo>
                    <a:pt x="44" y="112"/>
                    <a:pt x="88" y="93"/>
                    <a:pt x="88" y="56"/>
                  </a:cubicBezTo>
                  <a:cubicBezTo>
                    <a:pt x="88" y="12"/>
                    <a:pt x="88" y="12"/>
                    <a:pt x="88" y="12"/>
                  </a:cubicBezTo>
                  <a:cubicBezTo>
                    <a:pt x="88" y="12"/>
                    <a:pt x="68" y="0"/>
                    <a:pt x="44" y="0"/>
                  </a:cubicBezTo>
                  <a:cubicBezTo>
                    <a:pt x="20" y="0"/>
                    <a:pt x="0" y="12"/>
                    <a:pt x="0" y="12"/>
                  </a:cubicBezTo>
                  <a:cubicBezTo>
                    <a:pt x="0" y="56"/>
                    <a:pt x="0" y="56"/>
                    <a:pt x="0" y="56"/>
                  </a:cubicBezTo>
                  <a:cubicBezTo>
                    <a:pt x="0" y="93"/>
                    <a:pt x="44" y="112"/>
                    <a:pt x="44" y="112"/>
                  </a:cubicBezTo>
                  <a:close/>
                </a:path>
              </a:pathLst>
            </a:custGeom>
            <a:noFill/>
            <a:ln w="19050" cap="rnd">
              <a:solidFill>
                <a:schemeClr val="accent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685741">
                <a:defRPr/>
              </a:pPr>
              <a:endParaRPr lang="en-US" dirty="0">
                <a:solidFill>
                  <a:srgbClr val="FFFFFF"/>
                </a:solidFill>
                <a:latin typeface="Amazon Ember"/>
              </a:endParaRPr>
            </a:p>
          </p:txBody>
        </p:sp>
      </p:grpSp>
      <p:grpSp>
        <p:nvGrpSpPr>
          <p:cNvPr id="70" name="Group 69">
            <a:extLst>
              <a:ext uri="{FF2B5EF4-FFF2-40B4-BE49-F238E27FC236}">
                <a16:creationId xmlns:a16="http://schemas.microsoft.com/office/drawing/2014/main" id="{6BE87A65-E9B8-0D47-8E85-FA8F03302B8E}"/>
              </a:ext>
            </a:extLst>
          </p:cNvPr>
          <p:cNvGrpSpPr/>
          <p:nvPr/>
        </p:nvGrpSpPr>
        <p:grpSpPr>
          <a:xfrm>
            <a:off x="1413373" y="1117797"/>
            <a:ext cx="593522" cy="523577"/>
            <a:chOff x="2245899" y="2466875"/>
            <a:chExt cx="939842" cy="939840"/>
          </a:xfrm>
        </p:grpSpPr>
        <p:sp>
          <p:nvSpPr>
            <p:cNvPr id="51" name="Oval 50">
              <a:extLst>
                <a:ext uri="{FF2B5EF4-FFF2-40B4-BE49-F238E27FC236}">
                  <a16:creationId xmlns:a16="http://schemas.microsoft.com/office/drawing/2014/main" id="{80555A85-DBE4-364B-AF69-DA6FC7705BDD}"/>
                </a:ext>
              </a:extLst>
            </p:cNvPr>
            <p:cNvSpPr/>
            <p:nvPr/>
          </p:nvSpPr>
          <p:spPr bwMode="auto">
            <a:xfrm>
              <a:off x="2245899" y="2466875"/>
              <a:ext cx="939842" cy="939840"/>
            </a:xfrm>
            <a:prstGeom prst="ellipse">
              <a:avLst/>
            </a:prstGeom>
            <a:solidFill>
              <a:schemeClr val="bg2"/>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49" fontAlgn="base">
                <a:lnSpc>
                  <a:spcPct val="90000"/>
                </a:lnSpc>
                <a:spcBef>
                  <a:spcPct val="0"/>
                </a:spcBef>
                <a:spcAft>
                  <a:spcPct val="0"/>
                </a:spcAft>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2" name="Graphic 42">
              <a:extLst>
                <a:ext uri="{FF2B5EF4-FFF2-40B4-BE49-F238E27FC236}">
                  <a16:creationId xmlns:a16="http://schemas.microsoft.com/office/drawing/2014/main" id="{7A18611A-E48B-DD4C-A85F-2D194587FEBE}"/>
                </a:ext>
              </a:extLst>
            </p:cNvPr>
            <p:cNvGrpSpPr/>
            <p:nvPr/>
          </p:nvGrpSpPr>
          <p:grpSpPr>
            <a:xfrm>
              <a:off x="2401830" y="2752191"/>
              <a:ext cx="634161" cy="387759"/>
              <a:chOff x="11257615" y="3738414"/>
              <a:chExt cx="528468" cy="323132"/>
            </a:xfrm>
          </p:grpSpPr>
          <p:sp>
            <p:nvSpPr>
              <p:cNvPr id="53" name="Freeform: Shape 202">
                <a:extLst>
                  <a:ext uri="{FF2B5EF4-FFF2-40B4-BE49-F238E27FC236}">
                    <a16:creationId xmlns:a16="http://schemas.microsoft.com/office/drawing/2014/main" id="{16AC9C4C-6D0E-404D-8194-ED582819CA8E}"/>
                  </a:ext>
                </a:extLst>
              </p:cNvPr>
              <p:cNvSpPr/>
              <p:nvPr/>
            </p:nvSpPr>
            <p:spPr>
              <a:xfrm>
                <a:off x="11645759" y="3811794"/>
                <a:ext cx="74024" cy="205980"/>
              </a:xfrm>
              <a:custGeom>
                <a:avLst/>
                <a:gdLst>
                  <a:gd name="connsiteX0" fmla="*/ 71128 w 74024"/>
                  <a:gd name="connsiteY0" fmla="*/ 103634 h 205980"/>
                  <a:gd name="connsiteX1" fmla="*/ 37978 w 74024"/>
                  <a:gd name="connsiteY1" fmla="*/ 202440 h 205980"/>
                  <a:gd name="connsiteX2" fmla="*/ 4828 w 74024"/>
                  <a:gd name="connsiteY2" fmla="*/ 103634 h 205980"/>
                  <a:gd name="connsiteX3" fmla="*/ 37978 w 74024"/>
                  <a:gd name="connsiteY3" fmla="*/ 4828 h 205980"/>
                  <a:gd name="connsiteX4" fmla="*/ 71128 w 74024"/>
                  <a:gd name="connsiteY4" fmla="*/ 103634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20598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6350" cap="flat">
                <a:solidFill>
                  <a:schemeClr val="accent1"/>
                </a:solidFill>
                <a:prstDash val="solid"/>
                <a:round/>
              </a:ln>
            </p:spPr>
            <p:txBody>
              <a:bodyPr rtlCol="0" anchor="ctr"/>
              <a:lstStyle/>
              <a:p>
                <a:endParaRPr lang="en-US" sz="2160" dirty="0">
                  <a:solidFill>
                    <a:srgbClr val="FFFFFF"/>
                  </a:solidFill>
                  <a:latin typeface="Amazon Ember"/>
                </a:endParaRPr>
              </a:p>
            </p:txBody>
          </p:sp>
          <p:sp>
            <p:nvSpPr>
              <p:cNvPr id="54" name="Freeform: Shape 203">
                <a:extLst>
                  <a:ext uri="{FF2B5EF4-FFF2-40B4-BE49-F238E27FC236}">
                    <a16:creationId xmlns:a16="http://schemas.microsoft.com/office/drawing/2014/main" id="{017E77A8-264C-9F4D-9FC8-5646841954B8}"/>
                  </a:ext>
                </a:extLst>
              </p:cNvPr>
              <p:cNvSpPr/>
              <p:nvPr/>
            </p:nvSpPr>
            <p:spPr>
              <a:xfrm>
                <a:off x="11583509" y="3815248"/>
                <a:ext cx="199544" cy="199544"/>
              </a:xfrm>
              <a:custGeom>
                <a:avLst/>
                <a:gdLst>
                  <a:gd name="connsiteX0" fmla="*/ 123574 w 199543"/>
                  <a:gd name="connsiteY0" fmla="*/ 76693 h 199543"/>
                  <a:gd name="connsiteX1" fmla="*/ 169999 w 199543"/>
                  <a:gd name="connsiteY1" fmla="*/ 169999 h 199543"/>
                  <a:gd name="connsiteX2" fmla="*/ 76693 w 199543"/>
                  <a:gd name="connsiteY2" fmla="*/ 123574 h 199543"/>
                  <a:gd name="connsiteX3" fmla="*/ 30268 w 199543"/>
                  <a:gd name="connsiteY3" fmla="*/ 30268 h 199543"/>
                  <a:gd name="connsiteX4" fmla="*/ 123574 w 199543"/>
                  <a:gd name="connsiteY4" fmla="*/ 76693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6350" cap="flat">
                <a:solidFill>
                  <a:schemeClr val="accent1"/>
                </a:solidFill>
                <a:prstDash val="solid"/>
                <a:round/>
              </a:ln>
            </p:spPr>
            <p:txBody>
              <a:bodyPr rtlCol="0" anchor="ctr"/>
              <a:lstStyle/>
              <a:p>
                <a:endParaRPr lang="en-US" sz="2160" dirty="0">
                  <a:solidFill>
                    <a:srgbClr val="FFFFFF"/>
                  </a:solidFill>
                  <a:latin typeface="Amazon Ember"/>
                </a:endParaRPr>
              </a:p>
            </p:txBody>
          </p:sp>
          <p:sp>
            <p:nvSpPr>
              <p:cNvPr id="55" name="Freeform: Shape 204">
                <a:extLst>
                  <a:ext uri="{FF2B5EF4-FFF2-40B4-BE49-F238E27FC236}">
                    <a16:creationId xmlns:a16="http://schemas.microsoft.com/office/drawing/2014/main" id="{1AFBA878-DE2C-1548-B520-1BD4614742D9}"/>
                  </a:ext>
                </a:extLst>
              </p:cNvPr>
              <p:cNvSpPr/>
              <p:nvPr/>
            </p:nvSpPr>
            <p:spPr>
              <a:xfrm>
                <a:off x="11580103" y="3877451"/>
                <a:ext cx="205980" cy="74024"/>
              </a:xfrm>
              <a:custGeom>
                <a:avLst/>
                <a:gdLst>
                  <a:gd name="connsiteX0" fmla="*/ 202440 w 205980"/>
                  <a:gd name="connsiteY0" fmla="*/ 37978 h 74024"/>
                  <a:gd name="connsiteX1" fmla="*/ 103634 w 205980"/>
                  <a:gd name="connsiteY1" fmla="*/ 71128 h 74024"/>
                  <a:gd name="connsiteX2" fmla="*/ 4828 w 205980"/>
                  <a:gd name="connsiteY2" fmla="*/ 37978 h 74024"/>
                  <a:gd name="connsiteX3" fmla="*/ 103634 w 205980"/>
                  <a:gd name="connsiteY3" fmla="*/ 4828 h 74024"/>
                  <a:gd name="connsiteX4" fmla="*/ 202440 w 205980"/>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74024">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6350" cap="flat">
                <a:solidFill>
                  <a:schemeClr val="accent1"/>
                </a:solidFill>
                <a:prstDash val="solid"/>
                <a:round/>
              </a:ln>
            </p:spPr>
            <p:txBody>
              <a:bodyPr rtlCol="0" anchor="ctr"/>
              <a:lstStyle/>
              <a:p>
                <a:endParaRPr lang="en-US" sz="2160" dirty="0">
                  <a:solidFill>
                    <a:srgbClr val="FFFFFF"/>
                  </a:solidFill>
                  <a:latin typeface="Amazon Ember"/>
                </a:endParaRPr>
              </a:p>
            </p:txBody>
          </p:sp>
          <p:sp>
            <p:nvSpPr>
              <p:cNvPr id="56" name="Freeform: Shape 205">
                <a:extLst>
                  <a:ext uri="{FF2B5EF4-FFF2-40B4-BE49-F238E27FC236}">
                    <a16:creationId xmlns:a16="http://schemas.microsoft.com/office/drawing/2014/main" id="{702B0AAA-A963-1443-9393-915B46EAC82E}"/>
                  </a:ext>
                </a:extLst>
              </p:cNvPr>
              <p:cNvSpPr/>
              <p:nvPr/>
            </p:nvSpPr>
            <p:spPr>
              <a:xfrm>
                <a:off x="11583509" y="3815248"/>
                <a:ext cx="199544" cy="199544"/>
              </a:xfrm>
              <a:custGeom>
                <a:avLst/>
                <a:gdLst>
                  <a:gd name="connsiteX0" fmla="*/ 169999 w 199543"/>
                  <a:gd name="connsiteY0" fmla="*/ 30268 h 199543"/>
                  <a:gd name="connsiteX1" fmla="*/ 123574 w 199543"/>
                  <a:gd name="connsiteY1" fmla="*/ 123574 h 199543"/>
                  <a:gd name="connsiteX2" fmla="*/ 30268 w 199543"/>
                  <a:gd name="connsiteY2" fmla="*/ 169999 h 199543"/>
                  <a:gd name="connsiteX3" fmla="*/ 76693 w 199543"/>
                  <a:gd name="connsiteY3" fmla="*/ 76693 h 199543"/>
                  <a:gd name="connsiteX4" fmla="*/ 169999 w 199543"/>
                  <a:gd name="connsiteY4" fmla="*/ 30268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6350" cap="flat">
                <a:solidFill>
                  <a:schemeClr val="accent1"/>
                </a:solidFill>
                <a:prstDash val="solid"/>
                <a:round/>
              </a:ln>
            </p:spPr>
            <p:txBody>
              <a:bodyPr rtlCol="0" anchor="ctr"/>
              <a:lstStyle/>
              <a:p>
                <a:endParaRPr lang="en-US" sz="2160" dirty="0">
                  <a:solidFill>
                    <a:srgbClr val="FFFFFF"/>
                  </a:solidFill>
                  <a:latin typeface="Amazon Ember"/>
                </a:endParaRPr>
              </a:p>
            </p:txBody>
          </p:sp>
          <p:sp>
            <p:nvSpPr>
              <p:cNvPr id="57" name="Freeform: Shape 206">
                <a:extLst>
                  <a:ext uri="{FF2B5EF4-FFF2-40B4-BE49-F238E27FC236}">
                    <a16:creationId xmlns:a16="http://schemas.microsoft.com/office/drawing/2014/main" id="{6A312C51-F02E-1548-B8F8-EDB1B2330A96}"/>
                  </a:ext>
                </a:extLst>
              </p:cNvPr>
              <p:cNvSpPr/>
              <p:nvPr/>
            </p:nvSpPr>
            <p:spPr>
              <a:xfrm>
                <a:off x="11661212" y="3892898"/>
                <a:ext cx="45058" cy="45058"/>
              </a:xfrm>
              <a:custGeom>
                <a:avLst/>
                <a:gdLst>
                  <a:gd name="connsiteX0" fmla="*/ 40874 w 45058"/>
                  <a:gd name="connsiteY0" fmla="*/ 22851 h 45058"/>
                  <a:gd name="connsiteX1" fmla="*/ 22851 w 45058"/>
                  <a:gd name="connsiteY1" fmla="*/ 40874 h 45058"/>
                  <a:gd name="connsiteX2" fmla="*/ 4828 w 45058"/>
                  <a:gd name="connsiteY2" fmla="*/ 22851 h 45058"/>
                  <a:gd name="connsiteX3" fmla="*/ 22851 w 45058"/>
                  <a:gd name="connsiteY3" fmla="*/ 4828 h 45058"/>
                  <a:gd name="connsiteX4" fmla="*/ 40874 w 45058"/>
                  <a:gd name="connsiteY4" fmla="*/ 22851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6350" cap="flat">
                <a:solidFill>
                  <a:schemeClr val="accent1"/>
                </a:solidFill>
                <a:prstDash val="solid"/>
                <a:round/>
              </a:ln>
            </p:spPr>
            <p:txBody>
              <a:bodyPr rtlCol="0" anchor="ctr"/>
              <a:lstStyle/>
              <a:p>
                <a:endParaRPr lang="en-US" sz="2160" dirty="0">
                  <a:solidFill>
                    <a:srgbClr val="FFFFFF"/>
                  </a:solidFill>
                  <a:latin typeface="Amazon Ember"/>
                </a:endParaRPr>
              </a:p>
            </p:txBody>
          </p:sp>
          <p:sp>
            <p:nvSpPr>
              <p:cNvPr id="58" name="Freeform: Shape 207">
                <a:extLst>
                  <a:ext uri="{FF2B5EF4-FFF2-40B4-BE49-F238E27FC236}">
                    <a16:creationId xmlns:a16="http://schemas.microsoft.com/office/drawing/2014/main" id="{0B92E70E-094A-9B4C-AC4B-52BC5A6DF88F}"/>
                  </a:ext>
                </a:extLst>
              </p:cNvPr>
              <p:cNvSpPr/>
              <p:nvPr/>
            </p:nvSpPr>
            <p:spPr>
              <a:xfrm>
                <a:off x="11337754" y="3794415"/>
                <a:ext cx="9655" cy="267131"/>
              </a:xfrm>
              <a:custGeom>
                <a:avLst/>
                <a:gdLst>
                  <a:gd name="connsiteX0" fmla="*/ 5793 w 9655"/>
                  <a:gd name="connsiteY0" fmla="*/ 265200 h 267130"/>
                  <a:gd name="connsiteX1" fmla="*/ 4828 w 9655"/>
                  <a:gd name="connsiteY1" fmla="*/ 4828 h 267130"/>
                </a:gdLst>
                <a:ahLst/>
                <a:cxnLst>
                  <a:cxn ang="0">
                    <a:pos x="connsiteX0" y="connsiteY0"/>
                  </a:cxn>
                  <a:cxn ang="0">
                    <a:pos x="connsiteX1" y="connsiteY1"/>
                  </a:cxn>
                </a:cxnLst>
                <a:rect l="l" t="t" r="r" b="b"/>
                <a:pathLst>
                  <a:path w="9655" h="267130">
                    <a:moveTo>
                      <a:pt x="5793" y="265200"/>
                    </a:moveTo>
                    <a:lnTo>
                      <a:pt x="4828" y="4828"/>
                    </a:lnTo>
                  </a:path>
                </a:pathLst>
              </a:custGeom>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59" name="Freeform: Shape 208">
                <a:extLst>
                  <a:ext uri="{FF2B5EF4-FFF2-40B4-BE49-F238E27FC236}">
                    <a16:creationId xmlns:a16="http://schemas.microsoft.com/office/drawing/2014/main" id="{AE45E717-3F43-164B-BBCF-2BB6EB7CB5CB}"/>
                  </a:ext>
                </a:extLst>
              </p:cNvPr>
              <p:cNvSpPr/>
              <p:nvPr/>
            </p:nvSpPr>
            <p:spPr>
              <a:xfrm>
                <a:off x="11278213"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6350" cap="flat">
                <a:solidFill>
                  <a:schemeClr val="tx1"/>
                </a:solidFill>
                <a:prstDash val="solid"/>
                <a:miter/>
              </a:ln>
            </p:spPr>
            <p:txBody>
              <a:bodyPr rtlCol="0" anchor="ctr"/>
              <a:lstStyle/>
              <a:p>
                <a:endParaRPr lang="en-US" sz="2160" dirty="0">
                  <a:solidFill>
                    <a:srgbClr val="FFFFFF"/>
                  </a:solidFill>
                  <a:latin typeface="Amazon Ember"/>
                </a:endParaRPr>
              </a:p>
            </p:txBody>
          </p:sp>
          <p:sp>
            <p:nvSpPr>
              <p:cNvPr id="60" name="Freeform: Shape 209">
                <a:extLst>
                  <a:ext uri="{FF2B5EF4-FFF2-40B4-BE49-F238E27FC236}">
                    <a16:creationId xmlns:a16="http://schemas.microsoft.com/office/drawing/2014/main" id="{909073A6-8CC2-E846-AD92-14442DD1FDDD}"/>
                  </a:ext>
                </a:extLst>
              </p:cNvPr>
              <p:cNvSpPr/>
              <p:nvPr/>
            </p:nvSpPr>
            <p:spPr>
              <a:xfrm>
                <a:off x="11313938"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6350" cap="flat">
                <a:solidFill>
                  <a:schemeClr val="tx1"/>
                </a:solidFill>
                <a:prstDash val="solid"/>
                <a:miter/>
              </a:ln>
            </p:spPr>
            <p:txBody>
              <a:bodyPr rtlCol="0" anchor="ctr"/>
              <a:lstStyle/>
              <a:p>
                <a:endParaRPr lang="en-US" sz="2160" dirty="0">
                  <a:solidFill>
                    <a:srgbClr val="FFFFFF"/>
                  </a:solidFill>
                  <a:latin typeface="Amazon Ember"/>
                </a:endParaRPr>
              </a:p>
            </p:txBody>
          </p:sp>
          <p:sp>
            <p:nvSpPr>
              <p:cNvPr id="61" name="Freeform: Shape 210">
                <a:extLst>
                  <a:ext uri="{FF2B5EF4-FFF2-40B4-BE49-F238E27FC236}">
                    <a16:creationId xmlns:a16="http://schemas.microsoft.com/office/drawing/2014/main" id="{149EA0CD-009C-1948-B64C-0F26D4FB306D}"/>
                  </a:ext>
                </a:extLst>
              </p:cNvPr>
              <p:cNvSpPr/>
              <p:nvPr/>
            </p:nvSpPr>
            <p:spPr>
              <a:xfrm>
                <a:off x="11349662"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6350" cap="flat">
                <a:solidFill>
                  <a:schemeClr val="tx1"/>
                </a:solidFill>
                <a:prstDash val="solid"/>
                <a:miter/>
              </a:ln>
            </p:spPr>
            <p:txBody>
              <a:bodyPr rtlCol="0" anchor="ctr"/>
              <a:lstStyle/>
              <a:p>
                <a:endParaRPr lang="en-US" sz="2160" dirty="0">
                  <a:solidFill>
                    <a:srgbClr val="FFFFFF"/>
                  </a:solidFill>
                  <a:latin typeface="Amazon Ember"/>
                </a:endParaRPr>
              </a:p>
            </p:txBody>
          </p:sp>
          <p:sp>
            <p:nvSpPr>
              <p:cNvPr id="62" name="Freeform: Shape 211">
                <a:extLst>
                  <a:ext uri="{FF2B5EF4-FFF2-40B4-BE49-F238E27FC236}">
                    <a16:creationId xmlns:a16="http://schemas.microsoft.com/office/drawing/2014/main" id="{B7373011-B699-EC4E-9EC2-8304DEB2861D}"/>
                  </a:ext>
                </a:extLst>
              </p:cNvPr>
              <p:cNvSpPr/>
              <p:nvPr/>
            </p:nvSpPr>
            <p:spPr>
              <a:xfrm>
                <a:off x="11447825" y="3860393"/>
                <a:ext cx="141612" cy="9655"/>
              </a:xfrm>
              <a:custGeom>
                <a:avLst/>
                <a:gdLst>
                  <a:gd name="connsiteX0" fmla="*/ 4828 w 141611"/>
                  <a:gd name="connsiteY0" fmla="*/ 5471 h 9655"/>
                  <a:gd name="connsiteX1" fmla="*/ 138715 w 141611"/>
                  <a:gd name="connsiteY1" fmla="*/ 4828 h 9655"/>
                </a:gdLst>
                <a:ahLst/>
                <a:cxnLst>
                  <a:cxn ang="0">
                    <a:pos x="connsiteX0" y="connsiteY0"/>
                  </a:cxn>
                  <a:cxn ang="0">
                    <a:pos x="connsiteX1" y="connsiteY1"/>
                  </a:cxn>
                </a:cxnLst>
                <a:rect l="l" t="t" r="r" b="b"/>
                <a:pathLst>
                  <a:path w="141611" h="9655">
                    <a:moveTo>
                      <a:pt x="4828" y="5471"/>
                    </a:moveTo>
                    <a:lnTo>
                      <a:pt x="138715" y="4828"/>
                    </a:lnTo>
                  </a:path>
                </a:pathLst>
              </a:custGeom>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3" name="Freeform: Shape 212">
                <a:extLst>
                  <a:ext uri="{FF2B5EF4-FFF2-40B4-BE49-F238E27FC236}">
                    <a16:creationId xmlns:a16="http://schemas.microsoft.com/office/drawing/2014/main" id="{0A28CB34-E2C0-7140-AAC2-B73C2DC0A290}"/>
                  </a:ext>
                </a:extLst>
              </p:cNvPr>
              <p:cNvSpPr/>
              <p:nvPr/>
            </p:nvSpPr>
            <p:spPr>
              <a:xfrm>
                <a:off x="11394001" y="384519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4" name="Freeform: Shape 213">
                <a:extLst>
                  <a:ext uri="{FF2B5EF4-FFF2-40B4-BE49-F238E27FC236}">
                    <a16:creationId xmlns:a16="http://schemas.microsoft.com/office/drawing/2014/main" id="{4A1E218D-49F2-E84F-9882-0C30AB778274}"/>
                  </a:ext>
                </a:extLst>
              </p:cNvPr>
              <p:cNvSpPr/>
              <p:nvPr/>
            </p:nvSpPr>
            <p:spPr>
              <a:xfrm>
                <a:off x="11394323" y="3908594"/>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5" name="Freeform: Shape 214">
                <a:extLst>
                  <a:ext uri="{FF2B5EF4-FFF2-40B4-BE49-F238E27FC236}">
                    <a16:creationId xmlns:a16="http://schemas.microsoft.com/office/drawing/2014/main" id="{BE637EDC-2D79-834E-91C9-32269692987E}"/>
                  </a:ext>
                </a:extLst>
              </p:cNvPr>
              <p:cNvSpPr/>
              <p:nvPr/>
            </p:nvSpPr>
            <p:spPr>
              <a:xfrm>
                <a:off x="11448147" y="3987521"/>
                <a:ext cx="148048" cy="9655"/>
              </a:xfrm>
              <a:custGeom>
                <a:avLst/>
                <a:gdLst>
                  <a:gd name="connsiteX0" fmla="*/ 4828 w 148048"/>
                  <a:gd name="connsiteY0" fmla="*/ 5471 h 9655"/>
                  <a:gd name="connsiteX1" fmla="*/ 143221 w 148048"/>
                  <a:gd name="connsiteY1" fmla="*/ 4828 h 9655"/>
                </a:gdLst>
                <a:ahLst/>
                <a:cxnLst>
                  <a:cxn ang="0">
                    <a:pos x="connsiteX0" y="connsiteY0"/>
                  </a:cxn>
                  <a:cxn ang="0">
                    <a:pos x="connsiteX1" y="connsiteY1"/>
                  </a:cxn>
                </a:cxnLst>
                <a:rect l="l" t="t" r="r" b="b"/>
                <a:pathLst>
                  <a:path w="148048" h="9655">
                    <a:moveTo>
                      <a:pt x="4828" y="5471"/>
                    </a:moveTo>
                    <a:lnTo>
                      <a:pt x="143221" y="4828"/>
                    </a:lnTo>
                  </a:path>
                </a:pathLst>
              </a:custGeom>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6" name="Freeform: Shape 215">
                <a:extLst>
                  <a:ext uri="{FF2B5EF4-FFF2-40B4-BE49-F238E27FC236}">
                    <a16:creationId xmlns:a16="http://schemas.microsoft.com/office/drawing/2014/main" id="{5C82049B-A43A-3047-9399-6B88EC06F16A}"/>
                  </a:ext>
                </a:extLst>
              </p:cNvPr>
              <p:cNvSpPr/>
              <p:nvPr/>
            </p:nvSpPr>
            <p:spPr>
              <a:xfrm>
                <a:off x="11394323" y="397232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7" name="Freeform: Shape 216">
                <a:extLst>
                  <a:ext uri="{FF2B5EF4-FFF2-40B4-BE49-F238E27FC236}">
                    <a16:creationId xmlns:a16="http://schemas.microsoft.com/office/drawing/2014/main" id="{E47E28E2-AB95-A048-8F26-76C14867EF38}"/>
                  </a:ext>
                </a:extLst>
              </p:cNvPr>
              <p:cNvSpPr/>
              <p:nvPr/>
            </p:nvSpPr>
            <p:spPr>
              <a:xfrm>
                <a:off x="11447825" y="3927015"/>
                <a:ext cx="125519" cy="9655"/>
              </a:xfrm>
              <a:custGeom>
                <a:avLst/>
                <a:gdLst>
                  <a:gd name="connsiteX0" fmla="*/ 4828 w 125519"/>
                  <a:gd name="connsiteY0" fmla="*/ 5471 h 9655"/>
                  <a:gd name="connsiteX1" fmla="*/ 121335 w 125519"/>
                  <a:gd name="connsiteY1" fmla="*/ 4828 h 9655"/>
                </a:gdLst>
                <a:ahLst/>
                <a:cxnLst>
                  <a:cxn ang="0">
                    <a:pos x="connsiteX0" y="connsiteY0"/>
                  </a:cxn>
                  <a:cxn ang="0">
                    <a:pos x="connsiteX1" y="connsiteY1"/>
                  </a:cxn>
                </a:cxnLst>
                <a:rect l="l" t="t" r="r" b="b"/>
                <a:pathLst>
                  <a:path w="125519" h="9655">
                    <a:moveTo>
                      <a:pt x="4828" y="5471"/>
                    </a:moveTo>
                    <a:lnTo>
                      <a:pt x="121335" y="4828"/>
                    </a:lnTo>
                  </a:path>
                </a:pathLst>
              </a:custGeom>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8" name="Freeform: Shape 217">
                <a:extLst>
                  <a:ext uri="{FF2B5EF4-FFF2-40B4-BE49-F238E27FC236}">
                    <a16:creationId xmlns:a16="http://schemas.microsoft.com/office/drawing/2014/main" id="{2B7DB3AB-B7E7-B340-8F27-3D48A2DDEFFD}"/>
                  </a:ext>
                </a:extLst>
              </p:cNvPr>
              <p:cNvSpPr/>
              <p:nvPr/>
            </p:nvSpPr>
            <p:spPr>
              <a:xfrm>
                <a:off x="11257937" y="3794415"/>
                <a:ext cx="434490" cy="9655"/>
              </a:xfrm>
              <a:custGeom>
                <a:avLst/>
                <a:gdLst>
                  <a:gd name="connsiteX0" fmla="*/ 4828 w 434490"/>
                  <a:gd name="connsiteY0" fmla="*/ 4828 h 9655"/>
                  <a:gd name="connsiteX1" fmla="*/ 430628 w 434490"/>
                  <a:gd name="connsiteY1" fmla="*/ 4828 h 9655"/>
                </a:gdLst>
                <a:ahLst/>
                <a:cxnLst>
                  <a:cxn ang="0">
                    <a:pos x="connsiteX0" y="connsiteY0"/>
                  </a:cxn>
                  <a:cxn ang="0">
                    <a:pos x="connsiteX1" y="connsiteY1"/>
                  </a:cxn>
                </a:cxnLst>
                <a:rect l="l" t="t" r="r" b="b"/>
                <a:pathLst>
                  <a:path w="434490" h="9655">
                    <a:moveTo>
                      <a:pt x="4828" y="4828"/>
                    </a:moveTo>
                    <a:lnTo>
                      <a:pt x="430628" y="4828"/>
                    </a:lnTo>
                  </a:path>
                </a:pathLst>
              </a:custGeom>
              <a:ln w="6350" cap="flat">
                <a:solidFill>
                  <a:schemeClr val="tx1"/>
                </a:solidFill>
                <a:prstDash val="solid"/>
                <a:round/>
              </a:ln>
            </p:spPr>
            <p:txBody>
              <a:bodyPr rtlCol="0" anchor="ctr"/>
              <a:lstStyle/>
              <a:p>
                <a:endParaRPr lang="en-US" sz="2160" dirty="0">
                  <a:solidFill>
                    <a:srgbClr val="FFFFFF"/>
                  </a:solidFill>
                  <a:latin typeface="Amazon Ember"/>
                </a:endParaRPr>
              </a:p>
            </p:txBody>
          </p:sp>
          <p:sp>
            <p:nvSpPr>
              <p:cNvPr id="69" name="Freeform: Shape 218">
                <a:extLst>
                  <a:ext uri="{FF2B5EF4-FFF2-40B4-BE49-F238E27FC236}">
                    <a16:creationId xmlns:a16="http://schemas.microsoft.com/office/drawing/2014/main" id="{9A004461-D538-6942-9FE3-9E98AC032196}"/>
                  </a:ext>
                </a:extLst>
              </p:cNvPr>
              <p:cNvSpPr/>
              <p:nvPr/>
            </p:nvSpPr>
            <p:spPr>
              <a:xfrm>
                <a:off x="11257615" y="3738414"/>
                <a:ext cx="434490" cy="321845"/>
              </a:xfrm>
              <a:custGeom>
                <a:avLst/>
                <a:gdLst>
                  <a:gd name="connsiteX0" fmla="*/ 430950 w 434490"/>
                  <a:gd name="connsiteY0" fmla="*/ 65013 h 321844"/>
                  <a:gd name="connsiteX1" fmla="*/ 431272 w 434490"/>
                  <a:gd name="connsiteY1" fmla="*/ 13839 h 321844"/>
                  <a:gd name="connsiteX2" fmla="*/ 422260 w 434490"/>
                  <a:gd name="connsiteY2" fmla="*/ 4828 h 321844"/>
                  <a:gd name="connsiteX3" fmla="*/ 13839 w 434490"/>
                  <a:gd name="connsiteY3" fmla="*/ 4828 h 321844"/>
                  <a:gd name="connsiteX4" fmla="*/ 4828 w 434490"/>
                  <a:gd name="connsiteY4" fmla="*/ 13839 h 321844"/>
                  <a:gd name="connsiteX5" fmla="*/ 4828 w 434490"/>
                  <a:gd name="connsiteY5" fmla="*/ 311224 h 321844"/>
                  <a:gd name="connsiteX6" fmla="*/ 13839 w 434490"/>
                  <a:gd name="connsiteY6" fmla="*/ 320235 h 321844"/>
                  <a:gd name="connsiteX7" fmla="*/ 422582 w 434490"/>
                  <a:gd name="connsiteY7" fmla="*/ 320235 h 321844"/>
                  <a:gd name="connsiteX8" fmla="*/ 431593 w 434490"/>
                  <a:gd name="connsiteY8" fmla="*/ 311224 h 321844"/>
                  <a:gd name="connsiteX9" fmla="*/ 431593 w 434490"/>
                  <a:gd name="connsiteY9" fmla="*/ 28901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0" h="321844">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6350" cap="flat">
                <a:solidFill>
                  <a:schemeClr val="tx1"/>
                </a:solidFill>
                <a:prstDash val="solid"/>
                <a:round/>
              </a:ln>
            </p:spPr>
            <p:txBody>
              <a:bodyPr rtlCol="0" anchor="ctr"/>
              <a:lstStyle/>
              <a:p>
                <a:endParaRPr lang="en-US" sz="2160" dirty="0">
                  <a:solidFill>
                    <a:srgbClr val="FFFFFF"/>
                  </a:solidFill>
                  <a:latin typeface="Amazon Ember"/>
                </a:endParaRPr>
              </a:p>
            </p:txBody>
          </p:sp>
        </p:grpSp>
      </p:grpSp>
      <p:cxnSp>
        <p:nvCxnSpPr>
          <p:cNvPr id="485" name="Straight Connector 484">
            <a:extLst>
              <a:ext uri="{FF2B5EF4-FFF2-40B4-BE49-F238E27FC236}">
                <a16:creationId xmlns:a16="http://schemas.microsoft.com/office/drawing/2014/main" id="{048AD1A7-ADB0-B94C-A350-A5AD91D39E57}"/>
              </a:ext>
            </a:extLst>
          </p:cNvPr>
          <p:cNvCxnSpPr>
            <a:cxnSpLocks/>
          </p:cNvCxnSpPr>
          <p:nvPr/>
        </p:nvCxnSpPr>
        <p:spPr>
          <a:xfrm>
            <a:off x="2870506" y="1629897"/>
            <a:ext cx="26682" cy="2783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EF2217F9-871D-9C4B-AB6A-41DDCD18F6E5}"/>
              </a:ext>
            </a:extLst>
          </p:cNvPr>
          <p:cNvCxnSpPr>
            <a:cxnSpLocks/>
          </p:cNvCxnSpPr>
          <p:nvPr/>
        </p:nvCxnSpPr>
        <p:spPr>
          <a:xfrm>
            <a:off x="5989598" y="1629897"/>
            <a:ext cx="1050" cy="2783353"/>
          </a:xfrm>
          <a:prstGeom prst="line">
            <a:avLst/>
          </a:prstGeom>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96446" y="1948998"/>
            <a:ext cx="8645191" cy="2578071"/>
            <a:chOff x="314313" y="2752285"/>
            <a:chExt cx="13832306" cy="4491026"/>
          </a:xfrm>
        </p:grpSpPr>
        <p:sp>
          <p:nvSpPr>
            <p:cNvPr id="331" name="Rectangle 330">
              <a:extLst>
                <a:ext uri="{FF2B5EF4-FFF2-40B4-BE49-F238E27FC236}">
                  <a16:creationId xmlns:a16="http://schemas.microsoft.com/office/drawing/2014/main" id="{B271E09A-6724-43DC-914F-50073858E24D}"/>
                </a:ext>
              </a:extLst>
            </p:cNvPr>
            <p:cNvSpPr/>
            <p:nvPr/>
          </p:nvSpPr>
          <p:spPr>
            <a:xfrm>
              <a:off x="1528383" y="6483350"/>
              <a:ext cx="2651760" cy="738664"/>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Automated backup </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scheduling</a:t>
              </a:r>
            </a:p>
          </p:txBody>
        </p:sp>
        <p:sp>
          <p:nvSpPr>
            <p:cNvPr id="332" name="Rectangle 331">
              <a:extLst>
                <a:ext uri="{FF2B5EF4-FFF2-40B4-BE49-F238E27FC236}">
                  <a16:creationId xmlns:a16="http://schemas.microsoft.com/office/drawing/2014/main" id="{778DFC16-F3DA-45F1-9B78-CB8803B2CB02}"/>
                </a:ext>
              </a:extLst>
            </p:cNvPr>
            <p:cNvSpPr/>
            <p:nvPr/>
          </p:nvSpPr>
          <p:spPr>
            <a:xfrm>
              <a:off x="314313" y="4885426"/>
              <a:ext cx="2767085" cy="738664"/>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Policy- and tag-based </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solution </a:t>
              </a:r>
            </a:p>
          </p:txBody>
        </p:sp>
        <p:grpSp>
          <p:nvGrpSpPr>
            <p:cNvPr id="333" name="Graphic 408">
              <a:extLst>
                <a:ext uri="{FF2B5EF4-FFF2-40B4-BE49-F238E27FC236}">
                  <a16:creationId xmlns:a16="http://schemas.microsoft.com/office/drawing/2014/main" id="{8F39F91A-EA03-4F1A-9CEB-3EA96BABE0EC}"/>
                </a:ext>
              </a:extLst>
            </p:cNvPr>
            <p:cNvGrpSpPr/>
            <p:nvPr/>
          </p:nvGrpSpPr>
          <p:grpSpPr>
            <a:xfrm>
              <a:off x="975324" y="4094704"/>
              <a:ext cx="1038120" cy="811672"/>
              <a:chOff x="285253" y="234232"/>
              <a:chExt cx="660952" cy="660952"/>
            </a:xfrm>
            <a:noFill/>
          </p:grpSpPr>
          <p:sp>
            <p:nvSpPr>
              <p:cNvPr id="334" name="Freeform: Shape 17">
                <a:extLst>
                  <a:ext uri="{FF2B5EF4-FFF2-40B4-BE49-F238E27FC236}">
                    <a16:creationId xmlns:a16="http://schemas.microsoft.com/office/drawing/2014/main" id="{979E6F74-9859-4D3B-B21F-3381A045C050}"/>
                  </a:ext>
                </a:extLst>
              </p:cNvPr>
              <p:cNvSpPr/>
              <p:nvPr/>
            </p:nvSpPr>
            <p:spPr>
              <a:xfrm>
                <a:off x="594909" y="490020"/>
                <a:ext cx="234638" cy="333781"/>
              </a:xfrm>
              <a:custGeom>
                <a:avLst/>
                <a:gdLst>
                  <a:gd name="connsiteX0" fmla="*/ 4957 w 234637"/>
                  <a:gd name="connsiteY0" fmla="*/ 318909 h 333780"/>
                  <a:gd name="connsiteX1" fmla="*/ 4957 w 234637"/>
                  <a:gd name="connsiteY1" fmla="*/ 15202 h 333780"/>
                  <a:gd name="connsiteX2" fmla="*/ 15202 w 234637"/>
                  <a:gd name="connsiteY2" fmla="*/ 4957 h 333780"/>
                  <a:gd name="connsiteX3" fmla="*/ 155324 w 234637"/>
                  <a:gd name="connsiteY3" fmla="*/ 4957 h 333780"/>
                  <a:gd name="connsiteX4" fmla="*/ 230672 w 234637"/>
                  <a:gd name="connsiteY4" fmla="*/ 80306 h 333780"/>
                  <a:gd name="connsiteX5" fmla="*/ 230672 w 234637"/>
                  <a:gd name="connsiteY5" fmla="*/ 318909 h 333780"/>
                  <a:gd name="connsiteX6" fmla="*/ 220427 w 234637"/>
                  <a:gd name="connsiteY6" fmla="*/ 329154 h 333780"/>
                  <a:gd name="connsiteX7" fmla="*/ 15202 w 234637"/>
                  <a:gd name="connsiteY7" fmla="*/ 329154 h 333780"/>
                  <a:gd name="connsiteX8" fmla="*/ 4957 w 234637"/>
                  <a:gd name="connsiteY8" fmla="*/ 318909 h 33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37" h="333780">
                    <a:moveTo>
                      <a:pt x="4957" y="318909"/>
                    </a:moveTo>
                    <a:lnTo>
                      <a:pt x="4957" y="15202"/>
                    </a:lnTo>
                    <a:cubicBezTo>
                      <a:pt x="4957" y="9584"/>
                      <a:pt x="9584" y="4957"/>
                      <a:pt x="15202" y="4957"/>
                    </a:cubicBezTo>
                    <a:lnTo>
                      <a:pt x="155324" y="4957"/>
                    </a:lnTo>
                    <a:lnTo>
                      <a:pt x="230672" y="80306"/>
                    </a:lnTo>
                    <a:lnTo>
                      <a:pt x="230672" y="318909"/>
                    </a:lnTo>
                    <a:cubicBezTo>
                      <a:pt x="230672" y="324527"/>
                      <a:pt x="226046" y="329154"/>
                      <a:pt x="220427" y="329154"/>
                    </a:cubicBezTo>
                    <a:lnTo>
                      <a:pt x="15202" y="329154"/>
                    </a:lnTo>
                    <a:cubicBezTo>
                      <a:pt x="9584" y="329154"/>
                      <a:pt x="4957" y="324527"/>
                      <a:pt x="4957" y="318909"/>
                    </a:cubicBezTo>
                    <a:close/>
                  </a:path>
                </a:pathLst>
              </a:custGeom>
              <a:grpFill/>
              <a:ln w="19050" cap="rnd">
                <a:solidFill>
                  <a:schemeClr val="tx1"/>
                </a:solidFill>
                <a:prstDash val="solid"/>
                <a:round/>
              </a:ln>
            </p:spPr>
            <p:txBody>
              <a:bodyPr rtlCol="0" anchor="ctr"/>
              <a:lstStyle/>
              <a:p>
                <a:endParaRPr lang="en-US" sz="1125" dirty="0">
                  <a:solidFill>
                    <a:srgbClr val="FFFFFF"/>
                  </a:solidFill>
                  <a:latin typeface="Amazon Ember"/>
                </a:endParaRPr>
              </a:p>
            </p:txBody>
          </p:sp>
          <p:sp>
            <p:nvSpPr>
              <p:cNvPr id="335" name="Freeform: Shape 18">
                <a:extLst>
                  <a:ext uri="{FF2B5EF4-FFF2-40B4-BE49-F238E27FC236}">
                    <a16:creationId xmlns:a16="http://schemas.microsoft.com/office/drawing/2014/main" id="{07D4ECD2-DFD3-4B9F-A1BC-7C370CDD7A9B}"/>
                  </a:ext>
                </a:extLst>
              </p:cNvPr>
              <p:cNvSpPr/>
              <p:nvPr/>
            </p:nvSpPr>
            <p:spPr>
              <a:xfrm>
                <a:off x="745276" y="490020"/>
                <a:ext cx="82619" cy="82619"/>
              </a:xfrm>
              <a:custGeom>
                <a:avLst/>
                <a:gdLst>
                  <a:gd name="connsiteX0" fmla="*/ 4957 w 82619"/>
                  <a:gd name="connsiteY0" fmla="*/ 80306 h 82619"/>
                  <a:gd name="connsiteX1" fmla="*/ 80306 w 82619"/>
                  <a:gd name="connsiteY1" fmla="*/ 80306 h 82619"/>
                  <a:gd name="connsiteX2" fmla="*/ 4957 w 82619"/>
                  <a:gd name="connsiteY2" fmla="*/ 4957 h 82619"/>
                </a:gdLst>
                <a:ahLst/>
                <a:cxnLst>
                  <a:cxn ang="0">
                    <a:pos x="connsiteX0" y="connsiteY0"/>
                  </a:cxn>
                  <a:cxn ang="0">
                    <a:pos x="connsiteX1" y="connsiteY1"/>
                  </a:cxn>
                  <a:cxn ang="0">
                    <a:pos x="connsiteX2" y="connsiteY2"/>
                  </a:cxn>
                </a:cxnLst>
                <a:rect l="l" t="t" r="r" b="b"/>
                <a:pathLst>
                  <a:path w="82619" h="82619">
                    <a:moveTo>
                      <a:pt x="4957" y="80306"/>
                    </a:moveTo>
                    <a:lnTo>
                      <a:pt x="80306" y="80306"/>
                    </a:lnTo>
                    <a:lnTo>
                      <a:pt x="4957" y="4957"/>
                    </a:lnTo>
                    <a:close/>
                  </a:path>
                </a:pathLst>
              </a:custGeom>
              <a:grpFill/>
              <a:ln w="19050" cap="rnd">
                <a:solidFill>
                  <a:schemeClr val="tx1"/>
                </a:solidFill>
                <a:prstDash val="solid"/>
                <a:round/>
              </a:ln>
            </p:spPr>
            <p:txBody>
              <a:bodyPr rtlCol="0" anchor="ctr"/>
              <a:lstStyle/>
              <a:p>
                <a:endParaRPr lang="en-US" sz="1125" dirty="0">
                  <a:solidFill>
                    <a:srgbClr val="FFFFFF"/>
                  </a:solidFill>
                  <a:latin typeface="Amazon Ember"/>
                </a:endParaRPr>
              </a:p>
            </p:txBody>
          </p:sp>
          <p:sp>
            <p:nvSpPr>
              <p:cNvPr id="336" name="Freeform: Shape 19">
                <a:extLst>
                  <a:ext uri="{FF2B5EF4-FFF2-40B4-BE49-F238E27FC236}">
                    <a16:creationId xmlns:a16="http://schemas.microsoft.com/office/drawing/2014/main" id="{04AB1044-DE49-4173-BD8A-8C6EA777DAE3}"/>
                  </a:ext>
                </a:extLst>
              </p:cNvPr>
              <p:cNvSpPr/>
              <p:nvPr/>
            </p:nvSpPr>
            <p:spPr>
              <a:xfrm>
                <a:off x="627957" y="626177"/>
                <a:ext cx="168543" cy="9914"/>
              </a:xfrm>
              <a:custGeom>
                <a:avLst/>
                <a:gdLst>
                  <a:gd name="connsiteX0" fmla="*/ 4957 w 168542"/>
                  <a:gd name="connsiteY0" fmla="*/ 4957 h 9914"/>
                  <a:gd name="connsiteX1" fmla="*/ 164577 w 168542"/>
                  <a:gd name="connsiteY1" fmla="*/ 4957 h 9914"/>
                </a:gdLst>
                <a:ahLst/>
                <a:cxnLst>
                  <a:cxn ang="0">
                    <a:pos x="connsiteX0" y="connsiteY0"/>
                  </a:cxn>
                  <a:cxn ang="0">
                    <a:pos x="connsiteX1" y="connsiteY1"/>
                  </a:cxn>
                </a:cxnLst>
                <a:rect l="l" t="t" r="r" b="b"/>
                <a:pathLst>
                  <a:path w="168542" h="9914">
                    <a:moveTo>
                      <a:pt x="4957" y="4957"/>
                    </a:moveTo>
                    <a:lnTo>
                      <a:pt x="16457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37" name="Freeform: Shape 20">
                <a:extLst>
                  <a:ext uri="{FF2B5EF4-FFF2-40B4-BE49-F238E27FC236}">
                    <a16:creationId xmlns:a16="http://schemas.microsoft.com/office/drawing/2014/main" id="{78BB9ABF-3EE7-40EE-AB13-0970C3096BD5}"/>
                  </a:ext>
                </a:extLst>
              </p:cNvPr>
              <p:cNvSpPr/>
              <p:nvPr/>
            </p:nvSpPr>
            <p:spPr>
              <a:xfrm>
                <a:off x="627957" y="670460"/>
                <a:ext cx="168543" cy="9914"/>
              </a:xfrm>
              <a:custGeom>
                <a:avLst/>
                <a:gdLst>
                  <a:gd name="connsiteX0" fmla="*/ 4957 w 168542"/>
                  <a:gd name="connsiteY0" fmla="*/ 4957 h 9914"/>
                  <a:gd name="connsiteX1" fmla="*/ 164577 w 168542"/>
                  <a:gd name="connsiteY1" fmla="*/ 4957 h 9914"/>
                </a:gdLst>
                <a:ahLst/>
                <a:cxnLst>
                  <a:cxn ang="0">
                    <a:pos x="connsiteX0" y="connsiteY0"/>
                  </a:cxn>
                  <a:cxn ang="0">
                    <a:pos x="connsiteX1" y="connsiteY1"/>
                  </a:cxn>
                </a:cxnLst>
                <a:rect l="l" t="t" r="r" b="b"/>
                <a:pathLst>
                  <a:path w="168542" h="9914">
                    <a:moveTo>
                      <a:pt x="4957" y="4957"/>
                    </a:moveTo>
                    <a:lnTo>
                      <a:pt x="16457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38" name="Freeform: Shape 21">
                <a:extLst>
                  <a:ext uri="{FF2B5EF4-FFF2-40B4-BE49-F238E27FC236}">
                    <a16:creationId xmlns:a16="http://schemas.microsoft.com/office/drawing/2014/main" id="{015FC95D-EB8D-49A0-9829-8D80F949F28E}"/>
                  </a:ext>
                </a:extLst>
              </p:cNvPr>
              <p:cNvSpPr/>
              <p:nvPr/>
            </p:nvSpPr>
            <p:spPr>
              <a:xfrm>
                <a:off x="627957" y="714744"/>
                <a:ext cx="168543" cy="9914"/>
              </a:xfrm>
              <a:custGeom>
                <a:avLst/>
                <a:gdLst>
                  <a:gd name="connsiteX0" fmla="*/ 4957 w 168542"/>
                  <a:gd name="connsiteY0" fmla="*/ 4957 h 9914"/>
                  <a:gd name="connsiteX1" fmla="*/ 164577 w 168542"/>
                  <a:gd name="connsiteY1" fmla="*/ 4957 h 9914"/>
                </a:gdLst>
                <a:ahLst/>
                <a:cxnLst>
                  <a:cxn ang="0">
                    <a:pos x="connsiteX0" y="connsiteY0"/>
                  </a:cxn>
                  <a:cxn ang="0">
                    <a:pos x="connsiteX1" y="connsiteY1"/>
                  </a:cxn>
                </a:cxnLst>
                <a:rect l="l" t="t" r="r" b="b"/>
                <a:pathLst>
                  <a:path w="168542" h="9914">
                    <a:moveTo>
                      <a:pt x="4957" y="4957"/>
                    </a:moveTo>
                    <a:lnTo>
                      <a:pt x="16457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39" name="Freeform: Shape 22">
                <a:extLst>
                  <a:ext uri="{FF2B5EF4-FFF2-40B4-BE49-F238E27FC236}">
                    <a16:creationId xmlns:a16="http://schemas.microsoft.com/office/drawing/2014/main" id="{193D5239-D631-42F5-A663-58CEEB12DF7F}"/>
                  </a:ext>
                </a:extLst>
              </p:cNvPr>
              <p:cNvSpPr/>
              <p:nvPr/>
            </p:nvSpPr>
            <p:spPr>
              <a:xfrm>
                <a:off x="627957" y="759028"/>
                <a:ext cx="168543" cy="9914"/>
              </a:xfrm>
              <a:custGeom>
                <a:avLst/>
                <a:gdLst>
                  <a:gd name="connsiteX0" fmla="*/ 4957 w 168542"/>
                  <a:gd name="connsiteY0" fmla="*/ 4957 h 9914"/>
                  <a:gd name="connsiteX1" fmla="*/ 164577 w 168542"/>
                  <a:gd name="connsiteY1" fmla="*/ 4957 h 9914"/>
                </a:gdLst>
                <a:ahLst/>
                <a:cxnLst>
                  <a:cxn ang="0">
                    <a:pos x="connsiteX0" y="connsiteY0"/>
                  </a:cxn>
                  <a:cxn ang="0">
                    <a:pos x="connsiteX1" y="connsiteY1"/>
                  </a:cxn>
                </a:cxnLst>
                <a:rect l="l" t="t" r="r" b="b"/>
                <a:pathLst>
                  <a:path w="168542" h="9914">
                    <a:moveTo>
                      <a:pt x="4957" y="4957"/>
                    </a:moveTo>
                    <a:lnTo>
                      <a:pt x="16457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0" name="Freeform: Shape 23">
                <a:extLst>
                  <a:ext uri="{FF2B5EF4-FFF2-40B4-BE49-F238E27FC236}">
                    <a16:creationId xmlns:a16="http://schemas.microsoft.com/office/drawing/2014/main" id="{5E05CF15-0409-42BB-A150-AD9325DE0DEF}"/>
                  </a:ext>
                </a:extLst>
              </p:cNvPr>
              <p:cNvSpPr/>
              <p:nvPr/>
            </p:nvSpPr>
            <p:spPr>
              <a:xfrm>
                <a:off x="627957" y="581893"/>
                <a:ext cx="99143" cy="9914"/>
              </a:xfrm>
              <a:custGeom>
                <a:avLst/>
                <a:gdLst>
                  <a:gd name="connsiteX0" fmla="*/ 4957 w 99142"/>
                  <a:gd name="connsiteY0" fmla="*/ 4957 h 9914"/>
                  <a:gd name="connsiteX1" fmla="*/ 95177 w 99142"/>
                  <a:gd name="connsiteY1" fmla="*/ 4957 h 9914"/>
                </a:gdLst>
                <a:ahLst/>
                <a:cxnLst>
                  <a:cxn ang="0">
                    <a:pos x="connsiteX0" y="connsiteY0"/>
                  </a:cxn>
                  <a:cxn ang="0">
                    <a:pos x="connsiteX1" y="connsiteY1"/>
                  </a:cxn>
                </a:cxnLst>
                <a:rect l="l" t="t" r="r" b="b"/>
                <a:pathLst>
                  <a:path w="99142" h="9914">
                    <a:moveTo>
                      <a:pt x="4957" y="4957"/>
                    </a:moveTo>
                    <a:lnTo>
                      <a:pt x="9517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1" name="Freeform: Shape 24">
                <a:extLst>
                  <a:ext uri="{FF2B5EF4-FFF2-40B4-BE49-F238E27FC236}">
                    <a16:creationId xmlns:a16="http://schemas.microsoft.com/office/drawing/2014/main" id="{74D18E49-9E3E-466C-A470-6B3C3B687C5C}"/>
                  </a:ext>
                </a:extLst>
              </p:cNvPr>
              <p:cNvSpPr/>
              <p:nvPr/>
            </p:nvSpPr>
            <p:spPr>
              <a:xfrm>
                <a:off x="434959" y="439127"/>
                <a:ext cx="168543" cy="36352"/>
              </a:xfrm>
              <a:custGeom>
                <a:avLst/>
                <a:gdLst>
                  <a:gd name="connsiteX0" fmla="*/ 4957 w 168542"/>
                  <a:gd name="connsiteY0" fmla="*/ 5949 h 36352"/>
                  <a:gd name="connsiteX1" fmla="*/ 28421 w 168542"/>
                  <a:gd name="connsiteY1" fmla="*/ 32387 h 36352"/>
                  <a:gd name="connsiteX2" fmla="*/ 57833 w 168542"/>
                  <a:gd name="connsiteY2" fmla="*/ 4957 h 36352"/>
                  <a:gd name="connsiteX3" fmla="*/ 85263 w 168542"/>
                  <a:gd name="connsiteY3" fmla="*/ 33048 h 36352"/>
                  <a:gd name="connsiteX4" fmla="*/ 112692 w 168542"/>
                  <a:gd name="connsiteY4" fmla="*/ 5288 h 36352"/>
                  <a:gd name="connsiteX5" fmla="*/ 140452 w 168542"/>
                  <a:gd name="connsiteY5" fmla="*/ 33048 h 36352"/>
                  <a:gd name="connsiteX6" fmla="*/ 165568 w 168542"/>
                  <a:gd name="connsiteY6" fmla="*/ 5618 h 3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42" h="36352">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24920" y="33378"/>
                      <a:pt x="140452" y="33048"/>
                    </a:cubicBezTo>
                    <a:cubicBezTo>
                      <a:pt x="157637" y="32717"/>
                      <a:pt x="159950" y="11897"/>
                      <a:pt x="165568" y="5618"/>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2" name="Freeform: Shape 25">
                <a:extLst>
                  <a:ext uri="{FF2B5EF4-FFF2-40B4-BE49-F238E27FC236}">
                    <a16:creationId xmlns:a16="http://schemas.microsoft.com/office/drawing/2014/main" id="{32FFB2B5-0C1C-4EC7-9CA1-EE89DEA327A5}"/>
                  </a:ext>
                </a:extLst>
              </p:cNvPr>
              <p:cNvSpPr/>
              <p:nvPr/>
            </p:nvSpPr>
            <p:spPr>
              <a:xfrm>
                <a:off x="434959" y="381624"/>
                <a:ext cx="105752" cy="36352"/>
              </a:xfrm>
              <a:custGeom>
                <a:avLst/>
                <a:gdLst>
                  <a:gd name="connsiteX0" fmla="*/ 4957 w 105752"/>
                  <a:gd name="connsiteY0" fmla="*/ 5949 h 36352"/>
                  <a:gd name="connsiteX1" fmla="*/ 28421 w 105752"/>
                  <a:gd name="connsiteY1" fmla="*/ 32387 h 36352"/>
                  <a:gd name="connsiteX2" fmla="*/ 57833 w 105752"/>
                  <a:gd name="connsiteY2" fmla="*/ 4957 h 36352"/>
                  <a:gd name="connsiteX3" fmla="*/ 85263 w 105752"/>
                  <a:gd name="connsiteY3" fmla="*/ 33048 h 36352"/>
                  <a:gd name="connsiteX4" fmla="*/ 100795 w 105752"/>
                  <a:gd name="connsiteY4" fmla="*/ 15202 h 3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52" h="36352">
                    <a:moveTo>
                      <a:pt x="4957" y="5949"/>
                    </a:moveTo>
                    <a:cubicBezTo>
                      <a:pt x="9914" y="12889"/>
                      <a:pt x="14541" y="33048"/>
                      <a:pt x="28421" y="32387"/>
                    </a:cubicBezTo>
                    <a:cubicBezTo>
                      <a:pt x="42962" y="31726"/>
                      <a:pt x="42301" y="4957"/>
                      <a:pt x="57833" y="4957"/>
                    </a:cubicBezTo>
                    <a:cubicBezTo>
                      <a:pt x="74688" y="4957"/>
                      <a:pt x="67748" y="33048"/>
                      <a:pt x="85263" y="33048"/>
                    </a:cubicBezTo>
                    <a:cubicBezTo>
                      <a:pt x="93855" y="33048"/>
                      <a:pt x="98151" y="22472"/>
                      <a:pt x="100795" y="15202"/>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3" name="Freeform: Shape 26">
                <a:extLst>
                  <a:ext uri="{FF2B5EF4-FFF2-40B4-BE49-F238E27FC236}">
                    <a16:creationId xmlns:a16="http://schemas.microsoft.com/office/drawing/2014/main" id="{1A0189FC-FA2C-4BF5-8BB8-D507764EB961}"/>
                  </a:ext>
                </a:extLst>
              </p:cNvPr>
              <p:cNvSpPr/>
              <p:nvPr/>
            </p:nvSpPr>
            <p:spPr>
              <a:xfrm>
                <a:off x="400920" y="305284"/>
                <a:ext cx="171848" cy="333781"/>
              </a:xfrm>
              <a:custGeom>
                <a:avLst/>
                <a:gdLst>
                  <a:gd name="connsiteX0" fmla="*/ 155324 w 171847"/>
                  <a:gd name="connsiteY0" fmla="*/ 4957 h 333780"/>
                  <a:gd name="connsiteX1" fmla="*/ 13880 w 171847"/>
                  <a:gd name="connsiteY1" fmla="*/ 4957 h 333780"/>
                  <a:gd name="connsiteX2" fmla="*/ 4957 w 171847"/>
                  <a:gd name="connsiteY2" fmla="*/ 13880 h 333780"/>
                  <a:gd name="connsiteX3" fmla="*/ 4957 w 171847"/>
                  <a:gd name="connsiteY3" fmla="*/ 320231 h 333780"/>
                  <a:gd name="connsiteX4" fmla="*/ 13880 w 171847"/>
                  <a:gd name="connsiteY4" fmla="*/ 329154 h 333780"/>
                  <a:gd name="connsiteX5" fmla="*/ 168543 w 171847"/>
                  <a:gd name="connsiteY5" fmla="*/ 329154 h 33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847" h="333780">
                    <a:moveTo>
                      <a:pt x="155324" y="4957"/>
                    </a:moveTo>
                    <a:lnTo>
                      <a:pt x="13880" y="4957"/>
                    </a:lnTo>
                    <a:cubicBezTo>
                      <a:pt x="8923" y="4957"/>
                      <a:pt x="4957" y="8923"/>
                      <a:pt x="4957" y="13880"/>
                    </a:cubicBezTo>
                    <a:lnTo>
                      <a:pt x="4957" y="320231"/>
                    </a:lnTo>
                    <a:cubicBezTo>
                      <a:pt x="4957" y="325188"/>
                      <a:pt x="8923" y="329154"/>
                      <a:pt x="13880" y="329154"/>
                    </a:cubicBezTo>
                    <a:lnTo>
                      <a:pt x="168543" y="329154"/>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4" name="Freeform: Shape 27">
                <a:extLst>
                  <a:ext uri="{FF2B5EF4-FFF2-40B4-BE49-F238E27FC236}">
                    <a16:creationId xmlns:a16="http://schemas.microsoft.com/office/drawing/2014/main" id="{F64AF1EE-AD83-4719-A951-6DB7D2FA3180}"/>
                  </a:ext>
                </a:extLst>
              </p:cNvPr>
              <p:cNvSpPr/>
              <p:nvPr/>
            </p:nvSpPr>
            <p:spPr>
              <a:xfrm>
                <a:off x="551286" y="305284"/>
                <a:ext cx="82619" cy="82619"/>
              </a:xfrm>
              <a:custGeom>
                <a:avLst/>
                <a:gdLst>
                  <a:gd name="connsiteX0" fmla="*/ 4957 w 82619"/>
                  <a:gd name="connsiteY0" fmla="*/ 80306 h 82619"/>
                  <a:gd name="connsiteX1" fmla="*/ 80306 w 82619"/>
                  <a:gd name="connsiteY1" fmla="*/ 80306 h 82619"/>
                  <a:gd name="connsiteX2" fmla="*/ 4957 w 82619"/>
                  <a:gd name="connsiteY2" fmla="*/ 4957 h 82619"/>
                </a:gdLst>
                <a:ahLst/>
                <a:cxnLst>
                  <a:cxn ang="0">
                    <a:pos x="connsiteX0" y="connsiteY0"/>
                  </a:cxn>
                  <a:cxn ang="0">
                    <a:pos x="connsiteX1" y="connsiteY1"/>
                  </a:cxn>
                  <a:cxn ang="0">
                    <a:pos x="connsiteX2" y="connsiteY2"/>
                  </a:cxn>
                </a:cxnLst>
                <a:rect l="l" t="t" r="r" b="b"/>
                <a:pathLst>
                  <a:path w="82619" h="82619">
                    <a:moveTo>
                      <a:pt x="4957" y="80306"/>
                    </a:moveTo>
                    <a:lnTo>
                      <a:pt x="80306" y="80306"/>
                    </a:lnTo>
                    <a:lnTo>
                      <a:pt x="4957" y="4957"/>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5" name="Freeform: Shape 28">
                <a:extLst>
                  <a:ext uri="{FF2B5EF4-FFF2-40B4-BE49-F238E27FC236}">
                    <a16:creationId xmlns:a16="http://schemas.microsoft.com/office/drawing/2014/main" id="{767EA598-B6DB-4820-AB1E-D5821ACAB2AE}"/>
                  </a:ext>
                </a:extLst>
              </p:cNvPr>
              <p:cNvSpPr/>
              <p:nvPr/>
            </p:nvSpPr>
            <p:spPr>
              <a:xfrm>
                <a:off x="626635" y="380633"/>
                <a:ext cx="9914" cy="92533"/>
              </a:xfrm>
              <a:custGeom>
                <a:avLst/>
                <a:gdLst>
                  <a:gd name="connsiteX0" fmla="*/ 4957 w 9914"/>
                  <a:gd name="connsiteY0" fmla="*/ 87907 h 92533"/>
                  <a:gd name="connsiteX1" fmla="*/ 4957 w 9914"/>
                  <a:gd name="connsiteY1" fmla="*/ 4957 h 92533"/>
                </a:gdLst>
                <a:ahLst/>
                <a:cxnLst>
                  <a:cxn ang="0">
                    <a:pos x="connsiteX0" y="connsiteY0"/>
                  </a:cxn>
                  <a:cxn ang="0">
                    <a:pos x="connsiteX1" y="connsiteY1"/>
                  </a:cxn>
                </a:cxnLst>
                <a:rect l="l" t="t" r="r" b="b"/>
                <a:pathLst>
                  <a:path w="9914" h="92533">
                    <a:moveTo>
                      <a:pt x="4957" y="8790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6" name="Freeform: Shape 29">
                <a:extLst>
                  <a:ext uri="{FF2B5EF4-FFF2-40B4-BE49-F238E27FC236}">
                    <a16:creationId xmlns:a16="http://schemas.microsoft.com/office/drawing/2014/main" id="{79CB049E-2A73-4206-B3FD-F39D287C096F}"/>
                  </a:ext>
                </a:extLst>
              </p:cNvPr>
              <p:cNvSpPr/>
              <p:nvPr/>
            </p:nvSpPr>
            <p:spPr>
              <a:xfrm>
                <a:off x="434959" y="489690"/>
                <a:ext cx="145409" cy="36352"/>
              </a:xfrm>
              <a:custGeom>
                <a:avLst/>
                <a:gdLst>
                  <a:gd name="connsiteX0" fmla="*/ 4957 w 145409"/>
                  <a:gd name="connsiteY0" fmla="*/ 5949 h 36352"/>
                  <a:gd name="connsiteX1" fmla="*/ 28421 w 145409"/>
                  <a:gd name="connsiteY1" fmla="*/ 32387 h 36352"/>
                  <a:gd name="connsiteX2" fmla="*/ 57833 w 145409"/>
                  <a:gd name="connsiteY2" fmla="*/ 4957 h 36352"/>
                  <a:gd name="connsiteX3" fmla="*/ 85263 w 145409"/>
                  <a:gd name="connsiteY3" fmla="*/ 33048 h 36352"/>
                  <a:gd name="connsiteX4" fmla="*/ 112692 w 145409"/>
                  <a:gd name="connsiteY4" fmla="*/ 5288 h 36352"/>
                  <a:gd name="connsiteX5" fmla="*/ 140452 w 145409"/>
                  <a:gd name="connsiteY5" fmla="*/ 33048 h 3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09" h="36352">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36817" y="27099"/>
                      <a:pt x="140452" y="33048"/>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47" name="Freeform: Shape 30">
                <a:extLst>
                  <a:ext uri="{FF2B5EF4-FFF2-40B4-BE49-F238E27FC236}">
                    <a16:creationId xmlns:a16="http://schemas.microsoft.com/office/drawing/2014/main" id="{DA1BA3F2-0A5F-4E71-9090-A7474C559440}"/>
                  </a:ext>
                </a:extLst>
              </p:cNvPr>
              <p:cNvSpPr/>
              <p:nvPr/>
            </p:nvSpPr>
            <p:spPr>
              <a:xfrm>
                <a:off x="434298" y="547854"/>
                <a:ext cx="145409" cy="36352"/>
              </a:xfrm>
              <a:custGeom>
                <a:avLst/>
                <a:gdLst>
                  <a:gd name="connsiteX0" fmla="*/ 4957 w 145409"/>
                  <a:gd name="connsiteY0" fmla="*/ 5949 h 36352"/>
                  <a:gd name="connsiteX1" fmla="*/ 28421 w 145409"/>
                  <a:gd name="connsiteY1" fmla="*/ 32387 h 36352"/>
                  <a:gd name="connsiteX2" fmla="*/ 57833 w 145409"/>
                  <a:gd name="connsiteY2" fmla="*/ 4957 h 36352"/>
                  <a:gd name="connsiteX3" fmla="*/ 85263 w 145409"/>
                  <a:gd name="connsiteY3" fmla="*/ 33048 h 36352"/>
                  <a:gd name="connsiteX4" fmla="*/ 112692 w 145409"/>
                  <a:gd name="connsiteY4" fmla="*/ 5288 h 36352"/>
                  <a:gd name="connsiteX5" fmla="*/ 140452 w 145409"/>
                  <a:gd name="connsiteY5" fmla="*/ 33048 h 3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09" h="36352">
                    <a:moveTo>
                      <a:pt x="4957" y="5949"/>
                    </a:moveTo>
                    <a:cubicBezTo>
                      <a:pt x="10906" y="11567"/>
                      <a:pt x="14541" y="33048"/>
                      <a:pt x="28421" y="32387"/>
                    </a:cubicBezTo>
                    <a:cubicBezTo>
                      <a:pt x="42962" y="31726"/>
                      <a:pt x="42301" y="4957"/>
                      <a:pt x="57833" y="4957"/>
                    </a:cubicBezTo>
                    <a:cubicBezTo>
                      <a:pt x="74688" y="4957"/>
                      <a:pt x="67748" y="33048"/>
                      <a:pt x="85263" y="33048"/>
                    </a:cubicBezTo>
                    <a:cubicBezTo>
                      <a:pt x="102448" y="33048"/>
                      <a:pt x="96499" y="5618"/>
                      <a:pt x="112692" y="5288"/>
                    </a:cubicBezTo>
                    <a:cubicBezTo>
                      <a:pt x="128555" y="4957"/>
                      <a:pt x="135495" y="25116"/>
                      <a:pt x="140452" y="33048"/>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grpSp>
          <p:nvGrpSpPr>
            <p:cNvPr id="348" name="Group 347">
              <a:extLst>
                <a:ext uri="{FF2B5EF4-FFF2-40B4-BE49-F238E27FC236}">
                  <a16:creationId xmlns:a16="http://schemas.microsoft.com/office/drawing/2014/main" id="{7AB0E2D6-7525-4157-84BF-655119D0208F}"/>
                </a:ext>
              </a:extLst>
            </p:cNvPr>
            <p:cNvGrpSpPr/>
            <p:nvPr/>
          </p:nvGrpSpPr>
          <p:grpSpPr>
            <a:xfrm>
              <a:off x="2961428" y="5632109"/>
              <a:ext cx="1045837" cy="864077"/>
              <a:chOff x="5156350" y="2409522"/>
              <a:chExt cx="938782" cy="823554"/>
            </a:xfrm>
            <a:noFill/>
          </p:grpSpPr>
          <p:sp>
            <p:nvSpPr>
              <p:cNvPr id="349" name="Freeform: Shape 58">
                <a:extLst>
                  <a:ext uri="{FF2B5EF4-FFF2-40B4-BE49-F238E27FC236}">
                    <a16:creationId xmlns:a16="http://schemas.microsoft.com/office/drawing/2014/main" id="{0A42A57C-21EA-4C0E-8E49-0A5B8FC22FD6}"/>
                  </a:ext>
                </a:extLst>
              </p:cNvPr>
              <p:cNvSpPr/>
              <p:nvPr/>
            </p:nvSpPr>
            <p:spPr>
              <a:xfrm>
                <a:off x="5239992" y="2710167"/>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0" name="Freeform: Shape 59">
                <a:extLst>
                  <a:ext uri="{FF2B5EF4-FFF2-40B4-BE49-F238E27FC236}">
                    <a16:creationId xmlns:a16="http://schemas.microsoft.com/office/drawing/2014/main" id="{33BE97FE-8E25-47B3-BAA5-DE2B4258A1F5}"/>
                  </a:ext>
                </a:extLst>
              </p:cNvPr>
              <p:cNvSpPr/>
              <p:nvPr/>
            </p:nvSpPr>
            <p:spPr>
              <a:xfrm>
                <a:off x="5394993" y="2710167"/>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1" name="Freeform: Shape 60">
                <a:extLst>
                  <a:ext uri="{FF2B5EF4-FFF2-40B4-BE49-F238E27FC236}">
                    <a16:creationId xmlns:a16="http://schemas.microsoft.com/office/drawing/2014/main" id="{9807E373-1B6A-44C2-AE6A-8EC1E764BA11}"/>
                  </a:ext>
                </a:extLst>
              </p:cNvPr>
              <p:cNvSpPr/>
              <p:nvPr/>
            </p:nvSpPr>
            <p:spPr>
              <a:xfrm>
                <a:off x="5550580" y="2710167"/>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2" name="Freeform: Shape 61">
                <a:extLst>
                  <a:ext uri="{FF2B5EF4-FFF2-40B4-BE49-F238E27FC236}">
                    <a16:creationId xmlns:a16="http://schemas.microsoft.com/office/drawing/2014/main" id="{32BC350B-B851-46A6-9155-27CA65196EF6}"/>
                  </a:ext>
                </a:extLst>
              </p:cNvPr>
              <p:cNvSpPr/>
              <p:nvPr/>
            </p:nvSpPr>
            <p:spPr>
              <a:xfrm>
                <a:off x="5705581" y="2710167"/>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3" name="Freeform: Shape 62">
                <a:extLst>
                  <a:ext uri="{FF2B5EF4-FFF2-40B4-BE49-F238E27FC236}">
                    <a16:creationId xmlns:a16="http://schemas.microsoft.com/office/drawing/2014/main" id="{D5E41085-3112-4D92-8D36-79C48B9124DC}"/>
                  </a:ext>
                </a:extLst>
              </p:cNvPr>
              <p:cNvSpPr/>
              <p:nvPr/>
            </p:nvSpPr>
            <p:spPr>
              <a:xfrm>
                <a:off x="5661713" y="2457484"/>
                <a:ext cx="181323" cy="17547"/>
              </a:xfrm>
              <a:custGeom>
                <a:avLst/>
                <a:gdLst>
                  <a:gd name="connsiteX0" fmla="*/ 9815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151"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4" name="Freeform: Shape 63">
                <a:extLst>
                  <a:ext uri="{FF2B5EF4-FFF2-40B4-BE49-F238E27FC236}">
                    <a16:creationId xmlns:a16="http://schemas.microsoft.com/office/drawing/2014/main" id="{9620C96C-78D1-4323-BA5B-BB4B81A4075F}"/>
                  </a:ext>
                </a:extLst>
              </p:cNvPr>
              <p:cNvSpPr/>
              <p:nvPr/>
            </p:nvSpPr>
            <p:spPr>
              <a:xfrm>
                <a:off x="5456409" y="2457484"/>
                <a:ext cx="181323" cy="17547"/>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5" name="Freeform: Shape 64">
                <a:extLst>
                  <a:ext uri="{FF2B5EF4-FFF2-40B4-BE49-F238E27FC236}">
                    <a16:creationId xmlns:a16="http://schemas.microsoft.com/office/drawing/2014/main" id="{9222DD58-DA44-4C66-A1FB-8A6D0EA69891}"/>
                  </a:ext>
                </a:extLst>
              </p:cNvPr>
              <p:cNvSpPr/>
              <p:nvPr/>
            </p:nvSpPr>
            <p:spPr>
              <a:xfrm>
                <a:off x="5156350" y="2457484"/>
                <a:ext cx="766234" cy="99435"/>
              </a:xfrm>
              <a:custGeom>
                <a:avLst/>
                <a:gdLst>
                  <a:gd name="connsiteX0" fmla="*/ 406155 w 432923"/>
                  <a:gd name="connsiteY0" fmla="*/ 4957 h 56180"/>
                  <a:gd name="connsiteX1" fmla="*/ 420696 w 432923"/>
                  <a:gd name="connsiteY1" fmla="*/ 4957 h 56180"/>
                  <a:gd name="connsiteX2" fmla="*/ 429619 w 432923"/>
                  <a:gd name="connsiteY2" fmla="*/ 13880 h 56180"/>
                  <a:gd name="connsiteX3" fmla="*/ 429619 w 432923"/>
                  <a:gd name="connsiteY3" fmla="*/ 52215 h 56180"/>
                  <a:gd name="connsiteX4" fmla="*/ 4957 w 432923"/>
                  <a:gd name="connsiteY4" fmla="*/ 52215 h 56180"/>
                  <a:gd name="connsiteX5" fmla="*/ 4957 w 432923"/>
                  <a:gd name="connsiteY5" fmla="*/ 13880 h 56180"/>
                  <a:gd name="connsiteX6" fmla="*/ 13880 w 432923"/>
                  <a:gd name="connsiteY6" fmla="*/ 4957 h 56180"/>
                  <a:gd name="connsiteX7" fmla="*/ 36683 w 432923"/>
                  <a:gd name="connsiteY7" fmla="*/ 4957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23" h="56180">
                    <a:moveTo>
                      <a:pt x="406155" y="4957"/>
                    </a:moveTo>
                    <a:lnTo>
                      <a:pt x="420696" y="4957"/>
                    </a:lnTo>
                    <a:cubicBezTo>
                      <a:pt x="425653" y="4957"/>
                      <a:pt x="429619" y="8923"/>
                      <a:pt x="429619" y="13880"/>
                    </a:cubicBezTo>
                    <a:lnTo>
                      <a:pt x="429619" y="52215"/>
                    </a:lnTo>
                    <a:lnTo>
                      <a:pt x="4957" y="52215"/>
                    </a:lnTo>
                    <a:lnTo>
                      <a:pt x="4957" y="13880"/>
                    </a:lnTo>
                    <a:cubicBezTo>
                      <a:pt x="4957" y="8923"/>
                      <a:pt x="8923" y="4957"/>
                      <a:pt x="13880" y="4957"/>
                    </a:cubicBezTo>
                    <a:lnTo>
                      <a:pt x="36683"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6" name="Freeform: Shape 65">
                <a:extLst>
                  <a:ext uri="{FF2B5EF4-FFF2-40B4-BE49-F238E27FC236}">
                    <a16:creationId xmlns:a16="http://schemas.microsoft.com/office/drawing/2014/main" id="{A77E0124-972C-4773-9A0E-ABB59CB271ED}"/>
                  </a:ext>
                </a:extLst>
              </p:cNvPr>
              <p:cNvSpPr/>
              <p:nvPr/>
            </p:nvSpPr>
            <p:spPr>
              <a:xfrm>
                <a:off x="5251689" y="2457484"/>
                <a:ext cx="181323" cy="17547"/>
              </a:xfrm>
              <a:custGeom>
                <a:avLst/>
                <a:gdLst>
                  <a:gd name="connsiteX0" fmla="*/ 98482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8482"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7" name="Freeform: Shape 66">
                <a:extLst>
                  <a:ext uri="{FF2B5EF4-FFF2-40B4-BE49-F238E27FC236}">
                    <a16:creationId xmlns:a16="http://schemas.microsoft.com/office/drawing/2014/main" id="{44CD58A4-F7BD-45DB-BF49-4CD2176D7D03}"/>
                  </a:ext>
                </a:extLst>
              </p:cNvPr>
              <p:cNvSpPr/>
              <p:nvPr/>
            </p:nvSpPr>
            <p:spPr>
              <a:xfrm>
                <a:off x="5212502" y="2409522"/>
                <a:ext cx="17547" cy="105285"/>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8" name="Freeform: Shape 67">
                <a:extLst>
                  <a:ext uri="{FF2B5EF4-FFF2-40B4-BE49-F238E27FC236}">
                    <a16:creationId xmlns:a16="http://schemas.microsoft.com/office/drawing/2014/main" id="{37143E43-1EA0-4B40-9FBB-81E894A53067}"/>
                  </a:ext>
                </a:extLst>
              </p:cNvPr>
              <p:cNvSpPr/>
              <p:nvPr/>
            </p:nvSpPr>
            <p:spPr>
              <a:xfrm>
                <a:off x="5417220" y="2409522"/>
                <a:ext cx="17547" cy="105285"/>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59" name="Freeform: Shape 68">
                <a:extLst>
                  <a:ext uri="{FF2B5EF4-FFF2-40B4-BE49-F238E27FC236}">
                    <a16:creationId xmlns:a16="http://schemas.microsoft.com/office/drawing/2014/main" id="{E09075D4-91BB-4DAA-9548-FDB2F9394AC1}"/>
                  </a:ext>
                </a:extLst>
              </p:cNvPr>
              <p:cNvSpPr/>
              <p:nvPr/>
            </p:nvSpPr>
            <p:spPr>
              <a:xfrm>
                <a:off x="5826657" y="2409522"/>
                <a:ext cx="17547" cy="105285"/>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0" name="Freeform: Shape 69">
                <a:extLst>
                  <a:ext uri="{FF2B5EF4-FFF2-40B4-BE49-F238E27FC236}">
                    <a16:creationId xmlns:a16="http://schemas.microsoft.com/office/drawing/2014/main" id="{B6ADAAC1-4EBB-4FB3-BFBD-90E32327A3F6}"/>
                  </a:ext>
                </a:extLst>
              </p:cNvPr>
              <p:cNvSpPr/>
              <p:nvPr/>
            </p:nvSpPr>
            <p:spPr>
              <a:xfrm>
                <a:off x="5621939" y="2409522"/>
                <a:ext cx="17547" cy="105285"/>
              </a:xfrm>
              <a:custGeom>
                <a:avLst/>
                <a:gdLst>
                  <a:gd name="connsiteX0" fmla="*/ 4957 w 9914"/>
                  <a:gd name="connsiteY0" fmla="*/ 57503 h 59485"/>
                  <a:gd name="connsiteX1" fmla="*/ 4957 w 9914"/>
                  <a:gd name="connsiteY1" fmla="*/ 4957 h 59485"/>
                </a:gdLst>
                <a:ahLst/>
                <a:cxnLst>
                  <a:cxn ang="0">
                    <a:pos x="connsiteX0" y="connsiteY0"/>
                  </a:cxn>
                  <a:cxn ang="0">
                    <a:pos x="connsiteX1" y="connsiteY1"/>
                  </a:cxn>
                </a:cxnLst>
                <a:rect l="l" t="t" r="r" b="b"/>
                <a:pathLst>
                  <a:path w="9914" h="59485">
                    <a:moveTo>
                      <a:pt x="4957" y="57503"/>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1" name="Freeform: Shape 70">
                <a:extLst>
                  <a:ext uri="{FF2B5EF4-FFF2-40B4-BE49-F238E27FC236}">
                    <a16:creationId xmlns:a16="http://schemas.microsoft.com/office/drawing/2014/main" id="{564FCEA2-3D00-45E5-8713-71E90289E35F}"/>
                  </a:ext>
                </a:extLst>
              </p:cNvPr>
              <p:cNvSpPr/>
              <p:nvPr/>
            </p:nvSpPr>
            <p:spPr>
              <a:xfrm>
                <a:off x="5239992" y="2787959"/>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2" name="Freeform: Shape 71">
                <a:extLst>
                  <a:ext uri="{FF2B5EF4-FFF2-40B4-BE49-F238E27FC236}">
                    <a16:creationId xmlns:a16="http://schemas.microsoft.com/office/drawing/2014/main" id="{8B61D53D-D1EF-4394-BB79-980E7CF0304E}"/>
                  </a:ext>
                </a:extLst>
              </p:cNvPr>
              <p:cNvSpPr/>
              <p:nvPr/>
            </p:nvSpPr>
            <p:spPr>
              <a:xfrm>
                <a:off x="5394993" y="2787959"/>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3" name="Freeform: Shape 72">
                <a:extLst>
                  <a:ext uri="{FF2B5EF4-FFF2-40B4-BE49-F238E27FC236}">
                    <a16:creationId xmlns:a16="http://schemas.microsoft.com/office/drawing/2014/main" id="{32C2BD2A-CDAF-455A-BCC7-6DE0AF53C06B}"/>
                  </a:ext>
                </a:extLst>
              </p:cNvPr>
              <p:cNvSpPr/>
              <p:nvPr/>
            </p:nvSpPr>
            <p:spPr>
              <a:xfrm>
                <a:off x="5550580" y="2787959"/>
                <a:ext cx="116982" cy="17547"/>
              </a:xfrm>
              <a:custGeom>
                <a:avLst/>
                <a:gdLst>
                  <a:gd name="connsiteX0" fmla="*/ 63782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3782"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4" name="Freeform: Shape 73">
                <a:extLst>
                  <a:ext uri="{FF2B5EF4-FFF2-40B4-BE49-F238E27FC236}">
                    <a16:creationId xmlns:a16="http://schemas.microsoft.com/office/drawing/2014/main" id="{3CB24A4A-4490-444A-87F0-83CB391F6221}"/>
                  </a:ext>
                </a:extLst>
              </p:cNvPr>
              <p:cNvSpPr/>
              <p:nvPr/>
            </p:nvSpPr>
            <p:spPr>
              <a:xfrm>
                <a:off x="5239992" y="2865752"/>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5" name="Freeform: Shape 74">
                <a:extLst>
                  <a:ext uri="{FF2B5EF4-FFF2-40B4-BE49-F238E27FC236}">
                    <a16:creationId xmlns:a16="http://schemas.microsoft.com/office/drawing/2014/main" id="{63391D3A-CA1A-4FFE-A86E-B2249A1CFF6B}"/>
                  </a:ext>
                </a:extLst>
              </p:cNvPr>
              <p:cNvSpPr/>
              <p:nvPr/>
            </p:nvSpPr>
            <p:spPr>
              <a:xfrm>
                <a:off x="5394993" y="2865752"/>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6" name="Freeform: Shape 75">
                <a:extLst>
                  <a:ext uri="{FF2B5EF4-FFF2-40B4-BE49-F238E27FC236}">
                    <a16:creationId xmlns:a16="http://schemas.microsoft.com/office/drawing/2014/main" id="{5832D618-4B30-4D03-B719-52418BD09FFF}"/>
                  </a:ext>
                </a:extLst>
              </p:cNvPr>
              <p:cNvSpPr/>
              <p:nvPr/>
            </p:nvSpPr>
            <p:spPr>
              <a:xfrm>
                <a:off x="5550580" y="2865752"/>
                <a:ext cx="70189" cy="17547"/>
              </a:xfrm>
              <a:custGeom>
                <a:avLst/>
                <a:gdLst>
                  <a:gd name="connsiteX0" fmla="*/ 34700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4700"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7" name="Freeform: Shape 76">
                <a:extLst>
                  <a:ext uri="{FF2B5EF4-FFF2-40B4-BE49-F238E27FC236}">
                    <a16:creationId xmlns:a16="http://schemas.microsoft.com/office/drawing/2014/main" id="{4A48D245-2D3B-4659-86E1-FD3AEA7405AA}"/>
                  </a:ext>
                </a:extLst>
              </p:cNvPr>
              <p:cNvSpPr/>
              <p:nvPr/>
            </p:nvSpPr>
            <p:spPr>
              <a:xfrm>
                <a:off x="5239992" y="2943545"/>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8" name="Freeform: Shape 77">
                <a:extLst>
                  <a:ext uri="{FF2B5EF4-FFF2-40B4-BE49-F238E27FC236}">
                    <a16:creationId xmlns:a16="http://schemas.microsoft.com/office/drawing/2014/main" id="{ED3E0F2C-ED85-4E6E-AE7A-5C329F31F41D}"/>
                  </a:ext>
                </a:extLst>
              </p:cNvPr>
              <p:cNvSpPr/>
              <p:nvPr/>
            </p:nvSpPr>
            <p:spPr>
              <a:xfrm>
                <a:off x="5394993" y="2943545"/>
                <a:ext cx="134529" cy="17547"/>
              </a:xfrm>
              <a:custGeom>
                <a:avLst/>
                <a:gdLst>
                  <a:gd name="connsiteX0" fmla="*/ 72044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2044"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69" name="Freeform: Shape 78">
                <a:extLst>
                  <a:ext uri="{FF2B5EF4-FFF2-40B4-BE49-F238E27FC236}">
                    <a16:creationId xmlns:a16="http://schemas.microsoft.com/office/drawing/2014/main" id="{1C2AE3A7-C1CE-467A-819C-FA004C8D1A07}"/>
                  </a:ext>
                </a:extLst>
              </p:cNvPr>
              <p:cNvSpPr/>
              <p:nvPr/>
            </p:nvSpPr>
            <p:spPr>
              <a:xfrm>
                <a:off x="5550580" y="2943545"/>
                <a:ext cx="40943" cy="17547"/>
              </a:xfrm>
              <a:custGeom>
                <a:avLst/>
                <a:gdLst>
                  <a:gd name="connsiteX0" fmla="*/ 19829 w 23133"/>
                  <a:gd name="connsiteY0" fmla="*/ 4957 h 9914"/>
                  <a:gd name="connsiteX1" fmla="*/ 4957 w 23133"/>
                  <a:gd name="connsiteY1" fmla="*/ 4957 h 9914"/>
                </a:gdLst>
                <a:ahLst/>
                <a:cxnLst>
                  <a:cxn ang="0">
                    <a:pos x="connsiteX0" y="connsiteY0"/>
                  </a:cxn>
                  <a:cxn ang="0">
                    <a:pos x="connsiteX1" y="connsiteY1"/>
                  </a:cxn>
                </a:cxnLst>
                <a:rect l="l" t="t" r="r" b="b"/>
                <a:pathLst>
                  <a:path w="23133" h="9914">
                    <a:moveTo>
                      <a:pt x="19829"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0" name="Freeform: Shape 79">
                <a:extLst>
                  <a:ext uri="{FF2B5EF4-FFF2-40B4-BE49-F238E27FC236}">
                    <a16:creationId xmlns:a16="http://schemas.microsoft.com/office/drawing/2014/main" id="{CB16A207-8C10-4A19-85D8-34165450C28C}"/>
                  </a:ext>
                </a:extLst>
              </p:cNvPr>
              <p:cNvSpPr/>
              <p:nvPr/>
            </p:nvSpPr>
            <p:spPr>
              <a:xfrm>
                <a:off x="5156350" y="2620089"/>
                <a:ext cx="421136" cy="438683"/>
              </a:xfrm>
              <a:custGeom>
                <a:avLst/>
                <a:gdLst>
                  <a:gd name="connsiteX0" fmla="*/ 235629 w 237942"/>
                  <a:gd name="connsiteY0" fmla="*/ 243891 h 247857"/>
                  <a:gd name="connsiteX1" fmla="*/ 13880 w 237942"/>
                  <a:gd name="connsiteY1" fmla="*/ 243891 h 247857"/>
                  <a:gd name="connsiteX2" fmla="*/ 4957 w 237942"/>
                  <a:gd name="connsiteY2" fmla="*/ 234968 h 247857"/>
                  <a:gd name="connsiteX3" fmla="*/ 4957 w 237942"/>
                  <a:gd name="connsiteY3" fmla="*/ 13880 h 247857"/>
                  <a:gd name="connsiteX4" fmla="*/ 13880 w 237942"/>
                  <a:gd name="connsiteY4" fmla="*/ 4957 h 247857"/>
                  <a:gd name="connsiteX5" fmla="*/ 37013 w 237942"/>
                  <a:gd name="connsiteY5" fmla="*/ 4957 h 2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942" h="247857">
                    <a:moveTo>
                      <a:pt x="235629" y="243891"/>
                    </a:moveTo>
                    <a:lnTo>
                      <a:pt x="13880" y="243891"/>
                    </a:lnTo>
                    <a:cubicBezTo>
                      <a:pt x="8923" y="243891"/>
                      <a:pt x="4957" y="239926"/>
                      <a:pt x="4957" y="234968"/>
                    </a:cubicBezTo>
                    <a:lnTo>
                      <a:pt x="4957" y="13880"/>
                    </a:lnTo>
                    <a:cubicBezTo>
                      <a:pt x="4957" y="8923"/>
                      <a:pt x="8923" y="4957"/>
                      <a:pt x="13880" y="4957"/>
                    </a:cubicBezTo>
                    <a:lnTo>
                      <a:pt x="37013"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1" name="Freeform: Shape 80">
                <a:extLst>
                  <a:ext uri="{FF2B5EF4-FFF2-40B4-BE49-F238E27FC236}">
                    <a16:creationId xmlns:a16="http://schemas.microsoft.com/office/drawing/2014/main" id="{F28723B8-8BD3-460B-8A07-04E80979D0EE}"/>
                  </a:ext>
                </a:extLst>
              </p:cNvPr>
              <p:cNvSpPr/>
              <p:nvPr/>
            </p:nvSpPr>
            <p:spPr>
              <a:xfrm>
                <a:off x="5907959" y="2541127"/>
                <a:ext cx="17547" cy="187171"/>
              </a:xfrm>
              <a:custGeom>
                <a:avLst/>
                <a:gdLst>
                  <a:gd name="connsiteX0" fmla="*/ 4957 w 9914"/>
                  <a:gd name="connsiteY0" fmla="*/ 4957 h 105752"/>
                  <a:gd name="connsiteX1" fmla="*/ 4957 w 9914"/>
                  <a:gd name="connsiteY1" fmla="*/ 101126 h 105752"/>
                </a:gdLst>
                <a:ahLst/>
                <a:cxnLst>
                  <a:cxn ang="0">
                    <a:pos x="connsiteX0" y="connsiteY0"/>
                  </a:cxn>
                  <a:cxn ang="0">
                    <a:pos x="connsiteX1" y="connsiteY1"/>
                  </a:cxn>
                </a:cxnLst>
                <a:rect l="l" t="t" r="r" b="b"/>
                <a:pathLst>
                  <a:path w="9914" h="105752">
                    <a:moveTo>
                      <a:pt x="4957" y="4957"/>
                    </a:moveTo>
                    <a:lnTo>
                      <a:pt x="4957" y="101126"/>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2" name="Freeform: Shape 81">
                <a:extLst>
                  <a:ext uri="{FF2B5EF4-FFF2-40B4-BE49-F238E27FC236}">
                    <a16:creationId xmlns:a16="http://schemas.microsoft.com/office/drawing/2014/main" id="{80BF0DB5-B15D-4BEB-A370-FCE6D085FD67}"/>
                  </a:ext>
                </a:extLst>
              </p:cNvPr>
              <p:cNvSpPr/>
              <p:nvPr/>
            </p:nvSpPr>
            <p:spPr>
              <a:xfrm>
                <a:off x="5657619" y="3002036"/>
                <a:ext cx="70189" cy="17547"/>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3" name="Freeform: Shape 82">
                <a:extLst>
                  <a:ext uri="{FF2B5EF4-FFF2-40B4-BE49-F238E27FC236}">
                    <a16:creationId xmlns:a16="http://schemas.microsoft.com/office/drawing/2014/main" id="{216F8A36-50EF-44AE-87EB-563F08E34853}"/>
                  </a:ext>
                </a:extLst>
              </p:cNvPr>
              <p:cNvSpPr/>
              <p:nvPr/>
            </p:nvSpPr>
            <p:spPr>
              <a:xfrm>
                <a:off x="5822563" y="2787959"/>
                <a:ext cx="105285" cy="17547"/>
              </a:xfrm>
              <a:custGeom>
                <a:avLst/>
                <a:gdLst>
                  <a:gd name="connsiteX0" fmla="*/ 55190 w 59485"/>
                  <a:gd name="connsiteY0" fmla="*/ 7601 h 9914"/>
                  <a:gd name="connsiteX1" fmla="*/ 30073 w 59485"/>
                  <a:gd name="connsiteY1" fmla="*/ 4957 h 9914"/>
                  <a:gd name="connsiteX2" fmla="*/ 4957 w 59485"/>
                  <a:gd name="connsiteY2" fmla="*/ 7601 h 9914"/>
                </a:gdLst>
                <a:ahLst/>
                <a:cxnLst>
                  <a:cxn ang="0">
                    <a:pos x="connsiteX0" y="connsiteY0"/>
                  </a:cxn>
                  <a:cxn ang="0">
                    <a:pos x="connsiteX1" y="connsiteY1"/>
                  </a:cxn>
                  <a:cxn ang="0">
                    <a:pos x="connsiteX2" y="connsiteY2"/>
                  </a:cxn>
                </a:cxnLst>
                <a:rect l="l" t="t" r="r" b="b"/>
                <a:pathLst>
                  <a:path w="59485" h="9914">
                    <a:moveTo>
                      <a:pt x="55190" y="7601"/>
                    </a:moveTo>
                    <a:cubicBezTo>
                      <a:pt x="46928" y="5949"/>
                      <a:pt x="38666" y="4957"/>
                      <a:pt x="30073" y="4957"/>
                    </a:cubicBezTo>
                    <a:cubicBezTo>
                      <a:pt x="21481" y="4957"/>
                      <a:pt x="12889" y="5949"/>
                      <a:pt x="4957" y="7601"/>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4" name="Freeform: Shape 83">
                <a:extLst>
                  <a:ext uri="{FF2B5EF4-FFF2-40B4-BE49-F238E27FC236}">
                    <a16:creationId xmlns:a16="http://schemas.microsoft.com/office/drawing/2014/main" id="{6E5C1A5C-1F29-4F9C-8B6F-AD6B49F5F266}"/>
                  </a:ext>
                </a:extLst>
              </p:cNvPr>
              <p:cNvSpPr/>
              <p:nvPr/>
            </p:nvSpPr>
            <p:spPr>
              <a:xfrm>
                <a:off x="5657619" y="3046489"/>
                <a:ext cx="181323" cy="181323"/>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14871" y="51554"/>
                      <a:pt x="51554" y="88237"/>
                      <a:pt x="97821" y="97821"/>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5" name="Freeform: Shape 84">
                <a:extLst>
                  <a:ext uri="{FF2B5EF4-FFF2-40B4-BE49-F238E27FC236}">
                    <a16:creationId xmlns:a16="http://schemas.microsoft.com/office/drawing/2014/main" id="{F1668369-C1D8-4DD3-BAF5-E3011EA4E7DC}"/>
                  </a:ext>
                </a:extLst>
              </p:cNvPr>
              <p:cNvSpPr/>
              <p:nvPr/>
            </p:nvSpPr>
            <p:spPr>
              <a:xfrm>
                <a:off x="5821979" y="3210850"/>
                <a:ext cx="58492" cy="17547"/>
              </a:xfrm>
              <a:custGeom>
                <a:avLst/>
                <a:gdLst>
                  <a:gd name="connsiteX0" fmla="*/ 28421 w 33047"/>
                  <a:gd name="connsiteY0" fmla="*/ 7601 h 9914"/>
                  <a:gd name="connsiteX1" fmla="*/ 4957 w 33047"/>
                  <a:gd name="connsiteY1" fmla="*/ 4957 h 9914"/>
                </a:gdLst>
                <a:ahLst/>
                <a:cxnLst>
                  <a:cxn ang="0">
                    <a:pos x="connsiteX0" y="connsiteY0"/>
                  </a:cxn>
                  <a:cxn ang="0">
                    <a:pos x="connsiteX1" y="connsiteY1"/>
                  </a:cxn>
                </a:cxnLst>
                <a:rect l="l" t="t" r="r" b="b"/>
                <a:pathLst>
                  <a:path w="33047" h="9914">
                    <a:moveTo>
                      <a:pt x="28421" y="7601"/>
                    </a:moveTo>
                    <a:cubicBezTo>
                      <a:pt x="20490" y="7601"/>
                      <a:pt x="12558" y="6610"/>
                      <a:pt x="4957"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6" name="Freeform: Shape 85">
                <a:extLst>
                  <a:ext uri="{FF2B5EF4-FFF2-40B4-BE49-F238E27FC236}">
                    <a16:creationId xmlns:a16="http://schemas.microsoft.com/office/drawing/2014/main" id="{A19D125F-851A-42E4-A0ED-54E1DBE7EFFF}"/>
                  </a:ext>
                </a:extLst>
              </p:cNvPr>
              <p:cNvSpPr/>
              <p:nvPr/>
            </p:nvSpPr>
            <p:spPr>
              <a:xfrm>
                <a:off x="5863507" y="3210850"/>
                <a:ext cx="64340" cy="17547"/>
              </a:xfrm>
              <a:custGeom>
                <a:avLst/>
                <a:gdLst>
                  <a:gd name="connsiteX0" fmla="*/ 4957 w 36352"/>
                  <a:gd name="connsiteY0" fmla="*/ 7601 h 9914"/>
                  <a:gd name="connsiteX1" fmla="*/ 6940 w 36352"/>
                  <a:gd name="connsiteY1" fmla="*/ 7601 h 9914"/>
                  <a:gd name="connsiteX2" fmla="*/ 32056 w 36352"/>
                  <a:gd name="connsiteY2" fmla="*/ 4957 h 9914"/>
                </a:gdLst>
                <a:ahLst/>
                <a:cxnLst>
                  <a:cxn ang="0">
                    <a:pos x="connsiteX0" y="connsiteY0"/>
                  </a:cxn>
                  <a:cxn ang="0">
                    <a:pos x="connsiteX1" y="connsiteY1"/>
                  </a:cxn>
                  <a:cxn ang="0">
                    <a:pos x="connsiteX2" y="connsiteY2"/>
                  </a:cxn>
                </a:cxnLst>
                <a:rect l="l" t="t" r="r" b="b"/>
                <a:pathLst>
                  <a:path w="36352" h="9914">
                    <a:moveTo>
                      <a:pt x="4957" y="7601"/>
                    </a:moveTo>
                    <a:cubicBezTo>
                      <a:pt x="5618" y="7601"/>
                      <a:pt x="6279" y="7601"/>
                      <a:pt x="6940" y="7601"/>
                    </a:cubicBezTo>
                    <a:cubicBezTo>
                      <a:pt x="15532" y="7601"/>
                      <a:pt x="24125" y="6610"/>
                      <a:pt x="32056"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7" name="Freeform: Shape 86">
                <a:extLst>
                  <a:ext uri="{FF2B5EF4-FFF2-40B4-BE49-F238E27FC236}">
                    <a16:creationId xmlns:a16="http://schemas.microsoft.com/office/drawing/2014/main" id="{5248A546-625A-49EC-A20B-158EF57191F4}"/>
                  </a:ext>
                </a:extLst>
              </p:cNvPr>
              <p:cNvSpPr/>
              <p:nvPr/>
            </p:nvSpPr>
            <p:spPr>
              <a:xfrm>
                <a:off x="6075830" y="2957583"/>
                <a:ext cx="17547" cy="105285"/>
              </a:xfrm>
              <a:custGeom>
                <a:avLst/>
                <a:gdLst>
                  <a:gd name="connsiteX0" fmla="*/ 4957 w 9914"/>
                  <a:gd name="connsiteY0" fmla="*/ 55189 h 59485"/>
                  <a:gd name="connsiteX1" fmla="*/ 7601 w 9914"/>
                  <a:gd name="connsiteY1" fmla="*/ 30073 h 59485"/>
                  <a:gd name="connsiteX2" fmla="*/ 4957 w 9914"/>
                  <a:gd name="connsiteY2" fmla="*/ 4957 h 59485"/>
                </a:gdLst>
                <a:ahLst/>
                <a:cxnLst>
                  <a:cxn ang="0">
                    <a:pos x="connsiteX0" y="connsiteY0"/>
                  </a:cxn>
                  <a:cxn ang="0">
                    <a:pos x="connsiteX1" y="connsiteY1"/>
                  </a:cxn>
                  <a:cxn ang="0">
                    <a:pos x="connsiteX2" y="connsiteY2"/>
                  </a:cxn>
                </a:cxnLst>
                <a:rect l="l" t="t" r="r" b="b"/>
                <a:pathLst>
                  <a:path w="9914" h="59485">
                    <a:moveTo>
                      <a:pt x="4957" y="55189"/>
                    </a:moveTo>
                    <a:cubicBezTo>
                      <a:pt x="6610" y="46928"/>
                      <a:pt x="7601" y="38666"/>
                      <a:pt x="7601" y="30073"/>
                    </a:cubicBezTo>
                    <a:cubicBezTo>
                      <a:pt x="7601" y="21481"/>
                      <a:pt x="6610" y="12889"/>
                      <a:pt x="4957"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8" name="Freeform: Shape 87">
                <a:extLst>
                  <a:ext uri="{FF2B5EF4-FFF2-40B4-BE49-F238E27FC236}">
                    <a16:creationId xmlns:a16="http://schemas.microsoft.com/office/drawing/2014/main" id="{1D045001-3463-4931-9FB7-C50A01D0377F}"/>
                  </a:ext>
                </a:extLst>
              </p:cNvPr>
              <p:cNvSpPr/>
              <p:nvPr/>
            </p:nvSpPr>
            <p:spPr>
              <a:xfrm>
                <a:off x="5911469" y="3046489"/>
                <a:ext cx="181323" cy="181323"/>
              </a:xfrm>
              <a:custGeom>
                <a:avLst/>
                <a:gdLst>
                  <a:gd name="connsiteX0" fmla="*/ 97821 w 102447"/>
                  <a:gd name="connsiteY0" fmla="*/ 4957 h 102447"/>
                  <a:gd name="connsiteX1" fmla="*/ 4957 w 102447"/>
                  <a:gd name="connsiteY1" fmla="*/ 97821 h 102447"/>
                </a:gdLst>
                <a:ahLst/>
                <a:cxnLst>
                  <a:cxn ang="0">
                    <a:pos x="connsiteX0" y="connsiteY0"/>
                  </a:cxn>
                  <a:cxn ang="0">
                    <a:pos x="connsiteX1" y="connsiteY1"/>
                  </a:cxn>
                </a:cxnLst>
                <a:rect l="l" t="t" r="r" b="b"/>
                <a:pathLst>
                  <a:path w="102447" h="102447">
                    <a:moveTo>
                      <a:pt x="97821" y="4957"/>
                    </a:moveTo>
                    <a:cubicBezTo>
                      <a:pt x="87907" y="51554"/>
                      <a:pt x="51224" y="88237"/>
                      <a:pt x="4957" y="97821"/>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79" name="Freeform: Shape 88">
                <a:extLst>
                  <a:ext uri="{FF2B5EF4-FFF2-40B4-BE49-F238E27FC236}">
                    <a16:creationId xmlns:a16="http://schemas.microsoft.com/office/drawing/2014/main" id="{219AE8E6-3E84-48B8-A210-1F3476368F0B}"/>
                  </a:ext>
                </a:extLst>
              </p:cNvPr>
              <p:cNvSpPr/>
              <p:nvPr/>
            </p:nvSpPr>
            <p:spPr>
              <a:xfrm>
                <a:off x="5911469" y="2792639"/>
                <a:ext cx="181323" cy="181323"/>
              </a:xfrm>
              <a:custGeom>
                <a:avLst/>
                <a:gdLst>
                  <a:gd name="connsiteX0" fmla="*/ 4957 w 102447"/>
                  <a:gd name="connsiteY0" fmla="*/ 4957 h 102447"/>
                  <a:gd name="connsiteX1" fmla="*/ 97821 w 102447"/>
                  <a:gd name="connsiteY1" fmla="*/ 97821 h 102447"/>
                </a:gdLst>
                <a:ahLst/>
                <a:cxnLst>
                  <a:cxn ang="0">
                    <a:pos x="connsiteX0" y="connsiteY0"/>
                  </a:cxn>
                  <a:cxn ang="0">
                    <a:pos x="connsiteX1" y="connsiteY1"/>
                  </a:cxn>
                </a:cxnLst>
                <a:rect l="l" t="t" r="r" b="b"/>
                <a:pathLst>
                  <a:path w="102447" h="102447">
                    <a:moveTo>
                      <a:pt x="4957" y="4957"/>
                    </a:moveTo>
                    <a:cubicBezTo>
                      <a:pt x="51554" y="14871"/>
                      <a:pt x="88237" y="51554"/>
                      <a:pt x="97821" y="97821"/>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0" name="Freeform: Shape 89">
                <a:extLst>
                  <a:ext uri="{FF2B5EF4-FFF2-40B4-BE49-F238E27FC236}">
                    <a16:creationId xmlns:a16="http://schemas.microsoft.com/office/drawing/2014/main" id="{D6B50C92-E0D5-4A9F-B688-9A9DC515DC8B}"/>
                  </a:ext>
                </a:extLst>
              </p:cNvPr>
              <p:cNvSpPr/>
              <p:nvPr/>
            </p:nvSpPr>
            <p:spPr>
              <a:xfrm>
                <a:off x="5657619" y="2792639"/>
                <a:ext cx="181323" cy="181323"/>
              </a:xfrm>
              <a:custGeom>
                <a:avLst/>
                <a:gdLst>
                  <a:gd name="connsiteX0" fmla="*/ 4957 w 102447"/>
                  <a:gd name="connsiteY0" fmla="*/ 97821 h 102447"/>
                  <a:gd name="connsiteX1" fmla="*/ 97821 w 102447"/>
                  <a:gd name="connsiteY1" fmla="*/ 4957 h 102447"/>
                </a:gdLst>
                <a:ahLst/>
                <a:cxnLst>
                  <a:cxn ang="0">
                    <a:pos x="connsiteX0" y="connsiteY0"/>
                  </a:cxn>
                  <a:cxn ang="0">
                    <a:pos x="connsiteX1" y="connsiteY1"/>
                  </a:cxn>
                </a:cxnLst>
                <a:rect l="l" t="t" r="r" b="b"/>
                <a:pathLst>
                  <a:path w="102447" h="102447">
                    <a:moveTo>
                      <a:pt x="4957" y="97821"/>
                    </a:moveTo>
                    <a:cubicBezTo>
                      <a:pt x="14871" y="51224"/>
                      <a:pt x="51554" y="14541"/>
                      <a:pt x="97821"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1" name="Freeform: Shape 90">
                <a:extLst>
                  <a:ext uri="{FF2B5EF4-FFF2-40B4-BE49-F238E27FC236}">
                    <a16:creationId xmlns:a16="http://schemas.microsoft.com/office/drawing/2014/main" id="{17DC3949-503F-42DC-91B2-D5F5C0DCB4B7}"/>
                  </a:ext>
                </a:extLst>
              </p:cNvPr>
              <p:cNvSpPr/>
              <p:nvPr/>
            </p:nvSpPr>
            <p:spPr>
              <a:xfrm>
                <a:off x="5652939" y="2956998"/>
                <a:ext cx="17547" cy="105285"/>
              </a:xfrm>
              <a:custGeom>
                <a:avLst/>
                <a:gdLst>
                  <a:gd name="connsiteX0" fmla="*/ 7601 w 9914"/>
                  <a:gd name="connsiteY0" fmla="*/ 4957 h 59485"/>
                  <a:gd name="connsiteX1" fmla="*/ 4957 w 9914"/>
                  <a:gd name="connsiteY1" fmla="*/ 30073 h 59485"/>
                  <a:gd name="connsiteX2" fmla="*/ 7601 w 9914"/>
                  <a:gd name="connsiteY2" fmla="*/ 55189 h 59485"/>
                </a:gdLst>
                <a:ahLst/>
                <a:cxnLst>
                  <a:cxn ang="0">
                    <a:pos x="connsiteX0" y="connsiteY0"/>
                  </a:cxn>
                  <a:cxn ang="0">
                    <a:pos x="connsiteX1" y="connsiteY1"/>
                  </a:cxn>
                  <a:cxn ang="0">
                    <a:pos x="connsiteX2" y="connsiteY2"/>
                  </a:cxn>
                </a:cxnLst>
                <a:rect l="l" t="t" r="r" b="b"/>
                <a:pathLst>
                  <a:path w="9914" h="59485">
                    <a:moveTo>
                      <a:pt x="7601" y="4957"/>
                    </a:moveTo>
                    <a:cubicBezTo>
                      <a:pt x="5949" y="13219"/>
                      <a:pt x="4957" y="21481"/>
                      <a:pt x="4957" y="30073"/>
                    </a:cubicBezTo>
                    <a:cubicBezTo>
                      <a:pt x="4957" y="38666"/>
                      <a:pt x="5949" y="47258"/>
                      <a:pt x="7601" y="55189"/>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2" name="Freeform: Shape 91">
                <a:extLst>
                  <a:ext uri="{FF2B5EF4-FFF2-40B4-BE49-F238E27FC236}">
                    <a16:creationId xmlns:a16="http://schemas.microsoft.com/office/drawing/2014/main" id="{217C7B98-1F12-4084-BEB6-342E3A086923}"/>
                  </a:ext>
                </a:extLst>
              </p:cNvPr>
              <p:cNvSpPr/>
              <p:nvPr/>
            </p:nvSpPr>
            <p:spPr>
              <a:xfrm>
                <a:off x="5834846" y="2979226"/>
                <a:ext cx="70189" cy="70189"/>
              </a:xfrm>
              <a:custGeom>
                <a:avLst/>
                <a:gdLst>
                  <a:gd name="connsiteX0" fmla="*/ 37344 w 39657"/>
                  <a:gd name="connsiteY0" fmla="*/ 21150 h 39657"/>
                  <a:gd name="connsiteX1" fmla="*/ 21150 w 39657"/>
                  <a:gd name="connsiteY1" fmla="*/ 4957 h 39657"/>
                  <a:gd name="connsiteX2" fmla="*/ 4957 w 39657"/>
                  <a:gd name="connsiteY2" fmla="*/ 21150 h 39657"/>
                  <a:gd name="connsiteX3" fmla="*/ 21150 w 39657"/>
                  <a:gd name="connsiteY3" fmla="*/ 37344 h 39657"/>
                  <a:gd name="connsiteX4" fmla="*/ 37344 w 39657"/>
                  <a:gd name="connsiteY4" fmla="*/ 21150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7344" y="21150"/>
                    </a:moveTo>
                    <a:cubicBezTo>
                      <a:pt x="37344" y="12228"/>
                      <a:pt x="30073" y="4957"/>
                      <a:pt x="21150" y="4957"/>
                    </a:cubicBezTo>
                    <a:cubicBezTo>
                      <a:pt x="12228" y="4957"/>
                      <a:pt x="4957" y="12228"/>
                      <a:pt x="4957" y="21150"/>
                    </a:cubicBezTo>
                    <a:cubicBezTo>
                      <a:pt x="4957" y="30073"/>
                      <a:pt x="12228" y="37344"/>
                      <a:pt x="21150" y="37344"/>
                    </a:cubicBezTo>
                    <a:cubicBezTo>
                      <a:pt x="30073" y="37013"/>
                      <a:pt x="37344" y="29743"/>
                      <a:pt x="37344" y="21150"/>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3" name="Freeform: Shape 92">
                <a:extLst>
                  <a:ext uri="{FF2B5EF4-FFF2-40B4-BE49-F238E27FC236}">
                    <a16:creationId xmlns:a16="http://schemas.microsoft.com/office/drawing/2014/main" id="{5356C993-BF8C-441E-BFAA-EC66ED6DA49B}"/>
                  </a:ext>
                </a:extLst>
              </p:cNvPr>
              <p:cNvSpPr/>
              <p:nvPr/>
            </p:nvSpPr>
            <p:spPr>
              <a:xfrm>
                <a:off x="6024943" y="3007886"/>
                <a:ext cx="70189" cy="17547"/>
              </a:xfrm>
              <a:custGeom>
                <a:avLst/>
                <a:gdLst>
                  <a:gd name="connsiteX0" fmla="*/ 35691 w 39657"/>
                  <a:gd name="connsiteY0" fmla="*/ 4957 h 9914"/>
                  <a:gd name="connsiteX1" fmla="*/ 4957 w 39657"/>
                  <a:gd name="connsiteY1" fmla="*/ 4957 h 9914"/>
                </a:gdLst>
                <a:ahLst/>
                <a:cxnLst>
                  <a:cxn ang="0">
                    <a:pos x="connsiteX0" y="connsiteY0"/>
                  </a:cxn>
                  <a:cxn ang="0">
                    <a:pos x="connsiteX1" y="connsiteY1"/>
                  </a:cxn>
                </a:cxnLst>
                <a:rect l="l" t="t" r="r" b="b"/>
                <a:pathLst>
                  <a:path w="39657" h="9914">
                    <a:moveTo>
                      <a:pt x="35691"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4" name="Freeform: Shape 93">
                <a:extLst>
                  <a:ext uri="{FF2B5EF4-FFF2-40B4-BE49-F238E27FC236}">
                    <a16:creationId xmlns:a16="http://schemas.microsoft.com/office/drawing/2014/main" id="{B2ED7C93-4E6D-411B-9A06-16C05AC583C0}"/>
                  </a:ext>
                </a:extLst>
              </p:cNvPr>
              <p:cNvSpPr/>
              <p:nvPr/>
            </p:nvSpPr>
            <p:spPr>
              <a:xfrm>
                <a:off x="5863507" y="3215529"/>
                <a:ext cx="17547" cy="17547"/>
              </a:xfrm>
              <a:custGeom>
                <a:avLst/>
                <a:gdLst>
                  <a:gd name="connsiteX0" fmla="*/ 4957 w 9914"/>
                  <a:gd name="connsiteY0" fmla="*/ 4957 h 9914"/>
                  <a:gd name="connsiteX1" fmla="*/ 4957 w 9914"/>
                  <a:gd name="connsiteY1" fmla="*/ 4957 h 9914"/>
                </a:gdLst>
                <a:ahLst/>
                <a:cxnLst>
                  <a:cxn ang="0">
                    <a:pos x="connsiteX0" y="connsiteY0"/>
                  </a:cxn>
                  <a:cxn ang="0">
                    <a:pos x="connsiteX1" y="connsiteY1"/>
                  </a:cxn>
                </a:cxnLst>
                <a:rect l="l" t="t" r="r" b="b"/>
                <a:pathLst>
                  <a:path w="9914" h="9914">
                    <a:moveTo>
                      <a:pt x="4957" y="495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5" name="Freeform: Shape 94">
                <a:extLst>
                  <a:ext uri="{FF2B5EF4-FFF2-40B4-BE49-F238E27FC236}">
                    <a16:creationId xmlns:a16="http://schemas.microsoft.com/office/drawing/2014/main" id="{04CADD4B-41EA-471C-BA6A-4F41D2ED2178}"/>
                  </a:ext>
                </a:extLst>
              </p:cNvPr>
              <p:cNvSpPr/>
              <p:nvPr/>
            </p:nvSpPr>
            <p:spPr>
              <a:xfrm>
                <a:off x="5863507" y="3161133"/>
                <a:ext cx="17547" cy="70189"/>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6" name="Freeform: Shape 95">
                <a:extLst>
                  <a:ext uri="{FF2B5EF4-FFF2-40B4-BE49-F238E27FC236}">
                    <a16:creationId xmlns:a16="http://schemas.microsoft.com/office/drawing/2014/main" id="{E9E3534D-39D1-4B64-ADDD-33D10A064376}"/>
                  </a:ext>
                </a:extLst>
              </p:cNvPr>
              <p:cNvSpPr/>
              <p:nvPr/>
            </p:nvSpPr>
            <p:spPr>
              <a:xfrm>
                <a:off x="5866432" y="2792053"/>
                <a:ext cx="17547" cy="70189"/>
              </a:xfrm>
              <a:custGeom>
                <a:avLst/>
                <a:gdLst>
                  <a:gd name="connsiteX0" fmla="*/ 4957 w 9914"/>
                  <a:gd name="connsiteY0" fmla="*/ 35691 h 39657"/>
                  <a:gd name="connsiteX1" fmla="*/ 4957 w 9914"/>
                  <a:gd name="connsiteY1" fmla="*/ 4957 h 39657"/>
                </a:gdLst>
                <a:ahLst/>
                <a:cxnLst>
                  <a:cxn ang="0">
                    <a:pos x="connsiteX0" y="connsiteY0"/>
                  </a:cxn>
                  <a:cxn ang="0">
                    <a:pos x="connsiteX1" y="connsiteY1"/>
                  </a:cxn>
                </a:cxnLst>
                <a:rect l="l" t="t" r="r" b="b"/>
                <a:pathLst>
                  <a:path w="9914" h="39657">
                    <a:moveTo>
                      <a:pt x="4957" y="35691"/>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7" name="Freeform: Shape 96">
                <a:extLst>
                  <a:ext uri="{FF2B5EF4-FFF2-40B4-BE49-F238E27FC236}">
                    <a16:creationId xmlns:a16="http://schemas.microsoft.com/office/drawing/2014/main" id="{EB34D0B4-5B90-411C-A5F8-7B5F29840772}"/>
                  </a:ext>
                </a:extLst>
              </p:cNvPr>
              <p:cNvSpPr/>
              <p:nvPr/>
            </p:nvSpPr>
            <p:spPr>
              <a:xfrm>
                <a:off x="5754128" y="2892074"/>
                <a:ext cx="81888" cy="81888"/>
              </a:xfrm>
              <a:custGeom>
                <a:avLst/>
                <a:gdLst>
                  <a:gd name="connsiteX0" fmla="*/ 4957 w 46266"/>
                  <a:gd name="connsiteY0" fmla="*/ 4957 h 46266"/>
                  <a:gd name="connsiteX1" fmla="*/ 41640 w 46266"/>
                  <a:gd name="connsiteY1" fmla="*/ 41640 h 46266"/>
                </a:gdLst>
                <a:ahLst/>
                <a:cxnLst>
                  <a:cxn ang="0">
                    <a:pos x="connsiteX0" y="connsiteY0"/>
                  </a:cxn>
                  <a:cxn ang="0">
                    <a:pos x="connsiteX1" y="connsiteY1"/>
                  </a:cxn>
                </a:cxnLst>
                <a:rect l="l" t="t" r="r" b="b"/>
                <a:pathLst>
                  <a:path w="46266" h="46266">
                    <a:moveTo>
                      <a:pt x="4957" y="4957"/>
                    </a:moveTo>
                    <a:lnTo>
                      <a:pt x="41640" y="41640"/>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8" name="Freeform: Shape 97">
                <a:extLst>
                  <a:ext uri="{FF2B5EF4-FFF2-40B4-BE49-F238E27FC236}">
                    <a16:creationId xmlns:a16="http://schemas.microsoft.com/office/drawing/2014/main" id="{D1D73AA7-E4C8-4628-A2B0-70E2E43C62B7}"/>
                  </a:ext>
                </a:extLst>
              </p:cNvPr>
              <p:cNvSpPr/>
              <p:nvPr/>
            </p:nvSpPr>
            <p:spPr>
              <a:xfrm>
                <a:off x="5819054" y="2956998"/>
                <a:ext cx="17547" cy="17547"/>
              </a:xfrm>
              <a:custGeom>
                <a:avLst/>
                <a:gdLst>
                  <a:gd name="connsiteX0" fmla="*/ 4957 w 9914"/>
                  <a:gd name="connsiteY0" fmla="*/ 4957 h 9914"/>
                  <a:gd name="connsiteX1" fmla="*/ 6610 w 9914"/>
                  <a:gd name="connsiteY1" fmla="*/ 6610 h 9914"/>
                </a:gdLst>
                <a:ahLst/>
                <a:cxnLst>
                  <a:cxn ang="0">
                    <a:pos x="connsiteX0" y="connsiteY0"/>
                  </a:cxn>
                  <a:cxn ang="0">
                    <a:pos x="connsiteX1" y="connsiteY1"/>
                  </a:cxn>
                </a:cxnLst>
                <a:rect l="l" t="t" r="r" b="b"/>
                <a:pathLst>
                  <a:path w="9914" h="9914">
                    <a:moveTo>
                      <a:pt x="4957" y="4957"/>
                    </a:moveTo>
                    <a:lnTo>
                      <a:pt x="6610" y="6610"/>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89" name="Freeform: Shape 98">
                <a:extLst>
                  <a:ext uri="{FF2B5EF4-FFF2-40B4-BE49-F238E27FC236}">
                    <a16:creationId xmlns:a16="http://schemas.microsoft.com/office/drawing/2014/main" id="{2646BE3F-79E5-4F8E-BE32-71E6F46C4475}"/>
                  </a:ext>
                </a:extLst>
              </p:cNvPr>
              <p:cNvSpPr/>
              <p:nvPr/>
            </p:nvSpPr>
            <p:spPr>
              <a:xfrm>
                <a:off x="5821979" y="2959923"/>
                <a:ext cx="40943" cy="40943"/>
              </a:xfrm>
              <a:custGeom>
                <a:avLst/>
                <a:gdLst>
                  <a:gd name="connsiteX0" fmla="*/ 18837 w 23133"/>
                  <a:gd name="connsiteY0" fmla="*/ 18837 h 23133"/>
                  <a:gd name="connsiteX1" fmla="*/ 4957 w 23133"/>
                  <a:gd name="connsiteY1" fmla="*/ 4957 h 23133"/>
                </a:gdLst>
                <a:ahLst/>
                <a:cxnLst>
                  <a:cxn ang="0">
                    <a:pos x="connsiteX0" y="connsiteY0"/>
                  </a:cxn>
                  <a:cxn ang="0">
                    <a:pos x="connsiteX1" y="connsiteY1"/>
                  </a:cxn>
                </a:cxnLst>
                <a:rect l="l" t="t" r="r" b="b"/>
                <a:pathLst>
                  <a:path w="23133" h="23133">
                    <a:moveTo>
                      <a:pt x="18837" y="18837"/>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90" name="Freeform: Shape 99">
                <a:extLst>
                  <a:ext uri="{FF2B5EF4-FFF2-40B4-BE49-F238E27FC236}">
                    <a16:creationId xmlns:a16="http://schemas.microsoft.com/office/drawing/2014/main" id="{5F972136-250F-415D-B3D4-EE05F5352E62}"/>
                  </a:ext>
                </a:extLst>
              </p:cNvPr>
              <p:cNvSpPr/>
              <p:nvPr/>
            </p:nvSpPr>
            <p:spPr>
              <a:xfrm>
                <a:off x="5911469" y="3007886"/>
                <a:ext cx="87736" cy="17547"/>
              </a:xfrm>
              <a:custGeom>
                <a:avLst/>
                <a:gdLst>
                  <a:gd name="connsiteX0" fmla="*/ 4957 w 49571"/>
                  <a:gd name="connsiteY0" fmla="*/ 4957 h 9914"/>
                  <a:gd name="connsiteX1" fmla="*/ 46597 w 49571"/>
                  <a:gd name="connsiteY1" fmla="*/ 4957 h 9914"/>
                </a:gdLst>
                <a:ahLst/>
                <a:cxnLst>
                  <a:cxn ang="0">
                    <a:pos x="connsiteX0" y="connsiteY0"/>
                  </a:cxn>
                  <a:cxn ang="0">
                    <a:pos x="connsiteX1" y="connsiteY1"/>
                  </a:cxn>
                </a:cxnLst>
                <a:rect l="l" t="t" r="r" b="b"/>
                <a:pathLst>
                  <a:path w="49571" h="9914">
                    <a:moveTo>
                      <a:pt x="4957" y="4957"/>
                    </a:moveTo>
                    <a:lnTo>
                      <a:pt x="4659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91" name="Freeform: Shape 100">
                <a:extLst>
                  <a:ext uri="{FF2B5EF4-FFF2-40B4-BE49-F238E27FC236}">
                    <a16:creationId xmlns:a16="http://schemas.microsoft.com/office/drawing/2014/main" id="{A60BE742-36E5-4B1C-BE04-4D9B126F5B2A}"/>
                  </a:ext>
                </a:extLst>
              </p:cNvPr>
              <p:cNvSpPr/>
              <p:nvPr/>
            </p:nvSpPr>
            <p:spPr>
              <a:xfrm>
                <a:off x="5892168" y="3007886"/>
                <a:ext cx="35095" cy="17547"/>
              </a:xfrm>
              <a:custGeom>
                <a:avLst/>
                <a:gdLst>
                  <a:gd name="connsiteX0" fmla="*/ 4957 w 19828"/>
                  <a:gd name="connsiteY0" fmla="*/ 4957 h 9914"/>
                  <a:gd name="connsiteX1" fmla="*/ 15863 w 19828"/>
                  <a:gd name="connsiteY1" fmla="*/ 4957 h 9914"/>
                </a:gdLst>
                <a:ahLst/>
                <a:cxnLst>
                  <a:cxn ang="0">
                    <a:pos x="connsiteX0" y="connsiteY0"/>
                  </a:cxn>
                  <a:cxn ang="0">
                    <a:pos x="connsiteX1" y="connsiteY1"/>
                  </a:cxn>
                </a:cxnLst>
                <a:rect l="l" t="t" r="r" b="b"/>
                <a:pathLst>
                  <a:path w="19828" h="9914">
                    <a:moveTo>
                      <a:pt x="4957" y="4957"/>
                    </a:moveTo>
                    <a:lnTo>
                      <a:pt x="15863"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92" name="Freeform: Shape 101">
                <a:extLst>
                  <a:ext uri="{FF2B5EF4-FFF2-40B4-BE49-F238E27FC236}">
                    <a16:creationId xmlns:a16="http://schemas.microsoft.com/office/drawing/2014/main" id="{A93B6A17-014D-4AD7-A489-BDC9F9E6CD96}"/>
                  </a:ext>
                </a:extLst>
              </p:cNvPr>
              <p:cNvSpPr/>
              <p:nvPr/>
            </p:nvSpPr>
            <p:spPr>
              <a:xfrm>
                <a:off x="5819054" y="2956998"/>
                <a:ext cx="17547" cy="17547"/>
              </a:xfrm>
              <a:custGeom>
                <a:avLst/>
                <a:gdLst>
                  <a:gd name="connsiteX0" fmla="*/ 4957 w 9914"/>
                  <a:gd name="connsiteY0" fmla="*/ 4957 h 9914"/>
                  <a:gd name="connsiteX1" fmla="*/ 6610 w 9914"/>
                  <a:gd name="connsiteY1" fmla="*/ 4957 h 9914"/>
                </a:gdLst>
                <a:ahLst/>
                <a:cxnLst>
                  <a:cxn ang="0">
                    <a:pos x="connsiteX0" y="connsiteY0"/>
                  </a:cxn>
                  <a:cxn ang="0">
                    <a:pos x="connsiteX1" y="connsiteY1"/>
                  </a:cxn>
                </a:cxnLst>
                <a:rect l="l" t="t" r="r" b="b"/>
                <a:pathLst>
                  <a:path w="9914" h="9914">
                    <a:moveTo>
                      <a:pt x="4957" y="4957"/>
                    </a:moveTo>
                    <a:lnTo>
                      <a:pt x="6610"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393" name="Freeform: Shape 102">
                <a:extLst>
                  <a:ext uri="{FF2B5EF4-FFF2-40B4-BE49-F238E27FC236}">
                    <a16:creationId xmlns:a16="http://schemas.microsoft.com/office/drawing/2014/main" id="{B678346E-4A0A-4177-911F-B9165B89EAC8}"/>
                  </a:ext>
                </a:extLst>
              </p:cNvPr>
              <p:cNvSpPr/>
              <p:nvPr/>
            </p:nvSpPr>
            <p:spPr>
              <a:xfrm>
                <a:off x="5821979" y="2956998"/>
                <a:ext cx="17547" cy="17547"/>
              </a:xfrm>
              <a:custGeom>
                <a:avLst/>
                <a:gdLst>
                  <a:gd name="connsiteX0" fmla="*/ 4957 w 9914"/>
                  <a:gd name="connsiteY0" fmla="*/ 6610 h 9914"/>
                  <a:gd name="connsiteX1" fmla="*/ 4957 w 9914"/>
                  <a:gd name="connsiteY1" fmla="*/ 4957 h 9914"/>
                </a:gdLst>
                <a:ahLst/>
                <a:cxnLst>
                  <a:cxn ang="0">
                    <a:pos x="connsiteX0" y="connsiteY0"/>
                  </a:cxn>
                  <a:cxn ang="0">
                    <a:pos x="connsiteX1" y="connsiteY1"/>
                  </a:cxn>
                </a:cxnLst>
                <a:rect l="l" t="t" r="r" b="b"/>
                <a:pathLst>
                  <a:path w="9914" h="9914">
                    <a:moveTo>
                      <a:pt x="4957" y="6610"/>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sp>
          <p:nvSpPr>
            <p:cNvPr id="394" name="Rectangle 393">
              <a:extLst>
                <a:ext uri="{FF2B5EF4-FFF2-40B4-BE49-F238E27FC236}">
                  <a16:creationId xmlns:a16="http://schemas.microsoft.com/office/drawing/2014/main" id="{C456F16A-7A52-4031-9C11-0818C505590C}"/>
                </a:ext>
              </a:extLst>
            </p:cNvPr>
            <p:cNvSpPr/>
            <p:nvPr/>
          </p:nvSpPr>
          <p:spPr>
            <a:xfrm>
              <a:off x="12230518" y="5030288"/>
              <a:ext cx="1916101" cy="1034129"/>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 added cost for orchestration</a:t>
              </a:r>
            </a:p>
          </p:txBody>
        </p:sp>
        <p:sp>
          <p:nvSpPr>
            <p:cNvPr id="395" name="Rectangle 394">
              <a:extLst>
                <a:ext uri="{FF2B5EF4-FFF2-40B4-BE49-F238E27FC236}">
                  <a16:creationId xmlns:a16="http://schemas.microsoft.com/office/drawing/2014/main" id="{36B8804E-32D2-44E1-B9AA-85C4A66DEF6F}"/>
                </a:ext>
              </a:extLst>
            </p:cNvPr>
            <p:cNvSpPr/>
            <p:nvPr/>
          </p:nvSpPr>
          <p:spPr>
            <a:xfrm>
              <a:off x="10031004" y="5607896"/>
              <a:ext cx="1727083" cy="1625061"/>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Automated backup </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retention management</a:t>
              </a:r>
            </a:p>
          </p:txBody>
        </p:sp>
        <p:grpSp>
          <p:nvGrpSpPr>
            <p:cNvPr id="403" name="Graphic 348">
              <a:extLst>
                <a:ext uri="{FF2B5EF4-FFF2-40B4-BE49-F238E27FC236}">
                  <a16:creationId xmlns:a16="http://schemas.microsoft.com/office/drawing/2014/main" id="{4B95557D-7C7B-4008-8223-5C62F89644F2}"/>
                </a:ext>
              </a:extLst>
            </p:cNvPr>
            <p:cNvGrpSpPr/>
            <p:nvPr/>
          </p:nvGrpSpPr>
          <p:grpSpPr>
            <a:xfrm>
              <a:off x="10361545" y="4530059"/>
              <a:ext cx="1150873" cy="1120731"/>
              <a:chOff x="285253" y="1634650"/>
              <a:chExt cx="660952" cy="660952"/>
            </a:xfrm>
            <a:noFill/>
          </p:grpSpPr>
          <p:sp>
            <p:nvSpPr>
              <p:cNvPr id="404" name="Freeform: Shape 111">
                <a:extLst>
                  <a:ext uri="{FF2B5EF4-FFF2-40B4-BE49-F238E27FC236}">
                    <a16:creationId xmlns:a16="http://schemas.microsoft.com/office/drawing/2014/main" id="{79A50405-D6EB-4FB4-B2DF-79797DC58760}"/>
                  </a:ext>
                </a:extLst>
              </p:cNvPr>
              <p:cNvSpPr/>
              <p:nvPr/>
            </p:nvSpPr>
            <p:spPr>
              <a:xfrm>
                <a:off x="508324" y="1919851"/>
                <a:ext cx="82619" cy="155324"/>
              </a:xfrm>
              <a:custGeom>
                <a:avLst/>
                <a:gdLst>
                  <a:gd name="connsiteX0" fmla="*/ 4957 w 82619"/>
                  <a:gd name="connsiteY0" fmla="*/ 150697 h 155323"/>
                  <a:gd name="connsiteX1" fmla="*/ 79645 w 82619"/>
                  <a:gd name="connsiteY1" fmla="*/ 89889 h 155323"/>
                  <a:gd name="connsiteX2" fmla="*/ 79645 w 82619"/>
                  <a:gd name="connsiteY2" fmla="*/ 4957 h 155323"/>
                </a:gdLst>
                <a:ahLst/>
                <a:cxnLst>
                  <a:cxn ang="0">
                    <a:pos x="connsiteX0" y="connsiteY0"/>
                  </a:cxn>
                  <a:cxn ang="0">
                    <a:pos x="connsiteX1" y="connsiteY1"/>
                  </a:cxn>
                  <a:cxn ang="0">
                    <a:pos x="connsiteX2" y="connsiteY2"/>
                  </a:cxn>
                </a:cxnLst>
                <a:rect l="l" t="t" r="r" b="b"/>
                <a:pathLst>
                  <a:path w="82619" h="155323">
                    <a:moveTo>
                      <a:pt x="4957" y="150697"/>
                    </a:moveTo>
                    <a:lnTo>
                      <a:pt x="79645" y="89889"/>
                    </a:lnTo>
                    <a:lnTo>
                      <a:pt x="79645"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05" name="Freeform: Shape 112">
                <a:extLst>
                  <a:ext uri="{FF2B5EF4-FFF2-40B4-BE49-F238E27FC236}">
                    <a16:creationId xmlns:a16="http://schemas.microsoft.com/office/drawing/2014/main" id="{9071A4EB-24B0-4BFB-93E7-E5B6D447820E}"/>
                  </a:ext>
                </a:extLst>
              </p:cNvPr>
              <p:cNvSpPr/>
              <p:nvPr/>
            </p:nvSpPr>
            <p:spPr>
              <a:xfrm>
                <a:off x="627626" y="1732140"/>
                <a:ext cx="211505" cy="214809"/>
              </a:xfrm>
              <a:custGeom>
                <a:avLst/>
                <a:gdLst>
                  <a:gd name="connsiteX0" fmla="*/ 24455 w 211504"/>
                  <a:gd name="connsiteY0" fmla="*/ 167551 h 214809"/>
                  <a:gd name="connsiteX1" fmla="*/ 28751 w 211504"/>
                  <a:gd name="connsiteY1" fmla="*/ 172178 h 214809"/>
                  <a:gd name="connsiteX2" fmla="*/ 33048 w 211504"/>
                  <a:gd name="connsiteY2" fmla="*/ 176805 h 214809"/>
                  <a:gd name="connsiteX3" fmla="*/ 37344 w 211504"/>
                  <a:gd name="connsiteY3" fmla="*/ 181431 h 214809"/>
                  <a:gd name="connsiteX4" fmla="*/ 65765 w 211504"/>
                  <a:gd name="connsiteY4" fmla="*/ 166890 h 214809"/>
                  <a:gd name="connsiteX5" fmla="*/ 85924 w 211504"/>
                  <a:gd name="connsiteY5" fmla="*/ 176805 h 214809"/>
                  <a:gd name="connsiteX6" fmla="*/ 91542 w 211504"/>
                  <a:gd name="connsiteY6" fmla="*/ 208200 h 214809"/>
                  <a:gd name="connsiteX7" fmla="*/ 97821 w 211504"/>
                  <a:gd name="connsiteY7" fmla="*/ 208530 h 214809"/>
                  <a:gd name="connsiteX8" fmla="*/ 104100 w 211504"/>
                  <a:gd name="connsiteY8" fmla="*/ 208861 h 214809"/>
                  <a:gd name="connsiteX9" fmla="*/ 110379 w 211504"/>
                  <a:gd name="connsiteY9" fmla="*/ 209852 h 214809"/>
                  <a:gd name="connsiteX10" fmla="*/ 120293 w 211504"/>
                  <a:gd name="connsiteY10" fmla="*/ 179448 h 214809"/>
                  <a:gd name="connsiteX11" fmla="*/ 141444 w 211504"/>
                  <a:gd name="connsiteY11" fmla="*/ 172178 h 214809"/>
                  <a:gd name="connsiteX12" fmla="*/ 167882 w 211504"/>
                  <a:gd name="connsiteY12" fmla="*/ 190354 h 214809"/>
                  <a:gd name="connsiteX13" fmla="*/ 172508 w 211504"/>
                  <a:gd name="connsiteY13" fmla="*/ 186058 h 214809"/>
                  <a:gd name="connsiteX14" fmla="*/ 177135 w 211504"/>
                  <a:gd name="connsiteY14" fmla="*/ 181762 h 214809"/>
                  <a:gd name="connsiteX15" fmla="*/ 181762 w 211504"/>
                  <a:gd name="connsiteY15" fmla="*/ 177466 h 214809"/>
                  <a:gd name="connsiteX16" fmla="*/ 167221 w 211504"/>
                  <a:gd name="connsiteY16" fmla="*/ 149045 h 214809"/>
                  <a:gd name="connsiteX17" fmla="*/ 177135 w 211504"/>
                  <a:gd name="connsiteY17" fmla="*/ 128886 h 214809"/>
                  <a:gd name="connsiteX18" fmla="*/ 208530 w 211504"/>
                  <a:gd name="connsiteY18" fmla="*/ 123268 h 214809"/>
                  <a:gd name="connsiteX19" fmla="*/ 208861 w 211504"/>
                  <a:gd name="connsiteY19" fmla="*/ 116989 h 214809"/>
                  <a:gd name="connsiteX20" fmla="*/ 209191 w 211504"/>
                  <a:gd name="connsiteY20" fmla="*/ 110709 h 214809"/>
                  <a:gd name="connsiteX21" fmla="*/ 209522 w 211504"/>
                  <a:gd name="connsiteY21" fmla="*/ 104430 h 214809"/>
                  <a:gd name="connsiteX22" fmla="*/ 179118 w 211504"/>
                  <a:gd name="connsiteY22" fmla="*/ 94516 h 214809"/>
                  <a:gd name="connsiteX23" fmla="*/ 171848 w 211504"/>
                  <a:gd name="connsiteY23" fmla="*/ 73035 h 214809"/>
                  <a:gd name="connsiteX24" fmla="*/ 190024 w 211504"/>
                  <a:gd name="connsiteY24" fmla="*/ 46928 h 214809"/>
                  <a:gd name="connsiteX25" fmla="*/ 185728 w 211504"/>
                  <a:gd name="connsiteY25" fmla="*/ 42301 h 214809"/>
                  <a:gd name="connsiteX26" fmla="*/ 181431 w 211504"/>
                  <a:gd name="connsiteY26" fmla="*/ 37674 h 214809"/>
                  <a:gd name="connsiteX27" fmla="*/ 177135 w 211504"/>
                  <a:gd name="connsiteY27" fmla="*/ 33048 h 214809"/>
                  <a:gd name="connsiteX28" fmla="*/ 148714 w 211504"/>
                  <a:gd name="connsiteY28" fmla="*/ 47589 h 214809"/>
                  <a:gd name="connsiteX29" fmla="*/ 128225 w 211504"/>
                  <a:gd name="connsiteY29" fmla="*/ 37344 h 214809"/>
                  <a:gd name="connsiteX30" fmla="*/ 122607 w 211504"/>
                  <a:gd name="connsiteY30" fmla="*/ 5949 h 214809"/>
                  <a:gd name="connsiteX31" fmla="*/ 116328 w 211504"/>
                  <a:gd name="connsiteY31" fmla="*/ 5618 h 214809"/>
                  <a:gd name="connsiteX32" fmla="*/ 110048 w 211504"/>
                  <a:gd name="connsiteY32" fmla="*/ 5288 h 214809"/>
                  <a:gd name="connsiteX33" fmla="*/ 103769 w 211504"/>
                  <a:gd name="connsiteY33" fmla="*/ 4957 h 214809"/>
                  <a:gd name="connsiteX34" fmla="*/ 94186 w 211504"/>
                  <a:gd name="connsiteY34" fmla="*/ 35030 h 214809"/>
                  <a:gd name="connsiteX35" fmla="*/ 72705 w 211504"/>
                  <a:gd name="connsiteY35" fmla="*/ 42301 h 214809"/>
                  <a:gd name="connsiteX36" fmla="*/ 46597 w 211504"/>
                  <a:gd name="connsiteY36" fmla="*/ 24125 h 214809"/>
                  <a:gd name="connsiteX37" fmla="*/ 41970 w 211504"/>
                  <a:gd name="connsiteY37" fmla="*/ 28421 h 214809"/>
                  <a:gd name="connsiteX38" fmla="*/ 37344 w 211504"/>
                  <a:gd name="connsiteY38" fmla="*/ 32717 h 214809"/>
                  <a:gd name="connsiteX39" fmla="*/ 32717 w 211504"/>
                  <a:gd name="connsiteY39" fmla="*/ 37013 h 214809"/>
                  <a:gd name="connsiteX40" fmla="*/ 47258 w 211504"/>
                  <a:gd name="connsiteY40" fmla="*/ 65104 h 214809"/>
                  <a:gd name="connsiteX41" fmla="*/ 37013 w 211504"/>
                  <a:gd name="connsiteY41" fmla="*/ 85593 h 214809"/>
                  <a:gd name="connsiteX42" fmla="*/ 5949 w 211504"/>
                  <a:gd name="connsiteY42" fmla="*/ 91211 h 214809"/>
                  <a:gd name="connsiteX43" fmla="*/ 5618 w 211504"/>
                  <a:gd name="connsiteY43" fmla="*/ 97490 h 214809"/>
                  <a:gd name="connsiteX44" fmla="*/ 5288 w 211504"/>
                  <a:gd name="connsiteY44" fmla="*/ 103769 h 214809"/>
                  <a:gd name="connsiteX45" fmla="*/ 4957 w 211504"/>
                  <a:gd name="connsiteY45" fmla="*/ 110049 h 214809"/>
                  <a:gd name="connsiteX46" fmla="*/ 35030 w 211504"/>
                  <a:gd name="connsiteY46" fmla="*/ 119632 h 214809"/>
                  <a:gd name="connsiteX47" fmla="*/ 42301 w 211504"/>
                  <a:gd name="connsiteY47" fmla="*/ 141113 h 214809"/>
                  <a:gd name="connsiteX48" fmla="*/ 24455 w 211504"/>
                  <a:gd name="connsiteY48" fmla="*/ 167551 h 21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504" h="214809">
                    <a:moveTo>
                      <a:pt x="24455" y="167551"/>
                    </a:moveTo>
                    <a:lnTo>
                      <a:pt x="28751" y="172178"/>
                    </a:lnTo>
                    <a:lnTo>
                      <a:pt x="33048" y="176805"/>
                    </a:lnTo>
                    <a:lnTo>
                      <a:pt x="37344" y="181431"/>
                    </a:lnTo>
                    <a:lnTo>
                      <a:pt x="65765" y="166890"/>
                    </a:lnTo>
                    <a:cubicBezTo>
                      <a:pt x="72044" y="171187"/>
                      <a:pt x="78984" y="174491"/>
                      <a:pt x="85924" y="176805"/>
                    </a:cubicBezTo>
                    <a:lnTo>
                      <a:pt x="91542" y="208200"/>
                    </a:lnTo>
                    <a:lnTo>
                      <a:pt x="97821" y="208530"/>
                    </a:lnTo>
                    <a:lnTo>
                      <a:pt x="104100" y="208861"/>
                    </a:lnTo>
                    <a:lnTo>
                      <a:pt x="110379" y="209852"/>
                    </a:lnTo>
                    <a:lnTo>
                      <a:pt x="120293" y="179448"/>
                    </a:lnTo>
                    <a:cubicBezTo>
                      <a:pt x="127564" y="178127"/>
                      <a:pt x="134834" y="175813"/>
                      <a:pt x="141444" y="172178"/>
                    </a:cubicBezTo>
                    <a:lnTo>
                      <a:pt x="167882" y="190354"/>
                    </a:lnTo>
                    <a:lnTo>
                      <a:pt x="172508" y="186058"/>
                    </a:lnTo>
                    <a:lnTo>
                      <a:pt x="177135" y="181762"/>
                    </a:lnTo>
                    <a:lnTo>
                      <a:pt x="181762" y="177466"/>
                    </a:lnTo>
                    <a:lnTo>
                      <a:pt x="167221" y="149045"/>
                    </a:lnTo>
                    <a:cubicBezTo>
                      <a:pt x="171517" y="142766"/>
                      <a:pt x="174822" y="135826"/>
                      <a:pt x="177135" y="128886"/>
                    </a:cubicBezTo>
                    <a:lnTo>
                      <a:pt x="208530" y="123268"/>
                    </a:lnTo>
                    <a:lnTo>
                      <a:pt x="208861" y="116989"/>
                    </a:lnTo>
                    <a:lnTo>
                      <a:pt x="209191" y="110709"/>
                    </a:lnTo>
                    <a:lnTo>
                      <a:pt x="209522" y="104430"/>
                    </a:lnTo>
                    <a:lnTo>
                      <a:pt x="179118" y="94516"/>
                    </a:lnTo>
                    <a:cubicBezTo>
                      <a:pt x="177796" y="87246"/>
                      <a:pt x="175483" y="79975"/>
                      <a:pt x="171848" y="73035"/>
                    </a:cubicBezTo>
                    <a:lnTo>
                      <a:pt x="190024" y="46928"/>
                    </a:lnTo>
                    <a:lnTo>
                      <a:pt x="185728" y="42301"/>
                    </a:lnTo>
                    <a:lnTo>
                      <a:pt x="181431" y="37674"/>
                    </a:lnTo>
                    <a:lnTo>
                      <a:pt x="177135" y="33048"/>
                    </a:lnTo>
                    <a:lnTo>
                      <a:pt x="148714" y="47589"/>
                    </a:lnTo>
                    <a:cubicBezTo>
                      <a:pt x="142435" y="42962"/>
                      <a:pt x="135495" y="39657"/>
                      <a:pt x="128225" y="37344"/>
                    </a:cubicBezTo>
                    <a:lnTo>
                      <a:pt x="122607" y="5949"/>
                    </a:lnTo>
                    <a:lnTo>
                      <a:pt x="116328" y="5618"/>
                    </a:lnTo>
                    <a:lnTo>
                      <a:pt x="110048" y="5288"/>
                    </a:lnTo>
                    <a:lnTo>
                      <a:pt x="103769" y="4957"/>
                    </a:lnTo>
                    <a:lnTo>
                      <a:pt x="94186" y="35030"/>
                    </a:lnTo>
                    <a:cubicBezTo>
                      <a:pt x="86585" y="36352"/>
                      <a:pt x="79314" y="38666"/>
                      <a:pt x="72705" y="42301"/>
                    </a:cubicBezTo>
                    <a:lnTo>
                      <a:pt x="46597" y="24125"/>
                    </a:lnTo>
                    <a:lnTo>
                      <a:pt x="41970" y="28421"/>
                    </a:lnTo>
                    <a:lnTo>
                      <a:pt x="37344" y="32717"/>
                    </a:lnTo>
                    <a:lnTo>
                      <a:pt x="32717" y="37013"/>
                    </a:lnTo>
                    <a:lnTo>
                      <a:pt x="47258" y="65104"/>
                    </a:lnTo>
                    <a:cubicBezTo>
                      <a:pt x="42631" y="71383"/>
                      <a:pt x="39327" y="78323"/>
                      <a:pt x="37013" y="85593"/>
                    </a:cubicBezTo>
                    <a:lnTo>
                      <a:pt x="5949" y="91211"/>
                    </a:lnTo>
                    <a:lnTo>
                      <a:pt x="5618" y="97490"/>
                    </a:lnTo>
                    <a:lnTo>
                      <a:pt x="5288" y="103769"/>
                    </a:lnTo>
                    <a:lnTo>
                      <a:pt x="4957" y="110049"/>
                    </a:lnTo>
                    <a:lnTo>
                      <a:pt x="35030" y="119632"/>
                    </a:lnTo>
                    <a:cubicBezTo>
                      <a:pt x="36352" y="126903"/>
                      <a:pt x="38666" y="134173"/>
                      <a:pt x="42301" y="141113"/>
                    </a:cubicBezTo>
                    <a:lnTo>
                      <a:pt x="24455" y="167551"/>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06" name="Freeform: Shape 113">
                <a:extLst>
                  <a:ext uri="{FF2B5EF4-FFF2-40B4-BE49-F238E27FC236}">
                    <a16:creationId xmlns:a16="http://schemas.microsoft.com/office/drawing/2014/main" id="{C838CBBD-DAC6-4854-9250-D11F9C157BFA}"/>
                  </a:ext>
                </a:extLst>
              </p:cNvPr>
              <p:cNvSpPr/>
              <p:nvPr/>
            </p:nvSpPr>
            <p:spPr>
              <a:xfrm>
                <a:off x="689095" y="1793609"/>
                <a:ext cx="89229" cy="89229"/>
              </a:xfrm>
              <a:custGeom>
                <a:avLst/>
                <a:gdLst>
                  <a:gd name="connsiteX0" fmla="*/ 86915 w 89228"/>
                  <a:gd name="connsiteY0" fmla="*/ 45936 h 89228"/>
                  <a:gd name="connsiteX1" fmla="*/ 45936 w 89228"/>
                  <a:gd name="connsiteY1" fmla="*/ 86915 h 89228"/>
                  <a:gd name="connsiteX2" fmla="*/ 4957 w 89228"/>
                  <a:gd name="connsiteY2" fmla="*/ 45936 h 89228"/>
                  <a:gd name="connsiteX3" fmla="*/ 45936 w 89228"/>
                  <a:gd name="connsiteY3" fmla="*/ 4957 h 89228"/>
                  <a:gd name="connsiteX4" fmla="*/ 86915 w 89228"/>
                  <a:gd name="connsiteY4" fmla="*/ 45936 h 89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28" h="89228">
                    <a:moveTo>
                      <a:pt x="86915" y="45936"/>
                    </a:moveTo>
                    <a:cubicBezTo>
                      <a:pt x="86915" y="68568"/>
                      <a:pt x="68568" y="86915"/>
                      <a:pt x="45936" y="86915"/>
                    </a:cubicBezTo>
                    <a:cubicBezTo>
                      <a:pt x="23304" y="86915"/>
                      <a:pt x="4957" y="68568"/>
                      <a:pt x="4957" y="45936"/>
                    </a:cubicBezTo>
                    <a:cubicBezTo>
                      <a:pt x="4957" y="23304"/>
                      <a:pt x="23304" y="4957"/>
                      <a:pt x="45936" y="4957"/>
                    </a:cubicBezTo>
                    <a:cubicBezTo>
                      <a:pt x="68568" y="4957"/>
                      <a:pt x="86915" y="23304"/>
                      <a:pt x="86915" y="45936"/>
                    </a:cubicBez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07" name="Freeform: Shape 114">
                <a:extLst>
                  <a:ext uri="{FF2B5EF4-FFF2-40B4-BE49-F238E27FC236}">
                    <a16:creationId xmlns:a16="http://schemas.microsoft.com/office/drawing/2014/main" id="{466E157F-78A3-4D15-85D4-0B3CE0B9A563}"/>
                  </a:ext>
                </a:extLst>
              </p:cNvPr>
              <p:cNvSpPr/>
              <p:nvPr/>
            </p:nvSpPr>
            <p:spPr>
              <a:xfrm>
                <a:off x="388964" y="1816478"/>
                <a:ext cx="380047" cy="380047"/>
              </a:xfrm>
              <a:custGeom>
                <a:avLst/>
                <a:gdLst>
                  <a:gd name="connsiteX0" fmla="*/ 209580 w 380047"/>
                  <a:gd name="connsiteY0" fmla="*/ 5883 h 380047"/>
                  <a:gd name="connsiteX1" fmla="*/ 45995 w 380047"/>
                  <a:gd name="connsiteY1" fmla="*/ 74622 h 380047"/>
                  <a:gd name="connsiteX2" fmla="*/ 5016 w 380047"/>
                  <a:gd name="connsiteY2" fmla="*/ 186322 h 380047"/>
                  <a:gd name="connsiteX3" fmla="*/ 107133 w 380047"/>
                  <a:gd name="connsiteY3" fmla="*/ 356848 h 380047"/>
                  <a:gd name="connsiteX4" fmla="*/ 333509 w 380047"/>
                  <a:gd name="connsiteY4" fmla="*/ 309590 h 380047"/>
                  <a:gd name="connsiteX5" fmla="*/ 372174 w 380047"/>
                  <a:gd name="connsiteY5" fmla="*/ 151953 h 3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047" h="380047">
                    <a:moveTo>
                      <a:pt x="209580" y="5883"/>
                    </a:moveTo>
                    <a:cubicBezTo>
                      <a:pt x="209580" y="5883"/>
                      <a:pt x="110768" y="-8328"/>
                      <a:pt x="45995" y="74622"/>
                    </a:cubicBezTo>
                    <a:cubicBezTo>
                      <a:pt x="27818" y="98085"/>
                      <a:pt x="5016" y="138403"/>
                      <a:pt x="5016" y="186322"/>
                    </a:cubicBezTo>
                    <a:cubicBezTo>
                      <a:pt x="5016" y="186322"/>
                      <a:pt x="-933" y="304302"/>
                      <a:pt x="107133" y="356848"/>
                    </a:cubicBezTo>
                    <a:cubicBezTo>
                      <a:pt x="107133" y="356848"/>
                      <a:pt x="228087" y="425257"/>
                      <a:pt x="333509" y="309590"/>
                    </a:cubicBezTo>
                    <a:cubicBezTo>
                      <a:pt x="333509" y="309590"/>
                      <a:pt x="392994" y="244817"/>
                      <a:pt x="372174" y="151953"/>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08" name="Freeform: Shape 115">
                <a:extLst>
                  <a:ext uri="{FF2B5EF4-FFF2-40B4-BE49-F238E27FC236}">
                    <a16:creationId xmlns:a16="http://schemas.microsoft.com/office/drawing/2014/main" id="{ADDABEAE-0DD8-4AE4-9E8F-683142A6626B}"/>
                  </a:ext>
                </a:extLst>
              </p:cNvPr>
              <p:cNvSpPr/>
              <p:nvPr/>
            </p:nvSpPr>
            <p:spPr>
              <a:xfrm>
                <a:off x="439797" y="1871559"/>
                <a:ext cx="274295" cy="270990"/>
              </a:xfrm>
              <a:custGeom>
                <a:avLst/>
                <a:gdLst>
                  <a:gd name="connsiteX0" fmla="*/ 266152 w 274295"/>
                  <a:gd name="connsiteY0" fmla="*/ 102159 h 270990"/>
                  <a:gd name="connsiteX1" fmla="*/ 186838 w 274295"/>
                  <a:gd name="connsiteY1" fmla="*/ 260457 h 270990"/>
                  <a:gd name="connsiteX2" fmla="*/ 35810 w 274295"/>
                  <a:gd name="connsiteY2" fmla="*/ 221131 h 270990"/>
                  <a:gd name="connsiteX3" fmla="*/ 19947 w 274295"/>
                  <a:gd name="connsiteY3" fmla="*/ 78034 h 270990"/>
                  <a:gd name="connsiteX4" fmla="*/ 177254 w 274295"/>
                  <a:gd name="connsiteY4" fmla="*/ 10617 h 270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295" h="270990">
                    <a:moveTo>
                      <a:pt x="266152" y="102159"/>
                    </a:moveTo>
                    <a:cubicBezTo>
                      <a:pt x="266152" y="102159"/>
                      <a:pt x="296556" y="210555"/>
                      <a:pt x="186838" y="260457"/>
                    </a:cubicBezTo>
                    <a:cubicBezTo>
                      <a:pt x="186838" y="260457"/>
                      <a:pt x="100253" y="296810"/>
                      <a:pt x="35810" y="221131"/>
                    </a:cubicBezTo>
                    <a:cubicBezTo>
                      <a:pt x="35810" y="221131"/>
                      <a:pt x="-21362" y="153713"/>
                      <a:pt x="19947" y="78034"/>
                    </a:cubicBezTo>
                    <a:cubicBezTo>
                      <a:pt x="19947" y="78034"/>
                      <a:pt x="64561" y="-19126"/>
                      <a:pt x="177254" y="1061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sp>
          <p:nvSpPr>
            <p:cNvPr id="464" name="Rectangle 463">
              <a:extLst>
                <a:ext uri="{FF2B5EF4-FFF2-40B4-BE49-F238E27FC236}">
                  <a16:creationId xmlns:a16="http://schemas.microsoft.com/office/drawing/2014/main" id="{B081DD45-5614-4DCC-9050-F1FB6D63FF83}"/>
                </a:ext>
              </a:extLst>
            </p:cNvPr>
            <p:cNvSpPr/>
            <p:nvPr/>
          </p:nvSpPr>
          <p:spPr>
            <a:xfrm>
              <a:off x="4621996" y="4969450"/>
              <a:ext cx="3287435" cy="738664"/>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Centralized backup activity monitoring and logs</a:t>
              </a:r>
            </a:p>
          </p:txBody>
        </p:sp>
        <p:grpSp>
          <p:nvGrpSpPr>
            <p:cNvPr id="465" name="Graphic 332">
              <a:extLst>
                <a:ext uri="{FF2B5EF4-FFF2-40B4-BE49-F238E27FC236}">
                  <a16:creationId xmlns:a16="http://schemas.microsoft.com/office/drawing/2014/main" id="{0E175330-E065-4C59-BD78-9246D681D488}"/>
                </a:ext>
              </a:extLst>
            </p:cNvPr>
            <p:cNvGrpSpPr/>
            <p:nvPr/>
          </p:nvGrpSpPr>
          <p:grpSpPr>
            <a:xfrm>
              <a:off x="5190138" y="4067689"/>
              <a:ext cx="1035016" cy="926882"/>
              <a:chOff x="6216926" y="2374116"/>
              <a:chExt cx="660952" cy="660952"/>
            </a:xfrm>
            <a:noFill/>
          </p:grpSpPr>
          <p:sp>
            <p:nvSpPr>
              <p:cNvPr id="466" name="Freeform: Shape 117">
                <a:extLst>
                  <a:ext uri="{FF2B5EF4-FFF2-40B4-BE49-F238E27FC236}">
                    <a16:creationId xmlns:a16="http://schemas.microsoft.com/office/drawing/2014/main" id="{E49F426A-706B-4508-8080-C01F76F47214}"/>
                  </a:ext>
                </a:extLst>
              </p:cNvPr>
              <p:cNvSpPr/>
              <p:nvPr/>
            </p:nvSpPr>
            <p:spPr>
              <a:xfrm>
                <a:off x="6368945" y="2692034"/>
                <a:ext cx="9914" cy="9914"/>
              </a:xfrm>
              <a:custGeom>
                <a:avLst/>
                <a:gdLst>
                  <a:gd name="connsiteX0" fmla="*/ 4957 w 9914"/>
                  <a:gd name="connsiteY0" fmla="*/ 4957 h 9914"/>
                  <a:gd name="connsiteX1" fmla="*/ 4957 w 9914"/>
                  <a:gd name="connsiteY1" fmla="*/ 4957 h 9914"/>
                </a:gdLst>
                <a:ahLst/>
                <a:cxnLst>
                  <a:cxn ang="0">
                    <a:pos x="connsiteX0" y="connsiteY0"/>
                  </a:cxn>
                  <a:cxn ang="0">
                    <a:pos x="connsiteX1" y="connsiteY1"/>
                  </a:cxn>
                </a:cxnLst>
                <a:rect l="l" t="t" r="r" b="b"/>
                <a:pathLst>
                  <a:path w="9914" h="9914">
                    <a:moveTo>
                      <a:pt x="4957" y="4957"/>
                    </a:moveTo>
                    <a:cubicBezTo>
                      <a:pt x="4957" y="4957"/>
                      <a:pt x="4957" y="4957"/>
                      <a:pt x="4957"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67" name="Freeform: Shape 118">
                <a:extLst>
                  <a:ext uri="{FF2B5EF4-FFF2-40B4-BE49-F238E27FC236}">
                    <a16:creationId xmlns:a16="http://schemas.microsoft.com/office/drawing/2014/main" id="{B86C68B8-981C-4B0F-808E-FD87381934E5}"/>
                  </a:ext>
                </a:extLst>
              </p:cNvPr>
              <p:cNvSpPr/>
              <p:nvPr/>
            </p:nvSpPr>
            <p:spPr>
              <a:xfrm>
                <a:off x="6613167" y="2823233"/>
                <a:ext cx="158628" cy="66095"/>
              </a:xfrm>
              <a:custGeom>
                <a:avLst/>
                <a:gdLst>
                  <a:gd name="connsiteX0" fmla="*/ 4957 w 158628"/>
                  <a:gd name="connsiteY0" fmla="*/ 61138 h 66095"/>
                  <a:gd name="connsiteX1" fmla="*/ 82619 w 158628"/>
                  <a:gd name="connsiteY1" fmla="*/ 61138 h 66095"/>
                  <a:gd name="connsiteX2" fmla="*/ 155654 w 158628"/>
                  <a:gd name="connsiteY2" fmla="*/ 4957 h 66095"/>
                </a:gdLst>
                <a:ahLst/>
                <a:cxnLst>
                  <a:cxn ang="0">
                    <a:pos x="connsiteX0" y="connsiteY0"/>
                  </a:cxn>
                  <a:cxn ang="0">
                    <a:pos x="connsiteX1" y="connsiteY1"/>
                  </a:cxn>
                  <a:cxn ang="0">
                    <a:pos x="connsiteX2" y="connsiteY2"/>
                  </a:cxn>
                </a:cxnLst>
                <a:rect l="l" t="t" r="r" b="b"/>
                <a:pathLst>
                  <a:path w="158628" h="66095">
                    <a:moveTo>
                      <a:pt x="4957" y="61138"/>
                    </a:moveTo>
                    <a:lnTo>
                      <a:pt x="82619" y="61138"/>
                    </a:lnTo>
                    <a:cubicBezTo>
                      <a:pt x="82619" y="61138"/>
                      <a:pt x="158298" y="66756"/>
                      <a:pt x="155654"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68" name="Freeform: Shape 119">
                <a:extLst>
                  <a:ext uri="{FF2B5EF4-FFF2-40B4-BE49-F238E27FC236}">
                    <a16:creationId xmlns:a16="http://schemas.microsoft.com/office/drawing/2014/main" id="{238020A1-E9D1-48EB-A675-AD6C5DAB2464}"/>
                  </a:ext>
                </a:extLst>
              </p:cNvPr>
              <p:cNvSpPr/>
              <p:nvPr/>
            </p:nvSpPr>
            <p:spPr>
              <a:xfrm>
                <a:off x="6743705" y="2735078"/>
                <a:ext cx="9914" cy="9914"/>
              </a:xfrm>
              <a:custGeom>
                <a:avLst/>
                <a:gdLst>
                  <a:gd name="connsiteX0" fmla="*/ 4957 w 9914"/>
                  <a:gd name="connsiteY0" fmla="*/ 5205 h 9914"/>
                  <a:gd name="connsiteX1" fmla="*/ 4957 w 9914"/>
                  <a:gd name="connsiteY1" fmla="*/ 5205 h 9914"/>
                </a:gdLst>
                <a:ahLst/>
                <a:cxnLst>
                  <a:cxn ang="0">
                    <a:pos x="connsiteX0" y="connsiteY0"/>
                  </a:cxn>
                  <a:cxn ang="0">
                    <a:pos x="connsiteX1" y="connsiteY1"/>
                  </a:cxn>
                </a:cxnLst>
                <a:rect l="l" t="t" r="r" b="b"/>
                <a:pathLst>
                  <a:path w="9914" h="9914">
                    <a:moveTo>
                      <a:pt x="4957" y="5205"/>
                    </a:moveTo>
                    <a:cubicBezTo>
                      <a:pt x="4957" y="4875"/>
                      <a:pt x="4957" y="4875"/>
                      <a:pt x="4957" y="5205"/>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69" name="Freeform: Shape 120">
                <a:extLst>
                  <a:ext uri="{FF2B5EF4-FFF2-40B4-BE49-F238E27FC236}">
                    <a16:creationId xmlns:a16="http://schemas.microsoft.com/office/drawing/2014/main" id="{D9E39372-0FF6-4BBF-B35D-76E8DB950690}"/>
                  </a:ext>
                </a:extLst>
              </p:cNvPr>
              <p:cNvSpPr/>
              <p:nvPr/>
            </p:nvSpPr>
            <p:spPr>
              <a:xfrm>
                <a:off x="6306485" y="2746893"/>
                <a:ext cx="155324" cy="138800"/>
              </a:xfrm>
              <a:custGeom>
                <a:avLst/>
                <a:gdLst>
                  <a:gd name="connsiteX0" fmla="*/ 17515 w 155323"/>
                  <a:gd name="connsiteY0" fmla="*/ 4957 h 138799"/>
                  <a:gd name="connsiteX1" fmla="*/ 4957 w 155323"/>
                  <a:gd name="connsiteY1" fmla="*/ 51885 h 138799"/>
                  <a:gd name="connsiteX2" fmla="*/ 47258 w 155323"/>
                  <a:gd name="connsiteY2" fmla="*/ 129547 h 138799"/>
                  <a:gd name="connsiteX3" fmla="*/ 72044 w 155323"/>
                  <a:gd name="connsiteY3" fmla="*/ 136817 h 138799"/>
                  <a:gd name="connsiteX4" fmla="*/ 152680 w 155323"/>
                  <a:gd name="connsiteY4" fmla="*/ 136817 h 13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23" h="138799">
                    <a:moveTo>
                      <a:pt x="17515" y="4957"/>
                    </a:moveTo>
                    <a:cubicBezTo>
                      <a:pt x="9914" y="16854"/>
                      <a:pt x="4957" y="32387"/>
                      <a:pt x="4957" y="51885"/>
                    </a:cubicBezTo>
                    <a:cubicBezTo>
                      <a:pt x="4957" y="95838"/>
                      <a:pt x="30404" y="118971"/>
                      <a:pt x="47258" y="129547"/>
                    </a:cubicBezTo>
                    <a:cubicBezTo>
                      <a:pt x="54859" y="134173"/>
                      <a:pt x="63451" y="136817"/>
                      <a:pt x="72044" y="136817"/>
                    </a:cubicBezTo>
                    <a:lnTo>
                      <a:pt x="152680" y="13681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0" name="Freeform: Shape 121">
                <a:extLst>
                  <a:ext uri="{FF2B5EF4-FFF2-40B4-BE49-F238E27FC236}">
                    <a16:creationId xmlns:a16="http://schemas.microsoft.com/office/drawing/2014/main" id="{5A91B685-04AD-46DA-A16F-15E227CCEC2A}"/>
                  </a:ext>
                </a:extLst>
              </p:cNvPr>
              <p:cNvSpPr/>
              <p:nvPr/>
            </p:nvSpPr>
            <p:spPr>
              <a:xfrm>
                <a:off x="6389765" y="2579837"/>
                <a:ext cx="287514" cy="115667"/>
              </a:xfrm>
              <a:custGeom>
                <a:avLst/>
                <a:gdLst>
                  <a:gd name="connsiteX0" fmla="*/ 4957 w 287514"/>
                  <a:gd name="connsiteY0" fmla="*/ 57338 h 115666"/>
                  <a:gd name="connsiteX1" fmla="*/ 53207 w 287514"/>
                  <a:gd name="connsiteY1" fmla="*/ 15037 h 115666"/>
                  <a:gd name="connsiteX2" fmla="*/ 184736 w 287514"/>
                  <a:gd name="connsiteY2" fmla="*/ 41145 h 115666"/>
                  <a:gd name="connsiteX3" fmla="*/ 217123 w 287514"/>
                  <a:gd name="connsiteY3" fmla="*/ 94021 h 115666"/>
                  <a:gd name="connsiteX4" fmla="*/ 284870 w 287514"/>
                  <a:gd name="connsiteY4" fmla="*/ 112197 h 115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514" h="115666">
                    <a:moveTo>
                      <a:pt x="4957" y="57338"/>
                    </a:moveTo>
                    <a:cubicBezTo>
                      <a:pt x="17185" y="38832"/>
                      <a:pt x="33709" y="23630"/>
                      <a:pt x="53207" y="15037"/>
                    </a:cubicBezTo>
                    <a:cubicBezTo>
                      <a:pt x="105422" y="-7104"/>
                      <a:pt x="153341" y="9750"/>
                      <a:pt x="184736" y="41145"/>
                    </a:cubicBezTo>
                    <a:cubicBezTo>
                      <a:pt x="199277" y="55686"/>
                      <a:pt x="209852" y="74193"/>
                      <a:pt x="217123" y="94021"/>
                    </a:cubicBezTo>
                    <a:cubicBezTo>
                      <a:pt x="217123" y="94021"/>
                      <a:pt x="262067" y="65931"/>
                      <a:pt x="284870" y="11219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1" name="Freeform: Shape 122">
                <a:extLst>
                  <a:ext uri="{FF2B5EF4-FFF2-40B4-BE49-F238E27FC236}">
                    <a16:creationId xmlns:a16="http://schemas.microsoft.com/office/drawing/2014/main" id="{E377B224-1828-4D05-9670-41BEEC7E0734}"/>
                  </a:ext>
                </a:extLst>
              </p:cNvPr>
              <p:cNvSpPr/>
              <p:nvPr/>
            </p:nvSpPr>
            <p:spPr>
              <a:xfrm>
                <a:off x="6474367" y="2802743"/>
                <a:ext cx="122276" cy="66095"/>
              </a:xfrm>
              <a:custGeom>
                <a:avLst/>
                <a:gdLst>
                  <a:gd name="connsiteX0" fmla="*/ 63451 w 122276"/>
                  <a:gd name="connsiteY0" fmla="*/ 4957 h 66095"/>
                  <a:gd name="connsiteX1" fmla="*/ 4957 w 122276"/>
                  <a:gd name="connsiteY1" fmla="*/ 34700 h 66095"/>
                  <a:gd name="connsiteX2" fmla="*/ 61799 w 122276"/>
                  <a:gd name="connsiteY2" fmla="*/ 64112 h 66095"/>
                  <a:gd name="connsiteX3" fmla="*/ 120293 w 122276"/>
                  <a:gd name="connsiteY3" fmla="*/ 34700 h 66095"/>
                </a:gdLst>
                <a:ahLst/>
                <a:cxnLst>
                  <a:cxn ang="0">
                    <a:pos x="connsiteX0" y="connsiteY0"/>
                  </a:cxn>
                  <a:cxn ang="0">
                    <a:pos x="connsiteX1" y="connsiteY1"/>
                  </a:cxn>
                  <a:cxn ang="0">
                    <a:pos x="connsiteX2" y="connsiteY2"/>
                  </a:cxn>
                  <a:cxn ang="0">
                    <a:pos x="connsiteX3" y="connsiteY3"/>
                  </a:cxn>
                </a:cxnLst>
                <a:rect l="l" t="t" r="r" b="b"/>
                <a:pathLst>
                  <a:path w="122276" h="66095">
                    <a:moveTo>
                      <a:pt x="63451" y="4957"/>
                    </a:moveTo>
                    <a:lnTo>
                      <a:pt x="4957" y="34700"/>
                    </a:lnTo>
                    <a:lnTo>
                      <a:pt x="61799" y="64112"/>
                    </a:lnTo>
                    <a:lnTo>
                      <a:pt x="120293" y="3470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2" name="Freeform: Shape 123">
                <a:extLst>
                  <a:ext uri="{FF2B5EF4-FFF2-40B4-BE49-F238E27FC236}">
                    <a16:creationId xmlns:a16="http://schemas.microsoft.com/office/drawing/2014/main" id="{8D4FE988-2736-4664-AD17-5A0CB79637CD}"/>
                  </a:ext>
                </a:extLst>
              </p:cNvPr>
              <p:cNvSpPr/>
              <p:nvPr/>
            </p:nvSpPr>
            <p:spPr>
              <a:xfrm>
                <a:off x="6474367" y="2832486"/>
                <a:ext cx="66095" cy="112362"/>
              </a:xfrm>
              <a:custGeom>
                <a:avLst/>
                <a:gdLst>
                  <a:gd name="connsiteX0" fmla="*/ 4957 w 66095"/>
                  <a:gd name="connsiteY0" fmla="*/ 4957 h 112361"/>
                  <a:gd name="connsiteX1" fmla="*/ 4957 w 66095"/>
                  <a:gd name="connsiteY1" fmla="*/ 80306 h 112361"/>
                  <a:gd name="connsiteX2" fmla="*/ 62460 w 66095"/>
                  <a:gd name="connsiteY2" fmla="*/ 110049 h 112361"/>
                  <a:gd name="connsiteX3" fmla="*/ 62460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4957" y="4957"/>
                    </a:moveTo>
                    <a:lnTo>
                      <a:pt x="4957" y="80306"/>
                    </a:lnTo>
                    <a:lnTo>
                      <a:pt x="62460" y="110049"/>
                    </a:lnTo>
                    <a:lnTo>
                      <a:pt x="62460"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3" name="Freeform: Shape 124">
                <a:extLst>
                  <a:ext uri="{FF2B5EF4-FFF2-40B4-BE49-F238E27FC236}">
                    <a16:creationId xmlns:a16="http://schemas.microsoft.com/office/drawing/2014/main" id="{F0F62608-6185-4E1C-8FF3-98DC4E8E440D}"/>
                  </a:ext>
                </a:extLst>
              </p:cNvPr>
              <p:cNvSpPr/>
              <p:nvPr/>
            </p:nvSpPr>
            <p:spPr>
              <a:xfrm>
                <a:off x="6531870" y="2832486"/>
                <a:ext cx="66095" cy="112362"/>
              </a:xfrm>
              <a:custGeom>
                <a:avLst/>
                <a:gdLst>
                  <a:gd name="connsiteX0" fmla="*/ 62790 w 66095"/>
                  <a:gd name="connsiteY0" fmla="*/ 4957 h 112361"/>
                  <a:gd name="connsiteX1" fmla="*/ 62790 w 66095"/>
                  <a:gd name="connsiteY1" fmla="*/ 80306 h 112361"/>
                  <a:gd name="connsiteX2" fmla="*/ 4957 w 66095"/>
                  <a:gd name="connsiteY2" fmla="*/ 110049 h 112361"/>
                  <a:gd name="connsiteX3" fmla="*/ 4957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62790" y="4957"/>
                    </a:moveTo>
                    <a:lnTo>
                      <a:pt x="62790" y="80306"/>
                    </a:lnTo>
                    <a:lnTo>
                      <a:pt x="4957" y="110049"/>
                    </a:lnTo>
                    <a:lnTo>
                      <a:pt x="4957"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4" name="Freeform: Shape 125">
                <a:extLst>
                  <a:ext uri="{FF2B5EF4-FFF2-40B4-BE49-F238E27FC236}">
                    <a16:creationId xmlns:a16="http://schemas.microsoft.com/office/drawing/2014/main" id="{940ABBCA-993C-44B4-A810-41271F10BFEC}"/>
                  </a:ext>
                </a:extLst>
              </p:cNvPr>
              <p:cNvSpPr/>
              <p:nvPr/>
            </p:nvSpPr>
            <p:spPr>
              <a:xfrm>
                <a:off x="6663069" y="2687738"/>
                <a:ext cx="125581" cy="66095"/>
              </a:xfrm>
              <a:custGeom>
                <a:avLst/>
                <a:gdLst>
                  <a:gd name="connsiteX0" fmla="*/ 63451 w 125580"/>
                  <a:gd name="connsiteY0" fmla="*/ 4957 h 66095"/>
                  <a:gd name="connsiteX1" fmla="*/ 4957 w 125580"/>
                  <a:gd name="connsiteY1" fmla="*/ 34700 h 66095"/>
                  <a:gd name="connsiteX2" fmla="*/ 61799 w 125580"/>
                  <a:gd name="connsiteY2" fmla="*/ 64112 h 66095"/>
                  <a:gd name="connsiteX3" fmla="*/ 120624 w 125580"/>
                  <a:gd name="connsiteY3" fmla="*/ 34700 h 66095"/>
                </a:gdLst>
                <a:ahLst/>
                <a:cxnLst>
                  <a:cxn ang="0">
                    <a:pos x="connsiteX0" y="connsiteY0"/>
                  </a:cxn>
                  <a:cxn ang="0">
                    <a:pos x="connsiteX1" y="connsiteY1"/>
                  </a:cxn>
                  <a:cxn ang="0">
                    <a:pos x="connsiteX2" y="connsiteY2"/>
                  </a:cxn>
                  <a:cxn ang="0">
                    <a:pos x="connsiteX3" y="connsiteY3"/>
                  </a:cxn>
                </a:cxnLst>
                <a:rect l="l" t="t" r="r" b="b"/>
                <a:pathLst>
                  <a:path w="125580" h="66095">
                    <a:moveTo>
                      <a:pt x="63451" y="4957"/>
                    </a:moveTo>
                    <a:lnTo>
                      <a:pt x="4957" y="34700"/>
                    </a:lnTo>
                    <a:lnTo>
                      <a:pt x="61799" y="64112"/>
                    </a:lnTo>
                    <a:lnTo>
                      <a:pt x="120624" y="3470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5" name="Freeform: Shape 126">
                <a:extLst>
                  <a:ext uri="{FF2B5EF4-FFF2-40B4-BE49-F238E27FC236}">
                    <a16:creationId xmlns:a16="http://schemas.microsoft.com/office/drawing/2014/main" id="{02D03257-A967-4841-91CA-85ABFFC0E2D9}"/>
                  </a:ext>
                </a:extLst>
              </p:cNvPr>
              <p:cNvSpPr/>
              <p:nvPr/>
            </p:nvSpPr>
            <p:spPr>
              <a:xfrm>
                <a:off x="6663069" y="2717481"/>
                <a:ext cx="66095" cy="112362"/>
              </a:xfrm>
              <a:custGeom>
                <a:avLst/>
                <a:gdLst>
                  <a:gd name="connsiteX0" fmla="*/ 4957 w 66095"/>
                  <a:gd name="connsiteY0" fmla="*/ 4957 h 112361"/>
                  <a:gd name="connsiteX1" fmla="*/ 4957 w 66095"/>
                  <a:gd name="connsiteY1" fmla="*/ 80306 h 112361"/>
                  <a:gd name="connsiteX2" fmla="*/ 62790 w 66095"/>
                  <a:gd name="connsiteY2" fmla="*/ 110048 h 112361"/>
                  <a:gd name="connsiteX3" fmla="*/ 62790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4957" y="4957"/>
                    </a:moveTo>
                    <a:lnTo>
                      <a:pt x="4957" y="80306"/>
                    </a:lnTo>
                    <a:lnTo>
                      <a:pt x="62790" y="110048"/>
                    </a:lnTo>
                    <a:lnTo>
                      <a:pt x="62790"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6" name="Freeform: Shape 127">
                <a:extLst>
                  <a:ext uri="{FF2B5EF4-FFF2-40B4-BE49-F238E27FC236}">
                    <a16:creationId xmlns:a16="http://schemas.microsoft.com/office/drawing/2014/main" id="{047BA96E-A65D-4BE6-88E6-18433E6BB6A6}"/>
                  </a:ext>
                </a:extLst>
              </p:cNvPr>
              <p:cNvSpPr/>
              <p:nvPr/>
            </p:nvSpPr>
            <p:spPr>
              <a:xfrm>
                <a:off x="6720902" y="2717481"/>
                <a:ext cx="66095" cy="112362"/>
              </a:xfrm>
              <a:custGeom>
                <a:avLst/>
                <a:gdLst>
                  <a:gd name="connsiteX0" fmla="*/ 62790 w 66095"/>
                  <a:gd name="connsiteY0" fmla="*/ 4957 h 112361"/>
                  <a:gd name="connsiteX1" fmla="*/ 62790 w 66095"/>
                  <a:gd name="connsiteY1" fmla="*/ 80306 h 112361"/>
                  <a:gd name="connsiteX2" fmla="*/ 4957 w 66095"/>
                  <a:gd name="connsiteY2" fmla="*/ 110048 h 112361"/>
                  <a:gd name="connsiteX3" fmla="*/ 4957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62790" y="4957"/>
                    </a:moveTo>
                    <a:lnTo>
                      <a:pt x="62790" y="80306"/>
                    </a:lnTo>
                    <a:lnTo>
                      <a:pt x="4957" y="110048"/>
                    </a:lnTo>
                    <a:lnTo>
                      <a:pt x="4957"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7" name="Freeform: Shape 128">
                <a:extLst>
                  <a:ext uri="{FF2B5EF4-FFF2-40B4-BE49-F238E27FC236}">
                    <a16:creationId xmlns:a16="http://schemas.microsoft.com/office/drawing/2014/main" id="{39D81CB2-1800-4C78-99F5-1DFF9B21D005}"/>
                  </a:ext>
                </a:extLst>
              </p:cNvPr>
              <p:cNvSpPr/>
              <p:nvPr/>
            </p:nvSpPr>
            <p:spPr>
              <a:xfrm>
                <a:off x="6345151" y="2650063"/>
                <a:ext cx="122276" cy="66095"/>
              </a:xfrm>
              <a:custGeom>
                <a:avLst/>
                <a:gdLst>
                  <a:gd name="connsiteX0" fmla="*/ 63451 w 122276"/>
                  <a:gd name="connsiteY0" fmla="*/ 4957 h 66095"/>
                  <a:gd name="connsiteX1" fmla="*/ 4957 w 122276"/>
                  <a:gd name="connsiteY1" fmla="*/ 34700 h 66095"/>
                  <a:gd name="connsiteX2" fmla="*/ 61799 w 122276"/>
                  <a:gd name="connsiteY2" fmla="*/ 64112 h 66095"/>
                  <a:gd name="connsiteX3" fmla="*/ 120293 w 122276"/>
                  <a:gd name="connsiteY3" fmla="*/ 34700 h 66095"/>
                </a:gdLst>
                <a:ahLst/>
                <a:cxnLst>
                  <a:cxn ang="0">
                    <a:pos x="connsiteX0" y="connsiteY0"/>
                  </a:cxn>
                  <a:cxn ang="0">
                    <a:pos x="connsiteX1" y="connsiteY1"/>
                  </a:cxn>
                  <a:cxn ang="0">
                    <a:pos x="connsiteX2" y="connsiteY2"/>
                  </a:cxn>
                  <a:cxn ang="0">
                    <a:pos x="connsiteX3" y="connsiteY3"/>
                  </a:cxn>
                </a:cxnLst>
                <a:rect l="l" t="t" r="r" b="b"/>
                <a:pathLst>
                  <a:path w="122276" h="66095">
                    <a:moveTo>
                      <a:pt x="63451" y="4957"/>
                    </a:moveTo>
                    <a:lnTo>
                      <a:pt x="4957" y="34700"/>
                    </a:lnTo>
                    <a:lnTo>
                      <a:pt x="61799" y="64112"/>
                    </a:lnTo>
                    <a:lnTo>
                      <a:pt x="120293" y="3470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8" name="Freeform: Shape 129">
                <a:extLst>
                  <a:ext uri="{FF2B5EF4-FFF2-40B4-BE49-F238E27FC236}">
                    <a16:creationId xmlns:a16="http://schemas.microsoft.com/office/drawing/2014/main" id="{47286BDD-1FFA-452F-ABB4-2CC90E4A8547}"/>
                  </a:ext>
                </a:extLst>
              </p:cNvPr>
              <p:cNvSpPr/>
              <p:nvPr/>
            </p:nvSpPr>
            <p:spPr>
              <a:xfrm>
                <a:off x="6345151" y="2679806"/>
                <a:ext cx="66095" cy="112362"/>
              </a:xfrm>
              <a:custGeom>
                <a:avLst/>
                <a:gdLst>
                  <a:gd name="connsiteX0" fmla="*/ 4957 w 66095"/>
                  <a:gd name="connsiteY0" fmla="*/ 4957 h 112361"/>
                  <a:gd name="connsiteX1" fmla="*/ 4957 w 66095"/>
                  <a:gd name="connsiteY1" fmla="*/ 80306 h 112361"/>
                  <a:gd name="connsiteX2" fmla="*/ 62790 w 66095"/>
                  <a:gd name="connsiteY2" fmla="*/ 110049 h 112361"/>
                  <a:gd name="connsiteX3" fmla="*/ 62790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4957" y="4957"/>
                    </a:moveTo>
                    <a:lnTo>
                      <a:pt x="4957" y="80306"/>
                    </a:lnTo>
                    <a:lnTo>
                      <a:pt x="62790" y="110049"/>
                    </a:lnTo>
                    <a:lnTo>
                      <a:pt x="62790"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79" name="Freeform: Shape 130">
                <a:extLst>
                  <a:ext uri="{FF2B5EF4-FFF2-40B4-BE49-F238E27FC236}">
                    <a16:creationId xmlns:a16="http://schemas.microsoft.com/office/drawing/2014/main" id="{9F553614-AFAA-4407-A9D5-334018D703AB}"/>
                  </a:ext>
                </a:extLst>
              </p:cNvPr>
              <p:cNvSpPr/>
              <p:nvPr/>
            </p:nvSpPr>
            <p:spPr>
              <a:xfrm>
                <a:off x="6402984" y="2679806"/>
                <a:ext cx="66095" cy="112362"/>
              </a:xfrm>
              <a:custGeom>
                <a:avLst/>
                <a:gdLst>
                  <a:gd name="connsiteX0" fmla="*/ 62460 w 66095"/>
                  <a:gd name="connsiteY0" fmla="*/ 4957 h 112361"/>
                  <a:gd name="connsiteX1" fmla="*/ 62460 w 66095"/>
                  <a:gd name="connsiteY1" fmla="*/ 80306 h 112361"/>
                  <a:gd name="connsiteX2" fmla="*/ 4957 w 66095"/>
                  <a:gd name="connsiteY2" fmla="*/ 110049 h 112361"/>
                  <a:gd name="connsiteX3" fmla="*/ 4957 w 66095"/>
                  <a:gd name="connsiteY3" fmla="*/ 34370 h 112361"/>
                </a:gdLst>
                <a:ahLst/>
                <a:cxnLst>
                  <a:cxn ang="0">
                    <a:pos x="connsiteX0" y="connsiteY0"/>
                  </a:cxn>
                  <a:cxn ang="0">
                    <a:pos x="connsiteX1" y="connsiteY1"/>
                  </a:cxn>
                  <a:cxn ang="0">
                    <a:pos x="connsiteX2" y="connsiteY2"/>
                  </a:cxn>
                  <a:cxn ang="0">
                    <a:pos x="connsiteX3" y="connsiteY3"/>
                  </a:cxn>
                </a:cxnLst>
                <a:rect l="l" t="t" r="r" b="b"/>
                <a:pathLst>
                  <a:path w="66095" h="112361">
                    <a:moveTo>
                      <a:pt x="62460" y="4957"/>
                    </a:moveTo>
                    <a:lnTo>
                      <a:pt x="62460" y="80306"/>
                    </a:lnTo>
                    <a:lnTo>
                      <a:pt x="4957" y="110049"/>
                    </a:lnTo>
                    <a:lnTo>
                      <a:pt x="4957" y="34370"/>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80" name="Freeform: Shape 131">
                <a:extLst>
                  <a:ext uri="{FF2B5EF4-FFF2-40B4-BE49-F238E27FC236}">
                    <a16:creationId xmlns:a16="http://schemas.microsoft.com/office/drawing/2014/main" id="{F54816B3-AEF9-48A1-81EC-96A78227D95F}"/>
                  </a:ext>
                </a:extLst>
              </p:cNvPr>
              <p:cNvSpPr/>
              <p:nvPr/>
            </p:nvSpPr>
            <p:spPr>
              <a:xfrm>
                <a:off x="6618454" y="2589256"/>
                <a:ext cx="26438" cy="56181"/>
              </a:xfrm>
              <a:custGeom>
                <a:avLst/>
                <a:gdLst>
                  <a:gd name="connsiteX0" fmla="*/ 4957 w 26438"/>
                  <a:gd name="connsiteY0" fmla="*/ 53207 h 56180"/>
                  <a:gd name="connsiteX1" fmla="*/ 24125 w 26438"/>
                  <a:gd name="connsiteY1" fmla="*/ 4957 h 56180"/>
                </a:gdLst>
                <a:ahLst/>
                <a:cxnLst>
                  <a:cxn ang="0">
                    <a:pos x="connsiteX0" y="connsiteY0"/>
                  </a:cxn>
                  <a:cxn ang="0">
                    <a:pos x="connsiteX1" y="connsiteY1"/>
                  </a:cxn>
                </a:cxnLst>
                <a:rect l="l" t="t" r="r" b="b"/>
                <a:pathLst>
                  <a:path w="26438" h="56180">
                    <a:moveTo>
                      <a:pt x="4957" y="53207"/>
                    </a:moveTo>
                    <a:lnTo>
                      <a:pt x="24125"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81" name="Freeform: Shape 132">
                <a:extLst>
                  <a:ext uri="{FF2B5EF4-FFF2-40B4-BE49-F238E27FC236}">
                    <a16:creationId xmlns:a16="http://schemas.microsoft.com/office/drawing/2014/main" id="{37A85ED0-24DE-4D52-A782-DE2B7A186DF5}"/>
                  </a:ext>
                </a:extLst>
              </p:cNvPr>
              <p:cNvSpPr/>
              <p:nvPr/>
            </p:nvSpPr>
            <p:spPr>
              <a:xfrm>
                <a:off x="6661086" y="2473259"/>
                <a:ext cx="56181" cy="26438"/>
              </a:xfrm>
              <a:custGeom>
                <a:avLst/>
                <a:gdLst>
                  <a:gd name="connsiteX0" fmla="*/ 4957 w 56180"/>
                  <a:gd name="connsiteY0" fmla="*/ 24125 h 26438"/>
                  <a:gd name="connsiteX1" fmla="*/ 51885 w 56180"/>
                  <a:gd name="connsiteY1" fmla="*/ 4957 h 26438"/>
                </a:gdLst>
                <a:ahLst/>
                <a:cxnLst>
                  <a:cxn ang="0">
                    <a:pos x="connsiteX0" y="connsiteY0"/>
                  </a:cxn>
                  <a:cxn ang="0">
                    <a:pos x="connsiteX1" y="connsiteY1"/>
                  </a:cxn>
                </a:cxnLst>
                <a:rect l="l" t="t" r="r" b="b"/>
                <a:pathLst>
                  <a:path w="56180" h="26438">
                    <a:moveTo>
                      <a:pt x="4957" y="24125"/>
                    </a:moveTo>
                    <a:lnTo>
                      <a:pt x="51885"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82" name="Freeform: Shape 133">
                <a:extLst>
                  <a:ext uri="{FF2B5EF4-FFF2-40B4-BE49-F238E27FC236}">
                    <a16:creationId xmlns:a16="http://schemas.microsoft.com/office/drawing/2014/main" id="{BEC9011C-E275-4B7D-A3DA-401A39D913B3}"/>
                  </a:ext>
                </a:extLst>
              </p:cNvPr>
              <p:cNvSpPr/>
              <p:nvPr/>
            </p:nvSpPr>
            <p:spPr>
              <a:xfrm>
                <a:off x="6613167" y="2450208"/>
                <a:ext cx="102448" cy="102448"/>
              </a:xfrm>
              <a:custGeom>
                <a:avLst/>
                <a:gdLst>
                  <a:gd name="connsiteX0" fmla="*/ 100465 w 102447"/>
                  <a:gd name="connsiteY0" fmla="*/ 28008 h 102447"/>
                  <a:gd name="connsiteX1" fmla="*/ 100465 w 102447"/>
                  <a:gd name="connsiteY1" fmla="*/ 79232 h 102447"/>
                  <a:gd name="connsiteX2" fmla="*/ 93194 w 102447"/>
                  <a:gd name="connsiteY2" fmla="*/ 90468 h 102447"/>
                  <a:gd name="connsiteX3" fmla="*/ 53537 w 102447"/>
                  <a:gd name="connsiteY3" fmla="*/ 98069 h 102447"/>
                  <a:gd name="connsiteX4" fmla="*/ 53868 w 102447"/>
                  <a:gd name="connsiteY4" fmla="*/ 48497 h 102447"/>
                  <a:gd name="connsiteX5" fmla="*/ 52876 w 102447"/>
                  <a:gd name="connsiteY5" fmla="*/ 46845 h 102447"/>
                  <a:gd name="connsiteX6" fmla="*/ 7270 w 102447"/>
                  <a:gd name="connsiteY6" fmla="*/ 28008 h 102447"/>
                  <a:gd name="connsiteX7" fmla="*/ 4957 w 102447"/>
                  <a:gd name="connsiteY7" fmla="*/ 28338 h 102447"/>
                  <a:gd name="connsiteX8" fmla="*/ 5949 w 102447"/>
                  <a:gd name="connsiteY8" fmla="*/ 26355 h 102447"/>
                  <a:gd name="connsiteX9" fmla="*/ 51554 w 102447"/>
                  <a:gd name="connsiteY9" fmla="*/ 5205 h 102447"/>
                  <a:gd name="connsiteX10" fmla="*/ 53207 w 102447"/>
                  <a:gd name="connsiteY10" fmla="*/ 5205 h 102447"/>
                  <a:gd name="connsiteX11" fmla="*/ 98812 w 102447"/>
                  <a:gd name="connsiteY11" fmla="*/ 26355 h 102447"/>
                  <a:gd name="connsiteX12" fmla="*/ 100465 w 102447"/>
                  <a:gd name="connsiteY12" fmla="*/ 28008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447" h="102447">
                    <a:moveTo>
                      <a:pt x="100465" y="28008"/>
                    </a:moveTo>
                    <a:lnTo>
                      <a:pt x="100465" y="79232"/>
                    </a:lnTo>
                    <a:cubicBezTo>
                      <a:pt x="100465" y="84189"/>
                      <a:pt x="97821" y="88485"/>
                      <a:pt x="93194" y="90468"/>
                    </a:cubicBezTo>
                    <a:cubicBezTo>
                      <a:pt x="85924" y="93773"/>
                      <a:pt x="72374" y="98069"/>
                      <a:pt x="53537" y="98069"/>
                    </a:cubicBezTo>
                    <a:lnTo>
                      <a:pt x="53868" y="48497"/>
                    </a:lnTo>
                    <a:cubicBezTo>
                      <a:pt x="53868" y="47836"/>
                      <a:pt x="53537" y="47175"/>
                      <a:pt x="52876" y="46845"/>
                    </a:cubicBezTo>
                    <a:lnTo>
                      <a:pt x="7270" y="28008"/>
                    </a:lnTo>
                    <a:cubicBezTo>
                      <a:pt x="6610" y="27677"/>
                      <a:pt x="5288" y="27677"/>
                      <a:pt x="4957" y="28338"/>
                    </a:cubicBezTo>
                    <a:cubicBezTo>
                      <a:pt x="4957" y="27677"/>
                      <a:pt x="5288" y="26686"/>
                      <a:pt x="5949" y="26355"/>
                    </a:cubicBezTo>
                    <a:lnTo>
                      <a:pt x="51554" y="5205"/>
                    </a:lnTo>
                    <a:cubicBezTo>
                      <a:pt x="52215" y="4875"/>
                      <a:pt x="52546" y="4875"/>
                      <a:pt x="53207" y="5205"/>
                    </a:cubicBezTo>
                    <a:lnTo>
                      <a:pt x="98812" y="26355"/>
                    </a:lnTo>
                    <a:cubicBezTo>
                      <a:pt x="100134" y="26355"/>
                      <a:pt x="100465" y="27016"/>
                      <a:pt x="100465" y="28008"/>
                    </a:cubicBez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83" name="Freeform: Shape 134">
                <a:extLst>
                  <a:ext uri="{FF2B5EF4-FFF2-40B4-BE49-F238E27FC236}">
                    <a16:creationId xmlns:a16="http://schemas.microsoft.com/office/drawing/2014/main" id="{BA2344C2-97A5-4F08-976F-A4B2009ADE92}"/>
                  </a:ext>
                </a:extLst>
              </p:cNvPr>
              <p:cNvSpPr/>
              <p:nvPr/>
            </p:nvSpPr>
            <p:spPr>
              <a:xfrm>
                <a:off x="6612836" y="2472468"/>
                <a:ext cx="56181" cy="79314"/>
              </a:xfrm>
              <a:custGeom>
                <a:avLst/>
                <a:gdLst>
                  <a:gd name="connsiteX0" fmla="*/ 54198 w 56180"/>
                  <a:gd name="connsiteY0" fmla="*/ 25907 h 79314"/>
                  <a:gd name="connsiteX1" fmla="*/ 54198 w 56180"/>
                  <a:gd name="connsiteY1" fmla="*/ 75478 h 79314"/>
                  <a:gd name="connsiteX2" fmla="*/ 25116 w 56180"/>
                  <a:gd name="connsiteY2" fmla="*/ 72504 h 79314"/>
                  <a:gd name="connsiteX3" fmla="*/ 23464 w 56180"/>
                  <a:gd name="connsiteY3" fmla="*/ 72173 h 79314"/>
                  <a:gd name="connsiteX4" fmla="*/ 20159 w 56180"/>
                  <a:gd name="connsiteY4" fmla="*/ 71182 h 79314"/>
                  <a:gd name="connsiteX5" fmla="*/ 14871 w 56180"/>
                  <a:gd name="connsiteY5" fmla="*/ 69199 h 79314"/>
                  <a:gd name="connsiteX6" fmla="*/ 13550 w 56180"/>
                  <a:gd name="connsiteY6" fmla="*/ 68869 h 79314"/>
                  <a:gd name="connsiteX7" fmla="*/ 13550 w 56180"/>
                  <a:gd name="connsiteY7" fmla="*/ 68869 h 79314"/>
                  <a:gd name="connsiteX8" fmla="*/ 12228 w 56180"/>
                  <a:gd name="connsiteY8" fmla="*/ 68208 h 79314"/>
                  <a:gd name="connsiteX9" fmla="*/ 10575 w 56180"/>
                  <a:gd name="connsiteY9" fmla="*/ 67216 h 79314"/>
                  <a:gd name="connsiteX10" fmla="*/ 10575 w 56180"/>
                  <a:gd name="connsiteY10" fmla="*/ 67216 h 79314"/>
                  <a:gd name="connsiteX11" fmla="*/ 9253 w 56180"/>
                  <a:gd name="connsiteY11" fmla="*/ 66225 h 79314"/>
                  <a:gd name="connsiteX12" fmla="*/ 8592 w 56180"/>
                  <a:gd name="connsiteY12" fmla="*/ 65564 h 79314"/>
                  <a:gd name="connsiteX13" fmla="*/ 7931 w 56180"/>
                  <a:gd name="connsiteY13" fmla="*/ 64903 h 79314"/>
                  <a:gd name="connsiteX14" fmla="*/ 4957 w 56180"/>
                  <a:gd name="connsiteY14" fmla="*/ 56972 h 79314"/>
                  <a:gd name="connsiteX15" fmla="*/ 4957 w 56180"/>
                  <a:gd name="connsiteY15" fmla="*/ 5748 h 79314"/>
                  <a:gd name="connsiteX16" fmla="*/ 6279 w 56180"/>
                  <a:gd name="connsiteY16" fmla="*/ 5087 h 79314"/>
                  <a:gd name="connsiteX17" fmla="*/ 52876 w 56180"/>
                  <a:gd name="connsiteY17" fmla="*/ 24585 h 79314"/>
                  <a:gd name="connsiteX18" fmla="*/ 54198 w 56180"/>
                  <a:gd name="connsiteY18" fmla="*/ 25907 h 7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80" h="79314">
                    <a:moveTo>
                      <a:pt x="54198" y="25907"/>
                    </a:moveTo>
                    <a:lnTo>
                      <a:pt x="54198" y="75478"/>
                    </a:lnTo>
                    <a:cubicBezTo>
                      <a:pt x="43292" y="75478"/>
                      <a:pt x="32056" y="74156"/>
                      <a:pt x="25116" y="72504"/>
                    </a:cubicBezTo>
                    <a:cubicBezTo>
                      <a:pt x="24455" y="72504"/>
                      <a:pt x="24125" y="72173"/>
                      <a:pt x="23464" y="72173"/>
                    </a:cubicBezTo>
                    <a:cubicBezTo>
                      <a:pt x="22472" y="71843"/>
                      <a:pt x="21150" y="71512"/>
                      <a:pt x="20159" y="71182"/>
                    </a:cubicBezTo>
                    <a:cubicBezTo>
                      <a:pt x="18176" y="70521"/>
                      <a:pt x="16193" y="69860"/>
                      <a:pt x="14871" y="69199"/>
                    </a:cubicBezTo>
                    <a:cubicBezTo>
                      <a:pt x="14541" y="68869"/>
                      <a:pt x="14210" y="68869"/>
                      <a:pt x="13550" y="68869"/>
                    </a:cubicBezTo>
                    <a:cubicBezTo>
                      <a:pt x="13550" y="68869"/>
                      <a:pt x="13550" y="68869"/>
                      <a:pt x="13550" y="68869"/>
                    </a:cubicBezTo>
                    <a:cubicBezTo>
                      <a:pt x="12889" y="68538"/>
                      <a:pt x="12558" y="68538"/>
                      <a:pt x="12228" y="68208"/>
                    </a:cubicBezTo>
                    <a:cubicBezTo>
                      <a:pt x="11567" y="67877"/>
                      <a:pt x="11236" y="67547"/>
                      <a:pt x="10575" y="67216"/>
                    </a:cubicBezTo>
                    <a:lnTo>
                      <a:pt x="10575" y="67216"/>
                    </a:lnTo>
                    <a:cubicBezTo>
                      <a:pt x="10245" y="66886"/>
                      <a:pt x="9584" y="66555"/>
                      <a:pt x="9253" y="66225"/>
                    </a:cubicBezTo>
                    <a:cubicBezTo>
                      <a:pt x="8923" y="66225"/>
                      <a:pt x="8923" y="65894"/>
                      <a:pt x="8592" y="65564"/>
                    </a:cubicBezTo>
                    <a:cubicBezTo>
                      <a:pt x="8262" y="65233"/>
                      <a:pt x="8262" y="65233"/>
                      <a:pt x="7931" y="64903"/>
                    </a:cubicBezTo>
                    <a:cubicBezTo>
                      <a:pt x="5949" y="62590"/>
                      <a:pt x="4957" y="59946"/>
                      <a:pt x="4957" y="56972"/>
                    </a:cubicBezTo>
                    <a:lnTo>
                      <a:pt x="4957" y="5748"/>
                    </a:lnTo>
                    <a:cubicBezTo>
                      <a:pt x="4957" y="5087"/>
                      <a:pt x="5618" y="4756"/>
                      <a:pt x="6279" y="5087"/>
                    </a:cubicBezTo>
                    <a:lnTo>
                      <a:pt x="52876" y="24585"/>
                    </a:lnTo>
                    <a:cubicBezTo>
                      <a:pt x="53868" y="24585"/>
                      <a:pt x="54198" y="25246"/>
                      <a:pt x="54198" y="25907"/>
                    </a:cubicBez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84" name="Freeform: Shape 135">
                <a:extLst>
                  <a:ext uri="{FF2B5EF4-FFF2-40B4-BE49-F238E27FC236}">
                    <a16:creationId xmlns:a16="http://schemas.microsoft.com/office/drawing/2014/main" id="{6C322BA3-F00F-49CB-815E-94C19262E6F1}"/>
                  </a:ext>
                </a:extLst>
              </p:cNvPr>
              <p:cNvSpPr/>
              <p:nvPr/>
            </p:nvSpPr>
            <p:spPr>
              <a:xfrm>
                <a:off x="6571857" y="2515890"/>
                <a:ext cx="188371" cy="62790"/>
              </a:xfrm>
              <a:custGeom>
                <a:avLst/>
                <a:gdLst>
                  <a:gd name="connsiteX0" fmla="*/ 156646 w 188371"/>
                  <a:gd name="connsiteY0" fmla="*/ 4957 h 62790"/>
                  <a:gd name="connsiteX1" fmla="*/ 185397 w 188371"/>
                  <a:gd name="connsiteY1" fmla="*/ 27430 h 62790"/>
                  <a:gd name="connsiteX2" fmla="*/ 95177 w 188371"/>
                  <a:gd name="connsiteY2" fmla="*/ 58494 h 62790"/>
                  <a:gd name="connsiteX3" fmla="*/ 4957 w 188371"/>
                  <a:gd name="connsiteY3" fmla="*/ 27430 h 62790"/>
                  <a:gd name="connsiteX4" fmla="*/ 34039 w 188371"/>
                  <a:gd name="connsiteY4" fmla="*/ 4957 h 6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71" h="62790">
                    <a:moveTo>
                      <a:pt x="156646" y="4957"/>
                    </a:moveTo>
                    <a:cubicBezTo>
                      <a:pt x="174491" y="10575"/>
                      <a:pt x="185397" y="18507"/>
                      <a:pt x="185397" y="27430"/>
                    </a:cubicBezTo>
                    <a:cubicBezTo>
                      <a:pt x="185397" y="44284"/>
                      <a:pt x="145079" y="58494"/>
                      <a:pt x="95177" y="58494"/>
                    </a:cubicBezTo>
                    <a:cubicBezTo>
                      <a:pt x="45275" y="58494"/>
                      <a:pt x="4957" y="44284"/>
                      <a:pt x="4957" y="27430"/>
                    </a:cubicBezTo>
                    <a:cubicBezTo>
                      <a:pt x="4957" y="18507"/>
                      <a:pt x="16193" y="10575"/>
                      <a:pt x="34039" y="4957"/>
                    </a:cubicBez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sp>
          <p:nvSpPr>
            <p:cNvPr id="487" name="Rectangle 486">
              <a:extLst>
                <a:ext uri="{FF2B5EF4-FFF2-40B4-BE49-F238E27FC236}">
                  <a16:creationId xmlns:a16="http://schemas.microsoft.com/office/drawing/2014/main" id="{04E36112-074F-48F9-BCFF-DA42AFEFA13F}"/>
                </a:ext>
              </a:extLst>
            </p:cNvPr>
            <p:cNvSpPr/>
            <p:nvPr/>
          </p:nvSpPr>
          <p:spPr>
            <a:xfrm>
              <a:off x="8174422" y="5800227"/>
              <a:ext cx="1394102" cy="1034130"/>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access </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policies</a:t>
              </a:r>
            </a:p>
          </p:txBody>
        </p:sp>
        <p:grpSp>
          <p:nvGrpSpPr>
            <p:cNvPr id="488" name="Graphic 280">
              <a:extLst>
                <a:ext uri="{FF2B5EF4-FFF2-40B4-BE49-F238E27FC236}">
                  <a16:creationId xmlns:a16="http://schemas.microsoft.com/office/drawing/2014/main" id="{B70224B2-F8FF-4CCE-B593-DA8C1B7DE274}"/>
                </a:ext>
              </a:extLst>
            </p:cNvPr>
            <p:cNvGrpSpPr/>
            <p:nvPr/>
          </p:nvGrpSpPr>
          <p:grpSpPr>
            <a:xfrm>
              <a:off x="8629441" y="4981056"/>
              <a:ext cx="613676" cy="813254"/>
              <a:chOff x="1945746" y="3939434"/>
              <a:chExt cx="393266" cy="474431"/>
            </a:xfrm>
            <a:noFill/>
          </p:grpSpPr>
          <p:sp>
            <p:nvSpPr>
              <p:cNvPr id="489" name="Freeform: Shape 32">
                <a:extLst>
                  <a:ext uri="{FF2B5EF4-FFF2-40B4-BE49-F238E27FC236}">
                    <a16:creationId xmlns:a16="http://schemas.microsoft.com/office/drawing/2014/main" id="{BE525025-582B-41DF-9011-1CA14D9B747F}"/>
                  </a:ext>
                </a:extLst>
              </p:cNvPr>
              <p:cNvSpPr/>
              <p:nvPr/>
            </p:nvSpPr>
            <p:spPr>
              <a:xfrm>
                <a:off x="1945746" y="4117429"/>
                <a:ext cx="42962" cy="69400"/>
              </a:xfrm>
              <a:custGeom>
                <a:avLst/>
                <a:gdLst>
                  <a:gd name="connsiteX0" fmla="*/ 38005 w 42961"/>
                  <a:gd name="connsiteY0" fmla="*/ 4957 h 69399"/>
                  <a:gd name="connsiteX1" fmla="*/ 14210 w 42961"/>
                  <a:gd name="connsiteY1" fmla="*/ 4957 h 69399"/>
                  <a:gd name="connsiteX2" fmla="*/ 4957 w 42961"/>
                  <a:gd name="connsiteY2" fmla="*/ 15532 h 69399"/>
                  <a:gd name="connsiteX3" fmla="*/ 4957 w 42961"/>
                  <a:gd name="connsiteY3" fmla="*/ 67417 h 69399"/>
                </a:gdLst>
                <a:ahLst/>
                <a:cxnLst>
                  <a:cxn ang="0">
                    <a:pos x="connsiteX0" y="connsiteY0"/>
                  </a:cxn>
                  <a:cxn ang="0">
                    <a:pos x="connsiteX1" y="connsiteY1"/>
                  </a:cxn>
                  <a:cxn ang="0">
                    <a:pos x="connsiteX2" y="connsiteY2"/>
                  </a:cxn>
                  <a:cxn ang="0">
                    <a:pos x="connsiteX3" y="connsiteY3"/>
                  </a:cxn>
                </a:cxnLst>
                <a:rect l="l" t="t" r="r" b="b"/>
                <a:pathLst>
                  <a:path w="42961" h="69399">
                    <a:moveTo>
                      <a:pt x="38005" y="4957"/>
                    </a:moveTo>
                    <a:lnTo>
                      <a:pt x="14210" y="4957"/>
                    </a:lnTo>
                    <a:cubicBezTo>
                      <a:pt x="8923" y="4957"/>
                      <a:pt x="4957" y="9914"/>
                      <a:pt x="4957" y="15532"/>
                    </a:cubicBezTo>
                    <a:lnTo>
                      <a:pt x="4957" y="6741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0" name="Freeform: Shape 33">
                <a:extLst>
                  <a:ext uri="{FF2B5EF4-FFF2-40B4-BE49-F238E27FC236}">
                    <a16:creationId xmlns:a16="http://schemas.microsoft.com/office/drawing/2014/main" id="{434782A4-6DC5-4396-B8B6-EA6004866F4B}"/>
                  </a:ext>
                </a:extLst>
              </p:cNvPr>
              <p:cNvSpPr/>
              <p:nvPr/>
            </p:nvSpPr>
            <p:spPr>
              <a:xfrm>
                <a:off x="2299686" y="4116107"/>
                <a:ext cx="36352" cy="72705"/>
              </a:xfrm>
              <a:custGeom>
                <a:avLst/>
                <a:gdLst>
                  <a:gd name="connsiteX0" fmla="*/ 34369 w 36352"/>
                  <a:gd name="connsiteY0" fmla="*/ 68078 h 72704"/>
                  <a:gd name="connsiteX1" fmla="*/ 34369 w 36352"/>
                  <a:gd name="connsiteY1" fmla="*/ 15532 h 72704"/>
                  <a:gd name="connsiteX2" fmla="*/ 25116 w 36352"/>
                  <a:gd name="connsiteY2" fmla="*/ 4957 h 72704"/>
                  <a:gd name="connsiteX3" fmla="*/ 4957 w 36352"/>
                  <a:gd name="connsiteY3" fmla="*/ 4957 h 72704"/>
                </a:gdLst>
                <a:ahLst/>
                <a:cxnLst>
                  <a:cxn ang="0">
                    <a:pos x="connsiteX0" y="connsiteY0"/>
                  </a:cxn>
                  <a:cxn ang="0">
                    <a:pos x="connsiteX1" y="connsiteY1"/>
                  </a:cxn>
                  <a:cxn ang="0">
                    <a:pos x="connsiteX2" y="connsiteY2"/>
                  </a:cxn>
                  <a:cxn ang="0">
                    <a:pos x="connsiteX3" y="connsiteY3"/>
                  </a:cxn>
                </a:cxnLst>
                <a:rect l="l" t="t" r="r" b="b"/>
                <a:pathLst>
                  <a:path w="36352" h="72704">
                    <a:moveTo>
                      <a:pt x="34369" y="68078"/>
                    </a:moveTo>
                    <a:lnTo>
                      <a:pt x="34369" y="15532"/>
                    </a:lnTo>
                    <a:cubicBezTo>
                      <a:pt x="34369" y="9584"/>
                      <a:pt x="30073" y="4957"/>
                      <a:pt x="25116" y="4957"/>
                    </a:cubicBez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1" name="Freeform: Shape 34">
                <a:extLst>
                  <a:ext uri="{FF2B5EF4-FFF2-40B4-BE49-F238E27FC236}">
                    <a16:creationId xmlns:a16="http://schemas.microsoft.com/office/drawing/2014/main" id="{7275DFD7-10BD-4D6D-8ED1-6583BECB9DF6}"/>
                  </a:ext>
                </a:extLst>
              </p:cNvPr>
              <p:cNvSpPr/>
              <p:nvPr/>
            </p:nvSpPr>
            <p:spPr>
              <a:xfrm>
                <a:off x="2076614" y="4022582"/>
                <a:ext cx="145409" cy="122276"/>
              </a:xfrm>
              <a:custGeom>
                <a:avLst/>
                <a:gdLst>
                  <a:gd name="connsiteX0" fmla="*/ 4957 w 145409"/>
                  <a:gd name="connsiteY0" fmla="*/ 116328 h 122276"/>
                  <a:gd name="connsiteX1" fmla="*/ 4957 w 145409"/>
                  <a:gd name="connsiteY1" fmla="*/ 10245 h 122276"/>
                  <a:gd name="connsiteX2" fmla="*/ 10245 w 145409"/>
                  <a:gd name="connsiteY2" fmla="*/ 4957 h 122276"/>
                  <a:gd name="connsiteX3" fmla="*/ 96169 w 145409"/>
                  <a:gd name="connsiteY3" fmla="*/ 4957 h 122276"/>
                  <a:gd name="connsiteX4" fmla="*/ 141774 w 145409"/>
                  <a:gd name="connsiteY4" fmla="*/ 50563 h 122276"/>
                  <a:gd name="connsiteX5" fmla="*/ 141774 w 145409"/>
                  <a:gd name="connsiteY5" fmla="*/ 118971 h 12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409" h="122276">
                    <a:moveTo>
                      <a:pt x="4957" y="116328"/>
                    </a:moveTo>
                    <a:lnTo>
                      <a:pt x="4957" y="10245"/>
                    </a:lnTo>
                    <a:cubicBezTo>
                      <a:pt x="4957" y="7270"/>
                      <a:pt x="7270" y="4957"/>
                      <a:pt x="10245" y="4957"/>
                    </a:cubicBezTo>
                    <a:lnTo>
                      <a:pt x="96169" y="4957"/>
                    </a:lnTo>
                    <a:lnTo>
                      <a:pt x="141774" y="50563"/>
                    </a:lnTo>
                    <a:lnTo>
                      <a:pt x="141774" y="118971"/>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2" name="Freeform: Shape 35">
                <a:extLst>
                  <a:ext uri="{FF2B5EF4-FFF2-40B4-BE49-F238E27FC236}">
                    <a16:creationId xmlns:a16="http://schemas.microsoft.com/office/drawing/2014/main" id="{EC5B804E-B4E9-41BC-9360-95A4D1EEB010}"/>
                  </a:ext>
                </a:extLst>
              </p:cNvPr>
              <p:cNvSpPr/>
              <p:nvPr/>
            </p:nvSpPr>
            <p:spPr>
              <a:xfrm>
                <a:off x="2167826" y="4022252"/>
                <a:ext cx="52876" cy="52876"/>
              </a:xfrm>
              <a:custGeom>
                <a:avLst/>
                <a:gdLst>
                  <a:gd name="connsiteX0" fmla="*/ 4957 w 52876"/>
                  <a:gd name="connsiteY0" fmla="*/ 50893 h 52876"/>
                  <a:gd name="connsiteX1" fmla="*/ 50563 w 52876"/>
                  <a:gd name="connsiteY1" fmla="*/ 50893 h 52876"/>
                  <a:gd name="connsiteX2" fmla="*/ 4957 w 52876"/>
                  <a:gd name="connsiteY2" fmla="*/ 4957 h 52876"/>
                </a:gdLst>
                <a:ahLst/>
                <a:cxnLst>
                  <a:cxn ang="0">
                    <a:pos x="connsiteX0" y="connsiteY0"/>
                  </a:cxn>
                  <a:cxn ang="0">
                    <a:pos x="connsiteX1" y="connsiteY1"/>
                  </a:cxn>
                  <a:cxn ang="0">
                    <a:pos x="connsiteX2" y="connsiteY2"/>
                  </a:cxn>
                </a:cxnLst>
                <a:rect l="l" t="t" r="r" b="b"/>
                <a:pathLst>
                  <a:path w="52876" h="52876">
                    <a:moveTo>
                      <a:pt x="4957" y="50893"/>
                    </a:moveTo>
                    <a:lnTo>
                      <a:pt x="50563" y="50893"/>
                    </a:lnTo>
                    <a:lnTo>
                      <a:pt x="4957" y="4957"/>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3" name="Freeform: Shape 36">
                <a:extLst>
                  <a:ext uri="{FF2B5EF4-FFF2-40B4-BE49-F238E27FC236}">
                    <a16:creationId xmlns:a16="http://schemas.microsoft.com/office/drawing/2014/main" id="{71773F89-1745-4151-BFFD-8E9481D31E6E}"/>
                  </a:ext>
                </a:extLst>
              </p:cNvPr>
              <p:cNvSpPr/>
              <p:nvPr/>
            </p:nvSpPr>
            <p:spPr>
              <a:xfrm>
                <a:off x="2096773" y="4104871"/>
                <a:ext cx="105752" cy="9914"/>
              </a:xfrm>
              <a:custGeom>
                <a:avLst/>
                <a:gdLst>
                  <a:gd name="connsiteX0" fmla="*/ 4957 w 105752"/>
                  <a:gd name="connsiteY0" fmla="*/ 4957 h 9914"/>
                  <a:gd name="connsiteX1" fmla="*/ 101787 w 105752"/>
                  <a:gd name="connsiteY1" fmla="*/ 4957 h 9914"/>
                </a:gdLst>
                <a:ahLst/>
                <a:cxnLst>
                  <a:cxn ang="0">
                    <a:pos x="connsiteX0" y="connsiteY0"/>
                  </a:cxn>
                  <a:cxn ang="0">
                    <a:pos x="connsiteX1" y="connsiteY1"/>
                  </a:cxn>
                </a:cxnLst>
                <a:rect l="l" t="t" r="r" b="b"/>
                <a:pathLst>
                  <a:path w="105752" h="9914">
                    <a:moveTo>
                      <a:pt x="4957" y="4957"/>
                    </a:moveTo>
                    <a:lnTo>
                      <a:pt x="10178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4" name="Freeform: Shape 37">
                <a:extLst>
                  <a:ext uri="{FF2B5EF4-FFF2-40B4-BE49-F238E27FC236}">
                    <a16:creationId xmlns:a16="http://schemas.microsoft.com/office/drawing/2014/main" id="{C44004F5-82B9-46FD-B225-1A55340873B1}"/>
                  </a:ext>
                </a:extLst>
              </p:cNvPr>
              <p:cNvSpPr/>
              <p:nvPr/>
            </p:nvSpPr>
            <p:spPr>
              <a:xfrm>
                <a:off x="2096773" y="4078102"/>
                <a:ext cx="62790" cy="9914"/>
              </a:xfrm>
              <a:custGeom>
                <a:avLst/>
                <a:gdLst>
                  <a:gd name="connsiteX0" fmla="*/ 4957 w 62790"/>
                  <a:gd name="connsiteY0" fmla="*/ 4957 h 9914"/>
                  <a:gd name="connsiteX1" fmla="*/ 59816 w 62790"/>
                  <a:gd name="connsiteY1" fmla="*/ 4957 h 9914"/>
                </a:gdLst>
                <a:ahLst/>
                <a:cxnLst>
                  <a:cxn ang="0">
                    <a:pos x="connsiteX0" y="connsiteY0"/>
                  </a:cxn>
                  <a:cxn ang="0">
                    <a:pos x="connsiteX1" y="connsiteY1"/>
                  </a:cxn>
                </a:cxnLst>
                <a:rect l="l" t="t" r="r" b="b"/>
                <a:pathLst>
                  <a:path w="62790" h="9914">
                    <a:moveTo>
                      <a:pt x="4957" y="4957"/>
                    </a:moveTo>
                    <a:lnTo>
                      <a:pt x="59816"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5" name="Freeform: Shape 38">
                <a:extLst>
                  <a:ext uri="{FF2B5EF4-FFF2-40B4-BE49-F238E27FC236}">
                    <a16:creationId xmlns:a16="http://schemas.microsoft.com/office/drawing/2014/main" id="{3F4ABE5B-0894-4E28-9CA7-09556F10BED5}"/>
                  </a:ext>
                </a:extLst>
              </p:cNvPr>
              <p:cNvSpPr/>
              <p:nvPr/>
            </p:nvSpPr>
            <p:spPr>
              <a:xfrm>
                <a:off x="1964575" y="3940624"/>
                <a:ext cx="95838" cy="204895"/>
              </a:xfrm>
              <a:custGeom>
                <a:avLst/>
                <a:gdLst>
                  <a:gd name="connsiteX0" fmla="*/ 90889 w 95838"/>
                  <a:gd name="connsiteY0" fmla="*/ 4957 h 204895"/>
                  <a:gd name="connsiteX1" fmla="*/ 11575 w 95838"/>
                  <a:gd name="connsiteY1" fmla="*/ 25777 h 204895"/>
                  <a:gd name="connsiteX2" fmla="*/ 5296 w 95838"/>
                  <a:gd name="connsiteY2" fmla="*/ 36683 h 204895"/>
                  <a:gd name="connsiteX3" fmla="*/ 47927 w 95838"/>
                  <a:gd name="connsiteY3" fmla="*/ 200599 h 204895"/>
                </a:gdLst>
                <a:ahLst/>
                <a:cxnLst>
                  <a:cxn ang="0">
                    <a:pos x="connsiteX0" y="connsiteY0"/>
                  </a:cxn>
                  <a:cxn ang="0">
                    <a:pos x="connsiteX1" y="connsiteY1"/>
                  </a:cxn>
                  <a:cxn ang="0">
                    <a:pos x="connsiteX2" y="connsiteY2"/>
                  </a:cxn>
                  <a:cxn ang="0">
                    <a:pos x="connsiteX3" y="connsiteY3"/>
                  </a:cxn>
                </a:cxnLst>
                <a:rect l="l" t="t" r="r" b="b"/>
                <a:pathLst>
                  <a:path w="95838" h="204895">
                    <a:moveTo>
                      <a:pt x="90889" y="4957"/>
                    </a:moveTo>
                    <a:lnTo>
                      <a:pt x="11575" y="25777"/>
                    </a:lnTo>
                    <a:cubicBezTo>
                      <a:pt x="6618" y="27099"/>
                      <a:pt x="3974" y="32056"/>
                      <a:pt x="5296" y="36683"/>
                    </a:cubicBezTo>
                    <a:lnTo>
                      <a:pt x="47927" y="200599"/>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6" name="Freeform: Shape 39">
                <a:extLst>
                  <a:ext uri="{FF2B5EF4-FFF2-40B4-BE49-F238E27FC236}">
                    <a16:creationId xmlns:a16="http://schemas.microsoft.com/office/drawing/2014/main" id="{A310541A-FC45-4B87-8CD3-CFC92DD479A7}"/>
                  </a:ext>
                </a:extLst>
              </p:cNvPr>
              <p:cNvSpPr/>
              <p:nvPr/>
            </p:nvSpPr>
            <p:spPr>
              <a:xfrm>
                <a:off x="2050507" y="3940624"/>
                <a:ext cx="62790" cy="52876"/>
              </a:xfrm>
              <a:custGeom>
                <a:avLst/>
                <a:gdLst>
                  <a:gd name="connsiteX0" fmla="*/ 16854 w 62790"/>
                  <a:gd name="connsiteY0" fmla="*/ 48910 h 52876"/>
                  <a:gd name="connsiteX1" fmla="*/ 60808 w 62790"/>
                  <a:gd name="connsiteY1" fmla="*/ 37344 h 52876"/>
                  <a:gd name="connsiteX2" fmla="*/ 4957 w 62790"/>
                  <a:gd name="connsiteY2" fmla="*/ 4957 h 52876"/>
                </a:gdLst>
                <a:ahLst/>
                <a:cxnLst>
                  <a:cxn ang="0">
                    <a:pos x="connsiteX0" y="connsiteY0"/>
                  </a:cxn>
                  <a:cxn ang="0">
                    <a:pos x="connsiteX1" y="connsiteY1"/>
                  </a:cxn>
                  <a:cxn ang="0">
                    <a:pos x="connsiteX2" y="connsiteY2"/>
                  </a:cxn>
                </a:cxnLst>
                <a:rect l="l" t="t" r="r" b="b"/>
                <a:pathLst>
                  <a:path w="62790" h="52876">
                    <a:moveTo>
                      <a:pt x="16854" y="48910"/>
                    </a:moveTo>
                    <a:lnTo>
                      <a:pt x="60808" y="37344"/>
                    </a:lnTo>
                    <a:lnTo>
                      <a:pt x="4957" y="4957"/>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7" name="Freeform: Shape 40">
                <a:extLst>
                  <a:ext uri="{FF2B5EF4-FFF2-40B4-BE49-F238E27FC236}">
                    <a16:creationId xmlns:a16="http://schemas.microsoft.com/office/drawing/2014/main" id="{C6EE92E1-480E-4963-B9E6-C89842BDACCE}"/>
                  </a:ext>
                </a:extLst>
              </p:cNvPr>
              <p:cNvSpPr/>
              <p:nvPr/>
            </p:nvSpPr>
            <p:spPr>
              <a:xfrm>
                <a:off x="2002257" y="4020599"/>
                <a:ext cx="66095" cy="23133"/>
              </a:xfrm>
              <a:custGeom>
                <a:avLst/>
                <a:gdLst>
                  <a:gd name="connsiteX0" fmla="*/ 4957 w 66095"/>
                  <a:gd name="connsiteY0" fmla="*/ 19829 h 23133"/>
                  <a:gd name="connsiteX1" fmla="*/ 62460 w 66095"/>
                  <a:gd name="connsiteY1" fmla="*/ 4957 h 23133"/>
                </a:gdLst>
                <a:ahLst/>
                <a:cxnLst>
                  <a:cxn ang="0">
                    <a:pos x="connsiteX0" y="connsiteY0"/>
                  </a:cxn>
                  <a:cxn ang="0">
                    <a:pos x="connsiteX1" y="connsiteY1"/>
                  </a:cxn>
                </a:cxnLst>
                <a:rect l="l" t="t" r="r" b="b"/>
                <a:pathLst>
                  <a:path w="66095" h="23133">
                    <a:moveTo>
                      <a:pt x="4957" y="19829"/>
                    </a:moveTo>
                    <a:lnTo>
                      <a:pt x="62460"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8" name="Freeform: Shape 41">
                <a:extLst>
                  <a:ext uri="{FF2B5EF4-FFF2-40B4-BE49-F238E27FC236}">
                    <a16:creationId xmlns:a16="http://schemas.microsoft.com/office/drawing/2014/main" id="{6C7D5D7A-EB86-48B8-A0DF-5CECC28C45B5}"/>
                  </a:ext>
                </a:extLst>
              </p:cNvPr>
              <p:cNvSpPr/>
              <p:nvPr/>
            </p:nvSpPr>
            <p:spPr>
              <a:xfrm>
                <a:off x="2009197" y="4047698"/>
                <a:ext cx="59486" cy="23133"/>
              </a:xfrm>
              <a:custGeom>
                <a:avLst/>
                <a:gdLst>
                  <a:gd name="connsiteX0" fmla="*/ 4957 w 59485"/>
                  <a:gd name="connsiteY0" fmla="*/ 18837 h 23133"/>
                  <a:gd name="connsiteX1" fmla="*/ 56511 w 59485"/>
                  <a:gd name="connsiteY1" fmla="*/ 4957 h 23133"/>
                </a:gdLst>
                <a:ahLst/>
                <a:cxnLst>
                  <a:cxn ang="0">
                    <a:pos x="connsiteX0" y="connsiteY0"/>
                  </a:cxn>
                  <a:cxn ang="0">
                    <a:pos x="connsiteX1" y="connsiteY1"/>
                  </a:cxn>
                </a:cxnLst>
                <a:rect l="l" t="t" r="r" b="b"/>
                <a:pathLst>
                  <a:path w="59485" h="23133">
                    <a:moveTo>
                      <a:pt x="4957" y="18837"/>
                    </a:moveTo>
                    <a:lnTo>
                      <a:pt x="56511"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499" name="Freeform: Shape 42">
                <a:extLst>
                  <a:ext uri="{FF2B5EF4-FFF2-40B4-BE49-F238E27FC236}">
                    <a16:creationId xmlns:a16="http://schemas.microsoft.com/office/drawing/2014/main" id="{DEA2421F-5D02-4716-92C4-9E0C9C492C46}"/>
                  </a:ext>
                </a:extLst>
              </p:cNvPr>
              <p:cNvSpPr/>
              <p:nvPr/>
            </p:nvSpPr>
            <p:spPr>
              <a:xfrm>
                <a:off x="2015807" y="4075458"/>
                <a:ext cx="52876" cy="19829"/>
              </a:xfrm>
              <a:custGeom>
                <a:avLst/>
                <a:gdLst>
                  <a:gd name="connsiteX0" fmla="*/ 4957 w 52876"/>
                  <a:gd name="connsiteY0" fmla="*/ 16854 h 19828"/>
                  <a:gd name="connsiteX1" fmla="*/ 49902 w 52876"/>
                  <a:gd name="connsiteY1" fmla="*/ 4957 h 19828"/>
                </a:gdLst>
                <a:ahLst/>
                <a:cxnLst>
                  <a:cxn ang="0">
                    <a:pos x="connsiteX0" y="connsiteY0"/>
                  </a:cxn>
                  <a:cxn ang="0">
                    <a:pos x="connsiteX1" y="connsiteY1"/>
                  </a:cxn>
                </a:cxnLst>
                <a:rect l="l" t="t" r="r" b="b"/>
                <a:pathLst>
                  <a:path w="52876" h="19828">
                    <a:moveTo>
                      <a:pt x="4957" y="16854"/>
                    </a:moveTo>
                    <a:lnTo>
                      <a:pt x="49902"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0" name="Freeform: Shape 43">
                <a:extLst>
                  <a:ext uri="{FF2B5EF4-FFF2-40B4-BE49-F238E27FC236}">
                    <a16:creationId xmlns:a16="http://schemas.microsoft.com/office/drawing/2014/main" id="{6757C8BB-57D4-4E0D-A78C-2D7E330DF8CF}"/>
                  </a:ext>
                </a:extLst>
              </p:cNvPr>
              <p:cNvSpPr/>
              <p:nvPr/>
            </p:nvSpPr>
            <p:spPr>
              <a:xfrm>
                <a:off x="1995648" y="3995814"/>
                <a:ext cx="59486" cy="23133"/>
              </a:xfrm>
              <a:custGeom>
                <a:avLst/>
                <a:gdLst>
                  <a:gd name="connsiteX0" fmla="*/ 4957 w 59485"/>
                  <a:gd name="connsiteY0" fmla="*/ 18837 h 23133"/>
                  <a:gd name="connsiteX1" fmla="*/ 57503 w 59485"/>
                  <a:gd name="connsiteY1" fmla="*/ 4957 h 23133"/>
                </a:gdLst>
                <a:ahLst/>
                <a:cxnLst>
                  <a:cxn ang="0">
                    <a:pos x="connsiteX0" y="connsiteY0"/>
                  </a:cxn>
                  <a:cxn ang="0">
                    <a:pos x="connsiteX1" y="connsiteY1"/>
                  </a:cxn>
                </a:cxnLst>
                <a:rect l="l" t="t" r="r" b="b"/>
                <a:pathLst>
                  <a:path w="59485" h="23133">
                    <a:moveTo>
                      <a:pt x="4957" y="18837"/>
                    </a:moveTo>
                    <a:lnTo>
                      <a:pt x="57503"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1" name="Freeform: Shape 44">
                <a:extLst>
                  <a:ext uri="{FF2B5EF4-FFF2-40B4-BE49-F238E27FC236}">
                    <a16:creationId xmlns:a16="http://schemas.microsoft.com/office/drawing/2014/main" id="{B04AA125-0EC1-44BA-AE17-B8C6179839D6}"/>
                  </a:ext>
                </a:extLst>
              </p:cNvPr>
              <p:cNvSpPr/>
              <p:nvPr/>
            </p:nvSpPr>
            <p:spPr>
              <a:xfrm>
                <a:off x="2106688" y="3974663"/>
                <a:ext cx="16524" cy="39657"/>
              </a:xfrm>
              <a:custGeom>
                <a:avLst/>
                <a:gdLst>
                  <a:gd name="connsiteX0" fmla="*/ 13219 w 16523"/>
                  <a:gd name="connsiteY0" fmla="*/ 36352 h 39657"/>
                  <a:gd name="connsiteX1" fmla="*/ 4957 w 16523"/>
                  <a:gd name="connsiteY1" fmla="*/ 4957 h 39657"/>
                </a:gdLst>
                <a:ahLst/>
                <a:cxnLst>
                  <a:cxn ang="0">
                    <a:pos x="connsiteX0" y="connsiteY0"/>
                  </a:cxn>
                  <a:cxn ang="0">
                    <a:pos x="connsiteX1" y="connsiteY1"/>
                  </a:cxn>
                </a:cxnLst>
                <a:rect l="l" t="t" r="r" b="b"/>
                <a:pathLst>
                  <a:path w="16523" h="39657">
                    <a:moveTo>
                      <a:pt x="13219" y="36352"/>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2" name="Freeform: Shape 45">
                <a:extLst>
                  <a:ext uri="{FF2B5EF4-FFF2-40B4-BE49-F238E27FC236}">
                    <a16:creationId xmlns:a16="http://schemas.microsoft.com/office/drawing/2014/main" id="{A8FEBF0C-C79D-46AF-9053-99EA59C6DB35}"/>
                  </a:ext>
                </a:extLst>
              </p:cNvPr>
              <p:cNvSpPr/>
              <p:nvPr/>
            </p:nvSpPr>
            <p:spPr>
              <a:xfrm>
                <a:off x="2170469" y="3939434"/>
                <a:ext cx="118971" cy="76009"/>
              </a:xfrm>
              <a:custGeom>
                <a:avLst/>
                <a:gdLst>
                  <a:gd name="connsiteX0" fmla="*/ 115006 w 118971"/>
                  <a:gd name="connsiteY0" fmla="*/ 32916 h 76009"/>
                  <a:gd name="connsiteX1" fmla="*/ 38005 w 118971"/>
                  <a:gd name="connsiteY1" fmla="*/ 5486 h 76009"/>
                  <a:gd name="connsiteX2" fmla="*/ 26438 w 118971"/>
                  <a:gd name="connsiteY2" fmla="*/ 11104 h 76009"/>
                  <a:gd name="connsiteX3" fmla="*/ 4957 w 118971"/>
                  <a:gd name="connsiteY3" fmla="*/ 71912 h 76009"/>
                </a:gdLst>
                <a:ahLst/>
                <a:cxnLst>
                  <a:cxn ang="0">
                    <a:pos x="connsiteX0" y="connsiteY0"/>
                  </a:cxn>
                  <a:cxn ang="0">
                    <a:pos x="connsiteX1" y="connsiteY1"/>
                  </a:cxn>
                  <a:cxn ang="0">
                    <a:pos x="connsiteX2" y="connsiteY2"/>
                  </a:cxn>
                  <a:cxn ang="0">
                    <a:pos x="connsiteX3" y="connsiteY3"/>
                  </a:cxn>
                </a:cxnLst>
                <a:rect l="l" t="t" r="r" b="b"/>
                <a:pathLst>
                  <a:path w="118971" h="76009">
                    <a:moveTo>
                      <a:pt x="115006" y="32916"/>
                    </a:moveTo>
                    <a:lnTo>
                      <a:pt x="38005" y="5486"/>
                    </a:lnTo>
                    <a:cubicBezTo>
                      <a:pt x="33378" y="3834"/>
                      <a:pt x="28090" y="6147"/>
                      <a:pt x="26438" y="11104"/>
                    </a:cubicBezTo>
                    <a:lnTo>
                      <a:pt x="4957" y="71912"/>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3" name="Freeform: Shape 46">
                <a:extLst>
                  <a:ext uri="{FF2B5EF4-FFF2-40B4-BE49-F238E27FC236}">
                    <a16:creationId xmlns:a16="http://schemas.microsoft.com/office/drawing/2014/main" id="{D8AFE5DC-FC68-4D00-891F-1211D75647A7}"/>
                  </a:ext>
                </a:extLst>
              </p:cNvPr>
              <p:cNvSpPr/>
              <p:nvPr/>
            </p:nvSpPr>
            <p:spPr>
              <a:xfrm>
                <a:off x="2265316" y="3967393"/>
                <a:ext cx="52876" cy="66095"/>
              </a:xfrm>
              <a:custGeom>
                <a:avLst/>
                <a:gdLst>
                  <a:gd name="connsiteX0" fmla="*/ 4957 w 52876"/>
                  <a:gd name="connsiteY0" fmla="*/ 47919 h 66095"/>
                  <a:gd name="connsiteX1" fmla="*/ 47919 w 52876"/>
                  <a:gd name="connsiteY1" fmla="*/ 63121 h 66095"/>
                  <a:gd name="connsiteX2" fmla="*/ 20159 w 52876"/>
                  <a:gd name="connsiteY2" fmla="*/ 4957 h 66095"/>
                </a:gdLst>
                <a:ahLst/>
                <a:cxnLst>
                  <a:cxn ang="0">
                    <a:pos x="connsiteX0" y="connsiteY0"/>
                  </a:cxn>
                  <a:cxn ang="0">
                    <a:pos x="connsiteX1" y="connsiteY1"/>
                  </a:cxn>
                  <a:cxn ang="0">
                    <a:pos x="connsiteX2" y="connsiteY2"/>
                  </a:cxn>
                </a:cxnLst>
                <a:rect l="l" t="t" r="r" b="b"/>
                <a:pathLst>
                  <a:path w="52876" h="66095">
                    <a:moveTo>
                      <a:pt x="4957" y="47919"/>
                    </a:moveTo>
                    <a:lnTo>
                      <a:pt x="47919" y="63121"/>
                    </a:lnTo>
                    <a:lnTo>
                      <a:pt x="20159" y="4957"/>
                    </a:lnTo>
                    <a:close/>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4" name="Freeform: Shape 47">
                <a:extLst>
                  <a:ext uri="{FF2B5EF4-FFF2-40B4-BE49-F238E27FC236}">
                    <a16:creationId xmlns:a16="http://schemas.microsoft.com/office/drawing/2014/main" id="{CD155140-3EE8-4F4B-A5E8-2B31519EB864}"/>
                  </a:ext>
                </a:extLst>
              </p:cNvPr>
              <p:cNvSpPr/>
              <p:nvPr/>
            </p:nvSpPr>
            <p:spPr>
              <a:xfrm>
                <a:off x="2186993" y="4018616"/>
                <a:ext cx="99143" cy="39657"/>
              </a:xfrm>
              <a:custGeom>
                <a:avLst/>
                <a:gdLst>
                  <a:gd name="connsiteX0" fmla="*/ 4957 w 99142"/>
                  <a:gd name="connsiteY0" fmla="*/ 4957 h 39657"/>
                  <a:gd name="connsiteX1" fmla="*/ 95508 w 99142"/>
                  <a:gd name="connsiteY1" fmla="*/ 37344 h 39657"/>
                </a:gdLst>
                <a:ahLst/>
                <a:cxnLst>
                  <a:cxn ang="0">
                    <a:pos x="connsiteX0" y="connsiteY0"/>
                  </a:cxn>
                  <a:cxn ang="0">
                    <a:pos x="connsiteX1" y="connsiteY1"/>
                  </a:cxn>
                </a:cxnLst>
                <a:rect l="l" t="t" r="r" b="b"/>
                <a:pathLst>
                  <a:path w="99142" h="39657">
                    <a:moveTo>
                      <a:pt x="4957" y="4957"/>
                    </a:moveTo>
                    <a:lnTo>
                      <a:pt x="95508" y="37344"/>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5" name="Freeform: Shape 48">
                <a:extLst>
                  <a:ext uri="{FF2B5EF4-FFF2-40B4-BE49-F238E27FC236}">
                    <a16:creationId xmlns:a16="http://schemas.microsoft.com/office/drawing/2014/main" id="{2E1B600D-069D-46A4-85A1-E5AA6656EF57}"/>
                  </a:ext>
                </a:extLst>
              </p:cNvPr>
              <p:cNvSpPr/>
              <p:nvPr/>
            </p:nvSpPr>
            <p:spPr>
              <a:xfrm>
                <a:off x="2230286" y="4062570"/>
                <a:ext cx="46267" cy="23133"/>
              </a:xfrm>
              <a:custGeom>
                <a:avLst/>
                <a:gdLst>
                  <a:gd name="connsiteX0" fmla="*/ 4957 w 46266"/>
                  <a:gd name="connsiteY0" fmla="*/ 4957 h 23133"/>
                  <a:gd name="connsiteX1" fmla="*/ 43292 w 46266"/>
                  <a:gd name="connsiteY1" fmla="*/ 18507 h 23133"/>
                </a:gdLst>
                <a:ahLst/>
                <a:cxnLst>
                  <a:cxn ang="0">
                    <a:pos x="connsiteX0" y="connsiteY0"/>
                  </a:cxn>
                  <a:cxn ang="0">
                    <a:pos x="connsiteX1" y="connsiteY1"/>
                  </a:cxn>
                </a:cxnLst>
                <a:rect l="l" t="t" r="r" b="b"/>
                <a:pathLst>
                  <a:path w="46266" h="23133">
                    <a:moveTo>
                      <a:pt x="4957" y="4957"/>
                    </a:moveTo>
                    <a:lnTo>
                      <a:pt x="43292" y="1850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6" name="Freeform: Shape 49">
                <a:extLst>
                  <a:ext uri="{FF2B5EF4-FFF2-40B4-BE49-F238E27FC236}">
                    <a16:creationId xmlns:a16="http://schemas.microsoft.com/office/drawing/2014/main" id="{5450A4DD-3804-4970-BA81-6FA60FA5DEB1}"/>
                  </a:ext>
                </a:extLst>
              </p:cNvPr>
              <p:cNvSpPr/>
              <p:nvPr/>
            </p:nvSpPr>
            <p:spPr>
              <a:xfrm>
                <a:off x="2226981" y="4089669"/>
                <a:ext cx="39657" cy="19829"/>
              </a:xfrm>
              <a:custGeom>
                <a:avLst/>
                <a:gdLst>
                  <a:gd name="connsiteX0" fmla="*/ 4957 w 39657"/>
                  <a:gd name="connsiteY0" fmla="*/ 4957 h 19828"/>
                  <a:gd name="connsiteX1" fmla="*/ 37674 w 39657"/>
                  <a:gd name="connsiteY1" fmla="*/ 16524 h 19828"/>
                </a:gdLst>
                <a:ahLst/>
                <a:cxnLst>
                  <a:cxn ang="0">
                    <a:pos x="connsiteX0" y="connsiteY0"/>
                  </a:cxn>
                  <a:cxn ang="0">
                    <a:pos x="connsiteX1" y="connsiteY1"/>
                  </a:cxn>
                </a:cxnLst>
                <a:rect l="l" t="t" r="r" b="b"/>
                <a:pathLst>
                  <a:path w="39657" h="19828">
                    <a:moveTo>
                      <a:pt x="4957" y="4957"/>
                    </a:moveTo>
                    <a:lnTo>
                      <a:pt x="37674" y="16524"/>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7" name="Freeform: Shape 50">
                <a:extLst>
                  <a:ext uri="{FF2B5EF4-FFF2-40B4-BE49-F238E27FC236}">
                    <a16:creationId xmlns:a16="http://schemas.microsoft.com/office/drawing/2014/main" id="{24D5653F-762F-4694-B534-B5F68709109F}"/>
                  </a:ext>
                </a:extLst>
              </p:cNvPr>
              <p:cNvSpPr/>
              <p:nvPr/>
            </p:nvSpPr>
            <p:spPr>
              <a:xfrm>
                <a:off x="2195916" y="3993500"/>
                <a:ext cx="59486" cy="26438"/>
              </a:xfrm>
              <a:custGeom>
                <a:avLst/>
                <a:gdLst>
                  <a:gd name="connsiteX0" fmla="*/ 4957 w 59485"/>
                  <a:gd name="connsiteY0" fmla="*/ 4957 h 26438"/>
                  <a:gd name="connsiteX1" fmla="*/ 56181 w 59485"/>
                  <a:gd name="connsiteY1" fmla="*/ 23133 h 26438"/>
                </a:gdLst>
                <a:ahLst/>
                <a:cxnLst>
                  <a:cxn ang="0">
                    <a:pos x="connsiteX0" y="connsiteY0"/>
                  </a:cxn>
                  <a:cxn ang="0">
                    <a:pos x="connsiteX1" y="connsiteY1"/>
                  </a:cxn>
                </a:cxnLst>
                <a:rect l="l" t="t" r="r" b="b"/>
                <a:pathLst>
                  <a:path w="59485" h="26438">
                    <a:moveTo>
                      <a:pt x="4957" y="4957"/>
                    </a:moveTo>
                    <a:lnTo>
                      <a:pt x="56181" y="23133"/>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8" name="Freeform: Shape 51">
                <a:extLst>
                  <a:ext uri="{FF2B5EF4-FFF2-40B4-BE49-F238E27FC236}">
                    <a16:creationId xmlns:a16="http://schemas.microsoft.com/office/drawing/2014/main" id="{A32CE222-E142-467A-A085-3936307EC472}"/>
                  </a:ext>
                </a:extLst>
              </p:cNvPr>
              <p:cNvSpPr/>
              <p:nvPr/>
            </p:nvSpPr>
            <p:spPr>
              <a:xfrm>
                <a:off x="2269282" y="4025226"/>
                <a:ext cx="49571" cy="118971"/>
              </a:xfrm>
              <a:custGeom>
                <a:avLst/>
                <a:gdLst>
                  <a:gd name="connsiteX0" fmla="*/ 44614 w 49571"/>
                  <a:gd name="connsiteY0" fmla="*/ 4957 h 118971"/>
                  <a:gd name="connsiteX1" fmla="*/ 16524 w 49571"/>
                  <a:gd name="connsiteY1" fmla="*/ 83610 h 118971"/>
                  <a:gd name="connsiteX2" fmla="*/ 4957 w 49571"/>
                  <a:gd name="connsiteY2" fmla="*/ 115997 h 118971"/>
                </a:gdLst>
                <a:ahLst/>
                <a:cxnLst>
                  <a:cxn ang="0">
                    <a:pos x="connsiteX0" y="connsiteY0"/>
                  </a:cxn>
                  <a:cxn ang="0">
                    <a:pos x="connsiteX1" y="connsiteY1"/>
                  </a:cxn>
                  <a:cxn ang="0">
                    <a:pos x="connsiteX2" y="connsiteY2"/>
                  </a:cxn>
                </a:cxnLst>
                <a:rect l="l" t="t" r="r" b="b"/>
                <a:pathLst>
                  <a:path w="49571" h="118971">
                    <a:moveTo>
                      <a:pt x="44614" y="4957"/>
                    </a:moveTo>
                    <a:lnTo>
                      <a:pt x="16524" y="83610"/>
                    </a:lnTo>
                    <a:lnTo>
                      <a:pt x="4957" y="11599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09" name="Freeform: Shape 52">
                <a:extLst>
                  <a:ext uri="{FF2B5EF4-FFF2-40B4-BE49-F238E27FC236}">
                    <a16:creationId xmlns:a16="http://schemas.microsoft.com/office/drawing/2014/main" id="{77803F92-71F6-4265-9120-79CE12C48220}"/>
                  </a:ext>
                </a:extLst>
              </p:cNvPr>
              <p:cNvSpPr/>
              <p:nvPr/>
            </p:nvSpPr>
            <p:spPr>
              <a:xfrm>
                <a:off x="1945746" y="4244662"/>
                <a:ext cx="9914" cy="42962"/>
              </a:xfrm>
              <a:custGeom>
                <a:avLst/>
                <a:gdLst>
                  <a:gd name="connsiteX0" fmla="*/ 4957 w 9914"/>
                  <a:gd name="connsiteY0" fmla="*/ 38666 h 42961"/>
                  <a:gd name="connsiteX1" fmla="*/ 4957 w 9914"/>
                  <a:gd name="connsiteY1" fmla="*/ 4957 h 42961"/>
                </a:gdLst>
                <a:ahLst/>
                <a:cxnLst>
                  <a:cxn ang="0">
                    <a:pos x="connsiteX0" y="connsiteY0"/>
                  </a:cxn>
                  <a:cxn ang="0">
                    <a:pos x="connsiteX1" y="connsiteY1"/>
                  </a:cxn>
                </a:cxnLst>
                <a:rect l="l" t="t" r="r" b="b"/>
                <a:pathLst>
                  <a:path w="9914" h="42961">
                    <a:moveTo>
                      <a:pt x="4957" y="38666"/>
                    </a:moveTo>
                    <a:lnTo>
                      <a:pt x="4957"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0" name="Freeform: Shape 53">
                <a:extLst>
                  <a:ext uri="{FF2B5EF4-FFF2-40B4-BE49-F238E27FC236}">
                    <a16:creationId xmlns:a16="http://schemas.microsoft.com/office/drawing/2014/main" id="{39F7245A-C4A7-46A1-A794-12C4AED74BCE}"/>
                  </a:ext>
                </a:extLst>
              </p:cNvPr>
              <p:cNvSpPr/>
              <p:nvPr/>
            </p:nvSpPr>
            <p:spPr>
              <a:xfrm>
                <a:off x="1945746" y="4156094"/>
                <a:ext cx="393266" cy="257771"/>
              </a:xfrm>
              <a:custGeom>
                <a:avLst/>
                <a:gdLst>
                  <a:gd name="connsiteX0" fmla="*/ 4957 w 393266"/>
                  <a:gd name="connsiteY0" fmla="*/ 62130 h 257771"/>
                  <a:gd name="connsiteX1" fmla="*/ 4957 w 393266"/>
                  <a:gd name="connsiteY1" fmla="*/ 28421 h 257771"/>
                  <a:gd name="connsiteX2" fmla="*/ 14541 w 393266"/>
                  <a:gd name="connsiteY2" fmla="*/ 19498 h 257771"/>
                  <a:gd name="connsiteX3" fmla="*/ 146070 w 393266"/>
                  <a:gd name="connsiteY3" fmla="*/ 19498 h 257771"/>
                  <a:gd name="connsiteX4" fmla="*/ 146070 w 393266"/>
                  <a:gd name="connsiteY4" fmla="*/ 19498 h 257771"/>
                  <a:gd name="connsiteX5" fmla="*/ 156646 w 393266"/>
                  <a:gd name="connsiteY5" fmla="*/ 4957 h 257771"/>
                  <a:gd name="connsiteX6" fmla="*/ 231994 w 393266"/>
                  <a:gd name="connsiteY6" fmla="*/ 4957 h 257771"/>
                  <a:gd name="connsiteX7" fmla="*/ 242569 w 393266"/>
                  <a:gd name="connsiteY7" fmla="*/ 19498 h 257771"/>
                  <a:gd name="connsiteX8" fmla="*/ 242569 w 393266"/>
                  <a:gd name="connsiteY8" fmla="*/ 19498 h 257771"/>
                  <a:gd name="connsiteX9" fmla="*/ 378726 w 393266"/>
                  <a:gd name="connsiteY9" fmla="*/ 19498 h 257771"/>
                  <a:gd name="connsiteX10" fmla="*/ 388309 w 393266"/>
                  <a:gd name="connsiteY10" fmla="*/ 28421 h 257771"/>
                  <a:gd name="connsiteX11" fmla="*/ 388309 w 393266"/>
                  <a:gd name="connsiteY11" fmla="*/ 244552 h 257771"/>
                  <a:gd name="connsiteX12" fmla="*/ 378726 w 393266"/>
                  <a:gd name="connsiteY12" fmla="*/ 253475 h 257771"/>
                  <a:gd name="connsiteX13" fmla="*/ 14541 w 393266"/>
                  <a:gd name="connsiteY13" fmla="*/ 253475 h 257771"/>
                  <a:gd name="connsiteX14" fmla="*/ 4957 w 393266"/>
                  <a:gd name="connsiteY14" fmla="*/ 244552 h 257771"/>
                  <a:gd name="connsiteX15" fmla="*/ 4957 w 393266"/>
                  <a:gd name="connsiteY15" fmla="*/ 147392 h 25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3266" h="257771">
                    <a:moveTo>
                      <a:pt x="4957" y="62130"/>
                    </a:moveTo>
                    <a:lnTo>
                      <a:pt x="4957" y="28421"/>
                    </a:lnTo>
                    <a:cubicBezTo>
                      <a:pt x="4957" y="23464"/>
                      <a:pt x="9253" y="19498"/>
                      <a:pt x="14541" y="19498"/>
                    </a:cubicBezTo>
                    <a:lnTo>
                      <a:pt x="146070" y="19498"/>
                    </a:lnTo>
                    <a:lnTo>
                      <a:pt x="146070" y="19498"/>
                    </a:lnTo>
                    <a:cubicBezTo>
                      <a:pt x="145409" y="10906"/>
                      <a:pt x="150697" y="4957"/>
                      <a:pt x="156646" y="4957"/>
                    </a:cubicBezTo>
                    <a:lnTo>
                      <a:pt x="231994" y="4957"/>
                    </a:lnTo>
                    <a:cubicBezTo>
                      <a:pt x="237943" y="4957"/>
                      <a:pt x="242900" y="10575"/>
                      <a:pt x="242569" y="19498"/>
                    </a:cubicBezTo>
                    <a:lnTo>
                      <a:pt x="242569" y="19498"/>
                    </a:lnTo>
                    <a:lnTo>
                      <a:pt x="378726" y="19498"/>
                    </a:lnTo>
                    <a:cubicBezTo>
                      <a:pt x="384013" y="19498"/>
                      <a:pt x="388309" y="23464"/>
                      <a:pt x="388309" y="28421"/>
                    </a:cubicBezTo>
                    <a:lnTo>
                      <a:pt x="388309" y="244552"/>
                    </a:lnTo>
                    <a:cubicBezTo>
                      <a:pt x="388309" y="249509"/>
                      <a:pt x="384013" y="253475"/>
                      <a:pt x="378726" y="253475"/>
                    </a:cubicBezTo>
                    <a:lnTo>
                      <a:pt x="14541" y="253475"/>
                    </a:lnTo>
                    <a:cubicBezTo>
                      <a:pt x="9253" y="253475"/>
                      <a:pt x="4957" y="249509"/>
                      <a:pt x="4957" y="244552"/>
                    </a:cubicBezTo>
                    <a:lnTo>
                      <a:pt x="4957" y="147392"/>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1" name="Freeform: Shape 54">
                <a:extLst>
                  <a:ext uri="{FF2B5EF4-FFF2-40B4-BE49-F238E27FC236}">
                    <a16:creationId xmlns:a16="http://schemas.microsoft.com/office/drawing/2014/main" id="{2CE1AF83-6E65-4060-8001-95FBA28F563F}"/>
                  </a:ext>
                </a:extLst>
              </p:cNvPr>
              <p:cNvSpPr/>
              <p:nvPr/>
            </p:nvSpPr>
            <p:spPr>
              <a:xfrm>
                <a:off x="2072979" y="4372226"/>
                <a:ext cx="237943" cy="9914"/>
              </a:xfrm>
              <a:custGeom>
                <a:avLst/>
                <a:gdLst>
                  <a:gd name="connsiteX0" fmla="*/ 4957 w 237942"/>
                  <a:gd name="connsiteY0" fmla="*/ 4957 h 9914"/>
                  <a:gd name="connsiteX1" fmla="*/ 235960 w 237942"/>
                  <a:gd name="connsiteY1" fmla="*/ 4957 h 9914"/>
                </a:gdLst>
                <a:ahLst/>
                <a:cxnLst>
                  <a:cxn ang="0">
                    <a:pos x="connsiteX0" y="connsiteY0"/>
                  </a:cxn>
                  <a:cxn ang="0">
                    <a:pos x="connsiteX1" y="connsiteY1"/>
                  </a:cxn>
                </a:cxnLst>
                <a:rect l="l" t="t" r="r" b="b"/>
                <a:pathLst>
                  <a:path w="237942" h="9914">
                    <a:moveTo>
                      <a:pt x="4957" y="4957"/>
                    </a:moveTo>
                    <a:lnTo>
                      <a:pt x="235960"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2" name="Freeform: Shape 55">
                <a:extLst>
                  <a:ext uri="{FF2B5EF4-FFF2-40B4-BE49-F238E27FC236}">
                    <a16:creationId xmlns:a16="http://schemas.microsoft.com/office/drawing/2014/main" id="{65E93879-94C7-4D8C-94A6-121244487A67}"/>
                  </a:ext>
                </a:extLst>
              </p:cNvPr>
              <p:cNvSpPr/>
              <p:nvPr/>
            </p:nvSpPr>
            <p:spPr>
              <a:xfrm>
                <a:off x="2015807" y="4372226"/>
                <a:ext cx="46267" cy="9914"/>
              </a:xfrm>
              <a:custGeom>
                <a:avLst/>
                <a:gdLst>
                  <a:gd name="connsiteX0" fmla="*/ 4957 w 46266"/>
                  <a:gd name="connsiteY0" fmla="*/ 4957 h 9914"/>
                  <a:gd name="connsiteX1" fmla="*/ 43292 w 46266"/>
                  <a:gd name="connsiteY1" fmla="*/ 4957 h 9914"/>
                </a:gdLst>
                <a:ahLst/>
                <a:cxnLst>
                  <a:cxn ang="0">
                    <a:pos x="connsiteX0" y="connsiteY0"/>
                  </a:cxn>
                  <a:cxn ang="0">
                    <a:pos x="connsiteX1" y="connsiteY1"/>
                  </a:cxn>
                </a:cxnLst>
                <a:rect l="l" t="t" r="r" b="b"/>
                <a:pathLst>
                  <a:path w="46266" h="9914">
                    <a:moveTo>
                      <a:pt x="4957" y="4957"/>
                    </a:moveTo>
                    <a:lnTo>
                      <a:pt x="43292"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3" name="Freeform: Shape 56">
                <a:extLst>
                  <a:ext uri="{FF2B5EF4-FFF2-40B4-BE49-F238E27FC236}">
                    <a16:creationId xmlns:a16="http://schemas.microsoft.com/office/drawing/2014/main" id="{78626342-A9BF-47D5-BEB4-61D9D0BC1163}"/>
                  </a:ext>
                </a:extLst>
              </p:cNvPr>
              <p:cNvSpPr/>
              <p:nvPr/>
            </p:nvSpPr>
            <p:spPr>
              <a:xfrm>
                <a:off x="1964913" y="4372226"/>
                <a:ext cx="46267" cy="9914"/>
              </a:xfrm>
              <a:custGeom>
                <a:avLst/>
                <a:gdLst>
                  <a:gd name="connsiteX0" fmla="*/ 4957 w 46266"/>
                  <a:gd name="connsiteY0" fmla="*/ 4957 h 9914"/>
                  <a:gd name="connsiteX1" fmla="*/ 42301 w 46266"/>
                  <a:gd name="connsiteY1" fmla="*/ 4957 h 9914"/>
                </a:gdLst>
                <a:ahLst/>
                <a:cxnLst>
                  <a:cxn ang="0">
                    <a:pos x="connsiteX0" y="connsiteY0"/>
                  </a:cxn>
                  <a:cxn ang="0">
                    <a:pos x="connsiteX1" y="connsiteY1"/>
                  </a:cxn>
                </a:cxnLst>
                <a:rect l="l" t="t" r="r" b="b"/>
                <a:pathLst>
                  <a:path w="46266" h="9914">
                    <a:moveTo>
                      <a:pt x="4957" y="4957"/>
                    </a:moveTo>
                    <a:lnTo>
                      <a:pt x="42301" y="4957"/>
                    </a:lnTo>
                  </a:path>
                </a:pathLst>
              </a:custGeom>
              <a:grpFill/>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sp>
          <p:nvSpPr>
            <p:cNvPr id="514" name="Rectangle 513">
              <a:extLst>
                <a:ext uri="{FF2B5EF4-FFF2-40B4-BE49-F238E27FC236}">
                  <a16:creationId xmlns:a16="http://schemas.microsoft.com/office/drawing/2014/main" id="{B4A68BA9-41DB-4A89-8B2F-01F3F8C3623E}"/>
                </a:ext>
              </a:extLst>
            </p:cNvPr>
            <p:cNvSpPr/>
            <p:nvPr/>
          </p:nvSpPr>
          <p:spPr>
            <a:xfrm>
              <a:off x="6217008" y="6504647"/>
              <a:ext cx="1595131" cy="738664"/>
            </a:xfrm>
            <a:prstGeom prst="rect">
              <a:avLst/>
            </a:prstGeom>
            <a:ln>
              <a:noFill/>
            </a:ln>
          </p:spPr>
          <p:txBody>
            <a:bodyPr wrap="square">
              <a:spAutoFit/>
            </a:bodyPr>
            <a:lstStyle/>
            <a:p>
              <a:pPr algn="ctr" defTabSz="342873">
                <a:spcBef>
                  <a:spcPts val="450"/>
                </a:spcBef>
                <a:spcAft>
                  <a:spcPts val="225"/>
                </a:spcAft>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encryption</a:t>
              </a:r>
            </a:p>
          </p:txBody>
        </p:sp>
        <p:grpSp>
          <p:nvGrpSpPr>
            <p:cNvPr id="515" name="Group 514">
              <a:extLst>
                <a:ext uri="{FF2B5EF4-FFF2-40B4-BE49-F238E27FC236}">
                  <a16:creationId xmlns:a16="http://schemas.microsoft.com/office/drawing/2014/main" id="{70C0B291-EF1A-4AE0-AF92-1B08742E6E3A}"/>
                </a:ext>
              </a:extLst>
            </p:cNvPr>
            <p:cNvGrpSpPr/>
            <p:nvPr/>
          </p:nvGrpSpPr>
          <p:grpSpPr>
            <a:xfrm>
              <a:off x="5489486" y="6313305"/>
              <a:ext cx="818897" cy="764293"/>
              <a:chOff x="11379862" y="4869099"/>
              <a:chExt cx="698804" cy="695927"/>
            </a:xfrm>
          </p:grpSpPr>
          <p:sp>
            <p:nvSpPr>
              <p:cNvPr id="516" name="Freeform: Shape 137">
                <a:extLst>
                  <a:ext uri="{FF2B5EF4-FFF2-40B4-BE49-F238E27FC236}">
                    <a16:creationId xmlns:a16="http://schemas.microsoft.com/office/drawing/2014/main" id="{B39AF629-5332-44B0-93ED-B79E9F42D871}"/>
                  </a:ext>
                </a:extLst>
              </p:cNvPr>
              <p:cNvSpPr/>
              <p:nvPr/>
            </p:nvSpPr>
            <p:spPr>
              <a:xfrm>
                <a:off x="11695085" y="5020136"/>
                <a:ext cx="383581" cy="334263"/>
              </a:xfrm>
              <a:custGeom>
                <a:avLst/>
                <a:gdLst>
                  <a:gd name="connsiteX0" fmla="*/ 103686 w 231333"/>
                  <a:gd name="connsiteY0" fmla="*/ 11897 h 201590"/>
                  <a:gd name="connsiteX1" fmla="*/ 6857 w 231333"/>
                  <a:gd name="connsiteY1" fmla="*/ 175813 h 201590"/>
                  <a:gd name="connsiteX2" fmla="*/ 19745 w 231333"/>
                  <a:gd name="connsiteY2" fmla="*/ 198286 h 201590"/>
                  <a:gd name="connsiteX3" fmla="*/ 213735 w 231333"/>
                  <a:gd name="connsiteY3" fmla="*/ 198286 h 201590"/>
                  <a:gd name="connsiteX4" fmla="*/ 226623 w 231333"/>
                  <a:gd name="connsiteY4" fmla="*/ 175813 h 201590"/>
                  <a:gd name="connsiteX5" fmla="*/ 129794 w 231333"/>
                  <a:gd name="connsiteY5" fmla="*/ 11897 h 201590"/>
                  <a:gd name="connsiteX6" fmla="*/ 103686 w 231333"/>
                  <a:gd name="connsiteY6" fmla="*/ 11897 h 201590"/>
                  <a:gd name="connsiteX7" fmla="*/ 103686 w 231333"/>
                  <a:gd name="connsiteY7" fmla="*/ 11897 h 2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333" h="201590">
                    <a:moveTo>
                      <a:pt x="103686" y="11897"/>
                    </a:moveTo>
                    <a:cubicBezTo>
                      <a:pt x="6857" y="175813"/>
                      <a:pt x="103686" y="11897"/>
                      <a:pt x="6857" y="175813"/>
                    </a:cubicBezTo>
                    <a:cubicBezTo>
                      <a:pt x="1239" y="185067"/>
                      <a:pt x="8839" y="198286"/>
                      <a:pt x="19745" y="198286"/>
                    </a:cubicBezTo>
                    <a:cubicBezTo>
                      <a:pt x="213735" y="198286"/>
                      <a:pt x="19745" y="198286"/>
                      <a:pt x="213735" y="198286"/>
                    </a:cubicBezTo>
                    <a:cubicBezTo>
                      <a:pt x="224971" y="198286"/>
                      <a:pt x="232241" y="185397"/>
                      <a:pt x="226623" y="175813"/>
                    </a:cubicBezTo>
                    <a:cubicBezTo>
                      <a:pt x="129794" y="11897"/>
                      <a:pt x="226623" y="175813"/>
                      <a:pt x="129794" y="11897"/>
                    </a:cubicBezTo>
                    <a:cubicBezTo>
                      <a:pt x="124176" y="2644"/>
                      <a:pt x="109304" y="2644"/>
                      <a:pt x="103686" y="11897"/>
                    </a:cubicBezTo>
                    <a:lnTo>
                      <a:pt x="103686" y="11897"/>
                    </a:lnTo>
                    <a:close/>
                  </a:path>
                </a:pathLst>
              </a:custGeom>
              <a:no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7" name="Freeform: Shape 138">
                <a:extLst>
                  <a:ext uri="{FF2B5EF4-FFF2-40B4-BE49-F238E27FC236}">
                    <a16:creationId xmlns:a16="http://schemas.microsoft.com/office/drawing/2014/main" id="{A66B1170-1FCA-44AF-9598-AAB2082D4E5D}"/>
                  </a:ext>
                </a:extLst>
              </p:cNvPr>
              <p:cNvSpPr/>
              <p:nvPr/>
            </p:nvSpPr>
            <p:spPr>
              <a:xfrm>
                <a:off x="11868929" y="5129457"/>
                <a:ext cx="38358" cy="175351"/>
              </a:xfrm>
              <a:custGeom>
                <a:avLst/>
                <a:gdLst>
                  <a:gd name="connsiteX0" fmla="*/ 11732 w 23133"/>
                  <a:gd name="connsiteY0" fmla="*/ 104596 h 105752"/>
                  <a:gd name="connsiteX1" fmla="*/ 5122 w 23133"/>
                  <a:gd name="connsiteY1" fmla="*/ 101952 h 105752"/>
                  <a:gd name="connsiteX2" fmla="*/ 2479 w 23133"/>
                  <a:gd name="connsiteY2" fmla="*/ 95342 h 105752"/>
                  <a:gd name="connsiteX3" fmla="*/ 5122 w 23133"/>
                  <a:gd name="connsiteY3" fmla="*/ 88733 h 105752"/>
                  <a:gd name="connsiteX4" fmla="*/ 11732 w 23133"/>
                  <a:gd name="connsiteY4" fmla="*/ 86089 h 105752"/>
                  <a:gd name="connsiteX5" fmla="*/ 18341 w 23133"/>
                  <a:gd name="connsiteY5" fmla="*/ 88733 h 105752"/>
                  <a:gd name="connsiteX6" fmla="*/ 20985 w 23133"/>
                  <a:gd name="connsiteY6" fmla="*/ 95342 h 105752"/>
                  <a:gd name="connsiteX7" fmla="*/ 18341 w 23133"/>
                  <a:gd name="connsiteY7" fmla="*/ 101952 h 105752"/>
                  <a:gd name="connsiteX8" fmla="*/ 11732 w 23133"/>
                  <a:gd name="connsiteY8" fmla="*/ 104596 h 105752"/>
                  <a:gd name="connsiteX9" fmla="*/ 5783 w 23133"/>
                  <a:gd name="connsiteY9" fmla="*/ 73200 h 105752"/>
                  <a:gd name="connsiteX10" fmla="*/ 3800 w 23133"/>
                  <a:gd name="connsiteY10" fmla="*/ 4461 h 105752"/>
                  <a:gd name="connsiteX11" fmla="*/ 11732 w 23133"/>
                  <a:gd name="connsiteY11" fmla="*/ 2479 h 105752"/>
                  <a:gd name="connsiteX12" fmla="*/ 19663 w 23133"/>
                  <a:gd name="connsiteY12" fmla="*/ 4461 h 105752"/>
                  <a:gd name="connsiteX13" fmla="*/ 17680 w 23133"/>
                  <a:gd name="connsiteY13" fmla="*/ 73200 h 105752"/>
                  <a:gd name="connsiteX14" fmla="*/ 5783 w 23133"/>
                  <a:gd name="connsiteY14" fmla="*/ 73200 h 10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33" h="105752">
                    <a:moveTo>
                      <a:pt x="11732" y="104596"/>
                    </a:moveTo>
                    <a:cubicBezTo>
                      <a:pt x="9088" y="104596"/>
                      <a:pt x="6775" y="103604"/>
                      <a:pt x="5122" y="101952"/>
                    </a:cubicBezTo>
                    <a:cubicBezTo>
                      <a:pt x="3470" y="100299"/>
                      <a:pt x="2479" y="97986"/>
                      <a:pt x="2479" y="95342"/>
                    </a:cubicBezTo>
                    <a:cubicBezTo>
                      <a:pt x="2479" y="92699"/>
                      <a:pt x="3470" y="90385"/>
                      <a:pt x="5122" y="88733"/>
                    </a:cubicBezTo>
                    <a:cubicBezTo>
                      <a:pt x="6775" y="87080"/>
                      <a:pt x="9088" y="86089"/>
                      <a:pt x="11732" y="86089"/>
                    </a:cubicBezTo>
                    <a:cubicBezTo>
                      <a:pt x="14376" y="86089"/>
                      <a:pt x="16689" y="87080"/>
                      <a:pt x="18341" y="88733"/>
                    </a:cubicBezTo>
                    <a:cubicBezTo>
                      <a:pt x="19994" y="90385"/>
                      <a:pt x="20985" y="92699"/>
                      <a:pt x="20985" y="95342"/>
                    </a:cubicBezTo>
                    <a:cubicBezTo>
                      <a:pt x="20985" y="97986"/>
                      <a:pt x="19994" y="100299"/>
                      <a:pt x="18341" y="101952"/>
                    </a:cubicBezTo>
                    <a:cubicBezTo>
                      <a:pt x="16689" y="103604"/>
                      <a:pt x="14376" y="104596"/>
                      <a:pt x="11732" y="104596"/>
                    </a:cubicBezTo>
                    <a:close/>
                    <a:moveTo>
                      <a:pt x="5783" y="73200"/>
                    </a:moveTo>
                    <a:lnTo>
                      <a:pt x="3800" y="4461"/>
                    </a:lnTo>
                    <a:cubicBezTo>
                      <a:pt x="6114" y="3140"/>
                      <a:pt x="8758" y="2479"/>
                      <a:pt x="11732" y="2479"/>
                    </a:cubicBezTo>
                    <a:cubicBezTo>
                      <a:pt x="14376" y="2479"/>
                      <a:pt x="17020" y="3140"/>
                      <a:pt x="19663" y="4461"/>
                    </a:cubicBezTo>
                    <a:lnTo>
                      <a:pt x="17680" y="73200"/>
                    </a:lnTo>
                    <a:lnTo>
                      <a:pt x="5783" y="73200"/>
                    </a:lnTo>
                    <a:close/>
                  </a:path>
                </a:pathLst>
              </a:custGeom>
              <a:solidFill>
                <a:schemeClr val="accent1"/>
              </a:solidFill>
              <a:ln w="9525" cap="flat">
                <a:solidFill>
                  <a:schemeClr val="tx1"/>
                </a:solidFill>
                <a:prstDash val="solid"/>
                <a:miter/>
              </a:ln>
            </p:spPr>
            <p:txBody>
              <a:bodyPr rtlCol="0" anchor="ctr"/>
              <a:lstStyle/>
              <a:p>
                <a:endParaRPr lang="en-US" sz="1125" dirty="0">
                  <a:solidFill>
                    <a:srgbClr val="FFFFFF"/>
                  </a:solidFill>
                  <a:latin typeface="Amazon Ember"/>
                </a:endParaRPr>
              </a:p>
            </p:txBody>
          </p:sp>
          <p:sp>
            <p:nvSpPr>
              <p:cNvPr id="518" name="Freeform: Shape 139">
                <a:extLst>
                  <a:ext uri="{FF2B5EF4-FFF2-40B4-BE49-F238E27FC236}">
                    <a16:creationId xmlns:a16="http://schemas.microsoft.com/office/drawing/2014/main" id="{4D045F90-33E6-4A95-AB4A-9E46911F4458}"/>
                  </a:ext>
                </a:extLst>
              </p:cNvPr>
              <p:cNvSpPr/>
              <p:nvPr/>
            </p:nvSpPr>
            <p:spPr>
              <a:xfrm>
                <a:off x="11379862" y="4869099"/>
                <a:ext cx="515094" cy="695927"/>
              </a:xfrm>
              <a:custGeom>
                <a:avLst/>
                <a:gdLst>
                  <a:gd name="connsiteX0" fmla="*/ 306351 w 310647"/>
                  <a:gd name="connsiteY0" fmla="*/ 74895 h 419704"/>
                  <a:gd name="connsiteX1" fmla="*/ 306351 w 310647"/>
                  <a:gd name="connsiteY1" fmla="*/ 52753 h 419704"/>
                  <a:gd name="connsiteX2" fmla="*/ 294454 w 310647"/>
                  <a:gd name="connsiteY2" fmla="*/ 43170 h 419704"/>
                  <a:gd name="connsiteX3" fmla="*/ 163586 w 310647"/>
                  <a:gd name="connsiteY3" fmla="*/ 8139 h 419704"/>
                  <a:gd name="connsiteX4" fmla="*/ 148714 w 310647"/>
                  <a:gd name="connsiteY4" fmla="*/ 8470 h 419704"/>
                  <a:gd name="connsiteX5" fmla="*/ 16854 w 310647"/>
                  <a:gd name="connsiteY5" fmla="*/ 42509 h 419704"/>
                  <a:gd name="connsiteX6" fmla="*/ 4957 w 310647"/>
                  <a:gd name="connsiteY6" fmla="*/ 52092 h 419704"/>
                  <a:gd name="connsiteX7" fmla="*/ 4957 w 310647"/>
                  <a:gd name="connsiteY7" fmla="*/ 327709 h 419704"/>
                  <a:gd name="connsiteX8" fmla="*/ 9914 w 310647"/>
                  <a:gd name="connsiteY8" fmla="*/ 336302 h 419704"/>
                  <a:gd name="connsiteX9" fmla="*/ 150697 w 310647"/>
                  <a:gd name="connsiteY9" fmla="*/ 415616 h 419704"/>
                  <a:gd name="connsiteX10" fmla="*/ 160281 w 310647"/>
                  <a:gd name="connsiteY10" fmla="*/ 415616 h 419704"/>
                  <a:gd name="connsiteX11" fmla="*/ 301064 w 310647"/>
                  <a:gd name="connsiteY11" fmla="*/ 336632 h 419704"/>
                  <a:gd name="connsiteX12" fmla="*/ 306021 w 310647"/>
                  <a:gd name="connsiteY12" fmla="*/ 328370 h 419704"/>
                  <a:gd name="connsiteX13" fmla="*/ 306351 w 310647"/>
                  <a:gd name="connsiteY13" fmla="*/ 311186 h 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647" h="419704">
                    <a:moveTo>
                      <a:pt x="306351" y="74895"/>
                    </a:moveTo>
                    <a:lnTo>
                      <a:pt x="306351" y="52753"/>
                    </a:lnTo>
                    <a:cubicBezTo>
                      <a:pt x="306351" y="46474"/>
                      <a:pt x="300733" y="41848"/>
                      <a:pt x="294454" y="43170"/>
                    </a:cubicBezTo>
                    <a:cubicBezTo>
                      <a:pt x="268677" y="48788"/>
                      <a:pt x="205887" y="55728"/>
                      <a:pt x="163586" y="8139"/>
                    </a:cubicBezTo>
                    <a:cubicBezTo>
                      <a:pt x="159620" y="3843"/>
                      <a:pt x="152680" y="3843"/>
                      <a:pt x="148714" y="8470"/>
                    </a:cubicBezTo>
                    <a:cubicBezTo>
                      <a:pt x="133512" y="25324"/>
                      <a:pt x="94186" y="58041"/>
                      <a:pt x="16854" y="42509"/>
                    </a:cubicBezTo>
                    <a:cubicBezTo>
                      <a:pt x="10575" y="41187"/>
                      <a:pt x="4957" y="45813"/>
                      <a:pt x="4957" y="52092"/>
                    </a:cubicBezTo>
                    <a:lnTo>
                      <a:pt x="4957" y="327709"/>
                    </a:lnTo>
                    <a:cubicBezTo>
                      <a:pt x="4957" y="331345"/>
                      <a:pt x="6940" y="334649"/>
                      <a:pt x="9914" y="336302"/>
                    </a:cubicBezTo>
                    <a:lnTo>
                      <a:pt x="150697" y="415616"/>
                    </a:lnTo>
                    <a:cubicBezTo>
                      <a:pt x="153671" y="417268"/>
                      <a:pt x="157307" y="417268"/>
                      <a:pt x="160281" y="415616"/>
                    </a:cubicBezTo>
                    <a:lnTo>
                      <a:pt x="301064" y="336632"/>
                    </a:lnTo>
                    <a:cubicBezTo>
                      <a:pt x="304038" y="334980"/>
                      <a:pt x="306021" y="331675"/>
                      <a:pt x="306021" y="328370"/>
                    </a:cubicBezTo>
                    <a:lnTo>
                      <a:pt x="306351" y="311186"/>
                    </a:lnTo>
                  </a:path>
                </a:pathLst>
              </a:custGeom>
              <a:noFill/>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19" name="Freeform: Shape 140">
                <a:extLst>
                  <a:ext uri="{FF2B5EF4-FFF2-40B4-BE49-F238E27FC236}">
                    <a16:creationId xmlns:a16="http://schemas.microsoft.com/office/drawing/2014/main" id="{FB487101-B6EC-40C3-AF34-550637A1E52F}"/>
                  </a:ext>
                </a:extLst>
              </p:cNvPr>
              <p:cNvSpPr/>
              <p:nvPr/>
            </p:nvSpPr>
            <p:spPr>
              <a:xfrm>
                <a:off x="11385343" y="5216310"/>
                <a:ext cx="279467" cy="98636"/>
              </a:xfrm>
              <a:custGeom>
                <a:avLst/>
                <a:gdLst>
                  <a:gd name="connsiteX0" fmla="*/ 4957 w 168542"/>
                  <a:gd name="connsiteY0" fmla="*/ 4957 h 59485"/>
                  <a:gd name="connsiteX1" fmla="*/ 164908 w 168542"/>
                  <a:gd name="connsiteY1" fmla="*/ 56511 h 59485"/>
                </a:gdLst>
                <a:ahLst/>
                <a:cxnLst>
                  <a:cxn ang="0">
                    <a:pos x="connsiteX0" y="connsiteY0"/>
                  </a:cxn>
                  <a:cxn ang="0">
                    <a:pos x="connsiteX1" y="connsiteY1"/>
                  </a:cxn>
                </a:cxnLst>
                <a:rect l="l" t="t" r="r" b="b"/>
                <a:pathLst>
                  <a:path w="168542" h="59485">
                    <a:moveTo>
                      <a:pt x="4957" y="4957"/>
                    </a:moveTo>
                    <a:lnTo>
                      <a:pt x="164908" y="56511"/>
                    </a:lnTo>
                  </a:path>
                </a:pathLst>
              </a:custGeom>
              <a:ln w="19050" cap="flat">
                <a:solidFill>
                  <a:schemeClr val="tx1"/>
                </a:solidFill>
                <a:prstDash val="solid"/>
                <a:round/>
              </a:ln>
            </p:spPr>
            <p:txBody>
              <a:bodyPr rtlCol="0" anchor="ctr"/>
              <a:lstStyle/>
              <a:p>
                <a:endParaRPr lang="en-US" sz="1125" dirty="0">
                  <a:solidFill>
                    <a:srgbClr val="FFFFFF"/>
                  </a:solidFill>
                  <a:latin typeface="Amazon Ember"/>
                </a:endParaRPr>
              </a:p>
            </p:txBody>
          </p:sp>
          <p:sp>
            <p:nvSpPr>
              <p:cNvPr id="520" name="Freeform: Shape 141">
                <a:extLst>
                  <a:ext uri="{FF2B5EF4-FFF2-40B4-BE49-F238E27FC236}">
                    <a16:creationId xmlns:a16="http://schemas.microsoft.com/office/drawing/2014/main" id="{9C52DF08-2DB3-4A65-8532-E6FC44506688}"/>
                  </a:ext>
                </a:extLst>
              </p:cNvPr>
              <p:cNvSpPr/>
              <p:nvPr/>
            </p:nvSpPr>
            <p:spPr>
              <a:xfrm>
                <a:off x="11383698" y="5031095"/>
                <a:ext cx="367142" cy="126033"/>
              </a:xfrm>
              <a:custGeom>
                <a:avLst/>
                <a:gdLst>
                  <a:gd name="connsiteX0" fmla="*/ 4957 w 221418"/>
                  <a:gd name="connsiteY0" fmla="*/ 4957 h 76009"/>
                  <a:gd name="connsiteX1" fmla="*/ 218775 w 221418"/>
                  <a:gd name="connsiteY1" fmla="*/ 71383 h 76009"/>
                </a:gdLst>
                <a:ahLst/>
                <a:cxnLst>
                  <a:cxn ang="0">
                    <a:pos x="connsiteX0" y="connsiteY0"/>
                  </a:cxn>
                  <a:cxn ang="0">
                    <a:pos x="connsiteX1" y="connsiteY1"/>
                  </a:cxn>
                </a:cxnLst>
                <a:rect l="l" t="t" r="r" b="b"/>
                <a:pathLst>
                  <a:path w="221418" h="76009">
                    <a:moveTo>
                      <a:pt x="4957" y="4957"/>
                    </a:moveTo>
                    <a:lnTo>
                      <a:pt x="218775" y="71383"/>
                    </a:lnTo>
                  </a:path>
                </a:pathLst>
              </a:custGeom>
              <a:ln w="19050" cap="flat">
                <a:solidFill>
                  <a:schemeClr val="tx1"/>
                </a:solidFill>
                <a:prstDash val="solid"/>
                <a:round/>
              </a:ln>
            </p:spPr>
            <p:txBody>
              <a:bodyPr rtlCol="0" anchor="ctr"/>
              <a:lstStyle/>
              <a:p>
                <a:endParaRPr lang="en-US" sz="1125" dirty="0">
                  <a:solidFill>
                    <a:srgbClr val="FFFFFF"/>
                  </a:solidFill>
                  <a:latin typeface="Amazon Ember"/>
                </a:endParaRPr>
              </a:p>
            </p:txBody>
          </p:sp>
        </p:grpSp>
        <p:grpSp>
          <p:nvGrpSpPr>
            <p:cNvPr id="178" name="Group 177">
              <a:extLst>
                <a:ext uri="{FF2B5EF4-FFF2-40B4-BE49-F238E27FC236}">
                  <a16:creationId xmlns:a16="http://schemas.microsoft.com/office/drawing/2014/main" id="{C7480992-8233-D248-BBAB-CF0E212F5A91}"/>
                </a:ext>
              </a:extLst>
            </p:cNvPr>
            <p:cNvGrpSpPr/>
            <p:nvPr/>
          </p:nvGrpSpPr>
          <p:grpSpPr>
            <a:xfrm>
              <a:off x="12855188" y="4191153"/>
              <a:ext cx="898654" cy="812514"/>
              <a:chOff x="899405" y="3486150"/>
              <a:chExt cx="2004606" cy="1945040"/>
            </a:xfrm>
          </p:grpSpPr>
          <p:sp>
            <p:nvSpPr>
              <p:cNvPr id="179" name="Oval 178">
                <a:extLst>
                  <a:ext uri="{FF2B5EF4-FFF2-40B4-BE49-F238E27FC236}">
                    <a16:creationId xmlns:a16="http://schemas.microsoft.com/office/drawing/2014/main" id="{B8DD5FB8-3517-AC4F-8462-FCA95390B839}"/>
                  </a:ext>
                </a:extLst>
              </p:cNvPr>
              <p:cNvSpPr/>
              <p:nvPr/>
            </p:nvSpPr>
            <p:spPr>
              <a:xfrm>
                <a:off x="899405" y="3486150"/>
                <a:ext cx="2004606" cy="1945040"/>
              </a:xfrm>
              <a:prstGeom prst="ellipse">
                <a:avLst/>
              </a:prstGeom>
              <a:noFill/>
              <a:ln w="38100" cap="flat" cmpd="sng" algn="ctr">
                <a:solidFill>
                  <a:srgbClr val="F0F0F0">
                    <a:lumMod val="10000"/>
                    <a:lumOff val="90000"/>
                  </a:srgbClr>
                </a:solidFill>
                <a:prstDash val="solid"/>
              </a:ln>
              <a:effectLst/>
            </p:spPr>
            <p:txBody>
              <a:bodyPr rtlCol="0" anchor="ctr"/>
              <a:lstStyle/>
              <a:p>
                <a:pPr algn="ctr" defTabSz="571500">
                  <a:defRPr/>
                </a:pPr>
                <a:endParaRPr lang="en-US" sz="1589"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80" name="Picture 179">
                <a:extLst>
                  <a:ext uri="{FF2B5EF4-FFF2-40B4-BE49-F238E27FC236}">
                    <a16:creationId xmlns:a16="http://schemas.microsoft.com/office/drawing/2014/main" id="{56B2A848-BCF5-8346-A20C-445375A15F49}"/>
                  </a:ext>
                </a:extLst>
              </p:cNvPr>
              <p:cNvPicPr>
                <a:picLocks noChangeAspect="1"/>
              </p:cNvPicPr>
              <p:nvPr/>
            </p:nvPicPr>
            <p:blipFill>
              <a:blip r:embed="rId3"/>
              <a:stretch>
                <a:fillRect/>
              </a:stretch>
            </p:blipFill>
            <p:spPr>
              <a:xfrm>
                <a:off x="1028344" y="3602473"/>
                <a:ext cx="1746729" cy="1598094"/>
              </a:xfrm>
              <a:prstGeom prst="rect">
                <a:avLst/>
              </a:prstGeom>
            </p:spPr>
          </p:pic>
        </p:grpSp>
        <p:cxnSp>
          <p:nvCxnSpPr>
            <p:cNvPr id="181" name="Straight Connector 180">
              <a:extLst>
                <a:ext uri="{FF2B5EF4-FFF2-40B4-BE49-F238E27FC236}">
                  <a16:creationId xmlns:a16="http://schemas.microsoft.com/office/drawing/2014/main" id="{048AD1A7-ADB0-B94C-A350-A5AD91D39E57}"/>
                </a:ext>
              </a:extLst>
            </p:cNvPr>
            <p:cNvCxnSpPr>
              <a:cxnSpLocks/>
            </p:cNvCxnSpPr>
            <p:nvPr/>
          </p:nvCxnSpPr>
          <p:spPr>
            <a:xfrm flipH="1">
              <a:off x="548640" y="3235904"/>
              <a:ext cx="13106304" cy="2440"/>
            </a:xfrm>
            <a:prstGeom prst="line">
              <a:avLst/>
            </a:prstGeom>
          </p:spPr>
          <p:style>
            <a:lnRef idx="2">
              <a:schemeClr val="accent1"/>
            </a:lnRef>
            <a:fillRef idx="0">
              <a:schemeClr val="accent1"/>
            </a:fillRef>
            <a:effectRef idx="1">
              <a:schemeClr val="accent1"/>
            </a:effectRef>
            <a:fontRef idx="minor">
              <a:schemeClr val="tx1"/>
            </a:fontRef>
          </p:style>
        </p:cxnSp>
        <p:sp>
          <p:nvSpPr>
            <p:cNvPr id="175" name="Text Placeholder 3">
              <a:extLst>
                <a:ext uri="{FF2B5EF4-FFF2-40B4-BE49-F238E27FC236}">
                  <a16:creationId xmlns:a16="http://schemas.microsoft.com/office/drawing/2014/main" id="{A871ABB0-EA8A-7140-8758-1BBCF4F8A5D0}"/>
                </a:ext>
              </a:extLst>
            </p:cNvPr>
            <p:cNvSpPr txBox="1">
              <a:spLocks/>
            </p:cNvSpPr>
            <p:nvPr/>
          </p:nvSpPr>
          <p:spPr>
            <a:xfrm>
              <a:off x="680067" y="3535483"/>
              <a:ext cx="3705901" cy="523734"/>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Simple &amp; Performant</a:t>
              </a:r>
            </a:p>
          </p:txBody>
        </p:sp>
        <p:sp>
          <p:nvSpPr>
            <p:cNvPr id="176" name="Text Placeholder 3">
              <a:extLst>
                <a:ext uri="{FF2B5EF4-FFF2-40B4-BE49-F238E27FC236}">
                  <a16:creationId xmlns:a16="http://schemas.microsoft.com/office/drawing/2014/main" id="{14534463-977B-2947-B627-CB28804795EA}"/>
                </a:ext>
              </a:extLst>
            </p:cNvPr>
            <p:cNvSpPr txBox="1">
              <a:spLocks/>
            </p:cNvSpPr>
            <p:nvPr/>
          </p:nvSpPr>
          <p:spPr>
            <a:xfrm>
              <a:off x="5771631" y="3544059"/>
              <a:ext cx="2775227" cy="459772"/>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Reliable &amp; Secure</a:t>
              </a:r>
              <a:endParaRPr lang="en-US" sz="1188" dirty="0">
                <a:solidFill>
                  <a:srgbClr val="FFFFFF"/>
                </a:solidFill>
                <a:latin typeface="Amazon Ember"/>
              </a:endParaRPr>
            </a:p>
          </p:txBody>
        </p:sp>
        <p:sp>
          <p:nvSpPr>
            <p:cNvPr id="177" name="Text Placeholder 3">
              <a:extLst>
                <a:ext uri="{FF2B5EF4-FFF2-40B4-BE49-F238E27FC236}">
                  <a16:creationId xmlns:a16="http://schemas.microsoft.com/office/drawing/2014/main" id="{8C506018-0EDB-C440-B677-83D14B9FD529}"/>
                </a:ext>
              </a:extLst>
            </p:cNvPr>
            <p:cNvSpPr txBox="1">
              <a:spLocks/>
            </p:cNvSpPr>
            <p:nvPr/>
          </p:nvSpPr>
          <p:spPr>
            <a:xfrm>
              <a:off x="10515455" y="3573584"/>
              <a:ext cx="2205156" cy="403983"/>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Cost Effective</a:t>
              </a:r>
              <a:endParaRPr lang="en-US" sz="1188" dirty="0">
                <a:solidFill>
                  <a:srgbClr val="FFFFFF"/>
                </a:solidFill>
                <a:latin typeface="Amazon Ember"/>
              </a:endParaRPr>
            </a:p>
          </p:txBody>
        </p:sp>
        <p:grpSp>
          <p:nvGrpSpPr>
            <p:cNvPr id="3" name="Group 2"/>
            <p:cNvGrpSpPr/>
            <p:nvPr/>
          </p:nvGrpSpPr>
          <p:grpSpPr>
            <a:xfrm>
              <a:off x="1494117" y="2752285"/>
              <a:ext cx="11383620" cy="442083"/>
              <a:chOff x="1438077" y="1484597"/>
              <a:chExt cx="11383620" cy="442083"/>
            </a:xfrm>
          </p:grpSpPr>
          <p:sp>
            <p:nvSpPr>
              <p:cNvPr id="182" name="Text Placeholder 3">
                <a:extLst>
                  <a:ext uri="{FF2B5EF4-FFF2-40B4-BE49-F238E27FC236}">
                    <a16:creationId xmlns:a16="http://schemas.microsoft.com/office/drawing/2014/main" id="{A871ABB0-EA8A-7140-8758-1BBCF4F8A5D0}"/>
                  </a:ext>
                </a:extLst>
              </p:cNvPr>
              <p:cNvSpPr txBox="1">
                <a:spLocks/>
              </p:cNvSpPr>
              <p:nvPr/>
            </p:nvSpPr>
            <p:spPr>
              <a:xfrm>
                <a:off x="1438077" y="1484597"/>
                <a:ext cx="2683223" cy="442083"/>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Complexity</a:t>
                </a:r>
              </a:p>
            </p:txBody>
          </p:sp>
          <p:sp>
            <p:nvSpPr>
              <p:cNvPr id="183" name="Text Placeholder 3">
                <a:extLst>
                  <a:ext uri="{FF2B5EF4-FFF2-40B4-BE49-F238E27FC236}">
                    <a16:creationId xmlns:a16="http://schemas.microsoft.com/office/drawing/2014/main" id="{14534463-977B-2947-B627-CB28804795EA}"/>
                  </a:ext>
                </a:extLst>
              </p:cNvPr>
              <p:cNvSpPr txBox="1">
                <a:spLocks/>
              </p:cNvSpPr>
              <p:nvPr/>
            </p:nvSpPr>
            <p:spPr>
              <a:xfrm>
                <a:off x="6022343" y="1493172"/>
                <a:ext cx="2167058" cy="433508"/>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Compliance</a:t>
                </a:r>
                <a:endParaRPr lang="en-US" sz="1188" dirty="0">
                  <a:solidFill>
                    <a:srgbClr val="FFFFFF"/>
                  </a:solidFill>
                  <a:latin typeface="Amazon Ember"/>
                </a:endParaRPr>
              </a:p>
            </p:txBody>
          </p:sp>
          <p:sp>
            <p:nvSpPr>
              <p:cNvPr id="184" name="Text Placeholder 3">
                <a:extLst>
                  <a:ext uri="{FF2B5EF4-FFF2-40B4-BE49-F238E27FC236}">
                    <a16:creationId xmlns:a16="http://schemas.microsoft.com/office/drawing/2014/main" id="{8C506018-0EDB-C440-B677-83D14B9FD529}"/>
                  </a:ext>
                </a:extLst>
              </p:cNvPr>
              <p:cNvSpPr txBox="1">
                <a:spLocks/>
              </p:cNvSpPr>
              <p:nvPr/>
            </p:nvSpPr>
            <p:spPr>
              <a:xfrm>
                <a:off x="10616541" y="1522697"/>
                <a:ext cx="2205156" cy="403983"/>
              </a:xfrm>
              <a:prstGeom prst="rect">
                <a:avLst/>
              </a:prstGeom>
            </p:spPr>
            <p:txBody>
              <a:bodyPr vert="horz" lIns="57150" tIns="28575" rIns="57150" bIns="28575" rtlCol="0">
                <a:noAutofit/>
              </a:bodyPr>
              <a:lstStyle>
                <a:lvl1pPr marL="0" marR="0" indent="0" algn="l" defTabSz="731520" rtl="0" eaLnBrk="1" fontAlgn="auto" latinLnBrk="0" hangingPunct="1">
                  <a:lnSpc>
                    <a:spcPct val="100000"/>
                  </a:lnSpc>
                  <a:spcBef>
                    <a:spcPct val="20000"/>
                  </a:spcBef>
                  <a:spcAft>
                    <a:spcPts val="0"/>
                  </a:spcAft>
                  <a:buClrTx/>
                  <a:buSzTx/>
                  <a:buFontTx/>
                  <a:buNone/>
                  <a:tabLst/>
                  <a:defRPr sz="1900" b="1"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defTabSz="457200"/>
                <a:r>
                  <a:rPr lang="en-US" sz="1500" b="0" dirty="0">
                    <a:solidFill>
                      <a:srgbClr val="FF9900"/>
                    </a:solidFill>
                    <a:latin typeface="Amazon Ember"/>
                  </a:rPr>
                  <a:t>Cost</a:t>
                </a:r>
                <a:endParaRPr lang="en-US" sz="1188" dirty="0">
                  <a:solidFill>
                    <a:srgbClr val="FFFFFF"/>
                  </a:solidFill>
                  <a:latin typeface="Amazon Ember"/>
                </a:endParaRPr>
              </a:p>
            </p:txBody>
          </p:sp>
        </p:grpSp>
      </p:grpSp>
    </p:spTree>
    <p:extLst>
      <p:ext uri="{BB962C8B-B14F-4D97-AF65-F5344CB8AC3E}">
        <p14:creationId xmlns:p14="http://schemas.microsoft.com/office/powerpoint/2010/main" val="330214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250" fill="hold"/>
                                        <p:tgtEl>
                                          <p:spTgt spid="26"/>
                                        </p:tgtEl>
                                        <p:attrNameLst>
                                          <p:attrName>ppt_x</p:attrName>
                                        </p:attrNameLst>
                                      </p:cBhvr>
                                      <p:tavLst>
                                        <p:tav tm="0">
                                          <p:val>
                                            <p:strVal val="#ppt_x"/>
                                          </p:val>
                                        </p:tav>
                                        <p:tav tm="100000">
                                          <p:val>
                                            <p:strVal val="#ppt_x"/>
                                          </p:val>
                                        </p:tav>
                                      </p:tavLst>
                                    </p:anim>
                                    <p:anim calcmode="lin" valueType="num">
                                      <p:cBhvr additive="base">
                                        <p:cTn id="8" dur="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Box 226">
            <a:extLst>
              <a:ext uri="{FF2B5EF4-FFF2-40B4-BE49-F238E27FC236}">
                <a16:creationId xmlns:a16="http://schemas.microsoft.com/office/drawing/2014/main" id="{5574DF16-B593-A24C-9CCB-7A92F348C237}"/>
              </a:ext>
            </a:extLst>
          </p:cNvPr>
          <p:cNvSpPr txBox="1"/>
          <p:nvPr/>
        </p:nvSpPr>
        <p:spPr>
          <a:xfrm>
            <a:off x="4609875" y="2691072"/>
            <a:ext cx="998293" cy="400110"/>
          </a:xfrm>
          <a:prstGeom prst="rect">
            <a:avLst/>
          </a:prstGeom>
          <a:noFill/>
        </p:spPr>
        <p:txBody>
          <a:bodyPr wrap="square" rtlCol="0">
            <a:spAutoFit/>
          </a:bodyPr>
          <a:lstStyle>
            <a:defPPr>
              <a:defRPr lang="en-US"/>
            </a:defPPr>
            <a:lvl1pPr algn="ctr" defTabSz="731502">
              <a:defRPr sz="1600">
                <a:solidFill>
                  <a:srgbClr val="FFFFFF"/>
                </a:solidFill>
                <a:latin typeface="Amazon Ember"/>
              </a:defRPr>
            </a:lvl1pPr>
          </a:lstStyle>
          <a:p>
            <a:pPr defTabSz="457171"/>
            <a:r>
              <a:rPr lang="en-US" sz="1000" dirty="0">
                <a:solidFill>
                  <a:schemeClr val="bg1"/>
                </a:solidFill>
              </a:rPr>
              <a:t>Amazon FSx for Lustre</a:t>
            </a:r>
          </a:p>
        </p:txBody>
      </p:sp>
      <p:sp>
        <p:nvSpPr>
          <p:cNvPr id="2" name="Title 1">
            <a:extLst>
              <a:ext uri="{FF2B5EF4-FFF2-40B4-BE49-F238E27FC236}">
                <a16:creationId xmlns:a16="http://schemas.microsoft.com/office/drawing/2014/main" id="{9DBB6D69-51DA-D94B-9C75-3E6CC06B4980}"/>
              </a:ext>
            </a:extLst>
          </p:cNvPr>
          <p:cNvSpPr>
            <a:spLocks noGrp="1"/>
          </p:cNvSpPr>
          <p:nvPr>
            <p:ph type="title"/>
          </p:nvPr>
        </p:nvSpPr>
        <p:spPr/>
        <p:txBody>
          <a:bodyPr/>
          <a:lstStyle/>
          <a:p>
            <a:r>
              <a:rPr lang="en-US" dirty="0"/>
              <a:t>More choice for more applications</a:t>
            </a:r>
          </a:p>
        </p:txBody>
      </p:sp>
      <p:sp>
        <p:nvSpPr>
          <p:cNvPr id="89" name="Content Placeholder 15">
            <a:extLst>
              <a:ext uri="{FF2B5EF4-FFF2-40B4-BE49-F238E27FC236}">
                <a16:creationId xmlns:a16="http://schemas.microsoft.com/office/drawing/2014/main" id="{02417697-3B44-4E64-8578-CD64680D38A3}"/>
              </a:ext>
            </a:extLst>
          </p:cNvPr>
          <p:cNvSpPr txBox="1">
            <a:spLocks/>
          </p:cNvSpPr>
          <p:nvPr/>
        </p:nvSpPr>
        <p:spPr>
          <a:xfrm>
            <a:off x="6622625" y="2526448"/>
            <a:ext cx="2318494" cy="1938398"/>
          </a:xfrm>
          <a:prstGeom prst="rect">
            <a:avLst/>
          </a:prstGeom>
          <a:solidFill>
            <a:srgbClr val="222E3D"/>
          </a:solidFill>
          <a:ln w="15875">
            <a:solidFill>
              <a:srgbClr val="BF319B"/>
            </a:solidFill>
          </a:ln>
          <a:effectLst>
            <a:outerShdw blurRad="889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50" tIns="171450" rIns="0" bIns="0" numCol="1" spcCol="0" rtlCol="0" fromWordArt="0" anchor="t" anchorCtr="0" forceAA="0" compatLnSpc="1">
            <a:prstTxWarp prst="textNoShape">
              <a:avLst/>
            </a:prstTxWarp>
            <a:noAutofit/>
          </a:bodyPr>
          <a:lstStyle>
            <a:defPPr>
              <a:defRPr lang="en-US"/>
            </a:defPPr>
            <a:lvl1pPr fontAlgn="base">
              <a:lnSpc>
                <a:spcPct val="90000"/>
              </a:lnSpc>
              <a:spcBef>
                <a:spcPct val="0"/>
              </a:spcBef>
              <a:spcAft>
                <a:spcPct val="0"/>
              </a:spcAft>
              <a:defRPr sz="1800" b="0">
                <a:solidFill>
                  <a:srgbClr val="FF9A08"/>
                </a:solidFill>
                <a:ea typeface="Amazon Ember Medium"/>
                <a:cs typeface="Amazon Ember Medium"/>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03">
              <a:defRPr/>
            </a:pPr>
            <a:r>
              <a:rPr lang="en-US" sz="1500" dirty="0">
                <a:latin typeface="Amazon Ember"/>
                <a:sym typeface="Amazon Ember Medium"/>
              </a:rPr>
              <a:t>Object storage</a:t>
            </a:r>
          </a:p>
        </p:txBody>
      </p:sp>
      <p:sp>
        <p:nvSpPr>
          <p:cNvPr id="90" name="TextBox 89">
            <a:extLst>
              <a:ext uri="{FF2B5EF4-FFF2-40B4-BE49-F238E27FC236}">
                <a16:creationId xmlns:a16="http://schemas.microsoft.com/office/drawing/2014/main" id="{7F496558-52F1-46FA-B14C-2701F8AE2234}"/>
              </a:ext>
            </a:extLst>
          </p:cNvPr>
          <p:cNvSpPr txBox="1"/>
          <p:nvPr/>
        </p:nvSpPr>
        <p:spPr>
          <a:xfrm>
            <a:off x="6746205" y="2895039"/>
            <a:ext cx="1557802" cy="354330"/>
          </a:xfrm>
          <a:prstGeom prst="rect">
            <a:avLst/>
          </a:prstGeom>
          <a:noFill/>
        </p:spPr>
        <p:txBody>
          <a:bodyPr wrap="square" rtlCol="0" anchor="ctr" anchorCtr="0">
            <a:noAutofit/>
          </a:bodyPr>
          <a:lstStyle/>
          <a:p>
            <a:pPr defTabSz="457152">
              <a:lnSpc>
                <a:spcPct val="90000"/>
              </a:lnSpc>
              <a:defRPr/>
            </a:pPr>
            <a:r>
              <a:rPr lang="en-US" sz="1125" dirty="0">
                <a:solidFill>
                  <a:srgbClr val="FFFFFF"/>
                </a:solidFill>
                <a:latin typeface="Amazon Ember"/>
              </a:rPr>
              <a:t>S3 Standard</a:t>
            </a:r>
          </a:p>
        </p:txBody>
      </p:sp>
      <p:sp>
        <p:nvSpPr>
          <p:cNvPr id="91" name="TextBox 90">
            <a:extLst>
              <a:ext uri="{FF2B5EF4-FFF2-40B4-BE49-F238E27FC236}">
                <a16:creationId xmlns:a16="http://schemas.microsoft.com/office/drawing/2014/main" id="{6F63B525-8AE8-4549-8BB1-E79FFF00C6BD}"/>
              </a:ext>
            </a:extLst>
          </p:cNvPr>
          <p:cNvSpPr txBox="1"/>
          <p:nvPr/>
        </p:nvSpPr>
        <p:spPr>
          <a:xfrm>
            <a:off x="6746203" y="4140011"/>
            <a:ext cx="2018194" cy="354330"/>
          </a:xfrm>
          <a:prstGeom prst="rect">
            <a:avLst/>
          </a:prstGeom>
          <a:noFill/>
        </p:spPr>
        <p:txBody>
          <a:bodyPr wrap="square" rtlCol="0" anchor="ctr" anchorCtr="0">
            <a:noAutofit/>
          </a:bodyPr>
          <a:lstStyle>
            <a:defPPr>
              <a:defRPr lang="en-US"/>
            </a:defPPr>
            <a:lvl1pPr defTabSz="731502">
              <a:lnSpc>
                <a:spcPct val="90000"/>
              </a:lnSpc>
              <a:defRPr sz="1600">
                <a:solidFill>
                  <a:schemeClr val="tx1">
                    <a:lumMod val="50000"/>
                  </a:schemeClr>
                </a:solidFill>
                <a:latin typeface="Amazon Ember"/>
              </a:defRPr>
            </a:lvl1pPr>
          </a:lstStyle>
          <a:p>
            <a:pPr defTabSz="457152">
              <a:defRPr/>
            </a:pPr>
            <a:r>
              <a:rPr lang="en-US" sz="1125" dirty="0">
                <a:solidFill>
                  <a:schemeClr val="bg1"/>
                </a:solidFill>
              </a:rPr>
              <a:t>S3 Glacier Deep Archive</a:t>
            </a:r>
          </a:p>
        </p:txBody>
      </p:sp>
      <p:sp>
        <p:nvSpPr>
          <p:cNvPr id="92" name="TextBox 91">
            <a:extLst>
              <a:ext uri="{FF2B5EF4-FFF2-40B4-BE49-F238E27FC236}">
                <a16:creationId xmlns:a16="http://schemas.microsoft.com/office/drawing/2014/main" id="{89BE51B6-0A0D-4BFA-8D24-BBCD6061916E}"/>
              </a:ext>
            </a:extLst>
          </p:cNvPr>
          <p:cNvSpPr txBox="1"/>
          <p:nvPr/>
        </p:nvSpPr>
        <p:spPr>
          <a:xfrm>
            <a:off x="6746204" y="3645832"/>
            <a:ext cx="1790001" cy="354330"/>
          </a:xfrm>
          <a:prstGeom prst="rect">
            <a:avLst/>
          </a:prstGeom>
          <a:noFill/>
        </p:spPr>
        <p:txBody>
          <a:bodyPr wrap="square" rtlCol="0" anchor="ctr" anchorCtr="0">
            <a:noAutofit/>
          </a:bodyPr>
          <a:lstStyle>
            <a:defPPr>
              <a:defRPr lang="en-US"/>
            </a:defPPr>
            <a:lvl1pPr defTabSz="731502">
              <a:lnSpc>
                <a:spcPct val="90000"/>
              </a:lnSpc>
              <a:defRPr sz="1400">
                <a:solidFill>
                  <a:srgbClr val="FFFFFF"/>
                </a:solidFill>
                <a:latin typeface="Amazon Ember"/>
              </a:defRPr>
            </a:lvl1pPr>
          </a:lstStyle>
          <a:p>
            <a:pPr defTabSz="457152">
              <a:defRPr/>
            </a:pPr>
            <a:r>
              <a:rPr lang="en-US" sz="1125" dirty="0">
                <a:solidFill>
                  <a:schemeClr val="bg1"/>
                </a:solidFill>
              </a:rPr>
              <a:t>S3 Intelligent-Tiering</a:t>
            </a:r>
          </a:p>
        </p:txBody>
      </p:sp>
      <p:sp>
        <p:nvSpPr>
          <p:cNvPr id="93" name="TextBox 92">
            <a:extLst>
              <a:ext uri="{FF2B5EF4-FFF2-40B4-BE49-F238E27FC236}">
                <a16:creationId xmlns:a16="http://schemas.microsoft.com/office/drawing/2014/main" id="{CD16FDF6-E5EE-49FE-9717-B06E086CF099}"/>
              </a:ext>
            </a:extLst>
          </p:cNvPr>
          <p:cNvSpPr txBox="1"/>
          <p:nvPr/>
        </p:nvSpPr>
        <p:spPr>
          <a:xfrm>
            <a:off x="6746204" y="3866987"/>
            <a:ext cx="1824397" cy="398926"/>
          </a:xfrm>
          <a:prstGeom prst="rect">
            <a:avLst/>
          </a:prstGeom>
          <a:noFill/>
        </p:spPr>
        <p:txBody>
          <a:bodyPr wrap="square" rtlCol="0" anchor="ctr" anchorCtr="0">
            <a:noAutofit/>
          </a:bodyPr>
          <a:lstStyle>
            <a:defPPr>
              <a:defRPr lang="en-US"/>
            </a:defPPr>
            <a:lvl1pPr defTabSz="731502">
              <a:lnSpc>
                <a:spcPct val="90000"/>
              </a:lnSpc>
              <a:defRPr sz="1400">
                <a:solidFill>
                  <a:srgbClr val="FFFFFF"/>
                </a:solidFill>
                <a:latin typeface="Amazon Ember"/>
              </a:defRPr>
            </a:lvl1pPr>
          </a:lstStyle>
          <a:p>
            <a:pPr defTabSz="457152">
              <a:defRPr/>
            </a:pPr>
            <a:r>
              <a:rPr lang="en-US" sz="1125" dirty="0"/>
              <a:t>S3 Glacier</a:t>
            </a:r>
          </a:p>
        </p:txBody>
      </p:sp>
      <p:sp>
        <p:nvSpPr>
          <p:cNvPr id="94" name="TextBox 93">
            <a:extLst>
              <a:ext uri="{FF2B5EF4-FFF2-40B4-BE49-F238E27FC236}">
                <a16:creationId xmlns:a16="http://schemas.microsoft.com/office/drawing/2014/main" id="{C39983F3-F102-4332-8AC6-6C4DE9F88C66}"/>
              </a:ext>
            </a:extLst>
          </p:cNvPr>
          <p:cNvSpPr txBox="1"/>
          <p:nvPr/>
        </p:nvSpPr>
        <p:spPr>
          <a:xfrm>
            <a:off x="6746205" y="3389218"/>
            <a:ext cx="1557802" cy="354330"/>
          </a:xfrm>
          <a:prstGeom prst="rect">
            <a:avLst/>
          </a:prstGeom>
          <a:noFill/>
        </p:spPr>
        <p:txBody>
          <a:bodyPr wrap="square" rtlCol="0" anchor="ctr" anchorCtr="0">
            <a:noAutofit/>
          </a:bodyPr>
          <a:lstStyle>
            <a:defPPr>
              <a:defRPr lang="en-US"/>
            </a:defPPr>
            <a:lvl1pPr defTabSz="731502">
              <a:lnSpc>
                <a:spcPct val="90000"/>
              </a:lnSpc>
              <a:defRPr sz="1400">
                <a:solidFill>
                  <a:srgbClr val="FFFFFF"/>
                </a:solidFill>
                <a:latin typeface="Amazon Ember"/>
              </a:defRPr>
            </a:lvl1pPr>
          </a:lstStyle>
          <a:p>
            <a:pPr defTabSz="457152">
              <a:defRPr/>
            </a:pPr>
            <a:r>
              <a:rPr lang="en-US" sz="1125" dirty="0"/>
              <a:t>S3 One Zone-IA</a:t>
            </a:r>
          </a:p>
        </p:txBody>
      </p:sp>
      <p:sp>
        <p:nvSpPr>
          <p:cNvPr id="95" name="TextBox 94">
            <a:extLst>
              <a:ext uri="{FF2B5EF4-FFF2-40B4-BE49-F238E27FC236}">
                <a16:creationId xmlns:a16="http://schemas.microsoft.com/office/drawing/2014/main" id="{5BBF73B7-B4F4-46DA-A738-CC972EABAEF1}"/>
              </a:ext>
            </a:extLst>
          </p:cNvPr>
          <p:cNvSpPr txBox="1"/>
          <p:nvPr/>
        </p:nvSpPr>
        <p:spPr>
          <a:xfrm>
            <a:off x="6746205" y="3142129"/>
            <a:ext cx="1557802" cy="354330"/>
          </a:xfrm>
          <a:prstGeom prst="rect">
            <a:avLst/>
          </a:prstGeom>
          <a:noFill/>
        </p:spPr>
        <p:txBody>
          <a:bodyPr wrap="square" rtlCol="0" anchor="ctr" anchorCtr="0">
            <a:noAutofit/>
          </a:bodyPr>
          <a:lstStyle>
            <a:defPPr>
              <a:defRPr lang="en-US"/>
            </a:defPPr>
            <a:lvl1pPr defTabSz="731502">
              <a:lnSpc>
                <a:spcPct val="90000"/>
              </a:lnSpc>
              <a:defRPr sz="1400">
                <a:solidFill>
                  <a:srgbClr val="FFFFFF"/>
                </a:solidFill>
                <a:latin typeface="Amazon Ember"/>
              </a:defRPr>
            </a:lvl1pPr>
          </a:lstStyle>
          <a:p>
            <a:pPr defTabSz="457152">
              <a:defRPr/>
            </a:pPr>
            <a:r>
              <a:rPr lang="en-US" sz="1125" dirty="0"/>
              <a:t>S3 Standard-IA</a:t>
            </a:r>
          </a:p>
        </p:txBody>
      </p:sp>
      <p:sp>
        <p:nvSpPr>
          <p:cNvPr id="128" name="Content Placeholder 15">
            <a:extLst>
              <a:ext uri="{FF2B5EF4-FFF2-40B4-BE49-F238E27FC236}">
                <a16:creationId xmlns:a16="http://schemas.microsoft.com/office/drawing/2014/main" id="{F5D8FDBD-47EF-414A-AD1D-8CD83B5A6C60}"/>
              </a:ext>
            </a:extLst>
          </p:cNvPr>
          <p:cNvSpPr txBox="1">
            <a:spLocks/>
          </p:cNvSpPr>
          <p:nvPr/>
        </p:nvSpPr>
        <p:spPr>
          <a:xfrm>
            <a:off x="313583" y="773261"/>
            <a:ext cx="2163312" cy="1691204"/>
          </a:xfrm>
          <a:prstGeom prst="rect">
            <a:avLst/>
          </a:prstGeom>
          <a:solidFill>
            <a:srgbClr val="222E3D"/>
          </a:solidFill>
          <a:ln w="15875">
            <a:solidFill>
              <a:srgbClr val="BF319B"/>
            </a:solidFill>
          </a:ln>
          <a:effectLst>
            <a:outerShdw blurRad="889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50" tIns="171450" rIns="0" bIns="0" numCol="1" spcCol="0" rtlCol="0" fromWordArt="0" anchor="t" anchorCtr="0" forceAA="0" compatLnSpc="1">
            <a:prstTxWarp prst="textNoShape">
              <a:avLst/>
            </a:prstTxWarp>
            <a:noAutofit/>
          </a:bodyPr>
          <a:lstStyle>
            <a:defPPr>
              <a:defRPr lang="en-US"/>
            </a:defPPr>
            <a:lvl1pPr fontAlgn="base">
              <a:lnSpc>
                <a:spcPct val="90000"/>
              </a:lnSpc>
              <a:spcBef>
                <a:spcPct val="0"/>
              </a:spcBef>
              <a:spcAft>
                <a:spcPct val="0"/>
              </a:spcAft>
              <a:defRPr sz="1800" b="0">
                <a:solidFill>
                  <a:srgbClr val="FF9A08"/>
                </a:solidFill>
                <a:ea typeface="Amazon Ember Medium"/>
                <a:cs typeface="Amazon Ember Medium"/>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03">
              <a:defRPr/>
            </a:pPr>
            <a:r>
              <a:rPr lang="en-US" sz="1500" dirty="0">
                <a:latin typeface="Amazon Ember"/>
                <a:sym typeface="Amazon Ember Medium"/>
              </a:rPr>
              <a:t>Block storage</a:t>
            </a:r>
          </a:p>
        </p:txBody>
      </p:sp>
      <p:grpSp>
        <p:nvGrpSpPr>
          <p:cNvPr id="3" name="Group 2">
            <a:extLst>
              <a:ext uri="{FF2B5EF4-FFF2-40B4-BE49-F238E27FC236}">
                <a16:creationId xmlns:a16="http://schemas.microsoft.com/office/drawing/2014/main" id="{287514B3-8401-4AF2-864E-73A18E21D019}"/>
              </a:ext>
            </a:extLst>
          </p:cNvPr>
          <p:cNvGrpSpPr/>
          <p:nvPr/>
        </p:nvGrpSpPr>
        <p:grpSpPr>
          <a:xfrm>
            <a:off x="6622625" y="773263"/>
            <a:ext cx="2316753" cy="1506236"/>
            <a:chOff x="10598984" y="1237218"/>
            <a:chExt cx="3706805" cy="2409977"/>
          </a:xfrm>
        </p:grpSpPr>
        <p:sp>
          <p:nvSpPr>
            <p:cNvPr id="165" name="Content Placeholder 15">
              <a:extLst>
                <a:ext uri="{FF2B5EF4-FFF2-40B4-BE49-F238E27FC236}">
                  <a16:creationId xmlns:a16="http://schemas.microsoft.com/office/drawing/2014/main" id="{8470BD3E-1857-43C8-B140-AB15DCAE73C1}"/>
                </a:ext>
              </a:extLst>
            </p:cNvPr>
            <p:cNvSpPr txBox="1">
              <a:spLocks/>
            </p:cNvSpPr>
            <p:nvPr/>
          </p:nvSpPr>
          <p:spPr>
            <a:xfrm>
              <a:off x="10598984" y="1237218"/>
              <a:ext cx="3706805" cy="2409977"/>
            </a:xfrm>
            <a:prstGeom prst="rect">
              <a:avLst/>
            </a:prstGeom>
            <a:solidFill>
              <a:srgbClr val="222E3D"/>
            </a:solidFill>
            <a:ln w="15875">
              <a:solidFill>
                <a:srgbClr val="BF319B"/>
              </a:solidFill>
            </a:ln>
            <a:effectLst>
              <a:outerShdw blurRad="889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50" tIns="171450" rIns="0" bIns="0"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85703"/>
              <a:r>
                <a:rPr lang="en-US" sz="1500" b="0" dirty="0">
                  <a:solidFill>
                    <a:srgbClr val="FF9A08"/>
                  </a:solidFill>
                  <a:latin typeface="Amazon Ember"/>
                  <a:ea typeface="Amazon Ember Medium"/>
                  <a:cs typeface="Amazon Ember Medium"/>
                  <a:sym typeface="Amazon Ember Medium"/>
                </a:rPr>
                <a:t>File storage</a:t>
              </a:r>
            </a:p>
          </p:txBody>
        </p:sp>
        <p:sp>
          <p:nvSpPr>
            <p:cNvPr id="166" name="TextBox 165">
              <a:extLst>
                <a:ext uri="{FF2B5EF4-FFF2-40B4-BE49-F238E27FC236}">
                  <a16:creationId xmlns:a16="http://schemas.microsoft.com/office/drawing/2014/main" id="{1D1C8609-451E-448B-90E6-E999E2D91F3C}"/>
                </a:ext>
              </a:extLst>
            </p:cNvPr>
            <p:cNvSpPr txBox="1"/>
            <p:nvPr/>
          </p:nvSpPr>
          <p:spPr>
            <a:xfrm>
              <a:off x="10766232" y="1842202"/>
              <a:ext cx="2492483" cy="566928"/>
            </a:xfrm>
            <a:prstGeom prst="rect">
              <a:avLst/>
            </a:prstGeom>
            <a:noFill/>
          </p:spPr>
          <p:txBody>
            <a:bodyPr wrap="square" rtlCol="0" anchor="ctr" anchorCtr="0">
              <a:noAutofit/>
            </a:bodyPr>
            <a:lstStyle/>
            <a:p>
              <a:pPr defTabSz="457152">
                <a:lnSpc>
                  <a:spcPct val="90000"/>
                </a:lnSpc>
              </a:pPr>
              <a:r>
                <a:rPr lang="en-US" sz="1125" dirty="0">
                  <a:solidFill>
                    <a:srgbClr val="FFFFFF"/>
                  </a:solidFill>
                  <a:latin typeface="Amazon Ember"/>
                </a:rPr>
                <a:t>EFS Standard</a:t>
              </a:r>
            </a:p>
          </p:txBody>
        </p:sp>
        <p:sp>
          <p:nvSpPr>
            <p:cNvPr id="167" name="TextBox 166">
              <a:extLst>
                <a:ext uri="{FF2B5EF4-FFF2-40B4-BE49-F238E27FC236}">
                  <a16:creationId xmlns:a16="http://schemas.microsoft.com/office/drawing/2014/main" id="{D7E5D244-48E2-43C4-8BE3-61C419E7D56D}"/>
                </a:ext>
              </a:extLst>
            </p:cNvPr>
            <p:cNvSpPr txBox="1"/>
            <p:nvPr/>
          </p:nvSpPr>
          <p:spPr>
            <a:xfrm>
              <a:off x="10766232" y="2221261"/>
              <a:ext cx="2894483" cy="575744"/>
            </a:xfrm>
            <a:prstGeom prst="rect">
              <a:avLst/>
            </a:prstGeom>
            <a:noFill/>
          </p:spPr>
          <p:txBody>
            <a:bodyPr wrap="square" rtlCol="0" anchor="ctr" anchorCtr="0">
              <a:noAutofit/>
            </a:bodyPr>
            <a:lstStyle>
              <a:defPPr>
                <a:defRPr lang="en-US"/>
              </a:defPPr>
              <a:lvl1pPr defTabSz="731502">
                <a:lnSpc>
                  <a:spcPct val="90000"/>
                </a:lnSpc>
                <a:defRPr sz="1800">
                  <a:solidFill>
                    <a:schemeClr val="tx1">
                      <a:lumMod val="50000"/>
                    </a:schemeClr>
                  </a:solidFill>
                  <a:latin typeface="Amazon Ember"/>
                </a:defRPr>
              </a:lvl1pPr>
            </a:lstStyle>
            <a:p>
              <a:pPr defTabSz="457171">
                <a:defRPr/>
              </a:pPr>
              <a:r>
                <a:rPr lang="en-US" sz="1125" dirty="0">
                  <a:solidFill>
                    <a:schemeClr val="bg1"/>
                  </a:solidFill>
                </a:rPr>
                <a:t>EFS Infrequent Access</a:t>
              </a:r>
            </a:p>
          </p:txBody>
        </p:sp>
        <p:grpSp>
          <p:nvGrpSpPr>
            <p:cNvPr id="168" name="Graphic 298">
              <a:extLst>
                <a:ext uri="{FF2B5EF4-FFF2-40B4-BE49-F238E27FC236}">
                  <a16:creationId xmlns:a16="http://schemas.microsoft.com/office/drawing/2014/main" id="{D9C54EC1-089B-489D-9645-E76BDC29F26F}"/>
                </a:ext>
              </a:extLst>
            </p:cNvPr>
            <p:cNvGrpSpPr/>
            <p:nvPr/>
          </p:nvGrpSpPr>
          <p:grpSpPr>
            <a:xfrm>
              <a:off x="13552012" y="1319689"/>
              <a:ext cx="631814" cy="485056"/>
              <a:chOff x="6323768" y="4090825"/>
              <a:chExt cx="784820" cy="602526"/>
            </a:xfrm>
            <a:effectLst/>
          </p:grpSpPr>
          <p:sp>
            <p:nvSpPr>
              <p:cNvPr id="172" name="Freeform: Shape 171">
                <a:extLst>
                  <a:ext uri="{FF2B5EF4-FFF2-40B4-BE49-F238E27FC236}">
                    <a16:creationId xmlns:a16="http://schemas.microsoft.com/office/drawing/2014/main" id="{12DCDA1D-3051-476B-A396-0FA2BD1FD2EC}"/>
                  </a:ext>
                </a:extLst>
              </p:cNvPr>
              <p:cNvSpPr/>
              <p:nvPr/>
            </p:nvSpPr>
            <p:spPr>
              <a:xfrm>
                <a:off x="6878323" y="4090825"/>
                <a:ext cx="230265" cy="268642"/>
              </a:xfrm>
              <a:custGeom>
                <a:avLst/>
                <a:gdLst>
                  <a:gd name="connsiteX0" fmla="*/ 33261 w 230265"/>
                  <a:gd name="connsiteY0" fmla="*/ 35179 h 268642"/>
                  <a:gd name="connsiteX1" fmla="*/ 46693 w 230265"/>
                  <a:gd name="connsiteY1" fmla="*/ 33261 h 268642"/>
                  <a:gd name="connsiteX2" fmla="*/ 211716 w 230265"/>
                  <a:gd name="connsiteY2" fmla="*/ 219391 h 268642"/>
                  <a:gd name="connsiteX3" fmla="*/ 211716 w 230265"/>
                  <a:gd name="connsiteY3" fmla="*/ 238580 h 268642"/>
                </a:gdLst>
                <a:ahLst/>
                <a:cxnLst>
                  <a:cxn ang="0">
                    <a:pos x="connsiteX0" y="connsiteY0"/>
                  </a:cxn>
                  <a:cxn ang="0">
                    <a:pos x="connsiteX1" y="connsiteY1"/>
                  </a:cxn>
                  <a:cxn ang="0">
                    <a:pos x="connsiteX2" y="connsiteY2"/>
                  </a:cxn>
                  <a:cxn ang="0">
                    <a:pos x="connsiteX3" y="connsiteY3"/>
                  </a:cxn>
                </a:cxnLst>
                <a:rect l="l" t="t" r="r" b="b"/>
                <a:pathLst>
                  <a:path w="230265" h="268642">
                    <a:moveTo>
                      <a:pt x="33261" y="35179"/>
                    </a:moveTo>
                    <a:lnTo>
                      <a:pt x="46693" y="33261"/>
                    </a:lnTo>
                    <a:lnTo>
                      <a:pt x="211716" y="219391"/>
                    </a:lnTo>
                    <a:lnTo>
                      <a:pt x="211716" y="238580"/>
                    </a:lnTo>
                  </a:path>
                </a:pathLst>
              </a:custGeom>
              <a:grpFill/>
              <a:ln w="1905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591"/>
                <a:endParaRPr lang="en-US" sz="844" dirty="0">
                  <a:solidFill>
                    <a:prstClr val="white"/>
                  </a:solidFill>
                  <a:latin typeface="Arial"/>
                </a:endParaRPr>
              </a:p>
            </p:txBody>
          </p:sp>
          <p:sp>
            <p:nvSpPr>
              <p:cNvPr id="173" name="Freeform: Shape 172">
                <a:extLst>
                  <a:ext uri="{FF2B5EF4-FFF2-40B4-BE49-F238E27FC236}">
                    <a16:creationId xmlns:a16="http://schemas.microsoft.com/office/drawing/2014/main" id="{97427094-5C8E-4675-9EFA-F3537E61BBC8}"/>
                  </a:ext>
                </a:extLst>
              </p:cNvPr>
              <p:cNvSpPr/>
              <p:nvPr/>
            </p:nvSpPr>
            <p:spPr>
              <a:xfrm>
                <a:off x="6323768" y="4090825"/>
                <a:ext cx="498908" cy="268642"/>
              </a:xfrm>
              <a:custGeom>
                <a:avLst/>
                <a:gdLst>
                  <a:gd name="connsiteX0" fmla="*/ 33261 w 498908"/>
                  <a:gd name="connsiteY0" fmla="*/ 238580 h 268642"/>
                  <a:gd name="connsiteX1" fmla="*/ 33261 w 498908"/>
                  <a:gd name="connsiteY1" fmla="*/ 219391 h 268642"/>
                  <a:gd name="connsiteX2" fmla="*/ 194446 w 498908"/>
                  <a:gd name="connsiteY2" fmla="*/ 33261 h 268642"/>
                  <a:gd name="connsiteX3" fmla="*/ 476521 w 498908"/>
                  <a:gd name="connsiteY3" fmla="*/ 33261 h 268642"/>
                </a:gdLst>
                <a:ahLst/>
                <a:cxnLst>
                  <a:cxn ang="0">
                    <a:pos x="connsiteX0" y="connsiteY0"/>
                  </a:cxn>
                  <a:cxn ang="0">
                    <a:pos x="connsiteX1" y="connsiteY1"/>
                  </a:cxn>
                  <a:cxn ang="0">
                    <a:pos x="connsiteX2" y="connsiteY2"/>
                  </a:cxn>
                  <a:cxn ang="0">
                    <a:pos x="connsiteX3" y="connsiteY3"/>
                  </a:cxn>
                </a:cxnLst>
                <a:rect l="l" t="t" r="r" b="b"/>
                <a:pathLst>
                  <a:path w="498908" h="268642">
                    <a:moveTo>
                      <a:pt x="33261" y="238580"/>
                    </a:moveTo>
                    <a:lnTo>
                      <a:pt x="33261" y="219391"/>
                    </a:lnTo>
                    <a:lnTo>
                      <a:pt x="194446" y="33261"/>
                    </a:lnTo>
                    <a:lnTo>
                      <a:pt x="476521" y="33261"/>
                    </a:lnTo>
                  </a:path>
                </a:pathLst>
              </a:custGeom>
              <a:grpFill/>
              <a:ln w="1905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591"/>
                <a:endParaRPr lang="en-US" sz="844" dirty="0">
                  <a:solidFill>
                    <a:prstClr val="white"/>
                  </a:solidFill>
                  <a:latin typeface="Arial"/>
                </a:endParaRPr>
              </a:p>
            </p:txBody>
          </p:sp>
          <p:sp>
            <p:nvSpPr>
              <p:cNvPr id="174" name="Freeform: Shape 173">
                <a:extLst>
                  <a:ext uri="{FF2B5EF4-FFF2-40B4-BE49-F238E27FC236}">
                    <a16:creationId xmlns:a16="http://schemas.microsoft.com/office/drawing/2014/main" id="{03D87714-341B-4CBC-A1CE-D892FFAD41A3}"/>
                  </a:ext>
                </a:extLst>
              </p:cNvPr>
              <p:cNvSpPr/>
              <p:nvPr/>
            </p:nvSpPr>
            <p:spPr>
              <a:xfrm>
                <a:off x="6527158" y="4428547"/>
                <a:ext cx="383775" cy="172699"/>
              </a:xfrm>
              <a:custGeom>
                <a:avLst/>
                <a:gdLst>
                  <a:gd name="connsiteX0" fmla="*/ 321092 w 383775"/>
                  <a:gd name="connsiteY0" fmla="*/ 140718 h 172698"/>
                  <a:gd name="connsiteX1" fmla="*/ 71638 w 383775"/>
                  <a:gd name="connsiteY1" fmla="*/ 140718 h 172698"/>
                  <a:gd name="connsiteX2" fmla="*/ 33261 w 383775"/>
                  <a:gd name="connsiteY2" fmla="*/ 102340 h 172698"/>
                  <a:gd name="connsiteX3" fmla="*/ 33261 w 383775"/>
                  <a:gd name="connsiteY3" fmla="*/ 71638 h 172698"/>
                  <a:gd name="connsiteX4" fmla="*/ 71638 w 383775"/>
                  <a:gd name="connsiteY4" fmla="*/ 33261 h 172698"/>
                  <a:gd name="connsiteX5" fmla="*/ 321092 w 383775"/>
                  <a:gd name="connsiteY5" fmla="*/ 33261 h 172698"/>
                  <a:gd name="connsiteX6" fmla="*/ 359470 w 383775"/>
                  <a:gd name="connsiteY6" fmla="*/ 71638 h 172698"/>
                  <a:gd name="connsiteX7" fmla="*/ 359470 w 383775"/>
                  <a:gd name="connsiteY7" fmla="*/ 102340 h 172698"/>
                  <a:gd name="connsiteX8" fmla="*/ 321092 w 383775"/>
                  <a:gd name="connsiteY8" fmla="*/ 140718 h 17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775" h="172698">
                    <a:moveTo>
                      <a:pt x="321092" y="140718"/>
                    </a:moveTo>
                    <a:lnTo>
                      <a:pt x="71638" y="140718"/>
                    </a:lnTo>
                    <a:cubicBezTo>
                      <a:pt x="50531" y="140718"/>
                      <a:pt x="33261" y="123448"/>
                      <a:pt x="33261" y="102340"/>
                    </a:cubicBezTo>
                    <a:lnTo>
                      <a:pt x="33261" y="71638"/>
                    </a:lnTo>
                    <a:cubicBezTo>
                      <a:pt x="33261" y="50530"/>
                      <a:pt x="50531" y="33261"/>
                      <a:pt x="71638" y="33261"/>
                    </a:cubicBezTo>
                    <a:lnTo>
                      <a:pt x="321092" y="33261"/>
                    </a:lnTo>
                    <a:cubicBezTo>
                      <a:pt x="342200" y="33261"/>
                      <a:pt x="359470" y="50530"/>
                      <a:pt x="359470" y="71638"/>
                    </a:cubicBezTo>
                    <a:lnTo>
                      <a:pt x="359470" y="102340"/>
                    </a:lnTo>
                    <a:cubicBezTo>
                      <a:pt x="361389" y="123448"/>
                      <a:pt x="342200" y="140718"/>
                      <a:pt x="321092" y="140718"/>
                    </a:cubicBezTo>
                    <a:close/>
                  </a:path>
                </a:pathLst>
              </a:custGeom>
              <a:grpFill/>
              <a:ln w="19050" cap="rnd">
                <a:solidFill>
                  <a:schemeClr val="tx1"/>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591"/>
                <a:endParaRPr lang="en-US" sz="844" dirty="0">
                  <a:solidFill>
                    <a:prstClr val="white"/>
                  </a:solidFill>
                  <a:latin typeface="Arial"/>
                </a:endParaRPr>
              </a:p>
            </p:txBody>
          </p:sp>
          <p:sp>
            <p:nvSpPr>
              <p:cNvPr id="175" name="Freeform: Shape 174">
                <a:extLst>
                  <a:ext uri="{FF2B5EF4-FFF2-40B4-BE49-F238E27FC236}">
                    <a16:creationId xmlns:a16="http://schemas.microsoft.com/office/drawing/2014/main" id="{6F58F857-9859-4649-BDA4-674EA2CEC334}"/>
                  </a:ext>
                </a:extLst>
              </p:cNvPr>
              <p:cNvSpPr/>
              <p:nvPr/>
            </p:nvSpPr>
            <p:spPr>
              <a:xfrm>
                <a:off x="6607762" y="4635785"/>
                <a:ext cx="230265" cy="57566"/>
              </a:xfrm>
              <a:custGeom>
                <a:avLst/>
                <a:gdLst>
                  <a:gd name="connsiteX0" fmla="*/ 33261 w 230265"/>
                  <a:gd name="connsiteY0" fmla="*/ 33261 h 57566"/>
                  <a:gd name="connsiteX1" fmla="*/ 200203 w 230265"/>
                  <a:gd name="connsiteY1" fmla="*/ 33261 h 57566"/>
                </a:gdLst>
                <a:ahLst/>
                <a:cxnLst>
                  <a:cxn ang="0">
                    <a:pos x="connsiteX0" y="connsiteY0"/>
                  </a:cxn>
                  <a:cxn ang="0">
                    <a:pos x="connsiteX1" y="connsiteY1"/>
                  </a:cxn>
                </a:cxnLst>
                <a:rect l="l" t="t" r="r" b="b"/>
                <a:pathLst>
                  <a:path w="230265" h="57566">
                    <a:moveTo>
                      <a:pt x="33261" y="33261"/>
                    </a:moveTo>
                    <a:lnTo>
                      <a:pt x="200203" y="33261"/>
                    </a:lnTo>
                  </a:path>
                </a:pathLst>
              </a:custGeom>
              <a:grpFill/>
              <a:ln w="19050" cap="rnd">
                <a:solidFill>
                  <a:schemeClr val="tx2"/>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428591"/>
                <a:endParaRPr lang="en-US" sz="844" dirty="0">
                  <a:solidFill>
                    <a:prstClr val="white"/>
                  </a:solidFill>
                  <a:latin typeface="Arial"/>
                </a:endParaRPr>
              </a:p>
            </p:txBody>
          </p:sp>
        </p:grpSp>
      </p:grpSp>
      <p:sp>
        <p:nvSpPr>
          <p:cNvPr id="142" name="Oval 141">
            <a:extLst>
              <a:ext uri="{FF2B5EF4-FFF2-40B4-BE49-F238E27FC236}">
                <a16:creationId xmlns:a16="http://schemas.microsoft.com/office/drawing/2014/main" id="{190AF154-9421-C24E-B35C-C0236EF8E2C4}"/>
              </a:ext>
            </a:extLst>
          </p:cNvPr>
          <p:cNvSpPr/>
          <p:nvPr/>
        </p:nvSpPr>
        <p:spPr bwMode="auto">
          <a:xfrm>
            <a:off x="2650646" y="1077141"/>
            <a:ext cx="2135128" cy="2135128"/>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395C6640-2CF0-6E4F-9EFE-376EFF383E8D}"/>
              </a:ext>
            </a:extLst>
          </p:cNvPr>
          <p:cNvSpPr/>
          <p:nvPr/>
        </p:nvSpPr>
        <p:spPr bwMode="auto">
          <a:xfrm>
            <a:off x="3500739" y="2250757"/>
            <a:ext cx="2135128" cy="2135128"/>
          </a:xfrm>
          <a:prstGeom prst="ellipse">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4115DE2C-AE40-F148-8E2A-D7EF608B6DB9}"/>
              </a:ext>
            </a:extLst>
          </p:cNvPr>
          <p:cNvSpPr/>
          <p:nvPr/>
        </p:nvSpPr>
        <p:spPr bwMode="auto">
          <a:xfrm>
            <a:off x="4350832" y="1077141"/>
            <a:ext cx="2135128" cy="2135128"/>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2FC9A3EA-7383-C641-B2FC-027F68EA3303}"/>
              </a:ext>
            </a:extLst>
          </p:cNvPr>
          <p:cNvSpPr/>
          <p:nvPr/>
        </p:nvSpPr>
        <p:spPr>
          <a:xfrm rot="13020712">
            <a:off x="2586852" y="653342"/>
            <a:ext cx="2676514" cy="2982723"/>
          </a:xfrm>
          <a:prstGeom prst="rect">
            <a:avLst/>
          </a:prstGeom>
          <a:noFill/>
        </p:spPr>
        <p:txBody>
          <a:bodyPr spcFirstLastPara="1" wrap="none" lIns="91440" tIns="45720" rIns="91440" bIns="45720" numCol="1">
            <a:prstTxWarp prst="textCircle">
              <a:avLst/>
            </a:prstTxWarp>
            <a:spAutoFit/>
          </a:bodyPr>
          <a:lstStyle/>
          <a:p>
            <a:pPr algn="ctr" defTabSz="457152"/>
            <a:r>
              <a:rPr lang="en-US" sz="1250" spc="50" dirty="0">
                <a:ln w="0"/>
                <a:solidFill>
                  <a:srgbClr val="FF9900"/>
                </a:solidFill>
                <a:latin typeface="Amazon Ember"/>
              </a:rPr>
              <a:t>Re-host</a:t>
            </a:r>
          </a:p>
        </p:txBody>
      </p:sp>
      <p:sp>
        <p:nvSpPr>
          <p:cNvPr id="196" name="Rectangle 195">
            <a:extLst>
              <a:ext uri="{FF2B5EF4-FFF2-40B4-BE49-F238E27FC236}">
                <a16:creationId xmlns:a16="http://schemas.microsoft.com/office/drawing/2014/main" id="{4F59331D-C5C4-FE4E-B087-29BC5DB5CD65}"/>
              </a:ext>
            </a:extLst>
          </p:cNvPr>
          <p:cNvSpPr/>
          <p:nvPr/>
        </p:nvSpPr>
        <p:spPr>
          <a:xfrm rot="19693155">
            <a:off x="3346644" y="884277"/>
            <a:ext cx="3284679" cy="2965360"/>
          </a:xfrm>
          <a:prstGeom prst="rect">
            <a:avLst/>
          </a:prstGeom>
          <a:noFill/>
        </p:spPr>
        <p:txBody>
          <a:bodyPr spcFirstLastPara="1" wrap="none" lIns="91440" tIns="45720" rIns="91440" bIns="45720" numCol="1">
            <a:prstTxWarp prst="textCircle">
              <a:avLst>
                <a:gd name="adj" fmla="val 10837603"/>
              </a:avLst>
            </a:prstTxWarp>
            <a:spAutoFit/>
          </a:bodyPr>
          <a:lstStyle/>
          <a:p>
            <a:pPr algn="ctr" defTabSz="457152"/>
            <a:r>
              <a:rPr lang="en-US" sz="1250" spc="50" dirty="0">
                <a:ln w="0"/>
                <a:solidFill>
                  <a:srgbClr val="FF9900"/>
                </a:solidFill>
                <a:latin typeface="Amazon Ember"/>
              </a:rPr>
              <a:t>Re-platform</a:t>
            </a:r>
          </a:p>
        </p:txBody>
      </p:sp>
      <p:sp>
        <p:nvSpPr>
          <p:cNvPr id="197" name="Rectangle 196">
            <a:extLst>
              <a:ext uri="{FF2B5EF4-FFF2-40B4-BE49-F238E27FC236}">
                <a16:creationId xmlns:a16="http://schemas.microsoft.com/office/drawing/2014/main" id="{29F2E272-39F1-B34C-ACBE-47F526E820D0}"/>
              </a:ext>
            </a:extLst>
          </p:cNvPr>
          <p:cNvSpPr/>
          <p:nvPr/>
        </p:nvSpPr>
        <p:spPr>
          <a:xfrm>
            <a:off x="3937815" y="4023333"/>
            <a:ext cx="1270109" cy="553874"/>
          </a:xfrm>
          <a:prstGeom prst="rect">
            <a:avLst/>
          </a:prstGeom>
          <a:noFill/>
        </p:spPr>
        <p:txBody>
          <a:bodyPr spcFirstLastPara="1" wrap="none" lIns="91440" tIns="45720" rIns="91440" bIns="45720" numCol="1">
            <a:prstTxWarp prst="textArchDown">
              <a:avLst/>
            </a:prstTxWarp>
            <a:spAutoFit/>
          </a:bodyPr>
          <a:lstStyle/>
          <a:p>
            <a:pPr algn="ctr" defTabSz="457152"/>
            <a:r>
              <a:rPr lang="en-US" sz="1250" spc="50" dirty="0">
                <a:ln w="0"/>
                <a:solidFill>
                  <a:srgbClr val="FF9900"/>
                </a:solidFill>
                <a:latin typeface="Amazon Ember"/>
              </a:rPr>
              <a:t>Re-architect</a:t>
            </a:r>
          </a:p>
        </p:txBody>
      </p:sp>
      <p:sp>
        <p:nvSpPr>
          <p:cNvPr id="209" name="TextBox 208">
            <a:extLst>
              <a:ext uri="{FF2B5EF4-FFF2-40B4-BE49-F238E27FC236}">
                <a16:creationId xmlns:a16="http://schemas.microsoft.com/office/drawing/2014/main" id="{9343C879-94FD-7F4D-ACE4-09579B80E66E}"/>
              </a:ext>
            </a:extLst>
          </p:cNvPr>
          <p:cNvSpPr txBox="1"/>
          <p:nvPr/>
        </p:nvSpPr>
        <p:spPr>
          <a:xfrm>
            <a:off x="4667872" y="1591897"/>
            <a:ext cx="835766" cy="400110"/>
          </a:xfrm>
          <a:prstGeom prst="rect">
            <a:avLst/>
          </a:prstGeom>
          <a:noFill/>
        </p:spPr>
        <p:txBody>
          <a:bodyPr wrap="square" rtlCol="0">
            <a:spAutoFit/>
          </a:bodyPr>
          <a:lstStyle/>
          <a:p>
            <a:pPr algn="ctr" defTabSz="457152"/>
            <a:r>
              <a:rPr lang="en-US" sz="1000" dirty="0">
                <a:solidFill>
                  <a:srgbClr val="FFFFFF"/>
                </a:solidFill>
                <a:latin typeface="Amazon Ember"/>
              </a:rPr>
              <a:t>Amazon EFS</a:t>
            </a:r>
          </a:p>
        </p:txBody>
      </p:sp>
      <p:pic>
        <p:nvPicPr>
          <p:cNvPr id="213" name="Graphic 212">
            <a:extLst>
              <a:ext uri="{FF2B5EF4-FFF2-40B4-BE49-F238E27FC236}">
                <a16:creationId xmlns:a16="http://schemas.microsoft.com/office/drawing/2014/main" id="{D8EDFA5D-4EDD-F44D-8282-40AF1095B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27475" y="1224498"/>
            <a:ext cx="392855" cy="392855"/>
          </a:xfrm>
          <a:prstGeom prst="rect">
            <a:avLst/>
          </a:prstGeom>
        </p:spPr>
      </p:pic>
      <p:sp>
        <p:nvSpPr>
          <p:cNvPr id="214" name="TextBox 213">
            <a:extLst>
              <a:ext uri="{FF2B5EF4-FFF2-40B4-BE49-F238E27FC236}">
                <a16:creationId xmlns:a16="http://schemas.microsoft.com/office/drawing/2014/main" id="{54C3E744-A11F-0643-B24A-F3EB87B41194}"/>
              </a:ext>
            </a:extLst>
          </p:cNvPr>
          <p:cNvSpPr txBox="1"/>
          <p:nvPr/>
        </p:nvSpPr>
        <p:spPr>
          <a:xfrm>
            <a:off x="5291889" y="1580393"/>
            <a:ext cx="1130153" cy="393100"/>
          </a:xfrm>
          <a:prstGeom prst="rect">
            <a:avLst/>
          </a:prstGeom>
          <a:noFill/>
        </p:spPr>
        <p:txBody>
          <a:bodyPr wrap="square" rtlCol="0" anchor="ctr" anchorCtr="0">
            <a:noAutofit/>
          </a:bodyPr>
          <a:lstStyle/>
          <a:p>
            <a:pPr algn="ctr" defTabSz="457152">
              <a:lnSpc>
                <a:spcPct val="90000"/>
              </a:lnSpc>
            </a:pPr>
            <a:r>
              <a:rPr lang="en-US" sz="1000" dirty="0">
                <a:solidFill>
                  <a:srgbClr val="FFFFFF"/>
                </a:solidFill>
                <a:latin typeface="Amazon Ember"/>
              </a:rPr>
              <a:t>AWS Storage </a:t>
            </a:r>
            <a:br>
              <a:rPr lang="en-US" sz="1000" dirty="0">
                <a:solidFill>
                  <a:srgbClr val="FFFFFF"/>
                </a:solidFill>
                <a:latin typeface="Amazon Ember"/>
              </a:rPr>
            </a:br>
            <a:r>
              <a:rPr lang="en-US" sz="1000" dirty="0">
                <a:solidFill>
                  <a:srgbClr val="FFFFFF"/>
                </a:solidFill>
                <a:latin typeface="Amazon Ember"/>
              </a:rPr>
              <a:t>Gateway Family</a:t>
            </a:r>
          </a:p>
        </p:txBody>
      </p:sp>
      <p:pic>
        <p:nvPicPr>
          <p:cNvPr id="217" name="Graphic 216">
            <a:extLst>
              <a:ext uri="{FF2B5EF4-FFF2-40B4-BE49-F238E27FC236}">
                <a16:creationId xmlns:a16="http://schemas.microsoft.com/office/drawing/2014/main" id="{00B93D7C-867D-984E-9E14-670374830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8598" y="1257430"/>
            <a:ext cx="338856" cy="338856"/>
          </a:xfrm>
          <a:prstGeom prst="rect">
            <a:avLst/>
          </a:prstGeom>
        </p:spPr>
      </p:pic>
      <p:sp>
        <p:nvSpPr>
          <p:cNvPr id="218" name="TextBox 217">
            <a:extLst>
              <a:ext uri="{FF2B5EF4-FFF2-40B4-BE49-F238E27FC236}">
                <a16:creationId xmlns:a16="http://schemas.microsoft.com/office/drawing/2014/main" id="{63EEF9AC-ECFB-7944-9334-1AFEB8D51C07}"/>
              </a:ext>
            </a:extLst>
          </p:cNvPr>
          <p:cNvSpPr txBox="1"/>
          <p:nvPr/>
        </p:nvSpPr>
        <p:spPr>
          <a:xfrm>
            <a:off x="4019863" y="3874658"/>
            <a:ext cx="1096881" cy="246221"/>
          </a:xfrm>
          <a:prstGeom prst="rect">
            <a:avLst/>
          </a:prstGeom>
          <a:noFill/>
        </p:spPr>
        <p:txBody>
          <a:bodyPr wrap="square" rtlCol="0">
            <a:spAutoFit/>
          </a:bodyPr>
          <a:lstStyle/>
          <a:p>
            <a:pPr algn="ctr" defTabSz="457152"/>
            <a:r>
              <a:rPr lang="en-US" sz="1000" dirty="0">
                <a:solidFill>
                  <a:srgbClr val="FFFFFF"/>
                </a:solidFill>
                <a:latin typeface="Amazon Ember"/>
              </a:rPr>
              <a:t>Amazon S3</a:t>
            </a:r>
          </a:p>
        </p:txBody>
      </p:sp>
      <p:pic>
        <p:nvPicPr>
          <p:cNvPr id="219" name="Graphic 218">
            <a:extLst>
              <a:ext uri="{FF2B5EF4-FFF2-40B4-BE49-F238E27FC236}">
                <a16:creationId xmlns:a16="http://schemas.microsoft.com/office/drawing/2014/main" id="{C05818C5-ECC4-B841-91B2-610FBBA933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3042" y="3430152"/>
            <a:ext cx="405408" cy="422300"/>
          </a:xfrm>
          <a:prstGeom prst="rect">
            <a:avLst/>
          </a:prstGeom>
        </p:spPr>
      </p:pic>
      <p:sp>
        <p:nvSpPr>
          <p:cNvPr id="228" name="TextBox 227">
            <a:extLst>
              <a:ext uri="{FF2B5EF4-FFF2-40B4-BE49-F238E27FC236}">
                <a16:creationId xmlns:a16="http://schemas.microsoft.com/office/drawing/2014/main" id="{DF14D02B-3B68-9D4D-931D-74A400690D23}"/>
              </a:ext>
            </a:extLst>
          </p:cNvPr>
          <p:cNvSpPr txBox="1"/>
          <p:nvPr/>
        </p:nvSpPr>
        <p:spPr>
          <a:xfrm>
            <a:off x="5335634" y="2153919"/>
            <a:ext cx="939618" cy="553998"/>
          </a:xfrm>
          <a:prstGeom prst="rect">
            <a:avLst/>
          </a:prstGeom>
          <a:noFill/>
        </p:spPr>
        <p:txBody>
          <a:bodyPr wrap="square" rtlCol="0">
            <a:spAutoFit/>
          </a:bodyPr>
          <a:lstStyle>
            <a:defPPr>
              <a:defRPr lang="en-US"/>
            </a:defPPr>
            <a:lvl1pPr algn="ctr" defTabSz="731502">
              <a:defRPr sz="1600">
                <a:solidFill>
                  <a:srgbClr val="FFFFFF"/>
                </a:solidFill>
                <a:latin typeface="Amazon Ember"/>
              </a:defRPr>
            </a:lvl1pPr>
          </a:lstStyle>
          <a:p>
            <a:pPr defTabSz="457171"/>
            <a:r>
              <a:rPr lang="en-US" sz="1000" dirty="0">
                <a:solidFill>
                  <a:schemeClr val="bg1"/>
                </a:solidFill>
              </a:rPr>
              <a:t>Amazon FSx for Windows File Server</a:t>
            </a:r>
          </a:p>
        </p:txBody>
      </p:sp>
      <p:sp>
        <p:nvSpPr>
          <p:cNvPr id="143" name="TextBox 142">
            <a:extLst>
              <a:ext uri="{FF2B5EF4-FFF2-40B4-BE49-F238E27FC236}">
                <a16:creationId xmlns:a16="http://schemas.microsoft.com/office/drawing/2014/main" id="{7554C95E-2B91-2147-A160-0780753F8462}"/>
              </a:ext>
            </a:extLst>
          </p:cNvPr>
          <p:cNvSpPr txBox="1"/>
          <p:nvPr/>
        </p:nvSpPr>
        <p:spPr>
          <a:xfrm>
            <a:off x="2650908" y="2369863"/>
            <a:ext cx="1104571" cy="246221"/>
          </a:xfrm>
          <a:prstGeom prst="rect">
            <a:avLst/>
          </a:prstGeom>
          <a:noFill/>
        </p:spPr>
        <p:txBody>
          <a:bodyPr wrap="square" rtlCol="0">
            <a:spAutoFit/>
          </a:bodyPr>
          <a:lstStyle/>
          <a:p>
            <a:pPr algn="ctr" defTabSz="457152"/>
            <a:r>
              <a:rPr lang="en-US" sz="1000" dirty="0">
                <a:solidFill>
                  <a:srgbClr val="FFFFFF"/>
                </a:solidFill>
                <a:latin typeface="Amazon Ember"/>
              </a:rPr>
              <a:t>Amazon EBS</a:t>
            </a:r>
          </a:p>
        </p:txBody>
      </p:sp>
      <p:pic>
        <p:nvPicPr>
          <p:cNvPr id="145" name="Graphic 144">
            <a:extLst>
              <a:ext uri="{FF2B5EF4-FFF2-40B4-BE49-F238E27FC236}">
                <a16:creationId xmlns:a16="http://schemas.microsoft.com/office/drawing/2014/main" id="{62108CED-5E35-5C41-8D37-D615B2AE59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90857" y="1970488"/>
            <a:ext cx="413154" cy="413154"/>
          </a:xfrm>
          <a:prstGeom prst="rect">
            <a:avLst/>
          </a:prstGeom>
        </p:spPr>
      </p:pic>
      <p:sp>
        <p:nvSpPr>
          <p:cNvPr id="147" name="TextBox 146">
            <a:extLst>
              <a:ext uri="{FF2B5EF4-FFF2-40B4-BE49-F238E27FC236}">
                <a16:creationId xmlns:a16="http://schemas.microsoft.com/office/drawing/2014/main" id="{C8C18EBC-0D06-2542-9670-2E58CC8ACDCA}"/>
              </a:ext>
            </a:extLst>
          </p:cNvPr>
          <p:cNvSpPr txBox="1"/>
          <p:nvPr/>
        </p:nvSpPr>
        <p:spPr>
          <a:xfrm>
            <a:off x="3337225" y="1839329"/>
            <a:ext cx="1104571" cy="246221"/>
          </a:xfrm>
          <a:prstGeom prst="rect">
            <a:avLst/>
          </a:prstGeom>
          <a:noFill/>
        </p:spPr>
        <p:txBody>
          <a:bodyPr wrap="square" rtlCol="0">
            <a:spAutoFit/>
          </a:bodyPr>
          <a:lstStyle/>
          <a:p>
            <a:pPr algn="ctr" defTabSz="457152"/>
            <a:r>
              <a:rPr lang="en-US" sz="1000" dirty="0">
                <a:solidFill>
                  <a:srgbClr val="FFFFFF"/>
                </a:solidFill>
                <a:latin typeface="Amazon Ember"/>
              </a:rPr>
              <a:t>Amazon EC2</a:t>
            </a:r>
          </a:p>
        </p:txBody>
      </p:sp>
      <p:pic>
        <p:nvPicPr>
          <p:cNvPr id="148" name="Graphic 147">
            <a:extLst>
              <a:ext uri="{FF2B5EF4-FFF2-40B4-BE49-F238E27FC236}">
                <a16:creationId xmlns:a16="http://schemas.microsoft.com/office/drawing/2014/main" id="{E3B538E7-71F2-3D4D-A32F-6DACB8F526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6160" y="1439693"/>
            <a:ext cx="413422" cy="413422"/>
          </a:xfrm>
          <a:prstGeom prst="rect">
            <a:avLst/>
          </a:prstGeom>
        </p:spPr>
      </p:pic>
      <p:pic>
        <p:nvPicPr>
          <p:cNvPr id="5" name="Graphic 4">
            <a:extLst>
              <a:ext uri="{FF2B5EF4-FFF2-40B4-BE49-F238E27FC236}">
                <a16:creationId xmlns:a16="http://schemas.microsoft.com/office/drawing/2014/main" id="{D7E159E9-DB70-4B49-BC90-98D23C85EB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13577" y="2421522"/>
            <a:ext cx="416054" cy="416054"/>
          </a:xfrm>
          <a:prstGeom prst="rect">
            <a:avLst/>
          </a:prstGeom>
        </p:spPr>
      </p:pic>
      <p:pic>
        <p:nvPicPr>
          <p:cNvPr id="7" name="Graphic 6">
            <a:extLst>
              <a:ext uri="{FF2B5EF4-FFF2-40B4-BE49-F238E27FC236}">
                <a16:creationId xmlns:a16="http://schemas.microsoft.com/office/drawing/2014/main" id="{8B8979DC-A831-614C-B07C-DE48740EECB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18387" y="1884139"/>
            <a:ext cx="374110" cy="374110"/>
          </a:xfrm>
          <a:prstGeom prst="rect">
            <a:avLst/>
          </a:prstGeom>
        </p:spPr>
      </p:pic>
      <p:grpSp>
        <p:nvGrpSpPr>
          <p:cNvPr id="198" name="Group 197">
            <a:extLst>
              <a:ext uri="{FF2B5EF4-FFF2-40B4-BE49-F238E27FC236}">
                <a16:creationId xmlns:a16="http://schemas.microsoft.com/office/drawing/2014/main" id="{B04ED0FF-3CF1-F74C-9822-6CA768D432FF}"/>
              </a:ext>
            </a:extLst>
          </p:cNvPr>
          <p:cNvGrpSpPr/>
          <p:nvPr/>
        </p:nvGrpSpPr>
        <p:grpSpPr>
          <a:xfrm>
            <a:off x="8476914" y="2647134"/>
            <a:ext cx="342284" cy="362998"/>
            <a:chOff x="-96112" y="3314471"/>
            <a:chExt cx="324832" cy="344490"/>
          </a:xfrm>
        </p:grpSpPr>
        <p:grpSp>
          <p:nvGrpSpPr>
            <p:cNvPr id="199" name="Group 198">
              <a:extLst>
                <a:ext uri="{FF2B5EF4-FFF2-40B4-BE49-F238E27FC236}">
                  <a16:creationId xmlns:a16="http://schemas.microsoft.com/office/drawing/2014/main" id="{A534A23D-0FAB-B14E-8ED1-A8FA26A1B81C}"/>
                </a:ext>
              </a:extLst>
            </p:cNvPr>
            <p:cNvGrpSpPr/>
            <p:nvPr/>
          </p:nvGrpSpPr>
          <p:grpSpPr>
            <a:xfrm>
              <a:off x="-96112" y="3314471"/>
              <a:ext cx="324832" cy="344490"/>
              <a:chOff x="775039" y="3476051"/>
              <a:chExt cx="414973" cy="406016"/>
            </a:xfrm>
          </p:grpSpPr>
          <p:sp>
            <p:nvSpPr>
              <p:cNvPr id="204" name="Freeform 5">
                <a:extLst>
                  <a:ext uri="{FF2B5EF4-FFF2-40B4-BE49-F238E27FC236}">
                    <a16:creationId xmlns:a16="http://schemas.microsoft.com/office/drawing/2014/main" id="{F9098179-3701-CB42-9B39-72E4151F5B46}"/>
                  </a:ext>
                </a:extLst>
              </p:cNvPr>
              <p:cNvSpPr>
                <a:spLocks/>
              </p:cNvSpPr>
              <p:nvPr/>
            </p:nvSpPr>
            <p:spPr bwMode="auto">
              <a:xfrm>
                <a:off x="830152" y="3524681"/>
                <a:ext cx="304745" cy="304746"/>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685703" eaLnBrk="1" fontAlgn="auto" latinLnBrk="0" hangingPunct="1">
                  <a:lnSpc>
                    <a:spcPct val="100000"/>
                  </a:lnSpc>
                  <a:spcBef>
                    <a:spcPts val="0"/>
                  </a:spcBef>
                  <a:spcAft>
                    <a:spcPts val="0"/>
                  </a:spcAft>
                  <a:buClrTx/>
                  <a:buSzTx/>
                  <a:buFontTx/>
                  <a:buNone/>
                  <a:tabLst/>
                  <a:defRPr/>
                </a:pPr>
                <a:endParaRPr kumimoji="0" lang="en-US" sz="563" b="1"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5" name="Line 6">
                <a:extLst>
                  <a:ext uri="{FF2B5EF4-FFF2-40B4-BE49-F238E27FC236}">
                    <a16:creationId xmlns:a16="http://schemas.microsoft.com/office/drawing/2014/main" id="{DCBBF8F0-5F4E-D841-89A1-10DA1DA373FC}"/>
                  </a:ext>
                </a:extLst>
              </p:cNvPr>
              <p:cNvSpPr>
                <a:spLocks noChangeShapeType="1"/>
              </p:cNvSpPr>
              <p:nvPr/>
            </p:nvSpPr>
            <p:spPr bwMode="auto">
              <a:xfrm>
                <a:off x="943621"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06" name="Line 7">
                <a:extLst>
                  <a:ext uri="{FF2B5EF4-FFF2-40B4-BE49-F238E27FC236}">
                    <a16:creationId xmlns:a16="http://schemas.microsoft.com/office/drawing/2014/main" id="{E62CF534-3D2C-6C40-976A-074F2AE755EB}"/>
                  </a:ext>
                </a:extLst>
              </p:cNvPr>
              <p:cNvSpPr>
                <a:spLocks noChangeShapeType="1"/>
              </p:cNvSpPr>
              <p:nvPr/>
            </p:nvSpPr>
            <p:spPr bwMode="auto">
              <a:xfrm>
                <a:off x="917686"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07" name="Line 8">
                <a:extLst>
                  <a:ext uri="{FF2B5EF4-FFF2-40B4-BE49-F238E27FC236}">
                    <a16:creationId xmlns:a16="http://schemas.microsoft.com/office/drawing/2014/main" id="{A546F64E-C067-CA4C-8B1A-E98016624C6F}"/>
                  </a:ext>
                </a:extLst>
              </p:cNvPr>
              <p:cNvSpPr>
                <a:spLocks noChangeShapeType="1"/>
              </p:cNvSpPr>
              <p:nvPr/>
            </p:nvSpPr>
            <p:spPr bwMode="auto">
              <a:xfrm>
                <a:off x="972799"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08" name="Line 9">
                <a:extLst>
                  <a:ext uri="{FF2B5EF4-FFF2-40B4-BE49-F238E27FC236}">
                    <a16:creationId xmlns:a16="http://schemas.microsoft.com/office/drawing/2014/main" id="{A08BA9ED-432D-C941-8DE2-E96DEB8A8939}"/>
                  </a:ext>
                </a:extLst>
              </p:cNvPr>
              <p:cNvSpPr>
                <a:spLocks noChangeShapeType="1"/>
              </p:cNvSpPr>
              <p:nvPr/>
            </p:nvSpPr>
            <p:spPr bwMode="auto">
              <a:xfrm>
                <a:off x="998735"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10" name="Line 10">
                <a:extLst>
                  <a:ext uri="{FF2B5EF4-FFF2-40B4-BE49-F238E27FC236}">
                    <a16:creationId xmlns:a16="http://schemas.microsoft.com/office/drawing/2014/main" id="{9BDF107D-8CA9-BD4A-9A37-BBDA4DCEE5BF}"/>
                  </a:ext>
                </a:extLst>
              </p:cNvPr>
              <p:cNvSpPr>
                <a:spLocks noChangeShapeType="1"/>
              </p:cNvSpPr>
              <p:nvPr/>
            </p:nvSpPr>
            <p:spPr bwMode="auto">
              <a:xfrm>
                <a:off x="1021429"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11" name="Line 11">
                <a:extLst>
                  <a:ext uri="{FF2B5EF4-FFF2-40B4-BE49-F238E27FC236}">
                    <a16:creationId xmlns:a16="http://schemas.microsoft.com/office/drawing/2014/main" id="{04BBAFED-C5F8-1040-88D1-29AF1EBE8D17}"/>
                  </a:ext>
                </a:extLst>
              </p:cNvPr>
              <p:cNvSpPr>
                <a:spLocks noChangeShapeType="1"/>
              </p:cNvSpPr>
              <p:nvPr/>
            </p:nvSpPr>
            <p:spPr bwMode="auto">
              <a:xfrm>
                <a:off x="1047364" y="3476051"/>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12" name="Line 12">
                <a:extLst>
                  <a:ext uri="{FF2B5EF4-FFF2-40B4-BE49-F238E27FC236}">
                    <a16:creationId xmlns:a16="http://schemas.microsoft.com/office/drawing/2014/main" id="{4BD64917-769A-8540-AB11-5361BB236362}"/>
                  </a:ext>
                </a:extLst>
              </p:cNvPr>
              <p:cNvSpPr>
                <a:spLocks noChangeShapeType="1"/>
              </p:cNvSpPr>
              <p:nvPr/>
            </p:nvSpPr>
            <p:spPr bwMode="auto">
              <a:xfrm>
                <a:off x="943621"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15" name="Line 13">
                <a:extLst>
                  <a:ext uri="{FF2B5EF4-FFF2-40B4-BE49-F238E27FC236}">
                    <a16:creationId xmlns:a16="http://schemas.microsoft.com/office/drawing/2014/main" id="{C61DDBF4-5DC3-2A43-A8AF-44E54BB5261A}"/>
                  </a:ext>
                </a:extLst>
              </p:cNvPr>
              <p:cNvSpPr>
                <a:spLocks noChangeShapeType="1"/>
              </p:cNvSpPr>
              <p:nvPr/>
            </p:nvSpPr>
            <p:spPr bwMode="auto">
              <a:xfrm>
                <a:off x="917686"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16" name="Line 14">
                <a:extLst>
                  <a:ext uri="{FF2B5EF4-FFF2-40B4-BE49-F238E27FC236}">
                    <a16:creationId xmlns:a16="http://schemas.microsoft.com/office/drawing/2014/main" id="{4C79D6DE-2EB5-6848-B4DE-C3A13AB4F513}"/>
                  </a:ext>
                </a:extLst>
              </p:cNvPr>
              <p:cNvSpPr>
                <a:spLocks noChangeShapeType="1"/>
              </p:cNvSpPr>
              <p:nvPr/>
            </p:nvSpPr>
            <p:spPr bwMode="auto">
              <a:xfrm>
                <a:off x="972799"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0" name="Line 15">
                <a:extLst>
                  <a:ext uri="{FF2B5EF4-FFF2-40B4-BE49-F238E27FC236}">
                    <a16:creationId xmlns:a16="http://schemas.microsoft.com/office/drawing/2014/main" id="{09213040-4A2F-0549-B98D-5D064C829058}"/>
                  </a:ext>
                </a:extLst>
              </p:cNvPr>
              <p:cNvSpPr>
                <a:spLocks noChangeShapeType="1"/>
              </p:cNvSpPr>
              <p:nvPr/>
            </p:nvSpPr>
            <p:spPr bwMode="auto">
              <a:xfrm>
                <a:off x="998735"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1" name="Line 16">
                <a:extLst>
                  <a:ext uri="{FF2B5EF4-FFF2-40B4-BE49-F238E27FC236}">
                    <a16:creationId xmlns:a16="http://schemas.microsoft.com/office/drawing/2014/main" id="{B4930B36-8B92-C042-A0E9-5AFAC65B1FBC}"/>
                  </a:ext>
                </a:extLst>
              </p:cNvPr>
              <p:cNvSpPr>
                <a:spLocks noChangeShapeType="1"/>
              </p:cNvSpPr>
              <p:nvPr/>
            </p:nvSpPr>
            <p:spPr bwMode="auto">
              <a:xfrm>
                <a:off x="1021429"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2" name="Line 17">
                <a:extLst>
                  <a:ext uri="{FF2B5EF4-FFF2-40B4-BE49-F238E27FC236}">
                    <a16:creationId xmlns:a16="http://schemas.microsoft.com/office/drawing/2014/main" id="{1DE3D7EA-E2E9-6642-8CED-D17E060C57A9}"/>
                  </a:ext>
                </a:extLst>
              </p:cNvPr>
              <p:cNvSpPr>
                <a:spLocks noChangeShapeType="1"/>
              </p:cNvSpPr>
              <p:nvPr/>
            </p:nvSpPr>
            <p:spPr bwMode="auto">
              <a:xfrm>
                <a:off x="1047364" y="3833437"/>
                <a:ext cx="0" cy="4863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3" name="Line 18">
                <a:extLst>
                  <a:ext uri="{FF2B5EF4-FFF2-40B4-BE49-F238E27FC236}">
                    <a16:creationId xmlns:a16="http://schemas.microsoft.com/office/drawing/2014/main" id="{3222293E-10E0-0A46-B78C-2DD67C3A2EFD}"/>
                  </a:ext>
                </a:extLst>
              </p:cNvPr>
              <p:cNvSpPr>
                <a:spLocks noChangeShapeType="1"/>
              </p:cNvSpPr>
              <p:nvPr/>
            </p:nvSpPr>
            <p:spPr bwMode="auto">
              <a:xfrm flipH="1">
                <a:off x="1138140" y="3638150"/>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4" name="Line 19">
                <a:extLst>
                  <a:ext uri="{FF2B5EF4-FFF2-40B4-BE49-F238E27FC236}">
                    <a16:creationId xmlns:a16="http://schemas.microsoft.com/office/drawing/2014/main" id="{7B3AD4A6-EEDF-264E-AA2B-F1B05405E55D}"/>
                  </a:ext>
                </a:extLst>
              </p:cNvPr>
              <p:cNvSpPr>
                <a:spLocks noChangeShapeType="1"/>
              </p:cNvSpPr>
              <p:nvPr/>
            </p:nvSpPr>
            <p:spPr bwMode="auto">
              <a:xfrm flipH="1">
                <a:off x="1138140" y="3612214"/>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25" name="Line 20">
                <a:extLst>
                  <a:ext uri="{FF2B5EF4-FFF2-40B4-BE49-F238E27FC236}">
                    <a16:creationId xmlns:a16="http://schemas.microsoft.com/office/drawing/2014/main" id="{D0E936EB-7F7B-7B4D-A175-56C404692CAA}"/>
                  </a:ext>
                </a:extLst>
              </p:cNvPr>
              <p:cNvSpPr>
                <a:spLocks noChangeShapeType="1"/>
              </p:cNvSpPr>
              <p:nvPr/>
            </p:nvSpPr>
            <p:spPr bwMode="auto">
              <a:xfrm flipH="1">
                <a:off x="1138140" y="3660844"/>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0" name="Line 21">
                <a:extLst>
                  <a:ext uri="{FF2B5EF4-FFF2-40B4-BE49-F238E27FC236}">
                    <a16:creationId xmlns:a16="http://schemas.microsoft.com/office/drawing/2014/main" id="{47E40B22-F35F-824D-B5A8-D1FFE01DC939}"/>
                  </a:ext>
                </a:extLst>
              </p:cNvPr>
              <p:cNvSpPr>
                <a:spLocks noChangeShapeType="1"/>
              </p:cNvSpPr>
              <p:nvPr/>
            </p:nvSpPr>
            <p:spPr bwMode="auto">
              <a:xfrm flipH="1">
                <a:off x="1138140" y="3686779"/>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1" name="Line 22">
                <a:extLst>
                  <a:ext uri="{FF2B5EF4-FFF2-40B4-BE49-F238E27FC236}">
                    <a16:creationId xmlns:a16="http://schemas.microsoft.com/office/drawing/2014/main" id="{108BEFDF-0776-924C-B631-F6845BA02339}"/>
                  </a:ext>
                </a:extLst>
              </p:cNvPr>
              <p:cNvSpPr>
                <a:spLocks noChangeShapeType="1"/>
              </p:cNvSpPr>
              <p:nvPr/>
            </p:nvSpPr>
            <p:spPr bwMode="auto">
              <a:xfrm flipH="1">
                <a:off x="1138140" y="3715957"/>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2" name="Line 23">
                <a:extLst>
                  <a:ext uri="{FF2B5EF4-FFF2-40B4-BE49-F238E27FC236}">
                    <a16:creationId xmlns:a16="http://schemas.microsoft.com/office/drawing/2014/main" id="{230C0918-0876-6049-90BB-68AADBF811EA}"/>
                  </a:ext>
                </a:extLst>
              </p:cNvPr>
              <p:cNvSpPr>
                <a:spLocks noChangeShapeType="1"/>
              </p:cNvSpPr>
              <p:nvPr/>
            </p:nvSpPr>
            <p:spPr bwMode="auto">
              <a:xfrm flipH="1">
                <a:off x="1138140" y="3741893"/>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3" name="Line 24">
                <a:extLst>
                  <a:ext uri="{FF2B5EF4-FFF2-40B4-BE49-F238E27FC236}">
                    <a16:creationId xmlns:a16="http://schemas.microsoft.com/office/drawing/2014/main" id="{309C6A3A-B267-8440-B9EC-4A4BF93AB379}"/>
                  </a:ext>
                </a:extLst>
              </p:cNvPr>
              <p:cNvSpPr>
                <a:spLocks noChangeShapeType="1"/>
              </p:cNvSpPr>
              <p:nvPr/>
            </p:nvSpPr>
            <p:spPr bwMode="auto">
              <a:xfrm flipH="1">
                <a:off x="775039" y="3638150"/>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4" name="Line 25">
                <a:extLst>
                  <a:ext uri="{FF2B5EF4-FFF2-40B4-BE49-F238E27FC236}">
                    <a16:creationId xmlns:a16="http://schemas.microsoft.com/office/drawing/2014/main" id="{DB280191-C277-724F-AD28-97D4E7D40CB0}"/>
                  </a:ext>
                </a:extLst>
              </p:cNvPr>
              <p:cNvSpPr>
                <a:spLocks noChangeShapeType="1"/>
              </p:cNvSpPr>
              <p:nvPr/>
            </p:nvSpPr>
            <p:spPr bwMode="auto">
              <a:xfrm flipH="1">
                <a:off x="775039" y="3612214"/>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5" name="Line 26">
                <a:extLst>
                  <a:ext uri="{FF2B5EF4-FFF2-40B4-BE49-F238E27FC236}">
                    <a16:creationId xmlns:a16="http://schemas.microsoft.com/office/drawing/2014/main" id="{857FE77A-A219-A448-9E9F-6C492D1A638B}"/>
                  </a:ext>
                </a:extLst>
              </p:cNvPr>
              <p:cNvSpPr>
                <a:spLocks noChangeShapeType="1"/>
              </p:cNvSpPr>
              <p:nvPr/>
            </p:nvSpPr>
            <p:spPr bwMode="auto">
              <a:xfrm flipH="1">
                <a:off x="775039" y="3660844"/>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6" name="Line 27">
                <a:extLst>
                  <a:ext uri="{FF2B5EF4-FFF2-40B4-BE49-F238E27FC236}">
                    <a16:creationId xmlns:a16="http://schemas.microsoft.com/office/drawing/2014/main" id="{0C5C20AC-394E-A749-AFFE-A2DA608DBA0E}"/>
                  </a:ext>
                </a:extLst>
              </p:cNvPr>
              <p:cNvSpPr>
                <a:spLocks noChangeShapeType="1"/>
              </p:cNvSpPr>
              <p:nvPr/>
            </p:nvSpPr>
            <p:spPr bwMode="auto">
              <a:xfrm flipH="1">
                <a:off x="775039" y="3686779"/>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7" name="Line 28">
                <a:extLst>
                  <a:ext uri="{FF2B5EF4-FFF2-40B4-BE49-F238E27FC236}">
                    <a16:creationId xmlns:a16="http://schemas.microsoft.com/office/drawing/2014/main" id="{2E5E1FA2-39AA-2D4C-B0D7-29F587A300BD}"/>
                  </a:ext>
                </a:extLst>
              </p:cNvPr>
              <p:cNvSpPr>
                <a:spLocks noChangeShapeType="1"/>
              </p:cNvSpPr>
              <p:nvPr/>
            </p:nvSpPr>
            <p:spPr bwMode="auto">
              <a:xfrm flipH="1">
                <a:off x="775039" y="3715957"/>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8" name="Line 29">
                <a:extLst>
                  <a:ext uri="{FF2B5EF4-FFF2-40B4-BE49-F238E27FC236}">
                    <a16:creationId xmlns:a16="http://schemas.microsoft.com/office/drawing/2014/main" id="{6BE06C10-84E7-614A-801D-61DC6D9DE2F6}"/>
                  </a:ext>
                </a:extLst>
              </p:cNvPr>
              <p:cNvSpPr>
                <a:spLocks noChangeShapeType="1"/>
              </p:cNvSpPr>
              <p:nvPr/>
            </p:nvSpPr>
            <p:spPr bwMode="auto">
              <a:xfrm flipH="1">
                <a:off x="775039" y="3741893"/>
                <a:ext cx="51872"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39" name="Freeform 5">
                <a:extLst>
                  <a:ext uri="{FF2B5EF4-FFF2-40B4-BE49-F238E27FC236}">
                    <a16:creationId xmlns:a16="http://schemas.microsoft.com/office/drawing/2014/main" id="{4E47EB3D-31D4-9246-8EDE-6623DAED4F24}"/>
                  </a:ext>
                </a:extLst>
              </p:cNvPr>
              <p:cNvSpPr>
                <a:spLocks/>
              </p:cNvSpPr>
              <p:nvPr/>
            </p:nvSpPr>
            <p:spPr bwMode="auto">
              <a:xfrm>
                <a:off x="890993" y="3580164"/>
                <a:ext cx="187519" cy="187520"/>
              </a:xfrm>
              <a:custGeom>
                <a:avLst/>
                <a:gdLst>
                  <a:gd name="T0" fmla="*/ 58 w 67"/>
                  <a:gd name="T1" fmla="*/ 67 h 67"/>
                  <a:gd name="T2" fmla="*/ 9 w 67"/>
                  <a:gd name="T3" fmla="*/ 67 h 67"/>
                  <a:gd name="T4" fmla="*/ 0 w 67"/>
                  <a:gd name="T5" fmla="*/ 58 h 67"/>
                  <a:gd name="T6" fmla="*/ 0 w 67"/>
                  <a:gd name="T7" fmla="*/ 9 h 67"/>
                  <a:gd name="T8" fmla="*/ 9 w 67"/>
                  <a:gd name="T9" fmla="*/ 0 h 67"/>
                  <a:gd name="T10" fmla="*/ 58 w 67"/>
                  <a:gd name="T11" fmla="*/ 0 h 67"/>
                  <a:gd name="T12" fmla="*/ 67 w 67"/>
                  <a:gd name="T13" fmla="*/ 9 h 67"/>
                  <a:gd name="T14" fmla="*/ 67 w 67"/>
                  <a:gd name="T15" fmla="*/ 58 h 67"/>
                  <a:gd name="T16" fmla="*/ 58 w 67"/>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7">
                    <a:moveTo>
                      <a:pt x="58" y="67"/>
                    </a:moveTo>
                    <a:cubicBezTo>
                      <a:pt x="9" y="67"/>
                      <a:pt x="9" y="67"/>
                      <a:pt x="9" y="67"/>
                    </a:cubicBezTo>
                    <a:cubicBezTo>
                      <a:pt x="4" y="67"/>
                      <a:pt x="0" y="63"/>
                      <a:pt x="0" y="58"/>
                    </a:cubicBezTo>
                    <a:cubicBezTo>
                      <a:pt x="0" y="9"/>
                      <a:pt x="0" y="9"/>
                      <a:pt x="0" y="9"/>
                    </a:cubicBezTo>
                    <a:cubicBezTo>
                      <a:pt x="0" y="4"/>
                      <a:pt x="4" y="0"/>
                      <a:pt x="9" y="0"/>
                    </a:cubicBezTo>
                    <a:cubicBezTo>
                      <a:pt x="58" y="0"/>
                      <a:pt x="58" y="0"/>
                      <a:pt x="58" y="0"/>
                    </a:cubicBezTo>
                    <a:cubicBezTo>
                      <a:pt x="63" y="0"/>
                      <a:pt x="67" y="4"/>
                      <a:pt x="67" y="9"/>
                    </a:cubicBezTo>
                    <a:cubicBezTo>
                      <a:pt x="67" y="58"/>
                      <a:pt x="67" y="58"/>
                      <a:pt x="67" y="58"/>
                    </a:cubicBezTo>
                    <a:cubicBezTo>
                      <a:pt x="67" y="63"/>
                      <a:pt x="63" y="67"/>
                      <a:pt x="58" y="67"/>
                    </a:cubicBez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algn="ctr" defTabSz="685703" eaLnBrk="1" fontAlgn="auto" latinLnBrk="0" hangingPunct="1">
                  <a:lnSpc>
                    <a:spcPct val="100000"/>
                  </a:lnSpc>
                  <a:spcBef>
                    <a:spcPts val="0"/>
                  </a:spcBef>
                  <a:spcAft>
                    <a:spcPts val="0"/>
                  </a:spcAft>
                  <a:buClrTx/>
                  <a:buSzTx/>
                  <a:buFontTx/>
                  <a:buNone/>
                  <a:tabLst/>
                  <a:defRPr/>
                </a:pPr>
                <a:endParaRPr kumimoji="0" lang="en-US" sz="563" b="1" i="0" u="none" strike="noStrike" kern="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00" name="Line 25">
              <a:extLst>
                <a:ext uri="{FF2B5EF4-FFF2-40B4-BE49-F238E27FC236}">
                  <a16:creationId xmlns:a16="http://schemas.microsoft.com/office/drawing/2014/main" id="{182C3A63-0DB6-A04C-A521-E0EA279D8440}"/>
                </a:ext>
              </a:extLst>
            </p:cNvPr>
            <p:cNvSpPr>
              <a:spLocks noChangeShapeType="1"/>
            </p:cNvSpPr>
            <p:nvPr/>
          </p:nvSpPr>
          <p:spPr bwMode="auto">
            <a:xfrm flipH="1">
              <a:off x="58668" y="3458198"/>
              <a:ext cx="74681"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01" name="Line 25">
              <a:extLst>
                <a:ext uri="{FF2B5EF4-FFF2-40B4-BE49-F238E27FC236}">
                  <a16:creationId xmlns:a16="http://schemas.microsoft.com/office/drawing/2014/main" id="{0624C9F5-F708-5D4E-9EF3-B57023DA5501}"/>
                </a:ext>
              </a:extLst>
            </p:cNvPr>
            <p:cNvSpPr>
              <a:spLocks noChangeShapeType="1"/>
            </p:cNvSpPr>
            <p:nvPr/>
          </p:nvSpPr>
          <p:spPr bwMode="auto">
            <a:xfrm>
              <a:off x="2380" y="3515348"/>
              <a:ext cx="76201" cy="0"/>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02" name="Oval 201">
              <a:extLst>
                <a:ext uri="{FF2B5EF4-FFF2-40B4-BE49-F238E27FC236}">
                  <a16:creationId xmlns:a16="http://schemas.microsoft.com/office/drawing/2014/main" id="{D097EB06-120C-494A-AE13-33060DCE77D6}"/>
                </a:ext>
              </a:extLst>
            </p:cNvPr>
            <p:cNvSpPr/>
            <p:nvPr/>
          </p:nvSpPr>
          <p:spPr>
            <a:xfrm>
              <a:off x="19181" y="3435338"/>
              <a:ext cx="45720" cy="45720"/>
            </a:xfrm>
            <a:prstGeom prst="ellipse">
              <a:avLst/>
            </a:prstGeom>
            <a:solidFill>
              <a:srgbClr val="282828"/>
            </a:solidFill>
            <a:ln w="19050" cap="flat" cmpd="sng" algn="ctr">
              <a:solidFill>
                <a:srgbClr val="D232AA"/>
              </a:solidFill>
              <a:prstDash val="solid"/>
            </a:ln>
            <a:effectLst/>
          </p:spPr>
          <p:txBody>
            <a:bodyPr rtlCol="0" anchor="ctr"/>
            <a:lstStyle/>
            <a:p>
              <a:pPr marL="0" marR="0" lvl="0" indent="0" algn="ctr"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a typeface="+mn-ea"/>
                <a:cs typeface="+mn-cs"/>
              </a:endParaRPr>
            </a:p>
          </p:txBody>
        </p:sp>
        <p:sp>
          <p:nvSpPr>
            <p:cNvPr id="203" name="Oval 202">
              <a:extLst>
                <a:ext uri="{FF2B5EF4-FFF2-40B4-BE49-F238E27FC236}">
                  <a16:creationId xmlns:a16="http://schemas.microsoft.com/office/drawing/2014/main" id="{CFB807DE-4CBB-4643-8406-A7A242415E5D}"/>
                </a:ext>
              </a:extLst>
            </p:cNvPr>
            <p:cNvSpPr/>
            <p:nvPr/>
          </p:nvSpPr>
          <p:spPr>
            <a:xfrm>
              <a:off x="66806" y="3490107"/>
              <a:ext cx="45720" cy="45720"/>
            </a:xfrm>
            <a:prstGeom prst="ellipse">
              <a:avLst/>
            </a:prstGeom>
            <a:solidFill>
              <a:srgbClr val="282828"/>
            </a:solidFill>
            <a:ln w="19050" cap="flat" cmpd="sng" algn="ctr">
              <a:solidFill>
                <a:srgbClr val="D232AA"/>
              </a:solidFill>
              <a:prstDash val="solid"/>
            </a:ln>
            <a:effectLst/>
          </p:spPr>
          <p:txBody>
            <a:bodyPr rtlCol="0" anchor="ctr"/>
            <a:lstStyle/>
            <a:p>
              <a:pPr marL="0" marR="0" lvl="0" indent="0" algn="ctr"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a typeface="+mn-ea"/>
                <a:cs typeface="+mn-cs"/>
              </a:endParaRPr>
            </a:p>
          </p:txBody>
        </p:sp>
      </p:grpSp>
      <p:grpSp>
        <p:nvGrpSpPr>
          <p:cNvPr id="251" name="Graphic 298">
            <a:extLst>
              <a:ext uri="{FF2B5EF4-FFF2-40B4-BE49-F238E27FC236}">
                <a16:creationId xmlns:a16="http://schemas.microsoft.com/office/drawing/2014/main" id="{BE2CFB91-64F6-5947-B198-1BDBC6BEA40A}"/>
              </a:ext>
            </a:extLst>
          </p:cNvPr>
          <p:cNvGrpSpPr/>
          <p:nvPr/>
        </p:nvGrpSpPr>
        <p:grpSpPr>
          <a:xfrm>
            <a:off x="8470530" y="864805"/>
            <a:ext cx="395850" cy="354330"/>
            <a:chOff x="6323720" y="4090825"/>
            <a:chExt cx="786741" cy="704226"/>
          </a:xfrm>
          <a:effectLst/>
        </p:grpSpPr>
        <p:sp>
          <p:nvSpPr>
            <p:cNvPr id="252" name="Freeform: Shape 168">
              <a:extLst>
                <a:ext uri="{FF2B5EF4-FFF2-40B4-BE49-F238E27FC236}">
                  <a16:creationId xmlns:a16="http://schemas.microsoft.com/office/drawing/2014/main" id="{3A7FB537-4E78-EA49-83C6-695107BFA382}"/>
                </a:ext>
              </a:extLst>
            </p:cNvPr>
            <p:cNvSpPr/>
            <p:nvPr/>
          </p:nvSpPr>
          <p:spPr>
            <a:xfrm>
              <a:off x="6488767" y="4090825"/>
              <a:ext cx="441344" cy="191887"/>
            </a:xfrm>
            <a:custGeom>
              <a:avLst/>
              <a:gdLst>
                <a:gd name="connsiteX0" fmla="*/ 33261 w 441341"/>
                <a:gd name="connsiteY0" fmla="*/ 163744 h 191887"/>
                <a:gd name="connsiteX1" fmla="*/ 33261 w 441341"/>
                <a:gd name="connsiteY1" fmla="*/ 77395 h 191887"/>
                <a:gd name="connsiteX2" fmla="*/ 294228 w 441341"/>
                <a:gd name="connsiteY2" fmla="*/ 77395 h 191887"/>
                <a:gd name="connsiteX3" fmla="*/ 311498 w 441341"/>
                <a:gd name="connsiteY3" fmla="*/ 33261 h 191887"/>
                <a:gd name="connsiteX4" fmla="*/ 422793 w 441341"/>
                <a:gd name="connsiteY4" fmla="*/ 33261 h 191887"/>
                <a:gd name="connsiteX5" fmla="*/ 422793 w 441341"/>
                <a:gd name="connsiteY5" fmla="*/ 121529 h 19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341" h="191887">
                  <a:moveTo>
                    <a:pt x="33261" y="163744"/>
                  </a:moveTo>
                  <a:lnTo>
                    <a:pt x="33261" y="77395"/>
                  </a:lnTo>
                  <a:lnTo>
                    <a:pt x="294228" y="77395"/>
                  </a:lnTo>
                  <a:lnTo>
                    <a:pt x="311498" y="33261"/>
                  </a:lnTo>
                  <a:lnTo>
                    <a:pt x="422793" y="33261"/>
                  </a:lnTo>
                  <a:lnTo>
                    <a:pt x="422793" y="121529"/>
                  </a:lnTo>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3" name="Freeform: Shape 169">
              <a:extLst>
                <a:ext uri="{FF2B5EF4-FFF2-40B4-BE49-F238E27FC236}">
                  <a16:creationId xmlns:a16="http://schemas.microsoft.com/office/drawing/2014/main" id="{F0F63815-31A9-3145-9829-F08ACFFA08AA}"/>
                </a:ext>
              </a:extLst>
            </p:cNvPr>
            <p:cNvSpPr/>
            <p:nvPr/>
          </p:nvSpPr>
          <p:spPr>
            <a:xfrm>
              <a:off x="6454251" y="4182250"/>
              <a:ext cx="518097" cy="134321"/>
            </a:xfrm>
            <a:custGeom>
              <a:avLst/>
              <a:gdLst>
                <a:gd name="connsiteX0" fmla="*/ 33261 w 518096"/>
                <a:gd name="connsiteY0" fmla="*/ 110016 h 134321"/>
                <a:gd name="connsiteX1" fmla="*/ 33261 w 518096"/>
                <a:gd name="connsiteY1" fmla="*/ 75476 h 134321"/>
                <a:gd name="connsiteX2" fmla="*/ 359470 w 518096"/>
                <a:gd name="connsiteY2" fmla="*/ 75476 h 134321"/>
                <a:gd name="connsiteX3" fmla="*/ 376740 w 518096"/>
                <a:gd name="connsiteY3" fmla="*/ 33261 h 134321"/>
                <a:gd name="connsiteX4" fmla="*/ 489953 w 518096"/>
                <a:gd name="connsiteY4" fmla="*/ 33261 h 134321"/>
                <a:gd name="connsiteX5" fmla="*/ 489953 w 518096"/>
                <a:gd name="connsiteY5" fmla="*/ 65881 h 13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096" h="134321">
                  <a:moveTo>
                    <a:pt x="33261" y="110016"/>
                  </a:moveTo>
                  <a:lnTo>
                    <a:pt x="33261" y="75476"/>
                  </a:lnTo>
                  <a:lnTo>
                    <a:pt x="359470" y="75476"/>
                  </a:lnTo>
                  <a:lnTo>
                    <a:pt x="376740" y="33261"/>
                  </a:lnTo>
                  <a:lnTo>
                    <a:pt x="489953" y="33261"/>
                  </a:lnTo>
                  <a:lnTo>
                    <a:pt x="489953" y="65881"/>
                  </a:lnTo>
                </a:path>
              </a:pathLst>
            </a:custGeom>
            <a:grpFill/>
            <a:ln w="19050" cap="rnd">
              <a:solidFill>
                <a:srgbClr val="D232AA"/>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4" name="Freeform: Shape 170">
              <a:extLst>
                <a:ext uri="{FF2B5EF4-FFF2-40B4-BE49-F238E27FC236}">
                  <a16:creationId xmlns:a16="http://schemas.microsoft.com/office/drawing/2014/main" id="{EA743BE0-F5FC-F043-8FA8-5829475BD5B8}"/>
                </a:ext>
              </a:extLst>
            </p:cNvPr>
            <p:cNvSpPr/>
            <p:nvPr/>
          </p:nvSpPr>
          <p:spPr>
            <a:xfrm>
              <a:off x="6323720" y="4296144"/>
              <a:ext cx="786741" cy="498907"/>
            </a:xfrm>
            <a:custGeom>
              <a:avLst/>
              <a:gdLst>
                <a:gd name="connsiteX0" fmla="*/ 33261 w 786739"/>
                <a:gd name="connsiteY0" fmla="*/ 33261 h 498907"/>
                <a:gd name="connsiteX1" fmla="*/ 766272 w 786739"/>
                <a:gd name="connsiteY1" fmla="*/ 33261 h 498907"/>
                <a:gd name="connsiteX2" fmla="*/ 766272 w 786739"/>
                <a:gd name="connsiteY2" fmla="*/ 482277 h 498907"/>
                <a:gd name="connsiteX3" fmla="*/ 33261 w 786739"/>
                <a:gd name="connsiteY3" fmla="*/ 482277 h 498907"/>
              </a:gdLst>
              <a:ahLst/>
              <a:cxnLst>
                <a:cxn ang="0">
                  <a:pos x="connsiteX0" y="connsiteY0"/>
                </a:cxn>
                <a:cxn ang="0">
                  <a:pos x="connsiteX1" y="connsiteY1"/>
                </a:cxn>
                <a:cxn ang="0">
                  <a:pos x="connsiteX2" y="connsiteY2"/>
                </a:cxn>
                <a:cxn ang="0">
                  <a:pos x="connsiteX3" y="connsiteY3"/>
                </a:cxn>
              </a:cxnLst>
              <a:rect l="l" t="t" r="r" b="b"/>
              <a:pathLst>
                <a:path w="786739" h="498907">
                  <a:moveTo>
                    <a:pt x="33261" y="33261"/>
                  </a:moveTo>
                  <a:lnTo>
                    <a:pt x="766272" y="33261"/>
                  </a:lnTo>
                  <a:lnTo>
                    <a:pt x="766272" y="482277"/>
                  </a:lnTo>
                  <a:lnTo>
                    <a:pt x="33261" y="482277"/>
                  </a:lnTo>
                  <a:close/>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5" name="Freeform: Shape 171">
              <a:extLst>
                <a:ext uri="{FF2B5EF4-FFF2-40B4-BE49-F238E27FC236}">
                  <a16:creationId xmlns:a16="http://schemas.microsoft.com/office/drawing/2014/main" id="{81B30C56-0BDA-2F49-8DCB-5FD97DDBC850}"/>
                </a:ext>
              </a:extLst>
            </p:cNvPr>
            <p:cNvSpPr/>
            <p:nvPr/>
          </p:nvSpPr>
          <p:spPr>
            <a:xfrm>
              <a:off x="6878323" y="4090825"/>
              <a:ext cx="230265" cy="268642"/>
            </a:xfrm>
            <a:custGeom>
              <a:avLst/>
              <a:gdLst>
                <a:gd name="connsiteX0" fmla="*/ 33261 w 230265"/>
                <a:gd name="connsiteY0" fmla="*/ 35179 h 268642"/>
                <a:gd name="connsiteX1" fmla="*/ 46693 w 230265"/>
                <a:gd name="connsiteY1" fmla="*/ 33261 h 268642"/>
                <a:gd name="connsiteX2" fmla="*/ 211716 w 230265"/>
                <a:gd name="connsiteY2" fmla="*/ 219391 h 268642"/>
                <a:gd name="connsiteX3" fmla="*/ 211716 w 230265"/>
                <a:gd name="connsiteY3" fmla="*/ 238580 h 268642"/>
              </a:gdLst>
              <a:ahLst/>
              <a:cxnLst>
                <a:cxn ang="0">
                  <a:pos x="connsiteX0" y="connsiteY0"/>
                </a:cxn>
                <a:cxn ang="0">
                  <a:pos x="connsiteX1" y="connsiteY1"/>
                </a:cxn>
                <a:cxn ang="0">
                  <a:pos x="connsiteX2" y="connsiteY2"/>
                </a:cxn>
                <a:cxn ang="0">
                  <a:pos x="connsiteX3" y="connsiteY3"/>
                </a:cxn>
              </a:cxnLst>
              <a:rect l="l" t="t" r="r" b="b"/>
              <a:pathLst>
                <a:path w="230265" h="268642">
                  <a:moveTo>
                    <a:pt x="33261" y="35179"/>
                  </a:moveTo>
                  <a:lnTo>
                    <a:pt x="46693" y="33261"/>
                  </a:lnTo>
                  <a:lnTo>
                    <a:pt x="211716" y="219391"/>
                  </a:lnTo>
                  <a:lnTo>
                    <a:pt x="211716" y="238580"/>
                  </a:lnTo>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6" name="Freeform: Shape 172">
              <a:extLst>
                <a:ext uri="{FF2B5EF4-FFF2-40B4-BE49-F238E27FC236}">
                  <a16:creationId xmlns:a16="http://schemas.microsoft.com/office/drawing/2014/main" id="{8F3386C9-697B-3247-9386-1633A6DC3929}"/>
                </a:ext>
              </a:extLst>
            </p:cNvPr>
            <p:cNvSpPr/>
            <p:nvPr/>
          </p:nvSpPr>
          <p:spPr>
            <a:xfrm>
              <a:off x="6323768" y="4090825"/>
              <a:ext cx="498908" cy="268642"/>
            </a:xfrm>
            <a:custGeom>
              <a:avLst/>
              <a:gdLst>
                <a:gd name="connsiteX0" fmla="*/ 33261 w 498908"/>
                <a:gd name="connsiteY0" fmla="*/ 238580 h 268642"/>
                <a:gd name="connsiteX1" fmla="*/ 33261 w 498908"/>
                <a:gd name="connsiteY1" fmla="*/ 219391 h 268642"/>
                <a:gd name="connsiteX2" fmla="*/ 194446 w 498908"/>
                <a:gd name="connsiteY2" fmla="*/ 33261 h 268642"/>
                <a:gd name="connsiteX3" fmla="*/ 476521 w 498908"/>
                <a:gd name="connsiteY3" fmla="*/ 33261 h 268642"/>
              </a:gdLst>
              <a:ahLst/>
              <a:cxnLst>
                <a:cxn ang="0">
                  <a:pos x="connsiteX0" y="connsiteY0"/>
                </a:cxn>
                <a:cxn ang="0">
                  <a:pos x="connsiteX1" y="connsiteY1"/>
                </a:cxn>
                <a:cxn ang="0">
                  <a:pos x="connsiteX2" y="connsiteY2"/>
                </a:cxn>
                <a:cxn ang="0">
                  <a:pos x="connsiteX3" y="connsiteY3"/>
                </a:cxn>
              </a:cxnLst>
              <a:rect l="l" t="t" r="r" b="b"/>
              <a:pathLst>
                <a:path w="498908" h="268642">
                  <a:moveTo>
                    <a:pt x="33261" y="238580"/>
                  </a:moveTo>
                  <a:lnTo>
                    <a:pt x="33261" y="219391"/>
                  </a:lnTo>
                  <a:lnTo>
                    <a:pt x="194446" y="33261"/>
                  </a:lnTo>
                  <a:lnTo>
                    <a:pt x="476521" y="33261"/>
                  </a:lnTo>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7" name="Freeform: Shape 173">
              <a:extLst>
                <a:ext uri="{FF2B5EF4-FFF2-40B4-BE49-F238E27FC236}">
                  <a16:creationId xmlns:a16="http://schemas.microsoft.com/office/drawing/2014/main" id="{DDDDE245-B0EC-6D4B-9407-EC27697FEEF9}"/>
                </a:ext>
              </a:extLst>
            </p:cNvPr>
            <p:cNvSpPr/>
            <p:nvPr/>
          </p:nvSpPr>
          <p:spPr>
            <a:xfrm>
              <a:off x="6527158" y="4428547"/>
              <a:ext cx="383775" cy="172699"/>
            </a:xfrm>
            <a:custGeom>
              <a:avLst/>
              <a:gdLst>
                <a:gd name="connsiteX0" fmla="*/ 321092 w 383775"/>
                <a:gd name="connsiteY0" fmla="*/ 140718 h 172698"/>
                <a:gd name="connsiteX1" fmla="*/ 71638 w 383775"/>
                <a:gd name="connsiteY1" fmla="*/ 140718 h 172698"/>
                <a:gd name="connsiteX2" fmla="*/ 33261 w 383775"/>
                <a:gd name="connsiteY2" fmla="*/ 102340 h 172698"/>
                <a:gd name="connsiteX3" fmla="*/ 33261 w 383775"/>
                <a:gd name="connsiteY3" fmla="*/ 71638 h 172698"/>
                <a:gd name="connsiteX4" fmla="*/ 71638 w 383775"/>
                <a:gd name="connsiteY4" fmla="*/ 33261 h 172698"/>
                <a:gd name="connsiteX5" fmla="*/ 321092 w 383775"/>
                <a:gd name="connsiteY5" fmla="*/ 33261 h 172698"/>
                <a:gd name="connsiteX6" fmla="*/ 359470 w 383775"/>
                <a:gd name="connsiteY6" fmla="*/ 71638 h 172698"/>
                <a:gd name="connsiteX7" fmla="*/ 359470 w 383775"/>
                <a:gd name="connsiteY7" fmla="*/ 102340 h 172698"/>
                <a:gd name="connsiteX8" fmla="*/ 321092 w 383775"/>
                <a:gd name="connsiteY8" fmla="*/ 140718 h 17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775" h="172698">
                  <a:moveTo>
                    <a:pt x="321092" y="140718"/>
                  </a:moveTo>
                  <a:lnTo>
                    <a:pt x="71638" y="140718"/>
                  </a:lnTo>
                  <a:cubicBezTo>
                    <a:pt x="50531" y="140718"/>
                    <a:pt x="33261" y="123448"/>
                    <a:pt x="33261" y="102340"/>
                  </a:cubicBezTo>
                  <a:lnTo>
                    <a:pt x="33261" y="71638"/>
                  </a:lnTo>
                  <a:cubicBezTo>
                    <a:pt x="33261" y="50530"/>
                    <a:pt x="50531" y="33261"/>
                    <a:pt x="71638" y="33261"/>
                  </a:cubicBezTo>
                  <a:lnTo>
                    <a:pt x="321092" y="33261"/>
                  </a:lnTo>
                  <a:cubicBezTo>
                    <a:pt x="342200" y="33261"/>
                    <a:pt x="359470" y="50530"/>
                    <a:pt x="359470" y="71638"/>
                  </a:cubicBezTo>
                  <a:lnTo>
                    <a:pt x="359470" y="102340"/>
                  </a:lnTo>
                  <a:cubicBezTo>
                    <a:pt x="361389" y="123448"/>
                    <a:pt x="342200" y="140718"/>
                    <a:pt x="321092" y="140718"/>
                  </a:cubicBezTo>
                  <a:close/>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8" name="Freeform: Shape 174">
              <a:extLst>
                <a:ext uri="{FF2B5EF4-FFF2-40B4-BE49-F238E27FC236}">
                  <a16:creationId xmlns:a16="http://schemas.microsoft.com/office/drawing/2014/main" id="{891C50A9-E994-B144-860E-C44817FBD4ED}"/>
                </a:ext>
              </a:extLst>
            </p:cNvPr>
            <p:cNvSpPr/>
            <p:nvPr/>
          </p:nvSpPr>
          <p:spPr>
            <a:xfrm>
              <a:off x="6607762" y="4635785"/>
              <a:ext cx="230265" cy="57566"/>
            </a:xfrm>
            <a:custGeom>
              <a:avLst/>
              <a:gdLst>
                <a:gd name="connsiteX0" fmla="*/ 33261 w 230265"/>
                <a:gd name="connsiteY0" fmla="*/ 33261 h 57566"/>
                <a:gd name="connsiteX1" fmla="*/ 200203 w 230265"/>
                <a:gd name="connsiteY1" fmla="*/ 33261 h 57566"/>
              </a:gdLst>
              <a:ahLst/>
              <a:cxnLst>
                <a:cxn ang="0">
                  <a:pos x="connsiteX0" y="connsiteY0"/>
                </a:cxn>
                <a:cxn ang="0">
                  <a:pos x="connsiteX1" y="connsiteY1"/>
                </a:cxn>
              </a:cxnLst>
              <a:rect l="l" t="t" r="r" b="b"/>
              <a:pathLst>
                <a:path w="230265" h="57566">
                  <a:moveTo>
                    <a:pt x="33261" y="33261"/>
                  </a:moveTo>
                  <a:lnTo>
                    <a:pt x="200203" y="33261"/>
                  </a:lnTo>
                </a:path>
              </a:pathLst>
            </a:custGeom>
            <a:grpFill/>
            <a:ln w="19050" cap="rnd">
              <a:solidFill>
                <a:srgbClr val="D232AA"/>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sp>
          <p:nvSpPr>
            <p:cNvPr id="259" name="Freeform: Shape 175">
              <a:extLst>
                <a:ext uri="{FF2B5EF4-FFF2-40B4-BE49-F238E27FC236}">
                  <a16:creationId xmlns:a16="http://schemas.microsoft.com/office/drawing/2014/main" id="{6D1ECC1D-28A3-3345-A6B5-CD4B194644C5}"/>
                </a:ext>
              </a:extLst>
            </p:cNvPr>
            <p:cNvSpPr/>
            <p:nvPr/>
          </p:nvSpPr>
          <p:spPr>
            <a:xfrm>
              <a:off x="6419712" y="4211714"/>
              <a:ext cx="575663" cy="134321"/>
            </a:xfrm>
            <a:custGeom>
              <a:avLst/>
              <a:gdLst>
                <a:gd name="connsiteX0" fmla="*/ 33261 w 575663"/>
                <a:gd name="connsiteY0" fmla="*/ 117691 h 134321"/>
                <a:gd name="connsiteX1" fmla="*/ 33261 w 575663"/>
                <a:gd name="connsiteY1" fmla="*/ 77395 h 134321"/>
                <a:gd name="connsiteX2" fmla="*/ 424712 w 575663"/>
                <a:gd name="connsiteY2" fmla="*/ 77395 h 134321"/>
                <a:gd name="connsiteX3" fmla="*/ 441981 w 575663"/>
                <a:gd name="connsiteY3" fmla="*/ 33261 h 134321"/>
                <a:gd name="connsiteX4" fmla="*/ 553276 w 575663"/>
                <a:gd name="connsiteY4" fmla="*/ 33261 h 134321"/>
                <a:gd name="connsiteX5" fmla="*/ 553276 w 575663"/>
                <a:gd name="connsiteY5" fmla="*/ 117691 h 13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663" h="134321">
                  <a:moveTo>
                    <a:pt x="33261" y="117691"/>
                  </a:moveTo>
                  <a:lnTo>
                    <a:pt x="33261" y="77395"/>
                  </a:lnTo>
                  <a:lnTo>
                    <a:pt x="424712" y="77395"/>
                  </a:lnTo>
                  <a:lnTo>
                    <a:pt x="441981" y="33261"/>
                  </a:lnTo>
                  <a:lnTo>
                    <a:pt x="553276" y="33261"/>
                  </a:lnTo>
                  <a:lnTo>
                    <a:pt x="553276" y="117691"/>
                  </a:lnTo>
                </a:path>
              </a:pathLst>
            </a:custGeom>
            <a:grpFill/>
            <a:ln w="19050" cap="rnd">
              <a:solidFill>
                <a:srgbClr val="FFFFFF"/>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grpSp>
      <p:grpSp>
        <p:nvGrpSpPr>
          <p:cNvPr id="266" name="Group 265">
            <a:extLst>
              <a:ext uri="{FF2B5EF4-FFF2-40B4-BE49-F238E27FC236}">
                <a16:creationId xmlns:a16="http://schemas.microsoft.com/office/drawing/2014/main" id="{A431F495-CF45-7443-8852-5CF337672092}"/>
              </a:ext>
            </a:extLst>
          </p:cNvPr>
          <p:cNvGrpSpPr/>
          <p:nvPr/>
        </p:nvGrpSpPr>
        <p:grpSpPr>
          <a:xfrm>
            <a:off x="2002864" y="919627"/>
            <a:ext cx="355920" cy="380373"/>
            <a:chOff x="6781800" y="1937865"/>
            <a:chExt cx="1150620" cy="1229670"/>
          </a:xfrm>
        </p:grpSpPr>
        <p:grpSp>
          <p:nvGrpSpPr>
            <p:cNvPr id="267" name="Group 4">
              <a:extLst>
                <a:ext uri="{FF2B5EF4-FFF2-40B4-BE49-F238E27FC236}">
                  <a16:creationId xmlns:a16="http://schemas.microsoft.com/office/drawing/2014/main" id="{9665D9B9-0B93-7046-A44B-6149C2601AFC}"/>
                </a:ext>
              </a:extLst>
            </p:cNvPr>
            <p:cNvGrpSpPr>
              <a:grpSpLocks noChangeAspect="1"/>
            </p:cNvGrpSpPr>
            <p:nvPr/>
          </p:nvGrpSpPr>
          <p:grpSpPr bwMode="auto">
            <a:xfrm>
              <a:off x="6857444" y="2017048"/>
              <a:ext cx="999494" cy="1069632"/>
              <a:chOff x="2569" y="1282"/>
              <a:chExt cx="627" cy="671"/>
            </a:xfrm>
          </p:grpSpPr>
          <p:sp>
            <p:nvSpPr>
              <p:cNvPr id="269" name="Freeform 5">
                <a:extLst>
                  <a:ext uri="{FF2B5EF4-FFF2-40B4-BE49-F238E27FC236}">
                    <a16:creationId xmlns:a16="http://schemas.microsoft.com/office/drawing/2014/main" id="{7847D1E7-EB19-DC4D-B12C-7E6DF1B729A1}"/>
                  </a:ext>
                </a:extLst>
              </p:cNvPr>
              <p:cNvSpPr>
                <a:spLocks/>
              </p:cNvSpPr>
              <p:nvPr/>
            </p:nvSpPr>
            <p:spPr bwMode="auto">
              <a:xfrm>
                <a:off x="2569" y="1391"/>
                <a:ext cx="314" cy="562"/>
              </a:xfrm>
              <a:custGeom>
                <a:avLst/>
                <a:gdLst>
                  <a:gd name="T0" fmla="*/ 0 w 314"/>
                  <a:gd name="T1" fmla="*/ 0 h 562"/>
                  <a:gd name="T2" fmla="*/ 0 w 314"/>
                  <a:gd name="T3" fmla="*/ 441 h 562"/>
                  <a:gd name="T4" fmla="*/ 314 w 314"/>
                  <a:gd name="T5" fmla="*/ 562 h 562"/>
                  <a:gd name="T6" fmla="*/ 314 w 314"/>
                  <a:gd name="T7" fmla="*/ 120 h 562"/>
                  <a:gd name="T8" fmla="*/ 0 w 314"/>
                  <a:gd name="T9" fmla="*/ 0 h 562"/>
                </a:gdLst>
                <a:ahLst/>
                <a:cxnLst>
                  <a:cxn ang="0">
                    <a:pos x="T0" y="T1"/>
                  </a:cxn>
                  <a:cxn ang="0">
                    <a:pos x="T2" y="T3"/>
                  </a:cxn>
                  <a:cxn ang="0">
                    <a:pos x="T4" y="T5"/>
                  </a:cxn>
                  <a:cxn ang="0">
                    <a:pos x="T6" y="T7"/>
                  </a:cxn>
                  <a:cxn ang="0">
                    <a:pos x="T8" y="T9"/>
                  </a:cxn>
                </a:cxnLst>
                <a:rect l="0" t="0" r="r" b="b"/>
                <a:pathLst>
                  <a:path w="314" h="562">
                    <a:moveTo>
                      <a:pt x="0" y="0"/>
                    </a:moveTo>
                    <a:lnTo>
                      <a:pt x="0" y="441"/>
                    </a:lnTo>
                    <a:lnTo>
                      <a:pt x="314" y="562"/>
                    </a:lnTo>
                    <a:lnTo>
                      <a:pt x="314" y="120"/>
                    </a:lnTo>
                    <a:lnTo>
                      <a:pt x="0" y="0"/>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70" name="Freeform 6">
                <a:extLst>
                  <a:ext uri="{FF2B5EF4-FFF2-40B4-BE49-F238E27FC236}">
                    <a16:creationId xmlns:a16="http://schemas.microsoft.com/office/drawing/2014/main" id="{86BD03D2-DC47-C04B-A361-0B094E40168B}"/>
                  </a:ext>
                </a:extLst>
              </p:cNvPr>
              <p:cNvSpPr>
                <a:spLocks/>
              </p:cNvSpPr>
              <p:nvPr/>
            </p:nvSpPr>
            <p:spPr bwMode="auto">
              <a:xfrm>
                <a:off x="2569" y="1282"/>
                <a:ext cx="627" cy="229"/>
              </a:xfrm>
              <a:custGeom>
                <a:avLst/>
                <a:gdLst>
                  <a:gd name="T0" fmla="*/ 0 w 627"/>
                  <a:gd name="T1" fmla="*/ 109 h 229"/>
                  <a:gd name="T2" fmla="*/ 314 w 627"/>
                  <a:gd name="T3" fmla="*/ 229 h 229"/>
                  <a:gd name="T4" fmla="*/ 627 w 627"/>
                  <a:gd name="T5" fmla="*/ 109 h 229"/>
                  <a:gd name="T6" fmla="*/ 314 w 627"/>
                  <a:gd name="T7" fmla="*/ 0 h 229"/>
                  <a:gd name="T8" fmla="*/ 0 w 627"/>
                  <a:gd name="T9" fmla="*/ 109 h 229"/>
                </a:gdLst>
                <a:ahLst/>
                <a:cxnLst>
                  <a:cxn ang="0">
                    <a:pos x="T0" y="T1"/>
                  </a:cxn>
                  <a:cxn ang="0">
                    <a:pos x="T2" y="T3"/>
                  </a:cxn>
                  <a:cxn ang="0">
                    <a:pos x="T4" y="T5"/>
                  </a:cxn>
                  <a:cxn ang="0">
                    <a:pos x="T6" y="T7"/>
                  </a:cxn>
                  <a:cxn ang="0">
                    <a:pos x="T8" y="T9"/>
                  </a:cxn>
                </a:cxnLst>
                <a:rect l="0" t="0" r="r" b="b"/>
                <a:pathLst>
                  <a:path w="627" h="229">
                    <a:moveTo>
                      <a:pt x="0" y="109"/>
                    </a:moveTo>
                    <a:lnTo>
                      <a:pt x="314" y="229"/>
                    </a:lnTo>
                    <a:lnTo>
                      <a:pt x="627" y="109"/>
                    </a:lnTo>
                    <a:lnTo>
                      <a:pt x="314" y="0"/>
                    </a:lnTo>
                    <a:lnTo>
                      <a:pt x="0" y="109"/>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sp>
            <p:nvSpPr>
              <p:cNvPr id="271" name="Freeform 7">
                <a:extLst>
                  <a:ext uri="{FF2B5EF4-FFF2-40B4-BE49-F238E27FC236}">
                    <a16:creationId xmlns:a16="http://schemas.microsoft.com/office/drawing/2014/main" id="{B265B31C-A8A1-944E-AFE4-24157D2F2B71}"/>
                  </a:ext>
                </a:extLst>
              </p:cNvPr>
              <p:cNvSpPr>
                <a:spLocks/>
              </p:cNvSpPr>
              <p:nvPr/>
            </p:nvSpPr>
            <p:spPr bwMode="auto">
              <a:xfrm>
                <a:off x="2883" y="1391"/>
                <a:ext cx="313" cy="562"/>
              </a:xfrm>
              <a:custGeom>
                <a:avLst/>
                <a:gdLst>
                  <a:gd name="T0" fmla="*/ 0 w 313"/>
                  <a:gd name="T1" fmla="*/ 562 h 562"/>
                  <a:gd name="T2" fmla="*/ 313 w 313"/>
                  <a:gd name="T3" fmla="*/ 445 h 562"/>
                  <a:gd name="T4" fmla="*/ 313 w 313"/>
                  <a:gd name="T5" fmla="*/ 0 h 562"/>
                  <a:gd name="T6" fmla="*/ 0 w 313"/>
                  <a:gd name="T7" fmla="*/ 120 h 562"/>
                  <a:gd name="T8" fmla="*/ 0 w 313"/>
                  <a:gd name="T9" fmla="*/ 562 h 562"/>
                </a:gdLst>
                <a:ahLst/>
                <a:cxnLst>
                  <a:cxn ang="0">
                    <a:pos x="T0" y="T1"/>
                  </a:cxn>
                  <a:cxn ang="0">
                    <a:pos x="T2" y="T3"/>
                  </a:cxn>
                  <a:cxn ang="0">
                    <a:pos x="T4" y="T5"/>
                  </a:cxn>
                  <a:cxn ang="0">
                    <a:pos x="T6" y="T7"/>
                  </a:cxn>
                  <a:cxn ang="0">
                    <a:pos x="T8" y="T9"/>
                  </a:cxn>
                </a:cxnLst>
                <a:rect l="0" t="0" r="r" b="b"/>
                <a:pathLst>
                  <a:path w="313" h="562">
                    <a:moveTo>
                      <a:pt x="0" y="562"/>
                    </a:moveTo>
                    <a:lnTo>
                      <a:pt x="313" y="445"/>
                    </a:lnTo>
                    <a:lnTo>
                      <a:pt x="313" y="0"/>
                    </a:lnTo>
                    <a:lnTo>
                      <a:pt x="0" y="120"/>
                    </a:lnTo>
                    <a:lnTo>
                      <a:pt x="0" y="562"/>
                    </a:lnTo>
                    <a:close/>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marL="0" marR="0" lvl="0" indent="0" defTabSz="685703"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Amazon Ember"/>
                </a:endParaRPr>
              </a:p>
            </p:txBody>
          </p:sp>
        </p:grpSp>
        <p:sp>
          <p:nvSpPr>
            <p:cNvPr id="268" name="Freeform: Shape 134">
              <a:extLst>
                <a:ext uri="{FF2B5EF4-FFF2-40B4-BE49-F238E27FC236}">
                  <a16:creationId xmlns:a16="http://schemas.microsoft.com/office/drawing/2014/main" id="{9A4C695E-9BDF-8546-9454-1300BE388BAE}"/>
                </a:ext>
              </a:extLst>
            </p:cNvPr>
            <p:cNvSpPr/>
            <p:nvPr/>
          </p:nvSpPr>
          <p:spPr bwMode="auto">
            <a:xfrm>
              <a:off x="6781800" y="1937865"/>
              <a:ext cx="1150620" cy="1229670"/>
            </a:xfrm>
            <a:custGeom>
              <a:avLst/>
              <a:gdLst>
                <a:gd name="connsiteX0" fmla="*/ 7620 w 998220"/>
                <a:gd name="connsiteY0" fmla="*/ 175260 h 1066800"/>
                <a:gd name="connsiteX1" fmla="*/ 495300 w 998220"/>
                <a:gd name="connsiteY1" fmla="*/ 0 h 1066800"/>
                <a:gd name="connsiteX2" fmla="*/ 998220 w 998220"/>
                <a:gd name="connsiteY2" fmla="*/ 175260 h 1066800"/>
                <a:gd name="connsiteX3" fmla="*/ 998220 w 998220"/>
                <a:gd name="connsiteY3" fmla="*/ 891540 h 1066800"/>
                <a:gd name="connsiteX4" fmla="*/ 502920 w 998220"/>
                <a:gd name="connsiteY4" fmla="*/ 1066800 h 1066800"/>
                <a:gd name="connsiteX5" fmla="*/ 0 w 998220"/>
                <a:gd name="connsiteY5" fmla="*/ 876300 h 1066800"/>
                <a:gd name="connsiteX6" fmla="*/ 7620 w 998220"/>
                <a:gd name="connsiteY6" fmla="*/ 17526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8220" h="1066800">
                  <a:moveTo>
                    <a:pt x="7620" y="175260"/>
                  </a:moveTo>
                  <a:lnTo>
                    <a:pt x="495300" y="0"/>
                  </a:lnTo>
                  <a:lnTo>
                    <a:pt x="998220" y="175260"/>
                  </a:lnTo>
                  <a:lnTo>
                    <a:pt x="998220" y="891540"/>
                  </a:lnTo>
                  <a:lnTo>
                    <a:pt x="502920" y="1066800"/>
                  </a:lnTo>
                  <a:lnTo>
                    <a:pt x="0" y="876300"/>
                  </a:lnTo>
                  <a:lnTo>
                    <a:pt x="7620" y="175260"/>
                  </a:lnTo>
                  <a:close/>
                </a:path>
              </a:pathLst>
            </a:custGeom>
            <a:grpFill/>
            <a:ln w="19050" cap="rnd">
              <a:solidFill>
                <a:srgbClr val="D232AA"/>
              </a:solidFill>
              <a:prstDash val="solid"/>
              <a:round/>
              <a:headEnd/>
              <a:tailEnd/>
            </a:ln>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marL="0" marR="0" lvl="0" indent="0" algn="ctr" defTabSz="428591" eaLnBrk="1" fontAlgn="auto" latinLnBrk="0" hangingPunct="1">
                <a:lnSpc>
                  <a:spcPct val="100000"/>
                </a:lnSpc>
                <a:spcBef>
                  <a:spcPts val="0"/>
                </a:spcBef>
                <a:spcAft>
                  <a:spcPts val="0"/>
                </a:spcAft>
                <a:buClrTx/>
                <a:buSzTx/>
                <a:buFontTx/>
                <a:buNone/>
                <a:tabLst/>
                <a:defRPr/>
              </a:pPr>
              <a:endParaRPr kumimoji="0" lang="en-US" sz="844" b="0" i="0" u="none" strike="noStrike" kern="0" cap="none" spc="0" normalizeH="0" baseline="0" noProof="0" dirty="0">
                <a:ln>
                  <a:noFill/>
                </a:ln>
                <a:solidFill>
                  <a:prstClr val="white"/>
                </a:solidFill>
                <a:effectLst/>
                <a:uLnTx/>
                <a:uFillTx/>
              </a:endParaRPr>
            </a:p>
          </p:txBody>
        </p:sp>
      </p:grpSp>
      <p:sp>
        <p:nvSpPr>
          <p:cNvPr id="272" name="Content Placeholder 15">
            <a:extLst>
              <a:ext uri="{FF2B5EF4-FFF2-40B4-BE49-F238E27FC236}">
                <a16:creationId xmlns:a16="http://schemas.microsoft.com/office/drawing/2014/main" id="{A93079D8-B7C0-504C-A018-269378128F8B}"/>
              </a:ext>
            </a:extLst>
          </p:cNvPr>
          <p:cNvSpPr txBox="1">
            <a:spLocks/>
          </p:cNvSpPr>
          <p:nvPr/>
        </p:nvSpPr>
        <p:spPr>
          <a:xfrm>
            <a:off x="325709" y="2847715"/>
            <a:ext cx="2163312" cy="858731"/>
          </a:xfrm>
          <a:prstGeom prst="rect">
            <a:avLst/>
          </a:prstGeom>
          <a:solidFill>
            <a:srgbClr val="222E3D"/>
          </a:solidFill>
          <a:ln w="15875">
            <a:solidFill>
              <a:srgbClr val="BF319B"/>
            </a:solidFill>
          </a:ln>
          <a:effectLst>
            <a:outerShdw blurRad="889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50" tIns="171450" rIns="0" bIns="0" numCol="1" spcCol="0" rtlCol="0" fromWordArt="0" anchor="t" anchorCtr="0" forceAA="0" compatLnSpc="1">
            <a:prstTxWarp prst="textNoShape">
              <a:avLst/>
            </a:prstTxWarp>
            <a:noAutofit/>
          </a:bodyPr>
          <a:lstStyle>
            <a:defPPr>
              <a:defRPr lang="en-US"/>
            </a:defPPr>
            <a:lvl1pPr fontAlgn="base">
              <a:lnSpc>
                <a:spcPct val="90000"/>
              </a:lnSpc>
              <a:spcBef>
                <a:spcPct val="0"/>
              </a:spcBef>
              <a:spcAft>
                <a:spcPct val="0"/>
              </a:spcAft>
              <a:defRPr sz="1800" b="0">
                <a:solidFill>
                  <a:srgbClr val="FF9A08"/>
                </a:solidFill>
                <a:ea typeface="Amazon Ember Medium"/>
                <a:cs typeface="Amazon Ember Medium"/>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703">
              <a:defRPr/>
            </a:pPr>
            <a:r>
              <a:rPr lang="en-US" sz="1500" dirty="0">
                <a:latin typeface="Amazon Ember"/>
                <a:sym typeface="Amazon Ember Medium"/>
              </a:rPr>
              <a:t>Backup</a:t>
            </a:r>
          </a:p>
        </p:txBody>
      </p:sp>
      <p:sp>
        <p:nvSpPr>
          <p:cNvPr id="273" name="TextBox 272">
            <a:extLst>
              <a:ext uri="{FF2B5EF4-FFF2-40B4-BE49-F238E27FC236}">
                <a16:creationId xmlns:a16="http://schemas.microsoft.com/office/drawing/2014/main" id="{64008A1B-5C75-C442-8786-EC926A92AD33}"/>
              </a:ext>
            </a:extLst>
          </p:cNvPr>
          <p:cNvSpPr txBox="1"/>
          <p:nvPr/>
        </p:nvSpPr>
        <p:spPr>
          <a:xfrm>
            <a:off x="386647" y="3243920"/>
            <a:ext cx="2518163" cy="357790"/>
          </a:xfrm>
          <a:prstGeom prst="rect">
            <a:avLst/>
          </a:prstGeom>
          <a:noFill/>
        </p:spPr>
        <p:txBody>
          <a:bodyPr wrap="square" lIns="114300" tIns="91440" rIns="114300" bIns="91440" rtlCol="0">
            <a:spAutoFit/>
          </a:bodyPr>
          <a:lstStyle/>
          <a:p>
            <a:pPr defTabSz="685730">
              <a:lnSpc>
                <a:spcPct val="90000"/>
              </a:lnSpc>
              <a:spcAft>
                <a:spcPts val="1125"/>
              </a:spcAft>
            </a:pPr>
            <a:r>
              <a:rPr lang="en-US" sz="1250" dirty="0">
                <a:gradFill>
                  <a:gsLst>
                    <a:gs pos="2917">
                      <a:srgbClr val="FFFFFF"/>
                    </a:gs>
                    <a:gs pos="30000">
                      <a:srgbClr val="FFFFFF"/>
                    </a:gs>
                  </a:gsLst>
                  <a:lin ang="5400000" scaled="0"/>
                </a:gradFill>
                <a:latin typeface="Amazon Ember"/>
              </a:rPr>
              <a:t>AWS Backup</a:t>
            </a:r>
          </a:p>
        </p:txBody>
      </p:sp>
      <p:pic>
        <p:nvPicPr>
          <p:cNvPr id="11" name="Picture 10">
            <a:extLst>
              <a:ext uri="{FF2B5EF4-FFF2-40B4-BE49-F238E27FC236}">
                <a16:creationId xmlns:a16="http://schemas.microsoft.com/office/drawing/2014/main" id="{369618E6-A109-464B-B3E2-BD94D9DA6E78}"/>
              </a:ext>
            </a:extLst>
          </p:cNvPr>
          <p:cNvPicPr>
            <a:picLocks noChangeAspect="1"/>
          </p:cNvPicPr>
          <p:nvPr/>
        </p:nvPicPr>
        <p:blipFill>
          <a:blip r:embed="rId17"/>
          <a:stretch>
            <a:fillRect/>
          </a:stretch>
        </p:blipFill>
        <p:spPr>
          <a:xfrm>
            <a:off x="1906371" y="2791921"/>
            <a:ext cx="561255" cy="564061"/>
          </a:xfrm>
          <a:prstGeom prst="rect">
            <a:avLst/>
          </a:prstGeom>
        </p:spPr>
      </p:pic>
      <p:sp>
        <p:nvSpPr>
          <p:cNvPr id="96" name="TextBox 95">
            <a:extLst>
              <a:ext uri="{FF2B5EF4-FFF2-40B4-BE49-F238E27FC236}">
                <a16:creationId xmlns:a16="http://schemas.microsoft.com/office/drawing/2014/main" id="{B2FB212E-25FC-A749-9671-8D5E3A819EFA}"/>
              </a:ext>
            </a:extLst>
          </p:cNvPr>
          <p:cNvSpPr txBox="1"/>
          <p:nvPr/>
        </p:nvSpPr>
        <p:spPr>
          <a:xfrm>
            <a:off x="363774" y="1161836"/>
            <a:ext cx="2091913" cy="1107996"/>
          </a:xfrm>
          <a:prstGeom prst="rect">
            <a:avLst/>
          </a:prstGeom>
          <a:noFill/>
        </p:spPr>
        <p:txBody>
          <a:bodyPr wrap="square" lIns="114300" tIns="91440" rIns="114300" bIns="91440" rtlCol="0">
            <a:spAutoFit/>
          </a:bodyPr>
          <a:lstStyle/>
          <a:p>
            <a:pPr defTabSz="685730">
              <a:spcAft>
                <a:spcPts val="600"/>
              </a:spcAft>
            </a:pPr>
            <a:r>
              <a:rPr lang="en-US" sz="1125" dirty="0">
                <a:solidFill>
                  <a:srgbClr val="FFFFFF"/>
                </a:solidFill>
              </a:rPr>
              <a:t>General Purpose SSD</a:t>
            </a:r>
          </a:p>
          <a:p>
            <a:pPr defTabSz="685730">
              <a:spcAft>
                <a:spcPts val="600"/>
              </a:spcAft>
            </a:pPr>
            <a:r>
              <a:rPr lang="en-US" sz="1125" dirty="0">
                <a:solidFill>
                  <a:srgbClr val="FFFFFF"/>
                </a:solidFill>
              </a:rPr>
              <a:t>Provisioned IOPS SSD</a:t>
            </a:r>
          </a:p>
          <a:p>
            <a:pPr defTabSz="685730">
              <a:spcAft>
                <a:spcPts val="600"/>
              </a:spcAft>
            </a:pPr>
            <a:r>
              <a:rPr lang="en-US" sz="1125" dirty="0">
                <a:solidFill>
                  <a:schemeClr val="bg1"/>
                </a:solidFill>
              </a:rPr>
              <a:t>Throughput-Optimized HDD</a:t>
            </a:r>
          </a:p>
          <a:p>
            <a:pPr defTabSz="685730">
              <a:spcAft>
                <a:spcPts val="600"/>
              </a:spcAft>
            </a:pPr>
            <a:r>
              <a:rPr lang="en-US" sz="1125" dirty="0">
                <a:solidFill>
                  <a:srgbClr val="FFFFFF"/>
                </a:solidFill>
              </a:rPr>
              <a:t>Cold HDD</a:t>
            </a:r>
          </a:p>
        </p:txBody>
      </p:sp>
      <p:sp>
        <p:nvSpPr>
          <p:cNvPr id="97" name="TextBox 96">
            <a:extLst>
              <a:ext uri="{FF2B5EF4-FFF2-40B4-BE49-F238E27FC236}">
                <a16:creationId xmlns:a16="http://schemas.microsoft.com/office/drawing/2014/main" id="{8E431E56-BC77-914C-9C6D-F88F41C787DA}"/>
              </a:ext>
            </a:extLst>
          </p:cNvPr>
          <p:cNvSpPr txBox="1"/>
          <p:nvPr/>
        </p:nvSpPr>
        <p:spPr>
          <a:xfrm>
            <a:off x="6744522" y="1651540"/>
            <a:ext cx="1809052" cy="359840"/>
          </a:xfrm>
          <a:prstGeom prst="rect">
            <a:avLst/>
          </a:prstGeom>
          <a:noFill/>
        </p:spPr>
        <p:txBody>
          <a:bodyPr wrap="square" rtlCol="0" anchor="ctr" anchorCtr="0">
            <a:noAutofit/>
          </a:bodyPr>
          <a:lstStyle>
            <a:defPPr>
              <a:defRPr lang="en-US"/>
            </a:defPPr>
            <a:lvl1pPr defTabSz="731502">
              <a:lnSpc>
                <a:spcPct val="90000"/>
              </a:lnSpc>
              <a:defRPr sz="1800">
                <a:solidFill>
                  <a:schemeClr val="tx1">
                    <a:lumMod val="50000"/>
                  </a:schemeClr>
                </a:solidFill>
                <a:latin typeface="Amazon Ember"/>
              </a:defRPr>
            </a:lvl1pPr>
          </a:lstStyle>
          <a:p>
            <a:pPr defTabSz="457171">
              <a:defRPr/>
            </a:pPr>
            <a:r>
              <a:rPr lang="en-US" sz="1125" dirty="0">
                <a:solidFill>
                  <a:schemeClr val="bg1"/>
                </a:solidFill>
              </a:rPr>
              <a:t>FSx for Windows</a:t>
            </a:r>
          </a:p>
        </p:txBody>
      </p:sp>
      <p:sp>
        <p:nvSpPr>
          <p:cNvPr id="98" name="TextBox 97">
            <a:extLst>
              <a:ext uri="{FF2B5EF4-FFF2-40B4-BE49-F238E27FC236}">
                <a16:creationId xmlns:a16="http://schemas.microsoft.com/office/drawing/2014/main" id="{08307BC0-A54B-9F4D-86F8-D57424D9422B}"/>
              </a:ext>
            </a:extLst>
          </p:cNvPr>
          <p:cNvSpPr txBox="1"/>
          <p:nvPr/>
        </p:nvSpPr>
        <p:spPr>
          <a:xfrm>
            <a:off x="6744522" y="1880665"/>
            <a:ext cx="1809052" cy="359840"/>
          </a:xfrm>
          <a:prstGeom prst="rect">
            <a:avLst/>
          </a:prstGeom>
          <a:noFill/>
        </p:spPr>
        <p:txBody>
          <a:bodyPr wrap="square" rtlCol="0" anchor="ctr" anchorCtr="0">
            <a:noAutofit/>
          </a:bodyPr>
          <a:lstStyle>
            <a:defPPr>
              <a:defRPr lang="en-US"/>
            </a:defPPr>
            <a:lvl1pPr defTabSz="731502">
              <a:lnSpc>
                <a:spcPct val="90000"/>
              </a:lnSpc>
              <a:defRPr sz="1800">
                <a:solidFill>
                  <a:schemeClr val="tx1">
                    <a:lumMod val="50000"/>
                  </a:schemeClr>
                </a:solidFill>
                <a:latin typeface="Amazon Ember"/>
              </a:defRPr>
            </a:lvl1pPr>
          </a:lstStyle>
          <a:p>
            <a:pPr defTabSz="457171">
              <a:defRPr/>
            </a:pPr>
            <a:r>
              <a:rPr lang="en-US" sz="1125" dirty="0">
                <a:solidFill>
                  <a:schemeClr val="bg1"/>
                </a:solidFill>
              </a:rPr>
              <a:t>FSx for Lustre</a:t>
            </a:r>
          </a:p>
        </p:txBody>
      </p:sp>
    </p:spTree>
    <p:extLst>
      <p:ext uri="{BB962C8B-B14F-4D97-AF65-F5344CB8AC3E}">
        <p14:creationId xmlns:p14="http://schemas.microsoft.com/office/powerpoint/2010/main" val="12022881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DAEE8C-F4B6-5648-B11C-C0A4056F8B0E}"/>
              </a:ext>
            </a:extLst>
          </p:cNvPr>
          <p:cNvSpPr txBox="1"/>
          <p:nvPr/>
        </p:nvSpPr>
        <p:spPr>
          <a:xfrm>
            <a:off x="1736775" y="606429"/>
            <a:ext cx="1608133" cy="246221"/>
          </a:xfrm>
          <a:prstGeom prst="rect">
            <a:avLst/>
          </a:prstGeom>
          <a:noFill/>
        </p:spPr>
        <p:txBody>
          <a:bodyPr wrap="none" rtlCol="0">
            <a:spAutoFit/>
          </a:bodyPr>
          <a:lstStyle/>
          <a:p>
            <a:r>
              <a:rPr lang="en-US" sz="10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Supported AWS Services</a:t>
            </a:r>
          </a:p>
        </p:txBody>
      </p:sp>
      <p:sp>
        <p:nvSpPr>
          <p:cNvPr id="119" name="TextBox 118">
            <a:extLst>
              <a:ext uri="{FF2B5EF4-FFF2-40B4-BE49-F238E27FC236}">
                <a16:creationId xmlns:a16="http://schemas.microsoft.com/office/drawing/2014/main" id="{A745D656-5ECB-F249-9019-15700622311D}"/>
              </a:ext>
            </a:extLst>
          </p:cNvPr>
          <p:cNvSpPr txBox="1"/>
          <p:nvPr/>
        </p:nvSpPr>
        <p:spPr>
          <a:xfrm>
            <a:off x="2030561" y="3226711"/>
            <a:ext cx="662361" cy="246221"/>
          </a:xfrm>
          <a:prstGeom prst="rect">
            <a:avLst/>
          </a:prstGeom>
          <a:noFill/>
        </p:spPr>
        <p:txBody>
          <a:bodyPr wrap="none" rtlCol="0">
            <a:spAutoFit/>
          </a:bodyPr>
          <a:lstStyle/>
          <a:p>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Backups</a:t>
            </a:r>
          </a:p>
        </p:txBody>
      </p:sp>
      <p:grpSp>
        <p:nvGrpSpPr>
          <p:cNvPr id="14" name="Group 13">
            <a:extLst>
              <a:ext uri="{FF2B5EF4-FFF2-40B4-BE49-F238E27FC236}">
                <a16:creationId xmlns:a16="http://schemas.microsoft.com/office/drawing/2014/main" id="{A74AD1D7-FC11-3448-BDE9-868E8D563308}"/>
              </a:ext>
            </a:extLst>
          </p:cNvPr>
          <p:cNvGrpSpPr/>
          <p:nvPr/>
        </p:nvGrpSpPr>
        <p:grpSpPr>
          <a:xfrm>
            <a:off x="2983252" y="2399383"/>
            <a:ext cx="4211" cy="911668"/>
            <a:chOff x="4623750" y="3877056"/>
            <a:chExt cx="6738" cy="1458668"/>
          </a:xfrm>
        </p:grpSpPr>
        <p:cxnSp>
          <p:nvCxnSpPr>
            <p:cNvPr id="4" name="Straight Arrow Connector 3">
              <a:extLst>
                <a:ext uri="{FF2B5EF4-FFF2-40B4-BE49-F238E27FC236}">
                  <a16:creationId xmlns:a16="http://schemas.microsoft.com/office/drawing/2014/main" id="{3DE689C1-40C2-454E-B494-6F50004771C2}"/>
                </a:ext>
              </a:extLst>
            </p:cNvPr>
            <p:cNvCxnSpPr>
              <a:cxnSpLocks/>
            </p:cNvCxnSpPr>
            <p:nvPr/>
          </p:nvCxnSpPr>
          <p:spPr>
            <a:xfrm flipV="1">
              <a:off x="4623750" y="3877056"/>
              <a:ext cx="0" cy="514294"/>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94258C48-AE6E-954F-8CBB-B509EE95BBBA}"/>
                </a:ext>
              </a:extLst>
            </p:cNvPr>
            <p:cNvCxnSpPr>
              <a:cxnSpLocks/>
            </p:cNvCxnSpPr>
            <p:nvPr/>
          </p:nvCxnSpPr>
          <p:spPr>
            <a:xfrm flipV="1">
              <a:off x="4630488" y="4877469"/>
              <a:ext cx="0" cy="458255"/>
            </a:xfrm>
            <a:prstGeom prst="straightConnector1">
              <a:avLst/>
            </a:prstGeom>
            <a:ln w="25400">
              <a:tailEnd type="none"/>
            </a:ln>
          </p:spPr>
          <p:style>
            <a:lnRef idx="2">
              <a:schemeClr val="accent1"/>
            </a:lnRef>
            <a:fillRef idx="0">
              <a:schemeClr val="accent1"/>
            </a:fillRef>
            <a:effectRef idx="1">
              <a:schemeClr val="accent1"/>
            </a:effectRef>
            <a:fontRef idx="minor">
              <a:schemeClr val="tx1"/>
            </a:fontRef>
          </p:style>
        </p:cxnSp>
      </p:grpSp>
      <p:sp>
        <p:nvSpPr>
          <p:cNvPr id="123" name="TextBox 122">
            <a:extLst>
              <a:ext uri="{FF2B5EF4-FFF2-40B4-BE49-F238E27FC236}">
                <a16:creationId xmlns:a16="http://schemas.microsoft.com/office/drawing/2014/main" id="{74B4A40D-82DE-724C-8707-111500F75DBE}"/>
              </a:ext>
            </a:extLst>
          </p:cNvPr>
          <p:cNvSpPr txBox="1"/>
          <p:nvPr/>
        </p:nvSpPr>
        <p:spPr>
          <a:xfrm>
            <a:off x="4384275" y="1225148"/>
            <a:ext cx="769763" cy="246221"/>
          </a:xfrm>
          <a:prstGeom prst="rect">
            <a:avLst/>
          </a:prstGeom>
          <a:noFill/>
        </p:spPr>
        <p:txBody>
          <a:bodyPr wrap="none" rtlCol="0">
            <a:spAutoFit/>
          </a:bodyPr>
          <a:lstStyle/>
          <a:p>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Operators</a:t>
            </a:r>
          </a:p>
        </p:txBody>
      </p:sp>
      <p:sp>
        <p:nvSpPr>
          <p:cNvPr id="124" name="TextBox 123">
            <a:extLst>
              <a:ext uri="{FF2B5EF4-FFF2-40B4-BE49-F238E27FC236}">
                <a16:creationId xmlns:a16="http://schemas.microsoft.com/office/drawing/2014/main" id="{37A2F834-5CA8-8A46-BC28-EE405AD106BD}"/>
              </a:ext>
            </a:extLst>
          </p:cNvPr>
          <p:cNvSpPr txBox="1"/>
          <p:nvPr/>
        </p:nvSpPr>
        <p:spPr>
          <a:xfrm>
            <a:off x="4520764" y="3277822"/>
            <a:ext cx="562975" cy="246221"/>
          </a:xfrm>
          <a:prstGeom prst="rect">
            <a:avLst/>
          </a:prstGeom>
          <a:noFill/>
        </p:spPr>
        <p:txBody>
          <a:bodyPr wrap="none" rtlCol="0">
            <a:spAutoFit/>
          </a:bodyPr>
          <a:lstStyle/>
          <a:p>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Admin</a:t>
            </a:r>
          </a:p>
        </p:txBody>
      </p:sp>
      <p:sp>
        <p:nvSpPr>
          <p:cNvPr id="125" name="TextBox 124">
            <a:extLst>
              <a:ext uri="{FF2B5EF4-FFF2-40B4-BE49-F238E27FC236}">
                <a16:creationId xmlns:a16="http://schemas.microsoft.com/office/drawing/2014/main" id="{9ECCDEFF-DF09-F54D-B344-90D2FCE05A40}"/>
              </a:ext>
            </a:extLst>
          </p:cNvPr>
          <p:cNvSpPr txBox="1"/>
          <p:nvPr/>
        </p:nvSpPr>
        <p:spPr>
          <a:xfrm>
            <a:off x="4423911" y="2203400"/>
            <a:ext cx="661349" cy="226985"/>
          </a:xfrm>
          <a:prstGeom prst="rect">
            <a:avLst/>
          </a:prstGeom>
          <a:noFill/>
        </p:spPr>
        <p:txBody>
          <a:bodyPr wrap="square" rtlCol="0">
            <a:spAutoFit/>
          </a:bodyPr>
          <a:lstStyle/>
          <a:p>
            <a:pPr algn="ctr"/>
            <a:r>
              <a:rPr lang="en-US" sz="875" dirty="0">
                <a:solidFill>
                  <a:srgbClr val="FFFFFF"/>
                </a:solidFill>
                <a:latin typeface="Amazon Ember"/>
              </a:rPr>
              <a:t>AWS IAM</a:t>
            </a:r>
          </a:p>
        </p:txBody>
      </p:sp>
      <p:cxnSp>
        <p:nvCxnSpPr>
          <p:cNvPr id="20" name="Straight Connector 19">
            <a:extLst>
              <a:ext uri="{FF2B5EF4-FFF2-40B4-BE49-F238E27FC236}">
                <a16:creationId xmlns:a16="http://schemas.microsoft.com/office/drawing/2014/main" id="{F8034FFD-8C58-4245-BAF5-570658042D0E}"/>
              </a:ext>
            </a:extLst>
          </p:cNvPr>
          <p:cNvCxnSpPr>
            <a:endCxn id="123" idx="2"/>
          </p:cNvCxnSpPr>
          <p:nvPr/>
        </p:nvCxnSpPr>
        <p:spPr>
          <a:xfrm flipV="1">
            <a:off x="4734532" y="1436746"/>
            <a:ext cx="0" cy="3095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80D3B4D-D783-A544-B570-93983B04B0E6}"/>
              </a:ext>
            </a:extLst>
          </p:cNvPr>
          <p:cNvCxnSpPr>
            <a:stCxn id="125" idx="2"/>
          </p:cNvCxnSpPr>
          <p:nvPr/>
        </p:nvCxnSpPr>
        <p:spPr>
          <a:xfrm flipH="1">
            <a:off x="4753505" y="2407351"/>
            <a:ext cx="1080" cy="423949"/>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78148" y="2883500"/>
            <a:ext cx="981013" cy="715462"/>
            <a:chOff x="205472" y="5508389"/>
            <a:chExt cx="1569620" cy="1144737"/>
          </a:xfrm>
        </p:grpSpPr>
        <p:pic>
          <p:nvPicPr>
            <p:cNvPr id="129" name="Graphic 128">
              <a:extLst>
                <a:ext uri="{FF2B5EF4-FFF2-40B4-BE49-F238E27FC236}">
                  <a16:creationId xmlns:a16="http://schemas.microsoft.com/office/drawing/2014/main" id="{637B5055-801D-CD41-BDB4-3108F624F1B8}"/>
                </a:ext>
              </a:extLst>
            </p:cNvPr>
            <p:cNvPicPr>
              <a:picLocks noChangeAspect="1"/>
            </p:cNvPicPr>
            <p:nvPr/>
          </p:nvPicPr>
          <p:blipFill>
            <a:blip/>
            <a:stretch>
              <a:fillRect/>
            </a:stretch>
          </p:blipFill>
          <p:spPr>
            <a:xfrm>
              <a:off x="648438" y="5508389"/>
              <a:ext cx="711200" cy="711200"/>
            </a:xfrm>
            <a:prstGeom prst="rect">
              <a:avLst/>
            </a:prstGeom>
          </p:spPr>
        </p:pic>
        <p:sp>
          <p:nvSpPr>
            <p:cNvPr id="130" name="TextBox 129">
              <a:extLst>
                <a:ext uri="{FF2B5EF4-FFF2-40B4-BE49-F238E27FC236}">
                  <a16:creationId xmlns:a16="http://schemas.microsoft.com/office/drawing/2014/main" id="{387AF88B-D356-7644-8AC2-A69382610694}"/>
                </a:ext>
              </a:extLst>
            </p:cNvPr>
            <p:cNvSpPr txBox="1"/>
            <p:nvPr/>
          </p:nvSpPr>
          <p:spPr>
            <a:xfrm>
              <a:off x="205472" y="6289951"/>
              <a:ext cx="1569620" cy="363175"/>
            </a:xfrm>
            <a:prstGeom prst="rect">
              <a:avLst/>
            </a:prstGeom>
            <a:noFill/>
          </p:spPr>
          <p:txBody>
            <a:bodyPr wrap="square" rtlCol="0">
              <a:spAutoFit/>
            </a:bodyPr>
            <a:lstStyle/>
            <a:p>
              <a:pPr algn="ctr"/>
              <a:r>
                <a:rPr lang="en-US" sz="875" dirty="0">
                  <a:solidFill>
                    <a:srgbClr val="FFFFFF"/>
                  </a:solidFill>
                  <a:latin typeface="Amazon Ember"/>
                </a:rPr>
                <a:t>AWS CloudTrail</a:t>
              </a:r>
            </a:p>
          </p:txBody>
        </p:sp>
      </p:grpSp>
      <p:sp>
        <p:nvSpPr>
          <p:cNvPr id="134" name="TextBox 133">
            <a:extLst>
              <a:ext uri="{FF2B5EF4-FFF2-40B4-BE49-F238E27FC236}">
                <a16:creationId xmlns:a16="http://schemas.microsoft.com/office/drawing/2014/main" id="{387AF88B-D356-7644-8AC2-A69382610694}"/>
              </a:ext>
            </a:extLst>
          </p:cNvPr>
          <p:cNvSpPr txBox="1"/>
          <p:nvPr/>
        </p:nvSpPr>
        <p:spPr>
          <a:xfrm>
            <a:off x="3428253" y="1739091"/>
            <a:ext cx="599026" cy="496290"/>
          </a:xfrm>
          <a:prstGeom prst="rect">
            <a:avLst/>
          </a:prstGeom>
          <a:noFill/>
        </p:spPr>
        <p:txBody>
          <a:bodyPr wrap="square" rtlCol="0">
            <a:spAutoFit/>
          </a:bodyPr>
          <a:lstStyle/>
          <a:p>
            <a:pPr algn="ctr"/>
            <a:r>
              <a:rPr lang="en-US" sz="875" dirty="0">
                <a:solidFill>
                  <a:srgbClr val="FF9900"/>
                </a:solidFill>
                <a:latin typeface="Amazon Ember"/>
              </a:rPr>
              <a:t>Storage Gateway</a:t>
            </a:r>
          </a:p>
        </p:txBody>
      </p:sp>
      <p:sp>
        <p:nvSpPr>
          <p:cNvPr id="136" name="TextBox 135">
            <a:extLst>
              <a:ext uri="{FF2B5EF4-FFF2-40B4-BE49-F238E27FC236}">
                <a16:creationId xmlns:a16="http://schemas.microsoft.com/office/drawing/2014/main" id="{387AF88B-D356-7644-8AC2-A69382610694}"/>
              </a:ext>
            </a:extLst>
          </p:cNvPr>
          <p:cNvSpPr txBox="1"/>
          <p:nvPr/>
        </p:nvSpPr>
        <p:spPr>
          <a:xfrm>
            <a:off x="2720457" y="2069980"/>
            <a:ext cx="861581" cy="226985"/>
          </a:xfrm>
          <a:prstGeom prst="rect">
            <a:avLst/>
          </a:prstGeom>
          <a:noFill/>
        </p:spPr>
        <p:txBody>
          <a:bodyPr wrap="square" rtlCol="0">
            <a:spAutoFit/>
          </a:bodyPr>
          <a:lstStyle/>
          <a:p>
            <a:pPr algn="ctr"/>
            <a:r>
              <a:rPr lang="en-US" sz="875" dirty="0">
                <a:solidFill>
                  <a:srgbClr val="FF9900"/>
                </a:solidFill>
                <a:latin typeface="Amazon Ember"/>
              </a:rPr>
              <a:t>DynamoDB</a:t>
            </a:r>
          </a:p>
        </p:txBody>
      </p:sp>
      <p:sp>
        <p:nvSpPr>
          <p:cNvPr id="137" name="TextBox 136">
            <a:extLst>
              <a:ext uri="{FF2B5EF4-FFF2-40B4-BE49-F238E27FC236}">
                <a16:creationId xmlns:a16="http://schemas.microsoft.com/office/drawing/2014/main" id="{387AF88B-D356-7644-8AC2-A69382610694}"/>
              </a:ext>
            </a:extLst>
          </p:cNvPr>
          <p:cNvSpPr txBox="1"/>
          <p:nvPr/>
        </p:nvSpPr>
        <p:spPr>
          <a:xfrm>
            <a:off x="2166336" y="896867"/>
            <a:ext cx="599026" cy="226985"/>
          </a:xfrm>
          <a:prstGeom prst="rect">
            <a:avLst/>
          </a:prstGeom>
          <a:noFill/>
        </p:spPr>
        <p:txBody>
          <a:bodyPr wrap="square" rtlCol="0">
            <a:spAutoFit/>
          </a:bodyPr>
          <a:lstStyle/>
          <a:p>
            <a:pPr algn="ctr"/>
            <a:r>
              <a:rPr lang="en-US" sz="875" dirty="0">
                <a:solidFill>
                  <a:srgbClr val="FF9900"/>
                </a:solidFill>
                <a:latin typeface="Amazon Ember"/>
              </a:rPr>
              <a:t>EC2</a:t>
            </a:r>
          </a:p>
        </p:txBody>
      </p:sp>
      <p:sp>
        <p:nvSpPr>
          <p:cNvPr id="138" name="TextBox 137">
            <a:extLst>
              <a:ext uri="{FF2B5EF4-FFF2-40B4-BE49-F238E27FC236}">
                <a16:creationId xmlns:a16="http://schemas.microsoft.com/office/drawing/2014/main" id="{387AF88B-D356-7644-8AC2-A69382610694}"/>
              </a:ext>
            </a:extLst>
          </p:cNvPr>
          <p:cNvSpPr txBox="1"/>
          <p:nvPr/>
        </p:nvSpPr>
        <p:spPr>
          <a:xfrm>
            <a:off x="1563258" y="880944"/>
            <a:ext cx="599026" cy="226985"/>
          </a:xfrm>
          <a:prstGeom prst="rect">
            <a:avLst/>
          </a:prstGeom>
          <a:noFill/>
        </p:spPr>
        <p:txBody>
          <a:bodyPr wrap="square" rtlCol="0">
            <a:spAutoFit/>
          </a:bodyPr>
          <a:lstStyle/>
          <a:p>
            <a:pPr algn="ctr"/>
            <a:r>
              <a:rPr lang="en-US" sz="875" dirty="0">
                <a:solidFill>
                  <a:srgbClr val="FF9900"/>
                </a:solidFill>
                <a:latin typeface="Amazon Ember"/>
              </a:rPr>
              <a:t>EBS</a:t>
            </a:r>
          </a:p>
        </p:txBody>
      </p:sp>
      <p:sp>
        <p:nvSpPr>
          <p:cNvPr id="139" name="TextBox 138">
            <a:extLst>
              <a:ext uri="{FF2B5EF4-FFF2-40B4-BE49-F238E27FC236}">
                <a16:creationId xmlns:a16="http://schemas.microsoft.com/office/drawing/2014/main" id="{387AF88B-D356-7644-8AC2-A69382610694}"/>
              </a:ext>
            </a:extLst>
          </p:cNvPr>
          <p:cNvSpPr txBox="1"/>
          <p:nvPr/>
        </p:nvSpPr>
        <p:spPr>
          <a:xfrm>
            <a:off x="2777943" y="880944"/>
            <a:ext cx="599026" cy="226985"/>
          </a:xfrm>
          <a:prstGeom prst="rect">
            <a:avLst/>
          </a:prstGeom>
          <a:noFill/>
        </p:spPr>
        <p:txBody>
          <a:bodyPr wrap="square" rtlCol="0">
            <a:spAutoFit/>
          </a:bodyPr>
          <a:lstStyle/>
          <a:p>
            <a:pPr algn="ctr"/>
            <a:r>
              <a:rPr lang="en-US" sz="875" dirty="0">
                <a:solidFill>
                  <a:srgbClr val="FF9900"/>
                </a:solidFill>
                <a:latin typeface="Amazon Ember"/>
              </a:rPr>
              <a:t>EFS</a:t>
            </a:r>
          </a:p>
        </p:txBody>
      </p:sp>
      <p:sp>
        <p:nvSpPr>
          <p:cNvPr id="7" name="Title 6"/>
          <p:cNvSpPr>
            <a:spLocks noGrp="1"/>
          </p:cNvSpPr>
          <p:nvPr>
            <p:ph type="title" idx="4294967295"/>
          </p:nvPr>
        </p:nvSpPr>
        <p:spPr>
          <a:xfrm>
            <a:off x="127242" y="23973"/>
            <a:ext cx="8318378" cy="482841"/>
          </a:xfrm>
        </p:spPr>
        <p:txBody>
          <a:bodyPr/>
          <a:lstStyle/>
          <a:p>
            <a:r>
              <a:rPr lang="en-US" dirty="0"/>
              <a:t>How AWS Backup works</a:t>
            </a:r>
          </a:p>
        </p:txBody>
      </p:sp>
      <p:sp>
        <p:nvSpPr>
          <p:cNvPr id="140" name="Text Placeholder 130">
            <a:extLst>
              <a:ext uri="{FF2B5EF4-FFF2-40B4-BE49-F238E27FC236}">
                <a16:creationId xmlns:a16="http://schemas.microsoft.com/office/drawing/2014/main" id="{07184ADD-AACB-E945-B772-940413225305}"/>
              </a:ext>
            </a:extLst>
          </p:cNvPr>
          <p:cNvSpPr>
            <a:spLocks noGrp="1"/>
          </p:cNvSpPr>
          <p:nvPr>
            <p:ph type="body" sz="quarter" idx="4294967295"/>
          </p:nvPr>
        </p:nvSpPr>
        <p:spPr>
          <a:xfrm>
            <a:off x="5732463" y="588963"/>
            <a:ext cx="3411537" cy="3919537"/>
          </a:xfrm>
        </p:spPr>
        <p:txBody>
          <a:bodyPr/>
          <a:lstStyle/>
          <a:p>
            <a:pPr>
              <a:spcBef>
                <a:spcPts val="0"/>
              </a:spcBef>
              <a:spcAft>
                <a:spcPts val="450"/>
              </a:spcAft>
            </a:pPr>
            <a:r>
              <a:rPr lang="en-US" sz="1250" dirty="0">
                <a:latin typeface="+mn-lt"/>
              </a:rPr>
              <a:t>With AWS Backup, you can:</a:t>
            </a:r>
          </a:p>
          <a:p>
            <a:pPr marL="257154" indent="-257154">
              <a:spcBef>
                <a:spcPts val="0"/>
              </a:spcBef>
              <a:spcAft>
                <a:spcPts val="900"/>
              </a:spcAft>
              <a:buFont typeface="Arial" panose="020B0604020202020204" pitchFamily="34" charset="0"/>
              <a:buChar char="•"/>
            </a:pPr>
            <a:r>
              <a:rPr lang="en-US" sz="1250" dirty="0">
                <a:latin typeface="+mn-lt"/>
              </a:rPr>
              <a:t>Create backup plans that orchestrate backup operations per policy</a:t>
            </a:r>
          </a:p>
          <a:p>
            <a:pPr marL="257154" indent="-257154">
              <a:spcBef>
                <a:spcPts val="0"/>
              </a:spcBef>
              <a:spcAft>
                <a:spcPts val="900"/>
              </a:spcAft>
              <a:buFont typeface="Arial" panose="020B0604020202020204" pitchFamily="34" charset="0"/>
              <a:buChar char="•"/>
            </a:pPr>
            <a:r>
              <a:rPr lang="en-US" sz="1250" dirty="0">
                <a:latin typeface="+mn-lt"/>
              </a:rPr>
              <a:t>Secure backups and manage restore processes </a:t>
            </a:r>
          </a:p>
          <a:p>
            <a:pPr marL="257154" indent="-257154">
              <a:spcBef>
                <a:spcPts val="0"/>
              </a:spcBef>
              <a:spcAft>
                <a:spcPts val="900"/>
              </a:spcAft>
              <a:buFont typeface="Arial" panose="020B0604020202020204" pitchFamily="34" charset="0"/>
              <a:buChar char="•"/>
            </a:pPr>
            <a:r>
              <a:rPr lang="en-US" sz="1250" dirty="0">
                <a:latin typeface="+mn-lt"/>
              </a:rPr>
              <a:t>Control access for managed resources via IAM</a:t>
            </a:r>
          </a:p>
          <a:p>
            <a:pPr marL="257154" indent="-257154">
              <a:spcBef>
                <a:spcPts val="0"/>
              </a:spcBef>
              <a:spcAft>
                <a:spcPts val="900"/>
              </a:spcAft>
              <a:buFont typeface="Arial" panose="020B0604020202020204" pitchFamily="34" charset="0"/>
              <a:buChar char="•"/>
            </a:pPr>
            <a:r>
              <a:rPr lang="en-US" sz="1250" dirty="0">
                <a:latin typeface="+mn-lt"/>
              </a:rPr>
              <a:t>Setup notifications/logging via Amazon SNS, AWS CloudTrail &amp; AWS CloudWatch</a:t>
            </a:r>
          </a:p>
          <a:p>
            <a:pPr marL="257154" indent="-257154">
              <a:spcBef>
                <a:spcPts val="0"/>
              </a:spcBef>
              <a:spcAft>
                <a:spcPts val="900"/>
              </a:spcAft>
              <a:buFont typeface="Arial" panose="020B0604020202020204" pitchFamily="34" charset="0"/>
              <a:buChar char="•"/>
            </a:pPr>
            <a:r>
              <a:rPr lang="en-US" sz="1250" dirty="0">
                <a:latin typeface="+mn-lt"/>
              </a:rPr>
              <a:t>Scale through AWS Organizations</a:t>
            </a:r>
          </a:p>
          <a:p>
            <a:pPr marL="257154" indent="-257154">
              <a:spcBef>
                <a:spcPts val="0"/>
              </a:spcBef>
              <a:spcAft>
                <a:spcPts val="900"/>
              </a:spcAft>
              <a:buFont typeface="Arial" panose="020B0604020202020204" pitchFamily="34" charset="0"/>
              <a:buChar char="•"/>
            </a:pPr>
            <a:r>
              <a:rPr lang="en-US" sz="1250" dirty="0">
                <a:latin typeface="+mn-lt"/>
              </a:rPr>
              <a:t>Protect EC2 Windows/SQL with app consistency</a:t>
            </a:r>
          </a:p>
          <a:p>
            <a:pPr marL="257154" indent="-257154">
              <a:spcBef>
                <a:spcPts val="0"/>
              </a:spcBef>
              <a:spcAft>
                <a:spcPts val="900"/>
              </a:spcAft>
              <a:buFont typeface="Arial" panose="020B0604020202020204" pitchFamily="34" charset="0"/>
              <a:buChar char="•"/>
            </a:pPr>
            <a:r>
              <a:rPr lang="en-US" sz="1250" dirty="0">
                <a:latin typeface="+mn-lt"/>
              </a:rPr>
              <a:t>Backup to other accounts to protect against multiple threats</a:t>
            </a:r>
          </a:p>
        </p:txBody>
      </p:sp>
      <p:sp>
        <p:nvSpPr>
          <p:cNvPr id="142" name="TextBox 141">
            <a:extLst>
              <a:ext uri="{FF2B5EF4-FFF2-40B4-BE49-F238E27FC236}">
                <a16:creationId xmlns:a16="http://schemas.microsoft.com/office/drawing/2014/main" id="{387AF88B-D356-7644-8AC2-A69382610694}"/>
              </a:ext>
            </a:extLst>
          </p:cNvPr>
          <p:cNvSpPr txBox="1"/>
          <p:nvPr/>
        </p:nvSpPr>
        <p:spPr>
          <a:xfrm>
            <a:off x="828058" y="2080013"/>
            <a:ext cx="814048" cy="361637"/>
          </a:xfrm>
          <a:prstGeom prst="rect">
            <a:avLst/>
          </a:prstGeom>
          <a:noFill/>
        </p:spPr>
        <p:txBody>
          <a:bodyPr wrap="square" rtlCol="0">
            <a:spAutoFit/>
          </a:bodyPr>
          <a:lstStyle/>
          <a:p>
            <a:pPr algn="ctr"/>
            <a:r>
              <a:rPr lang="en-US" sz="875" dirty="0">
                <a:solidFill>
                  <a:srgbClr val="FF9900"/>
                </a:solidFill>
                <a:latin typeface="Amazon Ember"/>
              </a:rPr>
              <a:t>FSx for </a:t>
            </a:r>
          </a:p>
          <a:p>
            <a:pPr algn="ctr"/>
            <a:r>
              <a:rPr lang="en-US" sz="875" dirty="0">
                <a:solidFill>
                  <a:srgbClr val="FF9900"/>
                </a:solidFill>
                <a:latin typeface="Amazon Ember"/>
              </a:rPr>
              <a:t>Windows</a:t>
            </a:r>
          </a:p>
        </p:txBody>
      </p:sp>
      <p:sp>
        <p:nvSpPr>
          <p:cNvPr id="143" name="TextBox 142">
            <a:extLst>
              <a:ext uri="{FF2B5EF4-FFF2-40B4-BE49-F238E27FC236}">
                <a16:creationId xmlns:a16="http://schemas.microsoft.com/office/drawing/2014/main" id="{387AF88B-D356-7644-8AC2-A69382610694}"/>
              </a:ext>
            </a:extLst>
          </p:cNvPr>
          <p:cNvSpPr txBox="1"/>
          <p:nvPr/>
        </p:nvSpPr>
        <p:spPr>
          <a:xfrm>
            <a:off x="806829" y="723675"/>
            <a:ext cx="864113" cy="361637"/>
          </a:xfrm>
          <a:prstGeom prst="rect">
            <a:avLst/>
          </a:prstGeom>
          <a:noFill/>
        </p:spPr>
        <p:txBody>
          <a:bodyPr wrap="square" rtlCol="0">
            <a:spAutoFit/>
          </a:bodyPr>
          <a:lstStyle/>
          <a:p>
            <a:pPr algn="ctr"/>
            <a:r>
              <a:rPr lang="en-US" sz="875" dirty="0">
                <a:solidFill>
                  <a:srgbClr val="FF9900"/>
                </a:solidFill>
                <a:latin typeface="Amazon Ember"/>
              </a:rPr>
              <a:t>FSx for </a:t>
            </a:r>
          </a:p>
          <a:p>
            <a:pPr algn="ctr"/>
            <a:r>
              <a:rPr lang="en-US" sz="875" dirty="0">
                <a:solidFill>
                  <a:srgbClr val="FF9900"/>
                </a:solidFill>
                <a:latin typeface="Amazon Ember"/>
              </a:rPr>
              <a:t>Lustre</a:t>
            </a:r>
          </a:p>
        </p:txBody>
      </p:sp>
      <p:pic>
        <p:nvPicPr>
          <p:cNvPr id="144"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37" y="1044497"/>
            <a:ext cx="423194" cy="423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38" y="1646562"/>
            <a:ext cx="423417" cy="42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p:cNvGrpSpPr/>
          <p:nvPr/>
        </p:nvGrpSpPr>
        <p:grpSpPr>
          <a:xfrm>
            <a:off x="3291662" y="2414612"/>
            <a:ext cx="932002" cy="787580"/>
            <a:chOff x="6083040" y="844125"/>
            <a:chExt cx="1242669" cy="1050107"/>
          </a:xfrm>
        </p:grpSpPr>
        <p:pic>
          <p:nvPicPr>
            <p:cNvPr id="131" name="Graphic 31">
              <a:extLst>
                <a:ext uri="{FF2B5EF4-FFF2-40B4-BE49-F238E27FC236}">
                  <a16:creationId xmlns:a16="http://schemas.microsoft.com/office/drawing/2014/main" id="{BE096CA0-ABC8-8E40-8C54-2D71E3CE6436}"/>
                </a:ext>
              </a:extLst>
            </p:cNvPr>
            <p:cNvPicPr>
              <a:picLocks noChangeAspect="1"/>
            </p:cNvPicPr>
            <p:nvPr/>
          </p:nvPicPr>
          <p:blipFill>
            <a:blip/>
            <a:stretch>
              <a:fillRect/>
            </a:stretch>
          </p:blipFill>
          <p:spPr>
            <a:xfrm>
              <a:off x="6418669" y="844125"/>
              <a:ext cx="592667" cy="592667"/>
            </a:xfrm>
            <a:prstGeom prst="rect">
              <a:avLst/>
            </a:prstGeom>
          </p:spPr>
        </p:pic>
        <p:sp>
          <p:nvSpPr>
            <p:cNvPr id="146" name="TextBox 145">
              <a:extLst>
                <a:ext uri="{FF2B5EF4-FFF2-40B4-BE49-F238E27FC236}">
                  <a16:creationId xmlns:a16="http://schemas.microsoft.com/office/drawing/2014/main" id="{9ECCDEFF-DF09-F54D-B344-90D2FCE05A40}"/>
                </a:ext>
              </a:extLst>
            </p:cNvPr>
            <p:cNvSpPr txBox="1"/>
            <p:nvPr/>
          </p:nvSpPr>
          <p:spPr>
            <a:xfrm>
              <a:off x="6083040" y="1412049"/>
              <a:ext cx="1242669" cy="482183"/>
            </a:xfrm>
            <a:prstGeom prst="rect">
              <a:avLst/>
            </a:prstGeom>
            <a:noFill/>
          </p:spPr>
          <p:txBody>
            <a:bodyPr wrap="square" rtlCol="0">
              <a:spAutoFit/>
            </a:bodyPr>
            <a:lstStyle/>
            <a:p>
              <a:pPr algn="ctr"/>
              <a:r>
                <a:rPr lang="en-US" sz="875" dirty="0">
                  <a:solidFill>
                    <a:srgbClr val="FFFFFF"/>
                  </a:solidFill>
                  <a:latin typeface="Amazon Ember"/>
                </a:rPr>
                <a:t>AWS </a:t>
              </a:r>
            </a:p>
            <a:p>
              <a:pPr algn="ctr"/>
              <a:r>
                <a:rPr lang="en-US" sz="875" dirty="0">
                  <a:solidFill>
                    <a:srgbClr val="FFFFFF"/>
                  </a:solidFill>
                  <a:latin typeface="Amazon Ember"/>
                </a:rPr>
                <a:t>Organizations</a:t>
              </a:r>
            </a:p>
          </p:txBody>
        </p:sp>
      </p:grpSp>
      <p:cxnSp>
        <p:nvCxnSpPr>
          <p:cNvPr id="150" name="Straight Arrow Connector 149">
            <a:extLst>
              <a:ext uri="{FF2B5EF4-FFF2-40B4-BE49-F238E27FC236}">
                <a16:creationId xmlns:a16="http://schemas.microsoft.com/office/drawing/2014/main" id="{32293A7C-6B50-3246-953A-E26D63DB825A}"/>
              </a:ext>
            </a:extLst>
          </p:cNvPr>
          <p:cNvCxnSpPr>
            <a:cxnSpLocks/>
          </p:cNvCxnSpPr>
          <p:nvPr/>
        </p:nvCxnSpPr>
        <p:spPr>
          <a:xfrm flipV="1">
            <a:off x="3539578" y="3156377"/>
            <a:ext cx="0" cy="420733"/>
          </a:xfrm>
          <a:prstGeom prst="straightConnector1">
            <a:avLst/>
          </a:prstGeom>
          <a:ln w="25400">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32293A7C-6B50-3246-953A-E26D63DB825A}"/>
              </a:ext>
            </a:extLst>
          </p:cNvPr>
          <p:cNvCxnSpPr>
            <a:cxnSpLocks/>
          </p:cNvCxnSpPr>
          <p:nvPr/>
        </p:nvCxnSpPr>
        <p:spPr>
          <a:xfrm>
            <a:off x="4005350" y="3156377"/>
            <a:ext cx="0" cy="409454"/>
          </a:xfrm>
          <a:prstGeom prst="straightConnector1">
            <a:avLst/>
          </a:prstGeom>
          <a:ln w="25400">
            <a:headEnd type="triangle"/>
            <a:tailEnd type="none"/>
          </a:ln>
        </p:spPr>
        <p:style>
          <a:lnRef idx="2">
            <a:schemeClr val="accent1"/>
          </a:lnRef>
          <a:fillRef idx="0">
            <a:schemeClr val="accent1"/>
          </a:fillRef>
          <a:effectRef idx="1">
            <a:schemeClr val="accent1"/>
          </a:effectRef>
          <a:fontRef idx="minor">
            <a:schemeClr val="tx1"/>
          </a:fontRef>
        </p:style>
      </p:cxnSp>
      <p:sp>
        <p:nvSpPr>
          <p:cNvPr id="157" name="TextBox 156">
            <a:extLst>
              <a:ext uri="{FF2B5EF4-FFF2-40B4-BE49-F238E27FC236}">
                <a16:creationId xmlns:a16="http://schemas.microsoft.com/office/drawing/2014/main" id="{B5A002AD-DA4C-FF4F-8A0D-2C884239446A}"/>
              </a:ext>
            </a:extLst>
          </p:cNvPr>
          <p:cNvSpPr txBox="1"/>
          <p:nvPr/>
        </p:nvSpPr>
        <p:spPr>
          <a:xfrm>
            <a:off x="3223665" y="3636956"/>
            <a:ext cx="1049641" cy="362535"/>
          </a:xfrm>
          <a:prstGeom prst="rect">
            <a:avLst/>
          </a:prstGeom>
          <a:noFill/>
          <a:ln>
            <a:noFill/>
          </a:ln>
        </p:spPr>
        <p:txBody>
          <a:bodyPr wrap="square" rtlCol="0">
            <a:spAutoFit/>
          </a:bodyPr>
          <a:lstStyle/>
          <a:p>
            <a:pPr algn="ctr"/>
            <a:r>
              <a:rPr lang="en-US" sz="878"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Cross Account Backup</a:t>
            </a:r>
          </a:p>
        </p:txBody>
      </p:sp>
      <p:pic>
        <p:nvPicPr>
          <p:cNvPr id="141"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4771" y="1054674"/>
            <a:ext cx="451359" cy="45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397" y="1054674"/>
            <a:ext cx="456208" cy="45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p:nvPr/>
        </p:nvGrpSpPr>
        <p:grpSpPr>
          <a:xfrm>
            <a:off x="1931005" y="3547873"/>
            <a:ext cx="1438690" cy="885402"/>
            <a:chOff x="2155716" y="5738366"/>
            <a:chExt cx="2301904" cy="1416643"/>
          </a:xfrm>
        </p:grpSpPr>
        <p:sp>
          <p:nvSpPr>
            <p:cNvPr id="63" name="TextBox 62">
              <a:extLst>
                <a:ext uri="{FF2B5EF4-FFF2-40B4-BE49-F238E27FC236}">
                  <a16:creationId xmlns:a16="http://schemas.microsoft.com/office/drawing/2014/main" id="{67B684EF-16A9-B847-8FE5-B8E9508AA880}"/>
                </a:ext>
              </a:extLst>
            </p:cNvPr>
            <p:cNvSpPr txBox="1"/>
            <p:nvPr/>
          </p:nvSpPr>
          <p:spPr>
            <a:xfrm>
              <a:off x="2155716" y="6730278"/>
              <a:ext cx="2301904" cy="424731"/>
            </a:xfrm>
            <a:prstGeom prst="rect">
              <a:avLst/>
            </a:prstGeom>
            <a:noFill/>
          </p:spPr>
          <p:txBody>
            <a:bodyPr wrap="square" rtlCol="0">
              <a:spAutoFit/>
            </a:bodyPr>
            <a:lstStyle/>
            <a:p>
              <a:pPr algn="ctr"/>
              <a:r>
                <a:rPr lang="en-US" sz="1125" dirty="0">
                  <a:solidFill>
                    <a:srgbClr val="FFFFFF"/>
                  </a:solidFill>
                  <a:latin typeface="Amazon Ember"/>
                </a:rPr>
                <a:t>AWS Backup</a:t>
              </a:r>
            </a:p>
          </p:txBody>
        </p:sp>
        <p:pic>
          <p:nvPicPr>
            <p:cNvPr id="153"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1011" y="5738366"/>
              <a:ext cx="961131" cy="9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5010" y="1257491"/>
            <a:ext cx="469976" cy="46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TextBox 161">
            <a:extLst>
              <a:ext uri="{FF2B5EF4-FFF2-40B4-BE49-F238E27FC236}">
                <a16:creationId xmlns:a16="http://schemas.microsoft.com/office/drawing/2014/main" id="{387AF88B-D356-7644-8AC2-A69382610694}"/>
              </a:ext>
            </a:extLst>
          </p:cNvPr>
          <p:cNvSpPr txBox="1"/>
          <p:nvPr/>
        </p:nvSpPr>
        <p:spPr>
          <a:xfrm>
            <a:off x="1610631" y="2109651"/>
            <a:ext cx="599026" cy="226985"/>
          </a:xfrm>
          <a:prstGeom prst="rect">
            <a:avLst/>
          </a:prstGeom>
          <a:noFill/>
        </p:spPr>
        <p:txBody>
          <a:bodyPr wrap="square" rtlCol="0">
            <a:spAutoFit/>
          </a:bodyPr>
          <a:lstStyle/>
          <a:p>
            <a:pPr algn="ctr"/>
            <a:r>
              <a:rPr lang="en-US" sz="875" dirty="0">
                <a:solidFill>
                  <a:srgbClr val="FF9900"/>
                </a:solidFill>
                <a:latin typeface="Amazon Ember"/>
              </a:rPr>
              <a:t>RDS</a:t>
            </a:r>
          </a:p>
        </p:txBody>
      </p:sp>
      <p:sp>
        <p:nvSpPr>
          <p:cNvPr id="165" name="TextBox 164">
            <a:extLst>
              <a:ext uri="{FF2B5EF4-FFF2-40B4-BE49-F238E27FC236}">
                <a16:creationId xmlns:a16="http://schemas.microsoft.com/office/drawing/2014/main" id="{387AF88B-D356-7644-8AC2-A69382610694}"/>
              </a:ext>
            </a:extLst>
          </p:cNvPr>
          <p:cNvSpPr txBox="1"/>
          <p:nvPr/>
        </p:nvSpPr>
        <p:spPr>
          <a:xfrm>
            <a:off x="2204261" y="2082545"/>
            <a:ext cx="599026" cy="226985"/>
          </a:xfrm>
          <a:prstGeom prst="rect">
            <a:avLst/>
          </a:prstGeom>
          <a:noFill/>
        </p:spPr>
        <p:txBody>
          <a:bodyPr wrap="square" rtlCol="0">
            <a:spAutoFit/>
          </a:bodyPr>
          <a:lstStyle/>
          <a:p>
            <a:pPr algn="ctr"/>
            <a:r>
              <a:rPr lang="en-US" sz="875" dirty="0">
                <a:solidFill>
                  <a:srgbClr val="FF9900"/>
                </a:solidFill>
                <a:latin typeface="Amazon Ember"/>
              </a:rPr>
              <a:t>Aurora</a:t>
            </a:r>
          </a:p>
        </p:txBody>
      </p:sp>
      <p:pic>
        <p:nvPicPr>
          <p:cNvPr id="166" name="Graphic 56">
            <a:extLst>
              <a:ext uri="{FF2B5EF4-FFF2-40B4-BE49-F238E27FC236}">
                <a16:creationId xmlns:a16="http://schemas.microsoft.com/office/drawing/2014/main" id="{0E706A4E-1F77-5B4B-83C0-9C2D69D36477}"/>
              </a:ext>
            </a:extLst>
          </p:cNvPr>
          <p:cNvPicPr>
            <a:picLocks noChangeAspect="1"/>
          </p:cNvPicPr>
          <p:nvPr/>
        </p:nvPicPr>
        <p:blipFill>
          <a:blip/>
          <a:stretch>
            <a:fillRect/>
          </a:stretch>
        </p:blipFill>
        <p:spPr>
          <a:xfrm>
            <a:off x="2303010" y="1058921"/>
            <a:ext cx="423194" cy="423194"/>
          </a:xfrm>
          <a:prstGeom prst="rect">
            <a:avLst/>
          </a:prstGeom>
        </p:spPr>
      </p:pic>
      <p:grpSp>
        <p:nvGrpSpPr>
          <p:cNvPr id="5" name="Group 4"/>
          <p:cNvGrpSpPr/>
          <p:nvPr/>
        </p:nvGrpSpPr>
        <p:grpSpPr>
          <a:xfrm>
            <a:off x="89166" y="3619032"/>
            <a:ext cx="942284" cy="725223"/>
            <a:chOff x="7100962" y="6372922"/>
            <a:chExt cx="1507655" cy="1160358"/>
          </a:xfrm>
        </p:grpSpPr>
        <p:sp>
          <p:nvSpPr>
            <p:cNvPr id="128" name="TextBox 127">
              <a:extLst>
                <a:ext uri="{FF2B5EF4-FFF2-40B4-BE49-F238E27FC236}">
                  <a16:creationId xmlns:a16="http://schemas.microsoft.com/office/drawing/2014/main" id="{C03A11F9-C258-BA47-B171-2D7A5B5B8C24}"/>
                </a:ext>
              </a:extLst>
            </p:cNvPr>
            <p:cNvSpPr txBox="1"/>
            <p:nvPr/>
          </p:nvSpPr>
          <p:spPr>
            <a:xfrm>
              <a:off x="7100962" y="7170104"/>
              <a:ext cx="1507655" cy="363176"/>
            </a:xfrm>
            <a:prstGeom prst="rect">
              <a:avLst/>
            </a:prstGeom>
            <a:noFill/>
          </p:spPr>
          <p:txBody>
            <a:bodyPr wrap="square" rtlCol="0">
              <a:spAutoFit/>
            </a:bodyPr>
            <a:lstStyle/>
            <a:p>
              <a:pPr algn="ctr"/>
              <a:r>
                <a:rPr lang="en-US" sz="875" dirty="0">
                  <a:solidFill>
                    <a:srgbClr val="FFFFFF"/>
                  </a:solidFill>
                  <a:latin typeface="Amazon Ember"/>
                </a:rPr>
                <a:t>Amazon SNS</a:t>
              </a:r>
            </a:p>
          </p:txBody>
        </p:sp>
        <p:pic>
          <p:nvPicPr>
            <p:cNvPr id="167"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387" y="63729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9"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537977" y="880959"/>
            <a:ext cx="384994" cy="37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8082" y="2949010"/>
            <a:ext cx="29368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62740" y="1775269"/>
            <a:ext cx="423563" cy="42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37776" y="1661141"/>
            <a:ext cx="432585" cy="432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7717" y="1652352"/>
            <a:ext cx="442741" cy="442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21314" y="1643757"/>
            <a:ext cx="434817" cy="43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850819" y="3143352"/>
            <a:ext cx="942284" cy="845656"/>
            <a:chOff x="527027" y="4102633"/>
            <a:chExt cx="1507655" cy="1353047"/>
          </a:xfrm>
        </p:grpSpPr>
        <p:pic>
          <p:nvPicPr>
            <p:cNvPr id="126" name="Graphic 8">
              <a:extLst>
                <a:ext uri="{FF2B5EF4-FFF2-40B4-BE49-F238E27FC236}">
                  <a16:creationId xmlns:a16="http://schemas.microsoft.com/office/drawing/2014/main" id="{1B514279-BCB1-474D-A428-489EF934B8A9}"/>
                </a:ext>
              </a:extLst>
            </p:cNvPr>
            <p:cNvPicPr>
              <a:picLocks noChangeAspect="1"/>
            </p:cNvPicPr>
            <p:nvPr/>
          </p:nvPicPr>
          <p:blipFill>
            <a:blip/>
            <a:stretch>
              <a:fillRect/>
            </a:stretch>
          </p:blipFill>
          <p:spPr>
            <a:xfrm>
              <a:off x="962338" y="4102633"/>
              <a:ext cx="741943" cy="741943"/>
            </a:xfrm>
            <a:prstGeom prst="rect">
              <a:avLst/>
            </a:prstGeom>
          </p:spPr>
        </p:pic>
        <p:sp>
          <p:nvSpPr>
            <p:cNvPr id="127" name="TextBox 126">
              <a:extLst>
                <a:ext uri="{FF2B5EF4-FFF2-40B4-BE49-F238E27FC236}">
                  <a16:creationId xmlns:a16="http://schemas.microsoft.com/office/drawing/2014/main" id="{C03A11F9-C258-BA47-B171-2D7A5B5B8C24}"/>
                </a:ext>
              </a:extLst>
            </p:cNvPr>
            <p:cNvSpPr txBox="1"/>
            <p:nvPr/>
          </p:nvSpPr>
          <p:spPr>
            <a:xfrm>
              <a:off x="527027" y="4877062"/>
              <a:ext cx="1507655" cy="578618"/>
            </a:xfrm>
            <a:prstGeom prst="rect">
              <a:avLst/>
            </a:prstGeom>
            <a:noFill/>
          </p:spPr>
          <p:txBody>
            <a:bodyPr wrap="square" rtlCol="0">
              <a:spAutoFit/>
            </a:bodyPr>
            <a:lstStyle/>
            <a:p>
              <a:pPr algn="ctr"/>
              <a:r>
                <a:rPr lang="en-US" sz="875" dirty="0">
                  <a:solidFill>
                    <a:srgbClr val="FFFFFF"/>
                  </a:solidFill>
                  <a:latin typeface="Amazon Ember"/>
                </a:rPr>
                <a:t>Amazon  CloudWatch</a:t>
              </a:r>
            </a:p>
          </p:txBody>
        </p:sp>
      </p:grpSp>
      <p:sp>
        <p:nvSpPr>
          <p:cNvPr id="9" name="Pentagon 8"/>
          <p:cNvSpPr/>
          <p:nvPr/>
        </p:nvSpPr>
        <p:spPr>
          <a:xfrm>
            <a:off x="127242" y="2720737"/>
            <a:ext cx="1946646" cy="1682671"/>
          </a:xfrm>
          <a:prstGeom prst="homePlate">
            <a:avLst/>
          </a:prstGeom>
          <a:solidFill>
            <a:schemeClr val="bg1">
              <a:lumMod val="85000"/>
              <a:alpha val="1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dirty="0">
              <a:solidFill>
                <a:srgbClr val="FFFFFF"/>
              </a:solidFill>
              <a:latin typeface="Amazon Ember"/>
            </a:endParaRPr>
          </a:p>
        </p:txBody>
      </p:sp>
      <p:sp>
        <p:nvSpPr>
          <p:cNvPr id="39" name="TextBox 38">
            <a:extLst>
              <a:ext uri="{FF2B5EF4-FFF2-40B4-BE49-F238E27FC236}">
                <a16:creationId xmlns:a16="http://schemas.microsoft.com/office/drawing/2014/main" id="{4B14559B-554B-DF4E-8FD7-EC8B7F8EDC62}"/>
              </a:ext>
            </a:extLst>
          </p:cNvPr>
          <p:cNvSpPr txBox="1"/>
          <p:nvPr/>
        </p:nvSpPr>
        <p:spPr>
          <a:xfrm>
            <a:off x="2680565" y="3192816"/>
            <a:ext cx="588753" cy="553998"/>
          </a:xfrm>
          <a:prstGeom prst="rect">
            <a:avLst/>
          </a:prstGeom>
          <a:noFill/>
        </p:spPr>
        <p:txBody>
          <a:bodyPr wrap="square" rtlCol="0">
            <a:spAutoFit/>
          </a:bodyPr>
          <a:lstStyle/>
          <a:p>
            <a:pPr algn="ct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a:t>
            </a:r>
          </a:p>
          <a:p>
            <a:pPr algn="ct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Plan</a:t>
            </a:r>
          </a:p>
        </p:txBody>
      </p:sp>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90846" y="2662429"/>
            <a:ext cx="405781" cy="405781"/>
          </a:xfrm>
          <a:prstGeom prst="rect">
            <a:avLst/>
          </a:prstGeom>
        </p:spPr>
      </p:pic>
      <p:grpSp>
        <p:nvGrpSpPr>
          <p:cNvPr id="132" name="Group 131">
            <a:extLst>
              <a:ext uri="{FF2B5EF4-FFF2-40B4-BE49-F238E27FC236}">
                <a16:creationId xmlns:a16="http://schemas.microsoft.com/office/drawing/2014/main" id="{A74AD1D7-FC11-3448-BDE9-868E8D563308}"/>
              </a:ext>
            </a:extLst>
          </p:cNvPr>
          <p:cNvGrpSpPr/>
          <p:nvPr/>
        </p:nvGrpSpPr>
        <p:grpSpPr>
          <a:xfrm rot="10800000">
            <a:off x="2339172" y="2414612"/>
            <a:ext cx="4211" cy="846308"/>
            <a:chOff x="4623750" y="3877056"/>
            <a:chExt cx="6738" cy="1354092"/>
          </a:xfrm>
        </p:grpSpPr>
        <p:cxnSp>
          <p:nvCxnSpPr>
            <p:cNvPr id="133" name="Straight Arrow Connector 132">
              <a:extLst>
                <a:ext uri="{FF2B5EF4-FFF2-40B4-BE49-F238E27FC236}">
                  <a16:creationId xmlns:a16="http://schemas.microsoft.com/office/drawing/2014/main" id="{3DE689C1-40C2-454E-B494-6F50004771C2}"/>
                </a:ext>
              </a:extLst>
            </p:cNvPr>
            <p:cNvCxnSpPr>
              <a:cxnSpLocks/>
            </p:cNvCxnSpPr>
            <p:nvPr/>
          </p:nvCxnSpPr>
          <p:spPr>
            <a:xfrm flipV="1">
              <a:off x="4623750" y="3877056"/>
              <a:ext cx="0" cy="514294"/>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94258C48-AE6E-954F-8CBB-B509EE95BBBA}"/>
                </a:ext>
              </a:extLst>
            </p:cNvPr>
            <p:cNvCxnSpPr>
              <a:cxnSpLocks/>
            </p:cNvCxnSpPr>
            <p:nvPr/>
          </p:nvCxnSpPr>
          <p:spPr>
            <a:xfrm rot="10800000" flipH="1">
              <a:off x="4623751" y="4877469"/>
              <a:ext cx="6737" cy="353679"/>
            </a:xfrm>
            <a:prstGeom prst="straightConnector1">
              <a:avLst/>
            </a:prstGeom>
            <a:ln w="25400">
              <a:tailEnd type="non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3593110" y="3945103"/>
            <a:ext cx="901051" cy="704207"/>
            <a:chOff x="5748974" y="6312161"/>
            <a:chExt cx="1441682" cy="1126731"/>
          </a:xfrm>
        </p:grpSpPr>
        <p:sp>
          <p:nvSpPr>
            <p:cNvPr id="149" name="TextBox 148">
              <a:extLst>
                <a:ext uri="{FF2B5EF4-FFF2-40B4-BE49-F238E27FC236}">
                  <a16:creationId xmlns:a16="http://schemas.microsoft.com/office/drawing/2014/main" id="{B5A002AD-DA4C-FF4F-8A0D-2C884239446A}"/>
                </a:ext>
              </a:extLst>
            </p:cNvPr>
            <p:cNvSpPr txBox="1"/>
            <p:nvPr/>
          </p:nvSpPr>
          <p:spPr>
            <a:xfrm>
              <a:off x="5748974" y="7074996"/>
              <a:ext cx="1441682" cy="363896"/>
            </a:xfrm>
            <a:prstGeom prst="rect">
              <a:avLst/>
            </a:prstGeom>
            <a:noFill/>
            <a:ln>
              <a:noFill/>
            </a:ln>
          </p:spPr>
          <p:txBody>
            <a:bodyPr wrap="square" rtlCol="0">
              <a:spAutoFit/>
            </a:bodyPr>
            <a:lstStyle/>
            <a:p>
              <a:pPr algn="r"/>
              <a:r>
                <a:rPr lang="en-US" sz="878"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Backup Vault</a:t>
              </a:r>
            </a:p>
          </p:txBody>
        </p:sp>
        <p:pic>
          <p:nvPicPr>
            <p:cNvPr id="13" name="Picture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99551" y="6312161"/>
              <a:ext cx="782486" cy="782486"/>
            </a:xfrm>
            <a:prstGeom prst="rect">
              <a:avLst/>
            </a:prstGeom>
          </p:spPr>
        </p:pic>
      </p:grpSp>
      <p:grpSp>
        <p:nvGrpSpPr>
          <p:cNvPr id="17" name="Group 16"/>
          <p:cNvGrpSpPr/>
          <p:nvPr/>
        </p:nvGrpSpPr>
        <p:grpSpPr>
          <a:xfrm>
            <a:off x="2026670" y="2662837"/>
            <a:ext cx="613731" cy="323763"/>
            <a:chOff x="3193903" y="4260539"/>
            <a:chExt cx="981970" cy="518019"/>
          </a:xfrm>
        </p:grpSpPr>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93903" y="4260539"/>
              <a:ext cx="494453" cy="494453"/>
            </a:xfrm>
            <a:prstGeom prst="rect">
              <a:avLst/>
            </a:prstGeom>
          </p:spPr>
        </p:pic>
        <p:pic>
          <p:nvPicPr>
            <p:cNvPr id="16" name="Picture 1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60442" y="4263127"/>
              <a:ext cx="515431" cy="515431"/>
            </a:xfrm>
            <a:prstGeom prst="rect">
              <a:avLst/>
            </a:prstGeom>
          </p:spPr>
        </p:pic>
      </p:grpSp>
      <p:pic>
        <p:nvPicPr>
          <p:cNvPr id="69"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9111" y="4070576"/>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2656" y="3189634"/>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799502" y="515287"/>
            <a:ext cx="3227777" cy="1880474"/>
          </a:xfrm>
          <a:prstGeom prst="roundRect">
            <a:avLst/>
          </a:prstGeom>
          <a:solidFill>
            <a:schemeClr val="accent1">
              <a:alpha val="5000"/>
            </a:schemeClr>
          </a:solidFill>
          <a:ln w="254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9900"/>
              </a:solidFill>
              <a:latin typeface="Amazon Ember"/>
            </a:endParaRPr>
          </a:p>
        </p:txBody>
      </p:sp>
      <p:pic>
        <p:nvPicPr>
          <p:cNvPr id="8" name="Picture 18" descr="Icon&#10;&#10;Description automatically generated">
            <a:extLst>
              <a:ext uri="{FF2B5EF4-FFF2-40B4-BE49-F238E27FC236}">
                <a16:creationId xmlns:a16="http://schemas.microsoft.com/office/drawing/2014/main" id="{EC6D4281-8D70-40CE-89E2-2BFA1288A3B4}"/>
              </a:ext>
            </a:extLst>
          </p:cNvPr>
          <p:cNvPicPr>
            <a:picLocks noChangeAspect="1"/>
          </p:cNvPicPr>
          <p:nvPr/>
        </p:nvPicPr>
        <p:blipFill>
          <a:blip r:embed="rId22"/>
          <a:stretch>
            <a:fillRect/>
          </a:stretch>
        </p:blipFill>
        <p:spPr>
          <a:xfrm>
            <a:off x="2283705" y="1061521"/>
            <a:ext cx="438380" cy="438380"/>
          </a:xfrm>
          <a:prstGeom prst="rect">
            <a:avLst/>
          </a:prstGeom>
        </p:spPr>
      </p:pic>
      <p:pic>
        <p:nvPicPr>
          <p:cNvPr id="19" name="Picture 20" descr="Icon&#10;&#10;Description automatically generated">
            <a:extLst>
              <a:ext uri="{FF2B5EF4-FFF2-40B4-BE49-F238E27FC236}">
                <a16:creationId xmlns:a16="http://schemas.microsoft.com/office/drawing/2014/main" id="{45A1EF57-CB12-41A8-AD05-6F5F38133A2B}"/>
              </a:ext>
            </a:extLst>
          </p:cNvPr>
          <p:cNvPicPr>
            <a:picLocks noChangeAspect="1"/>
          </p:cNvPicPr>
          <p:nvPr/>
        </p:nvPicPr>
        <p:blipFill>
          <a:blip r:embed="rId23"/>
          <a:stretch>
            <a:fillRect/>
          </a:stretch>
        </p:blipFill>
        <p:spPr>
          <a:xfrm>
            <a:off x="286898" y="2824220"/>
            <a:ext cx="548549" cy="541663"/>
          </a:xfrm>
          <a:prstGeom prst="rect">
            <a:avLst/>
          </a:prstGeom>
        </p:spPr>
      </p:pic>
      <p:pic>
        <p:nvPicPr>
          <p:cNvPr id="21" name="Picture 23" descr="Icon&#10;&#10;Description automatically generated">
            <a:extLst>
              <a:ext uri="{FF2B5EF4-FFF2-40B4-BE49-F238E27FC236}">
                <a16:creationId xmlns:a16="http://schemas.microsoft.com/office/drawing/2014/main" id="{DBC44E36-06F1-4EB5-895B-9232B27C2709}"/>
              </a:ext>
            </a:extLst>
          </p:cNvPr>
          <p:cNvPicPr>
            <a:picLocks noChangeAspect="1"/>
          </p:cNvPicPr>
          <p:nvPr/>
        </p:nvPicPr>
        <p:blipFill>
          <a:blip r:embed="rId24"/>
          <a:stretch>
            <a:fillRect/>
          </a:stretch>
        </p:blipFill>
        <p:spPr>
          <a:xfrm>
            <a:off x="1030536" y="3078985"/>
            <a:ext cx="582976" cy="582976"/>
          </a:xfrm>
          <a:prstGeom prst="rect">
            <a:avLst/>
          </a:prstGeom>
        </p:spPr>
      </p:pic>
      <p:pic>
        <p:nvPicPr>
          <p:cNvPr id="24" name="Picture 24">
            <a:extLst>
              <a:ext uri="{FF2B5EF4-FFF2-40B4-BE49-F238E27FC236}">
                <a16:creationId xmlns:a16="http://schemas.microsoft.com/office/drawing/2014/main" id="{E045B98A-7966-404C-97F4-470686C0A652}"/>
              </a:ext>
            </a:extLst>
          </p:cNvPr>
          <p:cNvPicPr>
            <a:picLocks noChangeAspect="1"/>
          </p:cNvPicPr>
          <p:nvPr/>
        </p:nvPicPr>
        <p:blipFill>
          <a:blip r:embed="rId25"/>
          <a:stretch>
            <a:fillRect/>
          </a:stretch>
        </p:blipFill>
        <p:spPr>
          <a:xfrm>
            <a:off x="307554" y="3602286"/>
            <a:ext cx="527892" cy="514122"/>
          </a:xfrm>
          <a:prstGeom prst="rect">
            <a:avLst/>
          </a:prstGeom>
        </p:spPr>
      </p:pic>
      <p:pic>
        <p:nvPicPr>
          <p:cNvPr id="25" name="Picture 25" descr="Icon&#10;&#10;Description automatically generated">
            <a:extLst>
              <a:ext uri="{FF2B5EF4-FFF2-40B4-BE49-F238E27FC236}">
                <a16:creationId xmlns:a16="http://schemas.microsoft.com/office/drawing/2014/main" id="{BC54AEB4-EC5E-4DC7-9AB8-71DB6DBF5780}"/>
              </a:ext>
            </a:extLst>
          </p:cNvPr>
          <p:cNvPicPr>
            <a:picLocks noChangeAspect="1"/>
          </p:cNvPicPr>
          <p:nvPr/>
        </p:nvPicPr>
        <p:blipFill>
          <a:blip r:embed="rId26"/>
          <a:stretch>
            <a:fillRect/>
          </a:stretch>
        </p:blipFill>
        <p:spPr>
          <a:xfrm>
            <a:off x="3502446" y="2376660"/>
            <a:ext cx="514121" cy="486579"/>
          </a:xfrm>
          <a:prstGeom prst="rect">
            <a:avLst/>
          </a:prstGeom>
        </p:spPr>
      </p:pic>
    </p:spTree>
    <p:extLst>
      <p:ext uri="{BB962C8B-B14F-4D97-AF65-F5344CB8AC3E}">
        <p14:creationId xmlns:p14="http://schemas.microsoft.com/office/powerpoint/2010/main" val="2061630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4885C0D-C08F-4E48-B0ED-F1ADFB07F291}"/>
              </a:ext>
            </a:extLst>
          </p:cNvPr>
          <p:cNvSpPr/>
          <p:nvPr/>
        </p:nvSpPr>
        <p:spPr>
          <a:xfrm>
            <a:off x="113883" y="199715"/>
            <a:ext cx="7676041" cy="457818"/>
          </a:xfrm>
          <a:prstGeom prst="rect">
            <a:avLst/>
          </a:prstGeom>
        </p:spPr>
        <p:txBody>
          <a:bodyPr wrap="square">
            <a:spAutoFit/>
          </a:bodyPr>
          <a:lstStyle/>
          <a:p>
            <a:r>
              <a:rPr lang="en-US" sz="2375" dirty="0">
                <a:solidFill>
                  <a:schemeClr val="bg1"/>
                </a:solidFill>
              </a:rPr>
              <a:t>DR &amp; Ransomware Recovery with AWS Backup</a:t>
            </a:r>
          </a:p>
        </p:txBody>
      </p:sp>
      <p:sp>
        <p:nvSpPr>
          <p:cNvPr id="131" name="Text Placeholder 130">
            <a:extLst>
              <a:ext uri="{FF2B5EF4-FFF2-40B4-BE49-F238E27FC236}">
                <a16:creationId xmlns:a16="http://schemas.microsoft.com/office/drawing/2014/main" id="{07184ADD-AACB-E945-B772-940413225305}"/>
              </a:ext>
            </a:extLst>
          </p:cNvPr>
          <p:cNvSpPr>
            <a:spLocks noGrp="1"/>
          </p:cNvSpPr>
          <p:nvPr>
            <p:ph type="body" sz="quarter" idx="11"/>
          </p:nvPr>
        </p:nvSpPr>
        <p:spPr>
          <a:xfrm>
            <a:off x="268941" y="2680062"/>
            <a:ext cx="5210735" cy="1987188"/>
          </a:xfrm>
        </p:spPr>
        <p:txBody>
          <a:bodyPr/>
          <a:lstStyle/>
          <a:p>
            <a:pPr>
              <a:spcBef>
                <a:spcPts val="375"/>
              </a:spcBef>
              <a:spcAft>
                <a:spcPts val="375"/>
              </a:spcAft>
            </a:pPr>
            <a:r>
              <a:rPr lang="en-US" sz="1500" dirty="0"/>
              <a:t>Vault characteristics:</a:t>
            </a:r>
          </a:p>
          <a:p>
            <a:pPr marL="214313" indent="-214313">
              <a:spcBef>
                <a:spcPts val="375"/>
              </a:spcBef>
              <a:spcAft>
                <a:spcPts val="375"/>
              </a:spcAft>
              <a:buFont typeface="Arial" panose="020B0604020202020204" pitchFamily="34" charset="0"/>
              <a:buChar char="•"/>
            </a:pPr>
            <a:r>
              <a:rPr lang="en-US" sz="1500" dirty="0"/>
              <a:t>Backups are highly efficient incremental forever</a:t>
            </a:r>
          </a:p>
          <a:p>
            <a:pPr marL="214313" indent="-214313">
              <a:spcBef>
                <a:spcPts val="375"/>
              </a:spcBef>
              <a:spcAft>
                <a:spcPts val="375"/>
              </a:spcAft>
              <a:buFont typeface="Arial" panose="020B0604020202020204" pitchFamily="34" charset="0"/>
              <a:buChar char="•"/>
            </a:pPr>
            <a:r>
              <a:rPr lang="en-US" sz="1500" dirty="0"/>
              <a:t>Backup copies cannot be changed or encrypted</a:t>
            </a:r>
          </a:p>
          <a:p>
            <a:pPr marL="214313" indent="-214313">
              <a:spcBef>
                <a:spcPts val="375"/>
              </a:spcBef>
              <a:spcAft>
                <a:spcPts val="375"/>
              </a:spcAft>
              <a:buFont typeface="Arial" panose="020B0604020202020204" pitchFamily="34" charset="0"/>
              <a:buChar char="•"/>
            </a:pPr>
            <a:r>
              <a:rPr lang="en-US" sz="1500" dirty="0"/>
              <a:t>Manage with vault specific CMK/KMS best practices</a:t>
            </a:r>
          </a:p>
          <a:p>
            <a:pPr marL="214313" indent="-214313">
              <a:spcBef>
                <a:spcPts val="375"/>
              </a:spcBef>
              <a:spcAft>
                <a:spcPts val="375"/>
              </a:spcAft>
              <a:buFont typeface="Arial" panose="020B0604020202020204" pitchFamily="34" charset="0"/>
              <a:buChar char="•"/>
            </a:pPr>
            <a:r>
              <a:rPr lang="en-US" sz="1500" dirty="0"/>
              <a:t>Air-gapped backups using vault access policies</a:t>
            </a:r>
          </a:p>
          <a:p>
            <a:pPr marL="214313" indent="-214313">
              <a:spcBef>
                <a:spcPts val="375"/>
              </a:spcBef>
              <a:spcAft>
                <a:spcPts val="375"/>
              </a:spcAft>
              <a:buFont typeface="Arial" panose="020B0604020202020204" pitchFamily="34" charset="0"/>
              <a:buChar char="•"/>
            </a:pPr>
            <a:r>
              <a:rPr lang="en-US" sz="1500" dirty="0"/>
              <a:t>Prescriptive guidance for vault account access provided</a:t>
            </a:r>
          </a:p>
        </p:txBody>
      </p:sp>
      <p:grpSp>
        <p:nvGrpSpPr>
          <p:cNvPr id="7" name="Group 6"/>
          <p:cNvGrpSpPr/>
          <p:nvPr/>
        </p:nvGrpSpPr>
        <p:grpSpPr>
          <a:xfrm>
            <a:off x="1063080" y="921859"/>
            <a:ext cx="3418301" cy="1459251"/>
            <a:chOff x="719090" y="2992132"/>
            <a:chExt cx="5469282" cy="2334802"/>
          </a:xfrm>
        </p:grpSpPr>
        <p:sp>
          <p:nvSpPr>
            <p:cNvPr id="21" name="TextBox 20">
              <a:extLst>
                <a:ext uri="{FF2B5EF4-FFF2-40B4-BE49-F238E27FC236}">
                  <a16:creationId xmlns:a16="http://schemas.microsoft.com/office/drawing/2014/main" id="{DC54DA03-CD49-6349-AFFD-0D87EC648E1C}"/>
                </a:ext>
              </a:extLst>
            </p:cNvPr>
            <p:cNvSpPr txBox="1"/>
            <p:nvPr/>
          </p:nvSpPr>
          <p:spPr>
            <a:xfrm>
              <a:off x="2269284" y="4306980"/>
              <a:ext cx="2801128" cy="443198"/>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AWS Backup</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090" y="4388990"/>
              <a:ext cx="651028" cy="651028"/>
            </a:xfrm>
            <a:prstGeom prst="rect">
              <a:avLst/>
            </a:prstGeom>
          </p:spPr>
        </p:pic>
        <p:grpSp>
          <p:nvGrpSpPr>
            <p:cNvPr id="4" name="Group 3"/>
            <p:cNvGrpSpPr/>
            <p:nvPr/>
          </p:nvGrpSpPr>
          <p:grpSpPr>
            <a:xfrm>
              <a:off x="4999794" y="4207972"/>
              <a:ext cx="1188578" cy="935867"/>
              <a:chOff x="10600822" y="5512259"/>
              <a:chExt cx="1188578" cy="93586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3533" y="5512259"/>
                <a:ext cx="935867" cy="935867"/>
              </a:xfrm>
              <a:prstGeom prst="rect">
                <a:avLst/>
              </a:prstGeom>
            </p:spPr>
          </p:pic>
          <p:pic>
            <p:nvPicPr>
              <p:cNvPr id="25"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0822" y="579478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901" y="3785004"/>
              <a:ext cx="651028" cy="651028"/>
            </a:xfrm>
            <a:prstGeom prst="rect">
              <a:avLst/>
            </a:prstGeom>
          </p:spPr>
        </p:pic>
        <p:sp>
          <p:nvSpPr>
            <p:cNvPr id="28" name="Curved Down Arrow 27"/>
            <p:cNvSpPr/>
            <p:nvPr/>
          </p:nvSpPr>
          <p:spPr>
            <a:xfrm rot="400236">
              <a:off x="1868695" y="2992132"/>
              <a:ext cx="4074146" cy="810426"/>
            </a:xfrm>
            <a:prstGeom prst="curvedDown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25" dirty="0">
                <a:solidFill>
                  <a:schemeClr val="tx1"/>
                </a:solidFill>
              </a:endParaRP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373" y="4675906"/>
              <a:ext cx="651028" cy="651028"/>
            </a:xfrm>
            <a:prstGeom prst="rect">
              <a:avLst/>
            </a:prstGeom>
          </p:spPr>
        </p:pic>
        <p:pic>
          <p:nvPicPr>
            <p:cNvPr id="33"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96" y="3807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Text Placeholder 130">
            <a:extLst>
              <a:ext uri="{FF2B5EF4-FFF2-40B4-BE49-F238E27FC236}">
                <a16:creationId xmlns:a16="http://schemas.microsoft.com/office/drawing/2014/main" id="{07184ADD-AACB-E945-B772-940413225305}"/>
              </a:ext>
            </a:extLst>
          </p:cNvPr>
          <p:cNvSpPr>
            <a:spLocks noGrp="1"/>
          </p:cNvSpPr>
          <p:nvPr>
            <p:ph type="body" sz="quarter" idx="11"/>
          </p:nvPr>
        </p:nvSpPr>
        <p:spPr>
          <a:xfrm>
            <a:off x="5866343" y="1054646"/>
            <a:ext cx="3018921" cy="3357671"/>
          </a:xfrm>
        </p:spPr>
        <p:txBody>
          <a:bodyPr/>
          <a:lstStyle/>
          <a:p>
            <a:pPr>
              <a:spcBef>
                <a:spcPts val="375"/>
              </a:spcBef>
              <a:spcAft>
                <a:spcPts val="375"/>
              </a:spcAft>
            </a:pPr>
            <a:r>
              <a:rPr lang="en-US" sz="1500" dirty="0"/>
              <a:t>Recovery options:</a:t>
            </a:r>
          </a:p>
          <a:p>
            <a:pPr marL="214313" indent="-214313">
              <a:spcBef>
                <a:spcPts val="375"/>
              </a:spcBef>
              <a:spcAft>
                <a:spcPts val="375"/>
              </a:spcAft>
              <a:buFont typeface="Arial" panose="020B0604020202020204" pitchFamily="34" charset="0"/>
              <a:buChar char="•"/>
            </a:pPr>
            <a:r>
              <a:rPr lang="en-US" sz="1500" dirty="0"/>
              <a:t>Supports 1-to-many, many-to-many, many-to-1, etc.</a:t>
            </a:r>
          </a:p>
          <a:p>
            <a:pPr marL="214313" indent="-214313">
              <a:spcBef>
                <a:spcPts val="375"/>
              </a:spcBef>
              <a:spcAft>
                <a:spcPts val="375"/>
              </a:spcAft>
              <a:buFont typeface="Arial" panose="020B0604020202020204" pitchFamily="34" charset="0"/>
              <a:buChar char="•"/>
            </a:pPr>
            <a:r>
              <a:rPr lang="en-US" sz="1500" dirty="0"/>
              <a:t>Recover from same account locally or from across region</a:t>
            </a:r>
          </a:p>
          <a:p>
            <a:pPr marL="214313" indent="-214313">
              <a:spcBef>
                <a:spcPts val="375"/>
              </a:spcBef>
              <a:spcAft>
                <a:spcPts val="375"/>
              </a:spcAft>
              <a:buFont typeface="Arial" panose="020B0604020202020204" pitchFamily="34" charset="0"/>
              <a:buChar char="•"/>
            </a:pPr>
            <a:r>
              <a:rPr lang="en-US" sz="1500" dirty="0"/>
              <a:t>Recover from cross-account locally or across region</a:t>
            </a:r>
          </a:p>
          <a:p>
            <a:pPr marL="214313" indent="-214313">
              <a:spcBef>
                <a:spcPts val="375"/>
              </a:spcBef>
              <a:spcAft>
                <a:spcPts val="375"/>
              </a:spcAft>
              <a:buFont typeface="Arial" panose="020B0604020202020204" pitchFamily="34" charset="0"/>
              <a:buChar char="•"/>
            </a:pPr>
            <a:r>
              <a:rPr lang="en-US" sz="1500" dirty="0"/>
              <a:t>Recover from RPOs that are hours, days, weeks or months old </a:t>
            </a:r>
          </a:p>
          <a:p>
            <a:pPr marL="214313" indent="-214313">
              <a:spcBef>
                <a:spcPts val="375"/>
              </a:spcBef>
              <a:spcAft>
                <a:spcPts val="375"/>
              </a:spcAft>
              <a:buFont typeface="Arial" panose="020B0604020202020204" pitchFamily="34" charset="0"/>
              <a:buChar char="•"/>
            </a:pPr>
            <a:r>
              <a:rPr lang="en-US" sz="1500" dirty="0"/>
              <a:t>Simple workflow to apply any forensic analysis</a:t>
            </a:r>
          </a:p>
        </p:txBody>
      </p:sp>
      <p:pic>
        <p:nvPicPr>
          <p:cNvPr id="2" name="Picture 2" descr="Shape, icon&#10;&#10;Description automatically generated">
            <a:extLst>
              <a:ext uri="{FF2B5EF4-FFF2-40B4-BE49-F238E27FC236}">
                <a16:creationId xmlns:a16="http://schemas.microsoft.com/office/drawing/2014/main" id="{2B3E608D-DEE7-4429-9BF3-C3875BBA7D29}"/>
              </a:ext>
            </a:extLst>
          </p:cNvPr>
          <p:cNvPicPr>
            <a:picLocks noChangeAspect="1"/>
          </p:cNvPicPr>
          <p:nvPr/>
        </p:nvPicPr>
        <p:blipFill>
          <a:blip r:embed="rId6"/>
          <a:stretch>
            <a:fillRect/>
          </a:stretch>
        </p:blipFill>
        <p:spPr>
          <a:xfrm>
            <a:off x="2538470" y="1095948"/>
            <a:ext cx="672488" cy="672488"/>
          </a:xfrm>
          <a:prstGeom prst="rect">
            <a:avLst/>
          </a:prstGeom>
        </p:spPr>
      </p:pic>
    </p:spTree>
    <p:extLst>
      <p:ext uri="{BB962C8B-B14F-4D97-AF65-F5344CB8AC3E}">
        <p14:creationId xmlns:p14="http://schemas.microsoft.com/office/powerpoint/2010/main" val="2398107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idx="4294967295"/>
          </p:nvPr>
        </p:nvSpPr>
        <p:spPr>
          <a:xfrm>
            <a:off x="404813" y="217488"/>
            <a:ext cx="8739187" cy="674687"/>
          </a:xfrm>
        </p:spPr>
        <p:txBody>
          <a:bodyPr/>
          <a:lstStyle/>
          <a:p>
            <a:r>
              <a:rPr lang="en-US" dirty="0"/>
              <a:t>AWS Backup Pricing</a:t>
            </a:r>
            <a:br>
              <a:rPr lang="en-US" dirty="0"/>
            </a:br>
            <a:r>
              <a:rPr lang="en-US" sz="1500" dirty="0"/>
              <a:t>US East (N.Virginia)</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679455"/>
              </p:ext>
            </p:extLst>
          </p:nvPr>
        </p:nvGraphicFramePr>
        <p:xfrm>
          <a:off x="3097410" y="2254430"/>
          <a:ext cx="5407855" cy="1857130"/>
        </p:xfrm>
        <a:graphic>
          <a:graphicData uri="http://schemas.openxmlformats.org/drawingml/2006/table">
            <a:tbl>
              <a:tblPr>
                <a:tableStyleId>{93296810-A885-4BE3-A3E7-6D5BEEA58F35}</a:tableStyleId>
              </a:tblPr>
              <a:tblGrid>
                <a:gridCol w="901309">
                  <a:extLst>
                    <a:ext uri="{9D8B030D-6E8A-4147-A177-3AD203B41FA5}">
                      <a16:colId xmlns:a16="http://schemas.microsoft.com/office/drawing/2014/main" val="20000"/>
                    </a:ext>
                  </a:extLst>
                </a:gridCol>
                <a:gridCol w="697622">
                  <a:extLst>
                    <a:ext uri="{9D8B030D-6E8A-4147-A177-3AD203B41FA5}">
                      <a16:colId xmlns:a16="http://schemas.microsoft.com/office/drawing/2014/main" val="20001"/>
                    </a:ext>
                  </a:extLst>
                </a:gridCol>
                <a:gridCol w="872633">
                  <a:extLst>
                    <a:ext uri="{9D8B030D-6E8A-4147-A177-3AD203B41FA5}">
                      <a16:colId xmlns:a16="http://schemas.microsoft.com/office/drawing/2014/main" val="20002"/>
                    </a:ext>
                  </a:extLst>
                </a:gridCol>
                <a:gridCol w="825464">
                  <a:extLst>
                    <a:ext uri="{9D8B030D-6E8A-4147-A177-3AD203B41FA5}">
                      <a16:colId xmlns:a16="http://schemas.microsoft.com/office/drawing/2014/main" val="20003"/>
                    </a:ext>
                  </a:extLst>
                </a:gridCol>
                <a:gridCol w="731124">
                  <a:extLst>
                    <a:ext uri="{9D8B030D-6E8A-4147-A177-3AD203B41FA5}">
                      <a16:colId xmlns:a16="http://schemas.microsoft.com/office/drawing/2014/main" val="20004"/>
                    </a:ext>
                  </a:extLst>
                </a:gridCol>
                <a:gridCol w="636787">
                  <a:extLst>
                    <a:ext uri="{9D8B030D-6E8A-4147-A177-3AD203B41FA5}">
                      <a16:colId xmlns:a16="http://schemas.microsoft.com/office/drawing/2014/main" val="18101415"/>
                    </a:ext>
                  </a:extLst>
                </a:gridCol>
                <a:gridCol w="742916">
                  <a:extLst>
                    <a:ext uri="{9D8B030D-6E8A-4147-A177-3AD203B41FA5}">
                      <a16:colId xmlns:a16="http://schemas.microsoft.com/office/drawing/2014/main" val="1721486379"/>
                    </a:ext>
                  </a:extLst>
                </a:gridCol>
              </a:tblGrid>
              <a:tr h="441151">
                <a:tc>
                  <a:txBody>
                    <a:bodyPr/>
                    <a:lstStyle/>
                    <a:p>
                      <a:pPr algn="ctr"/>
                      <a:r>
                        <a:rPr lang="en-US" sz="1500" b="1" dirty="0">
                          <a:solidFill>
                            <a:schemeClr val="bg1"/>
                          </a:solidFill>
                        </a:rPr>
                        <a:t>$0.05</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$0.05</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$0.095</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$0.10</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$0.05</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$0.05</a:t>
                      </a: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$0.021</a:t>
                      </a:r>
                    </a:p>
                  </a:txBody>
                  <a:tcPr marL="57150" marR="57150" marT="28575" marB="28575" anchor="ctr">
                    <a:noFill/>
                  </a:tcPr>
                </a:tc>
                <a:extLst>
                  <a:ext uri="{0D108BD9-81ED-4DB2-BD59-A6C34878D82A}">
                    <a16:rowId xmlns:a16="http://schemas.microsoft.com/office/drawing/2014/main" val="10000"/>
                  </a:ext>
                </a:extLst>
              </a:tr>
              <a:tr h="441151">
                <a:tc>
                  <a:txBody>
                    <a:bodyPr/>
                    <a:lstStyle/>
                    <a:p>
                      <a:pPr algn="ctr"/>
                      <a:r>
                        <a:rPr lang="en-US" sz="1500" b="1" dirty="0">
                          <a:solidFill>
                            <a:schemeClr val="bg1"/>
                          </a:solidFill>
                        </a:rPr>
                        <a:t>$0.01</a:t>
                      </a:r>
                      <a:endParaRPr lang="en-US" sz="15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extLst>
                  <a:ext uri="{0D108BD9-81ED-4DB2-BD59-A6C34878D82A}">
                    <a16:rowId xmlns:a16="http://schemas.microsoft.com/office/drawing/2014/main" val="10001"/>
                  </a:ext>
                </a:extLst>
              </a:tr>
              <a:tr h="487414">
                <a:tc>
                  <a:txBody>
                    <a:bodyPr/>
                    <a:lstStyle/>
                    <a:p>
                      <a:pPr algn="ctr"/>
                      <a:r>
                        <a:rPr lang="en-US" sz="1500" b="1" dirty="0">
                          <a:solidFill>
                            <a:schemeClr val="bg1"/>
                          </a:solidFill>
                        </a:rPr>
                        <a:t>$0.02</a:t>
                      </a:r>
                      <a:endParaRPr lang="en-US" sz="1500" dirty="0">
                        <a:solidFill>
                          <a:schemeClr val="bg1"/>
                        </a:solidFill>
                      </a:endParaRPr>
                    </a:p>
                  </a:txBody>
                  <a:tcPr marL="57150" marR="57150" marT="28575" marB="28575" anchor="ctr">
                    <a:noFill/>
                  </a:tcPr>
                </a:tc>
                <a:tc>
                  <a:txBody>
                    <a:bodyPr/>
                    <a:lstStyle/>
                    <a:p>
                      <a:pPr algn="ctr"/>
                      <a:r>
                        <a:rPr lang="en-US" sz="1500" b="1" dirty="0">
                          <a:solidFill>
                            <a:schemeClr val="bg1"/>
                          </a:solidFill>
                        </a:rPr>
                        <a:t>Free</a:t>
                      </a:r>
                    </a:p>
                  </a:txBody>
                  <a:tcPr marL="57150" marR="57150" marT="28575" marB="28575" anchor="ctr">
                    <a:noFill/>
                  </a:tcPr>
                </a:tc>
                <a:tc>
                  <a:txBody>
                    <a:bodyPr/>
                    <a:lstStyle/>
                    <a:p>
                      <a:pPr algn="ctr"/>
                      <a:r>
                        <a:rPr lang="en-US" sz="1500" b="1" dirty="0">
                          <a:solidFill>
                            <a:schemeClr val="bg1"/>
                          </a:solidFill>
                        </a:rPr>
                        <a:t>Free</a:t>
                      </a:r>
                      <a:endParaRPr lang="en-US" sz="1500" dirty="0">
                        <a:solidFill>
                          <a:schemeClr val="bg1"/>
                        </a:solidFill>
                      </a:endParaRPr>
                    </a:p>
                  </a:txBody>
                  <a:tcPr marL="57150" marR="57150" marT="28575" marB="28575" anchor="ctr">
                    <a:noFill/>
                  </a:tcPr>
                </a:tc>
                <a:tc>
                  <a:txBody>
                    <a:bodyPr/>
                    <a:lstStyle/>
                    <a:p>
                      <a:pPr marL="0" marR="0" lvl="0" indent="0" algn="ctr" defTabSz="1097278" rtl="0" eaLnBrk="1" fontAlgn="auto" latinLnBrk="0" hangingPunct="1">
                        <a:lnSpc>
                          <a:spcPct val="100000"/>
                        </a:lnSpc>
                        <a:spcBef>
                          <a:spcPts val="0"/>
                        </a:spcBef>
                        <a:spcAft>
                          <a:spcPts val="0"/>
                        </a:spcAft>
                        <a:buClrTx/>
                        <a:buSzTx/>
                        <a:buFontTx/>
                        <a:buNone/>
                        <a:tabLst/>
                        <a:defRPr/>
                      </a:pPr>
                      <a:r>
                        <a:rPr lang="en-US" sz="1500" b="1" dirty="0">
                          <a:solidFill>
                            <a:schemeClr val="bg1"/>
                          </a:solidFill>
                        </a:rPr>
                        <a:t>$0.15</a:t>
                      </a:r>
                      <a:endParaRPr lang="en-US" sz="1500" dirty="0">
                        <a:solidFill>
                          <a:schemeClr val="bg1"/>
                        </a:solidFill>
                      </a:endParaRPr>
                    </a:p>
                  </a:txBody>
                  <a:tcPr marL="57150" marR="57150" marT="28575" marB="28575" anchor="ctr">
                    <a:noFill/>
                  </a:tcPr>
                </a:tc>
                <a:tc>
                  <a:txBody>
                    <a:bodyPr/>
                    <a:lstStyle/>
                    <a:p>
                      <a:pPr algn="ctr"/>
                      <a:r>
                        <a:rPr lang="en-US" sz="1500" b="1" dirty="0">
                          <a:solidFill>
                            <a:schemeClr val="bg1"/>
                          </a:solidFill>
                        </a:rPr>
                        <a:t>Free</a:t>
                      </a:r>
                      <a:endParaRPr lang="en-US" sz="1500" dirty="0">
                        <a:solidFill>
                          <a:schemeClr val="bg1"/>
                        </a:solidFill>
                      </a:endParaRPr>
                    </a:p>
                  </a:txBody>
                  <a:tcPr marL="57150" marR="57150" marT="28575" marB="28575" anchor="ctr">
                    <a:noFill/>
                  </a:tcPr>
                </a:tc>
                <a:tc>
                  <a:txBody>
                    <a:bodyPr/>
                    <a:lstStyle/>
                    <a:p>
                      <a:pPr algn="ctr"/>
                      <a:r>
                        <a:rPr lang="en-US" sz="1500" b="1" dirty="0">
                          <a:solidFill>
                            <a:schemeClr val="bg1"/>
                          </a:solidFill>
                        </a:rPr>
                        <a:t>Free</a:t>
                      </a:r>
                      <a:endParaRPr lang="en-US" sz="1500" dirty="0">
                        <a:solidFill>
                          <a:schemeClr val="bg1"/>
                        </a:solidFill>
                      </a:endParaRPr>
                    </a:p>
                  </a:txBody>
                  <a:tcPr marL="57150" marR="57150" marT="28575" marB="28575" anchor="ctr">
                    <a:noFill/>
                  </a:tcPr>
                </a:tc>
                <a:tc>
                  <a:txBody>
                    <a:bodyPr/>
                    <a:lstStyle/>
                    <a:p>
                      <a:pPr algn="ctr"/>
                      <a:r>
                        <a:rPr lang="en-US" sz="1500" b="1" dirty="0">
                          <a:solidFill>
                            <a:schemeClr val="bg1"/>
                          </a:solidFill>
                        </a:rPr>
                        <a:t>Free</a:t>
                      </a:r>
                      <a:endParaRPr lang="en-US" sz="1500" dirty="0">
                        <a:solidFill>
                          <a:schemeClr val="bg1"/>
                        </a:solidFill>
                      </a:endParaRPr>
                    </a:p>
                  </a:txBody>
                  <a:tcPr marL="57150" marR="57150" marT="28575" marB="28575" anchor="ctr">
                    <a:noFill/>
                  </a:tcPr>
                </a:tc>
                <a:extLst>
                  <a:ext uri="{0D108BD9-81ED-4DB2-BD59-A6C34878D82A}">
                    <a16:rowId xmlns:a16="http://schemas.microsoft.com/office/drawing/2014/main" val="10002"/>
                  </a:ext>
                </a:extLst>
              </a:tr>
              <a:tr h="487414">
                <a:tc>
                  <a:txBody>
                    <a:bodyPr/>
                    <a:lstStyle/>
                    <a:p>
                      <a:pPr algn="ctr"/>
                      <a:r>
                        <a:rPr lang="en-US" sz="1500" b="1" dirty="0">
                          <a:solidFill>
                            <a:schemeClr val="bg1"/>
                          </a:solidFill>
                        </a:rPr>
                        <a:t>$0.03</a:t>
                      </a:r>
                      <a:endParaRPr lang="en-US" sz="15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b="0" dirty="0">
                          <a:solidFill>
                            <a:schemeClr val="bg1"/>
                          </a:solidFill>
                        </a:rPr>
                        <a:t>na</a:t>
                      </a:r>
                      <a:endParaRPr lang="en-US" sz="1100" dirty="0">
                        <a:solidFill>
                          <a:schemeClr val="bg1"/>
                        </a:solidFill>
                      </a:endParaRPr>
                    </a:p>
                  </a:txBody>
                  <a:tcPr marL="57150" marR="57150" marT="28575" marB="28575" anchor="ctr">
                    <a:noFill/>
                  </a:tcPr>
                </a:tc>
                <a:tc>
                  <a:txBody>
                    <a:bodyPr/>
                    <a:lstStyle/>
                    <a:p>
                      <a:pPr algn="ctr"/>
                      <a:r>
                        <a:rPr lang="en-US" sz="1100" dirty="0">
                          <a:solidFill>
                            <a:schemeClr val="bg1"/>
                          </a:solidFill>
                        </a:rPr>
                        <a:t>na</a:t>
                      </a:r>
                    </a:p>
                  </a:txBody>
                  <a:tcPr marL="57150" marR="57150" marT="28575" marB="28575" anchor="ctr">
                    <a:noFill/>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50618905"/>
              </p:ext>
            </p:extLst>
          </p:nvPr>
        </p:nvGraphicFramePr>
        <p:xfrm>
          <a:off x="191324" y="2264214"/>
          <a:ext cx="2576533" cy="1847344"/>
        </p:xfrm>
        <a:graphic>
          <a:graphicData uri="http://schemas.openxmlformats.org/drawingml/2006/table">
            <a:tbl>
              <a:tblPr>
                <a:tableStyleId>{93296810-A885-4BE3-A3E7-6D5BEEA58F35}</a:tableStyleId>
              </a:tblPr>
              <a:tblGrid>
                <a:gridCol w="2576533">
                  <a:extLst>
                    <a:ext uri="{9D8B030D-6E8A-4147-A177-3AD203B41FA5}">
                      <a16:colId xmlns:a16="http://schemas.microsoft.com/office/drawing/2014/main" val="20000"/>
                    </a:ext>
                  </a:extLst>
                </a:gridCol>
              </a:tblGrid>
              <a:tr h="461836">
                <a:tc>
                  <a:txBody>
                    <a:bodyPr/>
                    <a:lstStyle/>
                    <a:p>
                      <a:pPr algn="l"/>
                      <a:r>
                        <a:rPr lang="en-US" sz="1300" dirty="0">
                          <a:solidFill>
                            <a:schemeClr val="bg1"/>
                          </a:solidFill>
                        </a:rPr>
                        <a:t>Warm storage</a:t>
                      </a:r>
                      <a:r>
                        <a:rPr lang="en-US" sz="1300" baseline="0" dirty="0">
                          <a:solidFill>
                            <a:schemeClr val="bg1"/>
                          </a:solidFill>
                        </a:rPr>
                        <a:t> ($ per GB / month) </a:t>
                      </a:r>
                      <a:endParaRPr lang="en-US" sz="1300" dirty="0">
                        <a:solidFill>
                          <a:schemeClr val="bg1"/>
                        </a:solidFill>
                      </a:endParaRPr>
                    </a:p>
                  </a:txBody>
                  <a:tcPr marL="57150" marR="57150" marT="28575" marB="28575" anchor="ctr">
                    <a:noFill/>
                  </a:tcPr>
                </a:tc>
                <a:extLst>
                  <a:ext uri="{0D108BD9-81ED-4DB2-BD59-A6C34878D82A}">
                    <a16:rowId xmlns:a16="http://schemas.microsoft.com/office/drawing/2014/main" val="10000"/>
                  </a:ext>
                </a:extLst>
              </a:tr>
              <a:tr h="461836">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1300" dirty="0">
                          <a:solidFill>
                            <a:schemeClr val="bg1"/>
                          </a:solidFill>
                        </a:rPr>
                        <a:t>Cold storage </a:t>
                      </a:r>
                      <a:r>
                        <a:rPr lang="en-US" sz="1300" baseline="0" dirty="0">
                          <a:solidFill>
                            <a:schemeClr val="bg1"/>
                          </a:solidFill>
                        </a:rPr>
                        <a:t>($ per GB / month) </a:t>
                      </a:r>
                      <a:endParaRPr lang="en-US" sz="1300" dirty="0">
                        <a:solidFill>
                          <a:schemeClr val="bg1"/>
                        </a:solidFill>
                      </a:endParaRPr>
                    </a:p>
                  </a:txBody>
                  <a:tcPr marL="57150" marR="57150" marT="28575" marB="28575" anchor="ctr">
                    <a:noFill/>
                  </a:tcPr>
                </a:tc>
                <a:extLst>
                  <a:ext uri="{0D108BD9-81ED-4DB2-BD59-A6C34878D82A}">
                    <a16:rowId xmlns:a16="http://schemas.microsoft.com/office/drawing/2014/main" val="10001"/>
                  </a:ext>
                </a:extLst>
              </a:tr>
              <a:tr h="461836">
                <a:tc>
                  <a:txBody>
                    <a:bodyPr/>
                    <a:lstStyle/>
                    <a:p>
                      <a:pPr algn="l"/>
                      <a:r>
                        <a:rPr lang="en-US" sz="1300" dirty="0">
                          <a:solidFill>
                            <a:schemeClr val="bg1"/>
                          </a:solidFill>
                        </a:rPr>
                        <a:t>Restore from warm </a:t>
                      </a:r>
                      <a:r>
                        <a:rPr lang="en-US" sz="1300" baseline="0" dirty="0">
                          <a:solidFill>
                            <a:schemeClr val="bg1"/>
                          </a:solidFill>
                        </a:rPr>
                        <a:t>($ per GB) </a:t>
                      </a:r>
                      <a:endParaRPr lang="en-US" sz="1300" dirty="0">
                        <a:solidFill>
                          <a:schemeClr val="bg1"/>
                        </a:solidFill>
                      </a:endParaRPr>
                    </a:p>
                  </a:txBody>
                  <a:tcPr marL="57150" marR="57150" marT="28575" marB="28575" anchor="ctr">
                    <a:noFill/>
                  </a:tcPr>
                </a:tc>
                <a:extLst>
                  <a:ext uri="{0D108BD9-81ED-4DB2-BD59-A6C34878D82A}">
                    <a16:rowId xmlns:a16="http://schemas.microsoft.com/office/drawing/2014/main" val="10002"/>
                  </a:ext>
                </a:extLst>
              </a:tr>
              <a:tr h="461836">
                <a:tc>
                  <a:txBody>
                    <a:bodyPr/>
                    <a:lstStyle/>
                    <a:p>
                      <a:pPr marL="0" marR="0" lvl="0" indent="0" algn="l" defTabSz="1097278" rtl="0" eaLnBrk="1" fontAlgn="auto" latinLnBrk="0" hangingPunct="1">
                        <a:lnSpc>
                          <a:spcPct val="100000"/>
                        </a:lnSpc>
                        <a:spcBef>
                          <a:spcPts val="0"/>
                        </a:spcBef>
                        <a:spcAft>
                          <a:spcPts val="0"/>
                        </a:spcAft>
                        <a:buClrTx/>
                        <a:buSzTx/>
                        <a:buFontTx/>
                        <a:buNone/>
                        <a:tabLst/>
                        <a:defRPr/>
                      </a:pPr>
                      <a:r>
                        <a:rPr lang="en-US" sz="1300" dirty="0">
                          <a:solidFill>
                            <a:schemeClr val="bg1"/>
                          </a:solidFill>
                        </a:rPr>
                        <a:t>Restore from</a:t>
                      </a:r>
                      <a:r>
                        <a:rPr lang="en-US" sz="1300" baseline="0" dirty="0">
                          <a:solidFill>
                            <a:schemeClr val="bg1"/>
                          </a:solidFill>
                        </a:rPr>
                        <a:t> cold</a:t>
                      </a:r>
                      <a:r>
                        <a:rPr lang="en-US" sz="1300" dirty="0">
                          <a:solidFill>
                            <a:schemeClr val="bg1"/>
                          </a:solidFill>
                        </a:rPr>
                        <a:t> </a:t>
                      </a:r>
                      <a:r>
                        <a:rPr lang="en-US" sz="1300" baseline="0" dirty="0">
                          <a:solidFill>
                            <a:schemeClr val="bg1"/>
                          </a:solidFill>
                        </a:rPr>
                        <a:t>($ per GB) </a:t>
                      </a:r>
                      <a:endParaRPr lang="en-US" sz="1300" dirty="0">
                        <a:solidFill>
                          <a:schemeClr val="bg1"/>
                        </a:solidFill>
                      </a:endParaRPr>
                    </a:p>
                  </a:txBody>
                  <a:tcPr marL="57150" marR="57150" marT="28575" marB="28575" anchor="ctr">
                    <a:noFill/>
                  </a:tcPr>
                </a:tc>
                <a:extLst>
                  <a:ext uri="{0D108BD9-81ED-4DB2-BD59-A6C34878D82A}">
                    <a16:rowId xmlns:a16="http://schemas.microsoft.com/office/drawing/2014/main" val="10003"/>
                  </a:ext>
                </a:extLst>
              </a:tr>
            </a:tbl>
          </a:graphicData>
        </a:graphic>
      </p:graphicFrame>
      <p:sp>
        <p:nvSpPr>
          <p:cNvPr id="4" name="TextBox 3">
            <a:extLst>
              <a:ext uri="{FF2B5EF4-FFF2-40B4-BE49-F238E27FC236}">
                <a16:creationId xmlns:a16="http://schemas.microsoft.com/office/drawing/2014/main" id="{A296800C-BDAB-4F4E-AB13-A06A52A53D47}"/>
              </a:ext>
            </a:extLst>
          </p:cNvPr>
          <p:cNvSpPr txBox="1"/>
          <p:nvPr/>
        </p:nvSpPr>
        <p:spPr>
          <a:xfrm>
            <a:off x="336790" y="4375126"/>
            <a:ext cx="4099199" cy="307777"/>
          </a:xfrm>
          <a:prstGeom prst="rect">
            <a:avLst/>
          </a:prstGeom>
          <a:noFill/>
        </p:spPr>
        <p:txBody>
          <a:bodyPr wrap="none" rtlCol="0">
            <a:spAutoFit/>
          </a:bodyPr>
          <a:lstStyle/>
          <a:p>
            <a:r>
              <a:rPr lang="en-US" sz="1400" dirty="0">
                <a:solidFill>
                  <a:srgbClr val="FFFFFF"/>
                </a:solidFill>
                <a:latin typeface="Amazon Ember"/>
              </a:rPr>
              <a:t>*Minimum storage period for cold tier is 90 days</a:t>
            </a:r>
          </a:p>
        </p:txBody>
      </p:sp>
      <p:pic>
        <p:nvPicPr>
          <p:cNvPr id="25" name="Graphic 24">
            <a:extLst>
              <a:ext uri="{FF2B5EF4-FFF2-40B4-BE49-F238E27FC236}">
                <a16:creationId xmlns:a16="http://schemas.microsoft.com/office/drawing/2014/main" id="{BE79150B-C465-0646-9217-7DDD6A573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5512" y="1197401"/>
            <a:ext cx="600244" cy="600244"/>
          </a:xfrm>
          <a:prstGeom prst="rect">
            <a:avLst/>
          </a:prstGeom>
        </p:spPr>
      </p:pic>
      <p:sp>
        <p:nvSpPr>
          <p:cNvPr id="26" name="TextBox 25">
            <a:extLst>
              <a:ext uri="{FF2B5EF4-FFF2-40B4-BE49-F238E27FC236}">
                <a16:creationId xmlns:a16="http://schemas.microsoft.com/office/drawing/2014/main" id="{943AF3AE-EB12-BC40-A134-1604EF459978}"/>
              </a:ext>
            </a:extLst>
          </p:cNvPr>
          <p:cNvSpPr txBox="1"/>
          <p:nvPr/>
        </p:nvSpPr>
        <p:spPr>
          <a:xfrm>
            <a:off x="2965374" y="1683636"/>
            <a:ext cx="1008628" cy="641714"/>
          </a:xfrm>
          <a:prstGeom prst="rect">
            <a:avLst/>
          </a:prstGeom>
          <a:noFill/>
        </p:spPr>
        <p:txBody>
          <a:bodyPr wrap="square" lIns="0" tIns="146304" rIns="0" bIns="146304" rtlCol="0">
            <a:spAutoFit/>
          </a:bodyPr>
          <a:lstStyle/>
          <a:p>
            <a:pPr algn="ctr">
              <a:spcAft>
                <a:spcPts val="300"/>
              </a:spcAft>
            </a:pPr>
            <a:r>
              <a:rPr lang="en-US" sz="1000" b="1" dirty="0">
                <a:solidFill>
                  <a:srgbClr val="FFFFFF"/>
                </a:solidFill>
                <a:latin typeface="Amazon Ember"/>
              </a:rPr>
              <a:t>Amazon </a:t>
            </a:r>
          </a:p>
          <a:p>
            <a:pPr algn="ctr">
              <a:spcAft>
                <a:spcPts val="300"/>
              </a:spcAft>
            </a:pPr>
            <a:r>
              <a:rPr lang="en-US" sz="1000" b="1" dirty="0">
                <a:solidFill>
                  <a:srgbClr val="FFFFFF"/>
                </a:solidFill>
                <a:latin typeface="Amazon Ember"/>
              </a:rPr>
              <a:t>EFS</a:t>
            </a:r>
          </a:p>
        </p:txBody>
      </p:sp>
      <p:pic>
        <p:nvPicPr>
          <p:cNvPr id="32" name="Graphic 31">
            <a:extLst>
              <a:ext uri="{FF2B5EF4-FFF2-40B4-BE49-F238E27FC236}">
                <a16:creationId xmlns:a16="http://schemas.microsoft.com/office/drawing/2014/main" id="{A96044BD-0F08-474D-B072-B0714E50AE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4663" y="1211615"/>
            <a:ext cx="586031" cy="586031"/>
          </a:xfrm>
          <a:prstGeom prst="rect">
            <a:avLst/>
          </a:prstGeom>
        </p:spPr>
      </p:pic>
      <p:sp>
        <p:nvSpPr>
          <p:cNvPr id="33" name="TextBox 32">
            <a:extLst>
              <a:ext uri="{FF2B5EF4-FFF2-40B4-BE49-F238E27FC236}">
                <a16:creationId xmlns:a16="http://schemas.microsoft.com/office/drawing/2014/main" id="{20D202F9-D5BD-7944-BB6B-55B6F4E318A1}"/>
              </a:ext>
            </a:extLst>
          </p:cNvPr>
          <p:cNvSpPr txBox="1"/>
          <p:nvPr/>
        </p:nvSpPr>
        <p:spPr>
          <a:xfrm>
            <a:off x="3765986" y="1697850"/>
            <a:ext cx="1008628" cy="628890"/>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000" dirty="0">
                <a:solidFill>
                  <a:srgbClr val="FFFFFF"/>
                </a:solidFill>
                <a:latin typeface="Amazon Ember"/>
              </a:rPr>
              <a:t>Amazon </a:t>
            </a:r>
          </a:p>
          <a:p>
            <a:pPr>
              <a:spcAft>
                <a:spcPts val="188"/>
              </a:spcAft>
            </a:pPr>
            <a:r>
              <a:rPr lang="en-US" sz="1000" dirty="0">
                <a:solidFill>
                  <a:srgbClr val="FFFFFF"/>
                </a:solidFill>
                <a:latin typeface="Amazon Ember"/>
              </a:rPr>
              <a:t>EBS</a:t>
            </a:r>
          </a:p>
        </p:txBody>
      </p:sp>
      <p:pic>
        <p:nvPicPr>
          <p:cNvPr id="34" name="Graphic 33">
            <a:extLst>
              <a:ext uri="{FF2B5EF4-FFF2-40B4-BE49-F238E27FC236}">
                <a16:creationId xmlns:a16="http://schemas.microsoft.com/office/drawing/2014/main" id="{1DC43F1F-9F00-AB49-B5F1-E86FBF7040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0124" y="1197401"/>
            <a:ext cx="600244" cy="600244"/>
          </a:xfrm>
          <a:prstGeom prst="rect">
            <a:avLst/>
          </a:prstGeom>
        </p:spPr>
      </p:pic>
      <p:sp>
        <p:nvSpPr>
          <p:cNvPr id="35" name="TextBox 34">
            <a:extLst>
              <a:ext uri="{FF2B5EF4-FFF2-40B4-BE49-F238E27FC236}">
                <a16:creationId xmlns:a16="http://schemas.microsoft.com/office/drawing/2014/main" id="{442B509C-B69A-9746-B9CF-B26FF0AE0A03}"/>
              </a:ext>
            </a:extLst>
          </p:cNvPr>
          <p:cNvSpPr txBox="1"/>
          <p:nvPr/>
        </p:nvSpPr>
        <p:spPr>
          <a:xfrm>
            <a:off x="4541459" y="1697850"/>
            <a:ext cx="1008628" cy="628890"/>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000" dirty="0">
                <a:solidFill>
                  <a:srgbClr val="FFFFFF"/>
                </a:solidFill>
                <a:latin typeface="Amazon Ember"/>
              </a:rPr>
              <a:t>Amazon </a:t>
            </a:r>
          </a:p>
          <a:p>
            <a:pPr>
              <a:spcAft>
                <a:spcPts val="188"/>
              </a:spcAft>
            </a:pPr>
            <a:r>
              <a:rPr lang="en-US" sz="1000" dirty="0">
                <a:solidFill>
                  <a:srgbClr val="FFFFFF"/>
                </a:solidFill>
                <a:latin typeface="Amazon Ember"/>
              </a:rPr>
              <a:t>RDS</a:t>
            </a:r>
          </a:p>
        </p:txBody>
      </p:sp>
      <p:sp>
        <p:nvSpPr>
          <p:cNvPr id="36" name="TextBox 35">
            <a:extLst>
              <a:ext uri="{FF2B5EF4-FFF2-40B4-BE49-F238E27FC236}">
                <a16:creationId xmlns:a16="http://schemas.microsoft.com/office/drawing/2014/main" id="{F160B54B-9970-CE4E-8830-51E60560B379}"/>
              </a:ext>
            </a:extLst>
          </p:cNvPr>
          <p:cNvSpPr txBox="1"/>
          <p:nvPr/>
        </p:nvSpPr>
        <p:spPr>
          <a:xfrm>
            <a:off x="5296939" y="1694891"/>
            <a:ext cx="1008628" cy="449354"/>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000" dirty="0">
                <a:solidFill>
                  <a:srgbClr val="FFFFFF"/>
                </a:solidFill>
                <a:latin typeface="Amazon Ember"/>
              </a:rPr>
              <a:t>DynamoDB</a:t>
            </a:r>
          </a:p>
        </p:txBody>
      </p:sp>
      <p:sp>
        <p:nvSpPr>
          <p:cNvPr id="37" name="TextBox 36">
            <a:extLst>
              <a:ext uri="{FF2B5EF4-FFF2-40B4-BE49-F238E27FC236}">
                <a16:creationId xmlns:a16="http://schemas.microsoft.com/office/drawing/2014/main" id="{F4EDEE6A-9B11-5440-95F6-09FB8A063038}"/>
              </a:ext>
            </a:extLst>
          </p:cNvPr>
          <p:cNvSpPr txBox="1"/>
          <p:nvPr/>
        </p:nvSpPr>
        <p:spPr>
          <a:xfrm>
            <a:off x="6137952" y="1706638"/>
            <a:ext cx="1008628" cy="603242"/>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000" dirty="0">
                <a:solidFill>
                  <a:srgbClr val="FFFFFF"/>
                </a:solidFill>
                <a:latin typeface="Amazon Ember"/>
              </a:rPr>
              <a:t>AWS Storage Gateway</a:t>
            </a:r>
          </a:p>
        </p:txBody>
      </p:sp>
      <p:pic>
        <p:nvPicPr>
          <p:cNvPr id="38" name="Graphic 37">
            <a:extLst>
              <a:ext uri="{FF2B5EF4-FFF2-40B4-BE49-F238E27FC236}">
                <a16:creationId xmlns:a16="http://schemas.microsoft.com/office/drawing/2014/main" id="{1E79EF56-C4BB-F340-98CF-DBD1BBCDEF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2179" y="1224861"/>
            <a:ext cx="572784" cy="572784"/>
          </a:xfrm>
          <a:prstGeom prst="rect">
            <a:avLst/>
          </a:prstGeom>
        </p:spPr>
      </p:pic>
      <p:pic>
        <p:nvPicPr>
          <p:cNvPr id="39" name="Graphic 38">
            <a:extLst>
              <a:ext uri="{FF2B5EF4-FFF2-40B4-BE49-F238E27FC236}">
                <a16:creationId xmlns:a16="http://schemas.microsoft.com/office/drawing/2014/main" id="{4C279EF1-5B7D-124F-BB7D-44347A9E7C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3366" y="1201049"/>
            <a:ext cx="593194" cy="593194"/>
          </a:xfrm>
          <a:prstGeom prst="rect">
            <a:avLst/>
          </a:prstGeom>
        </p:spPr>
      </p:pic>
      <p:sp>
        <p:nvSpPr>
          <p:cNvPr id="16" name="TextBox 15">
            <a:extLst>
              <a:ext uri="{FF2B5EF4-FFF2-40B4-BE49-F238E27FC236}">
                <a16:creationId xmlns:a16="http://schemas.microsoft.com/office/drawing/2014/main" id="{F4EDEE6A-9B11-5440-95F6-09FB8A063038}"/>
              </a:ext>
            </a:extLst>
          </p:cNvPr>
          <p:cNvSpPr txBox="1"/>
          <p:nvPr/>
        </p:nvSpPr>
        <p:spPr>
          <a:xfrm>
            <a:off x="7644156" y="1708178"/>
            <a:ext cx="888224" cy="603242"/>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000" dirty="0">
                <a:solidFill>
                  <a:srgbClr val="FFFFFF"/>
                </a:solidFill>
                <a:latin typeface="Amazon Ember"/>
              </a:rPr>
              <a:t>Amazon Aurora</a:t>
            </a: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84509" y="1197401"/>
            <a:ext cx="647871" cy="647871"/>
          </a:xfrm>
          <a:prstGeom prst="rect">
            <a:avLst/>
          </a:prstGeom>
        </p:spPr>
      </p:pic>
      <p:pic>
        <p:nvPicPr>
          <p:cNvPr id="18" name="Picture 17">
            <a:extLst>
              <a:ext uri="{FF2B5EF4-FFF2-40B4-BE49-F238E27FC236}">
                <a16:creationId xmlns:a16="http://schemas.microsoft.com/office/drawing/2014/main" id="{68C83F63-5739-4579-A743-C0FBA60F5803}"/>
              </a:ext>
            </a:extLst>
          </p:cNvPr>
          <p:cNvPicPr>
            <a:picLocks noChangeAspect="1"/>
          </p:cNvPicPr>
          <p:nvPr/>
        </p:nvPicPr>
        <p:blipFill>
          <a:blip r:embed="rId14"/>
          <a:stretch>
            <a:fillRect/>
          </a:stretch>
        </p:blipFill>
        <p:spPr>
          <a:xfrm>
            <a:off x="7095339" y="1447824"/>
            <a:ext cx="662584" cy="260449"/>
          </a:xfrm>
          <a:prstGeom prst="rect">
            <a:avLst/>
          </a:prstGeom>
        </p:spPr>
      </p:pic>
      <p:sp>
        <p:nvSpPr>
          <p:cNvPr id="20" name="TextBox 19">
            <a:extLst>
              <a:ext uri="{FF2B5EF4-FFF2-40B4-BE49-F238E27FC236}">
                <a16:creationId xmlns:a16="http://schemas.microsoft.com/office/drawing/2014/main" id="{F4EDEE6A-9B11-5440-95F6-09FB8A063038}"/>
              </a:ext>
            </a:extLst>
          </p:cNvPr>
          <p:cNvSpPr txBox="1"/>
          <p:nvPr/>
        </p:nvSpPr>
        <p:spPr>
          <a:xfrm>
            <a:off x="6982519" y="1687022"/>
            <a:ext cx="888224" cy="526298"/>
          </a:xfrm>
          <a:prstGeom prst="rect">
            <a:avLst/>
          </a:prstGeom>
          <a:noFill/>
        </p:spPr>
        <p:txBody>
          <a:bodyPr wrap="square" lIns="0" tIns="146304" rIns="0" bIns="146304" rtlCol="0">
            <a:spAutoFit/>
          </a:bodyPr>
          <a:lstStyle>
            <a:defPPr>
              <a:defRPr lang="en-US"/>
            </a:defPPr>
            <a:lvl1pPr algn="ctr">
              <a:spcAft>
                <a:spcPts val="300"/>
              </a:spcAft>
              <a:defRPr sz="1100" b="1">
                <a:solidFill>
                  <a:schemeClr val="bg1"/>
                </a:solidFill>
              </a:defRPr>
            </a:lvl1pPr>
          </a:lstStyle>
          <a:p>
            <a:pPr>
              <a:spcAft>
                <a:spcPts val="188"/>
              </a:spcAft>
            </a:pPr>
            <a:r>
              <a:rPr lang="en-US" sz="1500" dirty="0">
                <a:solidFill>
                  <a:srgbClr val="FFFFFF"/>
                </a:solidFill>
                <a:latin typeface="Amazon Ember"/>
              </a:rPr>
              <a:t>FSx</a:t>
            </a:r>
            <a:endParaRPr lang="en-US" sz="1000" dirty="0">
              <a:solidFill>
                <a:srgbClr val="FFFFFF"/>
              </a:solidFill>
              <a:latin typeface="Amazon Ember"/>
            </a:endParaRPr>
          </a:p>
        </p:txBody>
      </p:sp>
    </p:spTree>
    <p:extLst>
      <p:ext uri="{BB962C8B-B14F-4D97-AF65-F5344CB8AC3E}">
        <p14:creationId xmlns:p14="http://schemas.microsoft.com/office/powerpoint/2010/main" val="492524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9E85BE-B6CA-A640-9BDD-9E2E9248C681}"/>
              </a:ext>
            </a:extLst>
          </p:cNvPr>
          <p:cNvSpPr>
            <a:spLocks noGrp="1"/>
          </p:cNvSpPr>
          <p:nvPr>
            <p:ph sz="half" idx="4294967295"/>
          </p:nvPr>
        </p:nvSpPr>
        <p:spPr>
          <a:xfrm>
            <a:off x="193842" y="660400"/>
            <a:ext cx="8509000" cy="2867025"/>
          </a:xfrm>
        </p:spPr>
        <p:txBody>
          <a:bodyPr>
            <a:noAutofit/>
          </a:bodyPr>
          <a:lstStyle/>
          <a:p>
            <a:pPr>
              <a:spcBef>
                <a:spcPts val="188"/>
              </a:spcBef>
            </a:pPr>
            <a:r>
              <a:rPr lang="en-US" sz="1800" dirty="0"/>
              <a:t>Customers who:</a:t>
            </a:r>
          </a:p>
          <a:p>
            <a:pPr marL="342900" indent="-342900">
              <a:spcBef>
                <a:spcPts val="188"/>
              </a:spcBef>
              <a:buFont typeface="Arial" panose="020B0604020202020204" pitchFamily="34" charset="0"/>
              <a:buChar char="•"/>
            </a:pPr>
            <a:r>
              <a:rPr lang="en-US" sz="1800" dirty="0"/>
              <a:t>…want to </a:t>
            </a:r>
            <a:r>
              <a:rPr lang="en-US" sz="1800" b="1" u="sng" dirty="0"/>
              <a:t>optimize for compliance</a:t>
            </a:r>
            <a:r>
              <a:rPr lang="en-US" sz="1800" dirty="0"/>
              <a:t> and want to standardize the way data protection is performed </a:t>
            </a:r>
          </a:p>
          <a:p>
            <a:pPr marL="342900" indent="-342900">
              <a:spcBef>
                <a:spcPts val="188"/>
              </a:spcBef>
              <a:buFont typeface="Arial" panose="020B0604020202020204" pitchFamily="34" charset="0"/>
              <a:buChar char="•"/>
            </a:pPr>
            <a:r>
              <a:rPr lang="en-US" sz="1800" dirty="0"/>
              <a:t>…want to </a:t>
            </a:r>
            <a:r>
              <a:rPr lang="en-US" sz="1800" b="1" u="sng" dirty="0"/>
              <a:t>optimize for efficiency</a:t>
            </a:r>
            <a:r>
              <a:rPr lang="en-US" sz="1800" dirty="0"/>
              <a:t> to reduce their own script dependencies to protect AWS resources (EBS, RDS, EC2, etc.)</a:t>
            </a:r>
          </a:p>
          <a:p>
            <a:pPr marL="342900" indent="-342900">
              <a:spcBef>
                <a:spcPts val="188"/>
              </a:spcBef>
              <a:buFont typeface="Arial" panose="020B0604020202020204" pitchFamily="34" charset="0"/>
              <a:buChar char="•"/>
            </a:pPr>
            <a:r>
              <a:rPr lang="en-US" sz="1800" dirty="0"/>
              <a:t>…want to improve productivity with re-use of copies for things like test/dev, QA and CI/CD</a:t>
            </a:r>
          </a:p>
          <a:p>
            <a:pPr marL="342900" indent="-342900">
              <a:spcBef>
                <a:spcPts val="188"/>
              </a:spcBef>
              <a:buFont typeface="Arial" panose="020B0604020202020204" pitchFamily="34" charset="0"/>
              <a:buChar char="•"/>
            </a:pPr>
            <a:r>
              <a:rPr lang="en-US" sz="1800" dirty="0"/>
              <a:t>…want to to protect against insider threats and ransomware</a:t>
            </a:r>
          </a:p>
          <a:p>
            <a:pPr marL="342900" indent="-342900">
              <a:spcBef>
                <a:spcPts val="188"/>
              </a:spcBef>
              <a:buFont typeface="Arial" panose="020B0604020202020204" pitchFamily="34" charset="0"/>
              <a:buChar char="•"/>
            </a:pPr>
            <a:r>
              <a:rPr lang="en-US" sz="1800" dirty="0"/>
              <a:t>…want centralized control and security for extensive recovery options in the cloud</a:t>
            </a:r>
          </a:p>
        </p:txBody>
      </p:sp>
      <p:sp>
        <p:nvSpPr>
          <p:cNvPr id="2" name="Title 1">
            <a:extLst>
              <a:ext uri="{FF2B5EF4-FFF2-40B4-BE49-F238E27FC236}">
                <a16:creationId xmlns:a16="http://schemas.microsoft.com/office/drawing/2014/main" id="{17F35E92-1FC3-194E-8DF0-4D96420AC8BA}"/>
              </a:ext>
            </a:extLst>
          </p:cNvPr>
          <p:cNvSpPr>
            <a:spLocks noGrp="1"/>
          </p:cNvSpPr>
          <p:nvPr>
            <p:ph type="title" idx="4294967295"/>
          </p:nvPr>
        </p:nvSpPr>
        <p:spPr>
          <a:xfrm>
            <a:off x="0" y="114300"/>
            <a:ext cx="8205788" cy="546100"/>
          </a:xfrm>
        </p:spPr>
        <p:txBody>
          <a:bodyPr/>
          <a:lstStyle/>
          <a:p>
            <a:r>
              <a:rPr lang="en-US" sz="2400" dirty="0"/>
              <a:t>Customers who can benefit the most with AWS Backup</a:t>
            </a:r>
          </a:p>
        </p:txBody>
      </p:sp>
      <p:sp>
        <p:nvSpPr>
          <p:cNvPr id="4" name="TextBox 3">
            <a:extLst>
              <a:ext uri="{FF2B5EF4-FFF2-40B4-BE49-F238E27FC236}">
                <a16:creationId xmlns:a16="http://schemas.microsoft.com/office/drawing/2014/main" id="{9D89F60A-2FA2-B643-9D73-F59AE79E9317}"/>
              </a:ext>
            </a:extLst>
          </p:cNvPr>
          <p:cNvSpPr txBox="1"/>
          <p:nvPr/>
        </p:nvSpPr>
        <p:spPr>
          <a:xfrm>
            <a:off x="193842" y="3681110"/>
            <a:ext cx="7610642" cy="923330"/>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FF9900"/>
                </a:solidFill>
                <a:latin typeface="Amazon Ember"/>
              </a:rPr>
              <a:t>External Website: </a:t>
            </a:r>
          </a:p>
          <a:p>
            <a:pPr marL="1085850" lvl="1" indent="-342900">
              <a:buFont typeface="Arial" panose="020B0604020202020204" pitchFamily="34" charset="0"/>
              <a:buChar char="•"/>
            </a:pPr>
            <a:r>
              <a:rPr lang="en-US" dirty="0">
                <a:solidFill>
                  <a:srgbClr val="FFFFFF"/>
                </a:solidFill>
                <a:latin typeface="Amazon Ember"/>
                <a:hlinkClick r:id="rId3"/>
              </a:rPr>
              <a:t>https://aws.amazon.com/backup/resources/</a:t>
            </a:r>
            <a:endParaRPr lang="en-US" dirty="0">
              <a:solidFill>
                <a:srgbClr val="FFFFFF"/>
              </a:solidFill>
              <a:latin typeface="Amazon Ember"/>
            </a:endParaRPr>
          </a:p>
          <a:p>
            <a:pPr marL="1085850" lvl="1" indent="-342900">
              <a:buFont typeface="Arial" panose="020B0604020202020204" pitchFamily="34" charset="0"/>
              <a:buChar char="•"/>
            </a:pPr>
            <a:r>
              <a:rPr lang="en-US" dirty="0">
                <a:solidFill>
                  <a:srgbClr val="FF9900"/>
                </a:solidFill>
                <a:latin typeface="Amazon Ember"/>
              </a:rPr>
              <a:t>Blogs, Videos, Documentation, FAQs, articles</a:t>
            </a:r>
          </a:p>
        </p:txBody>
      </p:sp>
    </p:spTree>
    <p:extLst>
      <p:ext uri="{BB962C8B-B14F-4D97-AF65-F5344CB8AC3E}">
        <p14:creationId xmlns:p14="http://schemas.microsoft.com/office/powerpoint/2010/main" val="3635592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pic>
        <p:nvPicPr>
          <p:cNvPr id="4" name="Picture 3" descr="quest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0972" y="972186"/>
            <a:ext cx="2059630" cy="3048507"/>
          </a:xfrm>
          <a:prstGeom prst="rect">
            <a:avLst/>
          </a:prstGeom>
        </p:spPr>
      </p:pic>
    </p:spTree>
    <p:extLst>
      <p:ext uri="{BB962C8B-B14F-4D97-AF65-F5344CB8AC3E}">
        <p14:creationId xmlns:p14="http://schemas.microsoft.com/office/powerpoint/2010/main" val="853462802"/>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7969</TotalTime>
  <Words>20058</Words>
  <Application>Microsoft Macintosh PowerPoint</Application>
  <PresentationFormat>On-screen Show (16:9)</PresentationFormat>
  <Paragraphs>1931</Paragraphs>
  <Slides>94</Slides>
  <Notes>81</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Amazon Ember</vt:lpstr>
      <vt:lpstr>Amazon Ember Display</vt:lpstr>
      <vt:lpstr>Amazon Ember Heavy</vt:lpstr>
      <vt:lpstr>Amazon Ember Light</vt:lpstr>
      <vt:lpstr>Amazon Ember Medium</vt:lpstr>
      <vt:lpstr>Amazon Ember Regular</vt:lpstr>
      <vt:lpstr>Arial</vt:lpstr>
      <vt:lpstr>Calibri</vt:lpstr>
      <vt:lpstr>Lucida Console</vt:lpstr>
      <vt:lpstr>DeckTemplate-AWS</vt:lpstr>
      <vt:lpstr>Worksheet</vt:lpstr>
      <vt:lpstr>Introduction to Storage on AWS</vt:lpstr>
      <vt:lpstr>Agenda</vt:lpstr>
      <vt:lpstr>Introduction: Why choose AWS for storage</vt:lpstr>
      <vt:lpstr>PowerPoint Presentation</vt:lpstr>
      <vt:lpstr>Block vs File vs Object</vt:lpstr>
      <vt:lpstr>Storage - Characteristics</vt:lpstr>
      <vt:lpstr>PowerPoint Presentation</vt:lpstr>
      <vt:lpstr>PowerPoint Presentation</vt:lpstr>
      <vt:lpstr>More choice for more applications</vt:lpstr>
      <vt:lpstr>AWS delivers broadest storage portfolio in industry </vt:lpstr>
      <vt:lpstr>PowerPoint Presentation</vt:lpstr>
      <vt:lpstr>Block storage portfolio</vt:lpstr>
      <vt:lpstr>EBS is designed for a wide range of workloads on EC2</vt:lpstr>
      <vt:lpstr>Easy to use, high performance block storage at virtually any scale</vt:lpstr>
      <vt:lpstr>Six different volume types for optimal use</vt:lpstr>
      <vt:lpstr>General Purpose SSD - gp2</vt:lpstr>
      <vt:lpstr>General Purpose SSD gp3</vt:lpstr>
      <vt:lpstr>Provisioned IOPS SSD io1</vt:lpstr>
      <vt:lpstr>Provisioned IOPS SSD io2</vt:lpstr>
      <vt:lpstr>Provisioned IOPS SSD io2 Block Express (Coming Soon)</vt:lpstr>
      <vt:lpstr>Throughput Optimized HDD for frequently accessed, throughput-intensive workloads</vt:lpstr>
      <vt:lpstr>Cold HDD for infrequently accessed workloads</vt:lpstr>
      <vt:lpstr>Fully managed backup with EBS Snapshots</vt:lpstr>
      <vt:lpstr>EBS Snapshots – Delta Block Changes</vt:lpstr>
      <vt:lpstr>How Do EBS Snapshots Work?</vt:lpstr>
      <vt:lpstr>What is Amazon EC2 instance store?</vt:lpstr>
      <vt:lpstr>PowerPoint Presentation</vt:lpstr>
      <vt:lpstr>Amazon Elastic File System</vt:lpstr>
      <vt:lpstr>Amazon Elastic File System (Amazon EFS)</vt:lpstr>
      <vt:lpstr>Amazon EFS meets you where you are today and tomorrow</vt:lpstr>
      <vt:lpstr>Use cases for Amazon EFS</vt:lpstr>
      <vt:lpstr>Accelerate modernization and innovation</vt:lpstr>
      <vt:lpstr>Build and deploy with confidence</vt:lpstr>
      <vt:lpstr>Performance that scales with your application</vt:lpstr>
      <vt:lpstr>Automatic cost optimization</vt:lpstr>
      <vt:lpstr>Amazon FSx</vt:lpstr>
      <vt:lpstr>Amazon FSx for Windows File Server</vt:lpstr>
      <vt:lpstr>Fully managed Windows file storage means you no longer have to …</vt:lpstr>
      <vt:lpstr>Agile, scalable, and automated</vt:lpstr>
      <vt:lpstr>Flexible price and performance options</vt:lpstr>
      <vt:lpstr>Fully featured, secure, reliable, and scalable</vt:lpstr>
      <vt:lpstr>Amazon FSx for Lustre</vt:lpstr>
      <vt:lpstr>PowerPoint Presentation</vt:lpstr>
      <vt:lpstr>FSx for Lustre deployment options</vt:lpstr>
      <vt:lpstr>Multiple FSx for Lustre throughput options and deployment types allow customers to optimize storage cost and performance</vt:lpstr>
      <vt:lpstr>PowerPoint Presentation</vt:lpstr>
      <vt:lpstr>Amazon S3</vt:lpstr>
      <vt:lpstr>Amazon S3 (Simple Storage Service)</vt:lpstr>
      <vt:lpstr>Your choice of object storage classes</vt:lpstr>
      <vt:lpstr>S3 Management Features</vt:lpstr>
      <vt:lpstr>S3 Access Management &amp; Security</vt:lpstr>
      <vt:lpstr>S3 Replication</vt:lpstr>
      <vt:lpstr>S3 High Level CLI operations</vt:lpstr>
      <vt:lpstr>S3 API Operations (complete)</vt:lpstr>
      <vt:lpstr>PowerPoint Presentation</vt:lpstr>
      <vt:lpstr>Many Options for Data Transfer</vt:lpstr>
      <vt:lpstr>AWS Storage Gateway</vt:lpstr>
      <vt:lpstr>PowerPoint Presentation</vt:lpstr>
      <vt:lpstr>Hybrid storage use cases with Storage Gateway</vt:lpstr>
      <vt:lpstr>Storage Gateway Family</vt:lpstr>
      <vt:lpstr>File Gateway</vt:lpstr>
      <vt:lpstr>File Gateway</vt:lpstr>
      <vt:lpstr>PowerPoint Presentation</vt:lpstr>
      <vt:lpstr>Volume Gateway</vt:lpstr>
      <vt:lpstr>PowerPoint Presentation</vt:lpstr>
      <vt:lpstr>Tape Gateway</vt:lpstr>
      <vt:lpstr>Amazon FSx File Gateway</vt:lpstr>
      <vt:lpstr>Amazon FSx File Gateway architecture</vt:lpstr>
      <vt:lpstr>AWS DataSync</vt:lpstr>
      <vt:lpstr>AWS DataSync</vt:lpstr>
      <vt:lpstr>How does AWS DataSync work?</vt:lpstr>
      <vt:lpstr>The benefits of AWS DataSync</vt:lpstr>
      <vt:lpstr>Amazon Snow Family</vt:lpstr>
      <vt:lpstr>Amazon Snowball Edge and Snowcone</vt:lpstr>
      <vt:lpstr>PowerPoint Presentation</vt:lpstr>
      <vt:lpstr>PowerPoint Presentation</vt:lpstr>
      <vt:lpstr>PowerPoint Presentation</vt:lpstr>
      <vt:lpstr>How fast is Snowball?</vt:lpstr>
      <vt:lpstr>AWS Snow Family for data collection &amp; data movement</vt:lpstr>
      <vt:lpstr>Amazon Snowmobile</vt:lpstr>
      <vt:lpstr>PowerPoint Presentation</vt:lpstr>
      <vt:lpstr>Managed file transfer – what is it?</vt:lpstr>
      <vt:lpstr>AWS Transfer Family benefits</vt:lpstr>
      <vt:lpstr>AWS Transfer Family Value</vt:lpstr>
      <vt:lpstr>Common use cases</vt:lpstr>
      <vt:lpstr>Get started with AWS Transfer Family</vt:lpstr>
      <vt:lpstr>PowerPoint Presentation</vt:lpstr>
      <vt:lpstr>AWS Backup</vt:lpstr>
      <vt:lpstr>AWS Backup – meeting the challenges</vt:lpstr>
      <vt:lpstr>How AWS Backup works</vt:lpstr>
      <vt:lpstr>PowerPoint Presentation</vt:lpstr>
      <vt:lpstr>AWS Backup Pricing US East (N.Virginia)</vt:lpstr>
      <vt:lpstr>Customers who can benefit the most with AWS Backup</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Venkata Gomatham</cp:lastModifiedBy>
  <cp:revision>306</cp:revision>
  <dcterms:created xsi:type="dcterms:W3CDTF">2016-06-17T18:22:10Z</dcterms:created>
  <dcterms:modified xsi:type="dcterms:W3CDTF">2021-09-02T12:44:33Z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